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2" r:id="rId4"/>
    <p:sldMasterId id="2147484765" r:id="rId5"/>
  </p:sldMasterIdLst>
  <p:notesMasterIdLst>
    <p:notesMasterId r:id="rId17"/>
  </p:notesMasterIdLst>
  <p:sldIdLst>
    <p:sldId id="2147483091" r:id="rId6"/>
    <p:sldId id="2147473888" r:id="rId7"/>
    <p:sldId id="2147483092" r:id="rId8"/>
    <p:sldId id="2147483093" r:id="rId9"/>
    <p:sldId id="2147483094" r:id="rId10"/>
    <p:sldId id="2147483095" r:id="rId11"/>
    <p:sldId id="2147483096" r:id="rId12"/>
    <p:sldId id="2147483097" r:id="rId13"/>
    <p:sldId id="2147483098" r:id="rId14"/>
    <p:sldId id="2147483099" r:id="rId15"/>
    <p:sldId id="2147483100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6FF856-EC13-B86B-B66E-B3B7AE885734}" name="Nahar, Nawrin" initials="NN" userId="S::Nawrin.Nahar@unilever.com::6e9aba4e-b85c-4810-83f5-6ac8706e14cc" providerId="AD"/>
  <p188:author id="{AD67FE85-B59F-7628-88B6-E75F344699A2}" name="Hasan, Mir" initials="HM" userId="S::Mir.Hasan@unilever.com::42bbedc7-9e22-4391-a428-10ba7735b0e9" providerId="AD"/>
  <p188:author id="{A4BC33A4-6017-852F-7769-669881A0C392}" name="Prantika, Tonima-Rahman" initials="PTR" userId="S::Tonima-Rahman.Prantika@unilever.com::498dc4d8-be58-4c84-86a7-6b8fc99343ba" providerId="AD"/>
  <p188:author id="{7F8D0FB5-1340-44D9-3C41-74B59FD86A4B}" name="Rezwan, Asif" initials="RA" userId="S::Asif.Rezwan@unilever.com::a3e3b9a4-4c98-4d64-824e-9d040fc689c6" providerId="AD"/>
  <p188:author id="{4716D2F0-FC68-C43D-1AA0-C570D86F060D}" name="Ahmed, Lutmilla" initials="AL" userId="S::Lutmilla.Ahmed@unilever.com::c992fd19-9561-458b-a1b8-56743de3c5e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6C7"/>
    <a:srgbClr val="FFDDDC"/>
    <a:srgbClr val="CCCCFF"/>
    <a:srgbClr val="CCECFF"/>
    <a:srgbClr val="DDDDDD"/>
    <a:srgbClr val="E3C9ED"/>
    <a:srgbClr val="757171"/>
    <a:srgbClr val="D9E1F2"/>
    <a:srgbClr val="4472C4"/>
    <a:srgbClr val="5C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14BFA4-CE4B-4CDA-96DA-61DB6D17A170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968D92-21EE-4FBC-8487-FF1562573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68D92-21EE-4FBC-8487-FF1562573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68D92-21EE-4FBC-8487-FF15625734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68D92-21EE-4FBC-8487-FF15625734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4E98-C103-E7A3-28E9-5954B562F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E39B3-B288-45C5-66C5-BD18677C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117A-DEBF-10C4-8334-293D19DA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C55B-EE8F-120A-0523-1F1E86D3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D8AF-511A-A6DB-F35C-07BED268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8CB4-98CF-06BB-A057-BD7218EB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4E87D-4BEF-CDD7-B3C0-371FB8DEA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A4F2-AA77-C79D-C3C8-56D8758B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79BA-2B85-DB14-174A-4DFC5095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7B2D-B112-5CD1-1B7F-B5486BD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10A5F-B549-04A4-D8BF-1C14F72D1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A84A-41F0-A4AB-11FF-438DA2B3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3264-AEFF-1785-70D7-037887B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F079-9EDF-FCEB-E662-87E472D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053B-58BD-597C-8D5A-0BC70087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lumn bullets - turq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7F5B90BC-AFE0-964C-A3C0-128A0685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800" y="6462000"/>
            <a:ext cx="478800" cy="252000"/>
          </a:xfrm>
        </p:spPr>
        <p:txBody>
          <a:bodyPr anchor="b"/>
          <a:lstStyle>
            <a:lvl1pPr>
              <a:lnSpc>
                <a:spcPts val="1200"/>
              </a:lnSpc>
              <a:defRPr sz="1000" b="1" i="0">
                <a:latin typeface="Unilever Shilling Medium" panose="020B0502020202020204" pitchFamily="34" charset="77"/>
                <a:cs typeface="Unilever Shilling Medium" panose="020B0502020202020204" pitchFamily="34" charset="77"/>
              </a:defRPr>
            </a:lvl1pPr>
          </a:lstStyle>
          <a:p>
            <a:fld id="{61C74AF3-2BA8-47BA-B462-120B842C62C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ACCCE-33A8-B744-96E9-7C1E09F32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56000" cy="75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C85947-DD6A-F84A-87F5-DB3563DA8F23}"/>
              </a:ext>
            </a:extLst>
          </p:cNvPr>
          <p:cNvSpPr/>
          <p:nvPr userDrawn="1"/>
        </p:nvSpPr>
        <p:spPr>
          <a:xfrm>
            <a:off x="756000" y="0"/>
            <a:ext cx="11436000" cy="756000"/>
          </a:xfrm>
          <a:prstGeom prst="rect">
            <a:avLst/>
          </a:prstGeom>
          <a:solidFill>
            <a:srgbClr val="1F3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ctr" anchorCtr="0"/>
          <a:lstStyle/>
          <a:p>
            <a:pPr>
              <a:lnSpc>
                <a:spcPct val="93000"/>
              </a:lnSpc>
            </a:pPr>
            <a:endParaRPr lang="en-GB" sz="2000" b="1">
              <a:latin typeface="Unilever Shilling" panose="020B0502020202020204" pitchFamily="34" charset="77"/>
              <a:cs typeface="Unilever Shilling" panose="020B0502020202020204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F59CB-D59E-1042-AC58-A66918B2F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6000" y="101600"/>
            <a:ext cx="11099800" cy="546100"/>
          </a:xfrm>
        </p:spPr>
        <p:txBody>
          <a:bodyPr lIns="251999" anchor="ctr" anchorCtr="0"/>
          <a:lstStyle>
            <a:lvl1pPr marL="0" indent="0">
              <a:lnSpc>
                <a:spcPct val="93000"/>
              </a:lnSpc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err="1"/>
              <a:t>Tite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F7A0992-062A-8272-CA91-7277669F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573DD-B613-4A16-A4CA-5A4D854BD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8143" y="1814042"/>
            <a:ext cx="8394193" cy="4623629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pic>
        <p:nvPicPr>
          <p:cNvPr id="7" name="Graphic 6" descr="Unilever - Business Operations">
            <a:extLst>
              <a:ext uri="{FF2B5EF4-FFF2-40B4-BE49-F238E27FC236}">
                <a16:creationId xmlns:a16="http://schemas.microsoft.com/office/drawing/2014/main" id="{664029F3-DB17-623C-0BE7-63BACA71A2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0590" y="341376"/>
            <a:ext cx="2579554" cy="72137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534F29-60E7-6CE4-1CD7-77BEE13E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7795" r="8674"/>
          <a:stretch/>
        </p:blipFill>
        <p:spPr>
          <a:xfrm>
            <a:off x="0" y="720000"/>
            <a:ext cx="2484000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F7A0992-062A-8272-CA91-7277669F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534F29-60E7-6CE4-1CD7-77BEE13E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5" r="8674"/>
          <a:stretch/>
        </p:blipFill>
        <p:spPr>
          <a:xfrm>
            <a:off x="0" y="1333500"/>
            <a:ext cx="2387638" cy="522512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8AAD5B2-8BDA-31A8-66C3-A899DA3B0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B78AA2-FD4C-B37A-0A02-32229D4D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816779"/>
            <a:ext cx="7391400" cy="4734165"/>
          </a:xfrm>
        </p:spPr>
        <p:txBody>
          <a:bodyPr>
            <a:normAutofit/>
          </a:bodyPr>
          <a:lstStyle>
            <a:lvl1pPr marL="0" indent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None/>
              <a:defRPr lang="en-US" sz="2500" kern="1200" dirty="0">
                <a:solidFill>
                  <a:schemeClr val="tx2"/>
                </a:solidFill>
                <a:latin typeface="Unilever Shilling Medium" panose="020B0702020202020204" pitchFamily="34" charset="0"/>
                <a:ea typeface="+mj-ea"/>
                <a:cs typeface="Unilever Shilling Medium" panose="020B070202020202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  <a:endParaRPr lang="en-GB"/>
          </a:p>
        </p:txBody>
      </p:sp>
      <p:pic>
        <p:nvPicPr>
          <p:cNvPr id="10" name="Graphic 9" descr="Unilever - Business Operations">
            <a:extLst>
              <a:ext uri="{FF2B5EF4-FFF2-40B4-BE49-F238E27FC236}">
                <a16:creationId xmlns:a16="http://schemas.microsoft.com/office/drawing/2014/main" id="{3C3FDA19-E5CF-6B9D-5428-36AE868F3C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11B36-D058-5E65-DEE9-DECA7FA2F0C3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0EBF4B-7320-4AB7-9189-4D2AEE5D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500" b="1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pic>
        <p:nvPicPr>
          <p:cNvPr id="5" name="Graphic 4" descr="Unilever - Business Operations">
            <a:extLst>
              <a:ext uri="{FF2B5EF4-FFF2-40B4-BE49-F238E27FC236}">
                <a16:creationId xmlns:a16="http://schemas.microsoft.com/office/drawing/2014/main" id="{2CE5C8C5-28D9-A767-A135-1E796116B4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F00D6D8-3AC2-4A70-9896-CC7FBAF8F4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1196" y="1384147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CDC9EDDC-31CA-DEB4-BC89-807257689C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7766" y="1301612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09EBD275-46AE-A52E-FF74-92E6A6A82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7439" y="1384147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EB45B2C-4824-EE62-8CC0-DDA5EF217A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04009" y="1301612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904C4EF-FDC4-BD83-D59A-E8064EDD07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25630" y="1384147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E2F30480-A329-2BDD-1276-DDBDB87D7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12200" y="1301612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2E9ED9A-BFCB-244F-2B00-29B58A797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1196" y="2962526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C6E38B5-5505-E2C7-322C-42C61EEBEB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7766" y="2879991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75D91A1-8A98-0C77-283B-A41C317B8D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17439" y="2961472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B27A1DD2-DCBE-EB40-6EF8-393BEEDBCA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04009" y="2878937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E7E2ED-920C-ECF6-D9C4-251E673D97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5630" y="2961472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A45BFA05-7836-DBF5-2E84-5B7436E1E3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2200" y="2878937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2992142-BB45-0D91-FA2B-B1FD0CDC63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1196" y="4540905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F7FFFE8-A7AC-D35E-8BB3-5A14DEC7EE3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7766" y="4458370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0C8E5C7-56C2-600F-A4DD-CC2CD4812D1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17439" y="4540905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30A09E89-406A-D4C4-F66B-526EC7B263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04009" y="4458370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82CA359D-D1B2-FBDB-B5EA-5AAA9E23B4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5630" y="4540905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7C264C68-CBE5-8D62-FBA6-B786E660D2F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12200" y="4458370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1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0EBF4B-7320-4AB7-9189-4D2AEE5D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500" b="1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pic>
        <p:nvPicPr>
          <p:cNvPr id="5" name="Graphic 4" descr="Unilever - Business Operations">
            <a:extLst>
              <a:ext uri="{FF2B5EF4-FFF2-40B4-BE49-F238E27FC236}">
                <a16:creationId xmlns:a16="http://schemas.microsoft.com/office/drawing/2014/main" id="{2CE5C8C5-28D9-A767-A135-1E796116B4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F00D6D8-3AC2-4A70-9896-CC7FBAF8F4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9916" y="1094296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CDC9EDDC-31CA-DEB4-BC89-807257689C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6486" y="1011762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09EBD275-46AE-A52E-FF74-92E6A6A82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449" y="1094296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EB45B2C-4824-EE62-8CC0-DDA5EF217A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12019" y="1011762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904C4EF-FDC4-BD83-D59A-E8064EDD07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5691" y="1094296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E2F30480-A329-2BDD-1276-DDBDB87D7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2261" y="1011762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2E9ED9A-BFCB-244F-2B00-29B58A797A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9916" y="2230228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C6E38B5-5505-E2C7-322C-42C61EEBEB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6486" y="2147694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75D91A1-8A98-0C77-283B-A41C317B8D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5449" y="222917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B27A1DD2-DCBE-EB40-6EF8-393BEEDBCA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12019" y="214664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E7E2ED-920C-ECF6-D9C4-251E673D97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5691" y="222917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A45BFA05-7836-DBF5-2E84-5B7436E1E3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12261" y="214664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2992142-BB45-0D91-FA2B-B1FD0CDC63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59916" y="337192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F7FFFE8-A7AC-D35E-8BB3-5A14DEC7EE3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6486" y="328939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0C8E5C7-56C2-600F-A4DD-CC2CD4812D1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5449" y="337192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30A09E89-406A-D4C4-F66B-526EC7B263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412019" y="328939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82CA359D-D1B2-FBDB-B5EA-5AAA9E23B4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5691" y="337192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7C264C68-CBE5-8D62-FBA6-B786E660D2F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012261" y="328939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BD6C042-BCED-80B9-A859-ABA8418A59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59916" y="4506996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A9E336AA-7732-4F78-8523-A2863FFBF41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46486" y="4424462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52F3876C-6E49-2EDB-E821-5BB14965519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25449" y="4506996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4D6CD89-24B1-471C-A3A3-8D0F35CCC31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12019" y="4424462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8635F05-B32B-7701-6D05-4EAFB1EA4E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25691" y="4506996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B67BCAF8-17E6-99F9-5443-E2C3C62E182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012261" y="4424462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9BEE514-35A1-A986-B954-B1F11993D7C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159916" y="565382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icture Placeholder 11">
            <a:extLst>
              <a:ext uri="{FF2B5EF4-FFF2-40B4-BE49-F238E27FC236}">
                <a16:creationId xmlns:a16="http://schemas.microsoft.com/office/drawing/2014/main" id="{63BF2477-3798-838B-22DB-FFDB19C30FA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46486" y="557129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D9929BFD-D405-833C-76A4-1203BD3D36B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25449" y="565382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EC51ACCC-E417-A476-533D-B3C41F45B2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412019" y="557129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80EA8733-CB14-24C3-3A07-BDABAB87213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325691" y="5653824"/>
            <a:ext cx="3125771" cy="89534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lIns="756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C80A3C7C-F918-905B-334F-5B046F5F7C5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012261" y="5571290"/>
            <a:ext cx="1053921" cy="105253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ABC1D8-0E04-F580-4E6C-BF8E931B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75" t="17365" r="9172" b="21508"/>
          <a:stretch/>
        </p:blipFill>
        <p:spPr>
          <a:xfrm>
            <a:off x="0" y="0"/>
            <a:ext cx="8568000" cy="6840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06BDD2-D3A8-8CA6-C41B-A42C60A86D5B}"/>
              </a:ext>
            </a:extLst>
          </p:cNvPr>
          <p:cNvSpPr/>
          <p:nvPr userDrawn="1"/>
        </p:nvSpPr>
        <p:spPr>
          <a:xfrm>
            <a:off x="2246110" y="2233836"/>
            <a:ext cx="9168548" cy="231361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73DD-B613-4A16-A4CA-5A4D854BD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43200" y="2233837"/>
            <a:ext cx="7636800" cy="2313616"/>
          </a:xfrm>
          <a:noFill/>
        </p:spPr>
        <p:txBody>
          <a:bodyPr wrap="square" lIns="0" tIns="252000" rIns="0" bIns="72000" anchor="t" anchorCtr="0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5200" b="1" spc="-1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pic>
        <p:nvPicPr>
          <p:cNvPr id="8" name="Graphic 7" descr="Unilever - Business Operations">
            <a:extLst>
              <a:ext uri="{FF2B5EF4-FFF2-40B4-BE49-F238E27FC236}">
                <a16:creationId xmlns:a16="http://schemas.microsoft.com/office/drawing/2014/main" id="{6ECB179D-5D0D-A09D-7EC8-528435C600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7D1417D-FB9B-698A-F867-277B333DB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75" t="17365" r="9172" b="21508"/>
          <a:stretch/>
        </p:blipFill>
        <p:spPr>
          <a:xfrm>
            <a:off x="0" y="0"/>
            <a:ext cx="8568000" cy="6840000"/>
          </a:xfrm>
          <a:prstGeom prst="rect">
            <a:avLst/>
          </a:prstGeom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206BDD2-D3A8-8CA6-C41B-A42C60A86D5B}"/>
              </a:ext>
            </a:extLst>
          </p:cNvPr>
          <p:cNvSpPr/>
          <p:nvPr userDrawn="1"/>
        </p:nvSpPr>
        <p:spPr>
          <a:xfrm rot="16200000">
            <a:off x="5397607" y="-1989192"/>
            <a:ext cx="2875779" cy="10713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73DD-B613-4A16-A4CA-5A4D854BD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49" y="2397999"/>
            <a:ext cx="5431168" cy="1302559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500" b="1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9409FD-CF18-CEF6-6C2F-2AD822570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5448" y="3706087"/>
            <a:ext cx="5431167" cy="1068429"/>
          </a:xfrm>
        </p:spPr>
        <p:txBody>
          <a:bodyPr lIns="72000" tIns="36000" rIns="72000" bIns="36000">
            <a:noAutofit/>
          </a:bodyPr>
          <a:lstStyle>
            <a:lvl1pPr>
              <a:lnSpc>
                <a:spcPct val="11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2C9286-878E-610B-1B87-1E11F84F4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3707" y="2163535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9D1FFFD-A7AD-54E0-98C3-9531859A54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0277" y="2081000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76310FE-EBC1-80B7-41A6-D142F75F6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3707" y="3533314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CD3AD26-3BE3-2CBE-EEFA-CB825526A2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7912" y="3412565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Graphic 8" descr="Unilever - Business Operations">
            <a:extLst>
              <a:ext uri="{FF2B5EF4-FFF2-40B4-BE49-F238E27FC236}">
                <a16:creationId xmlns:a16="http://schemas.microsoft.com/office/drawing/2014/main" id="{A9C58210-05E2-3416-5EA3-1DBCADA159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7D1417D-FB9B-698A-F867-277B333DB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75" t="17365" r="9172" b="21508"/>
          <a:stretch/>
        </p:blipFill>
        <p:spPr>
          <a:xfrm>
            <a:off x="0" y="0"/>
            <a:ext cx="8568000" cy="6840000"/>
          </a:xfrm>
          <a:prstGeom prst="rect">
            <a:avLst/>
          </a:prstGeom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206BDD2-D3A8-8CA6-C41B-A42C60A86D5B}"/>
              </a:ext>
            </a:extLst>
          </p:cNvPr>
          <p:cNvSpPr/>
          <p:nvPr userDrawn="1"/>
        </p:nvSpPr>
        <p:spPr>
          <a:xfrm rot="16200000">
            <a:off x="5397607" y="-1989192"/>
            <a:ext cx="2875779" cy="10713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73DD-B613-4A16-A4CA-5A4D854BD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49" y="2397999"/>
            <a:ext cx="5431168" cy="1302559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500" b="1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9409FD-CF18-CEF6-6C2F-2AD822570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5448" y="3706087"/>
            <a:ext cx="5431167" cy="1068429"/>
          </a:xfrm>
        </p:spPr>
        <p:txBody>
          <a:bodyPr lIns="72000" tIns="36000" rIns="72000" bIns="36000">
            <a:noAutofit/>
          </a:bodyPr>
          <a:lstStyle>
            <a:lvl1pPr>
              <a:lnSpc>
                <a:spcPct val="11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2C9286-878E-610B-1B87-1E11F84F4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3707" y="1545391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9D1FFFD-A7AD-54E0-98C3-9531859A54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0277" y="1462856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76310FE-EBC1-80B7-41A6-D142F75F6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3707" y="2915170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CD3AD26-3BE3-2CBE-EEFA-CB825526A2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7912" y="2794421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9" name="Graphic 8" descr="Unilever - Business Operations">
            <a:extLst>
              <a:ext uri="{FF2B5EF4-FFF2-40B4-BE49-F238E27FC236}">
                <a16:creationId xmlns:a16="http://schemas.microsoft.com/office/drawing/2014/main" id="{A9C58210-05E2-3416-5EA3-1DBCADA159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4F02BECF-2EDB-577B-BCF5-F4CC4D244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13707" y="4246735"/>
            <a:ext cx="3318475" cy="10276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lIns="900000" tIns="0" rIns="18000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 sz="12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C689366-C93D-3A68-4074-32CBAB4C1C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97912" y="4125986"/>
            <a:ext cx="1209675" cy="1208087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C6E4-D9D5-00D2-8BC2-568E77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B5EB-0539-3E9A-4889-0B795D83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9E46-8DBB-388F-BAA3-9F35772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2232-A50F-22F7-4719-FF6FAD8D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AFEE-7E5E-12BC-2E08-BC1A8BB1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8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0EBF4B-7320-4AB7-9189-4D2AEE5D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09FF50-A165-5C6C-09D0-E9917D89C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3912"/>
            <a:ext cx="12191999" cy="899101"/>
          </a:xfrm>
        </p:spPr>
        <p:txBody>
          <a:bodyPr lIns="396000" tIns="144000" rIns="396000" bIns="0" anchor="t" anchorCtr="0">
            <a:normAutofit/>
          </a:bodyPr>
          <a:lstStyle>
            <a:lvl1pPr>
              <a:lnSpc>
                <a:spcPct val="100000"/>
              </a:lnSpc>
              <a:defRPr sz="20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0D9636-E893-61FB-7086-42890976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2" y="1765979"/>
            <a:ext cx="10391096" cy="4734165"/>
          </a:xfrm>
        </p:spPr>
        <p:txBody>
          <a:bodyPr>
            <a:normAutofit/>
          </a:bodyPr>
          <a:lstStyle>
            <a:lvl1pPr marL="271463" indent="-271463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lang="en-US" sz="2200" kern="1200" dirty="0">
                <a:solidFill>
                  <a:schemeClr val="tx1"/>
                </a:solidFill>
                <a:latin typeface="Unilever Shilling Medium" panose="020B0702020202020204" pitchFamily="34" charset="0"/>
                <a:ea typeface="+mj-ea"/>
                <a:cs typeface="Unilever Shilling Medium" panose="020B0702020202020204" pitchFamily="34" charset="0"/>
              </a:defRPr>
            </a:lvl1pPr>
            <a:lvl2pPr marL="447675" indent="-176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Unilever Shilling" panose="020B0502020202020204" pitchFamily="34" charset="0"/>
              <a:buChar char="-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  <a:endParaRPr lang="en-GB"/>
          </a:p>
        </p:txBody>
      </p:sp>
      <p:pic>
        <p:nvPicPr>
          <p:cNvPr id="6" name="Graphic 5" descr="Unilever - Business Operations">
            <a:extLst>
              <a:ext uri="{FF2B5EF4-FFF2-40B4-BE49-F238E27FC236}">
                <a16:creationId xmlns:a16="http://schemas.microsoft.com/office/drawing/2014/main" id="{CDB6D88D-B337-2F16-478A-5BE20F47EC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6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09FF50-A165-5C6C-09D0-E9917D89C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3912"/>
            <a:ext cx="12191999" cy="899101"/>
          </a:xfrm>
        </p:spPr>
        <p:txBody>
          <a:bodyPr lIns="396000" tIns="144000" rIns="396000" bIns="0" anchor="t" anchorCtr="0">
            <a:normAutofit/>
          </a:bodyPr>
          <a:lstStyle>
            <a:lvl1pPr>
              <a:lnSpc>
                <a:spcPct val="100000"/>
              </a:lnSpc>
              <a:defRPr sz="20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0D9636-E893-61FB-7086-428909761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2" y="1765979"/>
            <a:ext cx="10391096" cy="4734165"/>
          </a:xfrm>
        </p:spPr>
        <p:txBody>
          <a:bodyPr>
            <a:normAutofit/>
          </a:bodyPr>
          <a:lstStyle>
            <a:lvl1pPr marL="271463" indent="-271463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lang="en-US" sz="2200" kern="1200" dirty="0">
                <a:solidFill>
                  <a:schemeClr val="tx1"/>
                </a:solidFill>
                <a:latin typeface="Unilever Shilling Medium" panose="020B0702020202020204" pitchFamily="34" charset="0"/>
                <a:ea typeface="+mj-ea"/>
                <a:cs typeface="Unilever Shilling Medium" panose="020B0702020202020204" pitchFamily="34" charset="0"/>
              </a:defRPr>
            </a:lvl1pPr>
            <a:lvl2pPr marL="447675" indent="-176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Unilever Shilling" panose="020B0502020202020204" pitchFamily="34" charset="0"/>
              <a:buChar char="-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6CC5DACD-8470-A42F-8374-8A7F6B40D2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7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0EBF4B-7320-4AB7-9189-4D2AEE5D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09FF50-A165-5C6C-09D0-E9917D89C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3913"/>
            <a:ext cx="12191999" cy="779620"/>
          </a:xfrm>
        </p:spPr>
        <p:txBody>
          <a:bodyPr lIns="396000" tIns="144000" rIns="396000" bIns="0" anchor="t" anchorCtr="0">
            <a:normAutofit/>
          </a:bodyPr>
          <a:lstStyle>
            <a:lvl1pPr>
              <a:lnSpc>
                <a:spcPct val="100000"/>
              </a:lnSpc>
              <a:defRPr sz="20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169E45-BC95-2003-C09A-9E56BCCF3C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497" y="1597182"/>
            <a:ext cx="5527007" cy="483960"/>
          </a:xfrm>
          <a:solidFill>
            <a:schemeClr val="tx2"/>
          </a:solidFill>
        </p:spPr>
        <p:txBody>
          <a:bodyPr wrap="square" tIns="72000" bIns="72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0722EB1-AFF2-7AA3-51A7-F2E9BBF23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497" y="2081142"/>
            <a:ext cx="5527007" cy="785921"/>
          </a:xfrm>
          <a:noFill/>
        </p:spPr>
        <p:txBody>
          <a:bodyPr wrap="square" lIns="648000" tIns="432000" rIns="648000" bIns="72000">
            <a:spAutoFit/>
          </a:bodyPr>
          <a:lstStyle>
            <a:lvl1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1F9ADD6-8AA2-DE19-ACAB-15348C41F6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0345" y="1597182"/>
            <a:ext cx="5527007" cy="483960"/>
          </a:xfrm>
          <a:solidFill>
            <a:schemeClr val="tx2"/>
          </a:solidFill>
        </p:spPr>
        <p:txBody>
          <a:bodyPr wrap="square" tIns="72000" bIns="72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1284C1-4B46-74EC-ADA7-C85D7E6388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0345" y="2081142"/>
            <a:ext cx="5527007" cy="785921"/>
          </a:xfrm>
          <a:noFill/>
        </p:spPr>
        <p:txBody>
          <a:bodyPr wrap="square" lIns="648000" tIns="432000" rIns="648000" bIns="72000">
            <a:spAutoFit/>
          </a:bodyPr>
          <a:lstStyle>
            <a:lvl1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CDC56540-1558-913C-DD4C-2796104318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9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09FF50-A165-5C6C-09D0-E9917D89C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3913"/>
            <a:ext cx="12191999" cy="779620"/>
          </a:xfrm>
        </p:spPr>
        <p:txBody>
          <a:bodyPr lIns="396000" tIns="144000" rIns="396000" bIns="0" anchor="t" anchorCtr="0">
            <a:normAutofit/>
          </a:bodyPr>
          <a:lstStyle>
            <a:lvl1pPr>
              <a:lnSpc>
                <a:spcPct val="100000"/>
              </a:lnSpc>
              <a:defRPr sz="20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169E45-BC95-2003-C09A-9E56BCCF3C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497" y="1597182"/>
            <a:ext cx="5527007" cy="483960"/>
          </a:xfrm>
          <a:solidFill>
            <a:schemeClr val="tx2"/>
          </a:solidFill>
        </p:spPr>
        <p:txBody>
          <a:bodyPr wrap="square" tIns="72000" bIns="72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0722EB1-AFF2-7AA3-51A7-F2E9BBF23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497" y="2081142"/>
            <a:ext cx="5527007" cy="785921"/>
          </a:xfrm>
          <a:noFill/>
        </p:spPr>
        <p:txBody>
          <a:bodyPr wrap="square" lIns="648000" tIns="432000" rIns="648000" bIns="72000">
            <a:spAutoFit/>
          </a:bodyPr>
          <a:lstStyle>
            <a:lvl1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1F9ADD6-8AA2-DE19-ACAB-15348C41F6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0345" y="1597182"/>
            <a:ext cx="5527007" cy="483960"/>
          </a:xfrm>
          <a:solidFill>
            <a:schemeClr val="tx2"/>
          </a:solidFill>
        </p:spPr>
        <p:txBody>
          <a:bodyPr wrap="square" tIns="72000" bIns="72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1284C1-4B46-74EC-ADA7-C85D7E6388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0345" y="2081142"/>
            <a:ext cx="5527007" cy="785921"/>
          </a:xfrm>
          <a:noFill/>
        </p:spPr>
        <p:txBody>
          <a:bodyPr wrap="square" lIns="648000" tIns="432000" rIns="648000" bIns="72000">
            <a:spAutoFit/>
          </a:bodyPr>
          <a:lstStyle>
            <a:lvl1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AAACCA16-3E2B-3D09-CC99-9F59F037D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09FF50-A165-5C6C-09D0-E9917D89C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3913"/>
            <a:ext cx="12191999" cy="779620"/>
          </a:xfrm>
        </p:spPr>
        <p:txBody>
          <a:bodyPr lIns="396000" tIns="144000" rIns="396000" bIns="0" anchor="t" anchorCtr="0">
            <a:normAutofit/>
          </a:bodyPr>
          <a:lstStyle>
            <a:lvl1pPr>
              <a:lnSpc>
                <a:spcPct val="100000"/>
              </a:lnSpc>
              <a:defRPr sz="20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169E45-BC95-2003-C09A-9E56BCCF3C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847" y="1597182"/>
            <a:ext cx="2663155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0722EB1-AFF2-7AA3-51A7-F2E9BBF23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847" y="2125592"/>
            <a:ext cx="2663155" cy="3589408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3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130BEBD-3420-E661-0957-CE23C9AB8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7847" y="1597182"/>
            <a:ext cx="2663155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CFF4660-E30F-6AE5-E63E-80E3107691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7847" y="2125592"/>
            <a:ext cx="2663155" cy="3589408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3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F552073-703F-9AE4-D855-EBB05A7004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1000" y="1597182"/>
            <a:ext cx="2663155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D0301B0-8399-DD9B-C42A-C40CE9708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1000" y="2125592"/>
            <a:ext cx="2663155" cy="3589408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3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2614F19-A814-DD2C-6FE0-DCCE0B977F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34153" y="1597182"/>
            <a:ext cx="2663155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3F40407-5216-2183-0D7E-EB5698A3D8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4153" y="2125592"/>
            <a:ext cx="2663155" cy="3589408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3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0EE4203-8FBA-0249-08AF-B5FE734706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6846" y="6008168"/>
            <a:ext cx="11410461" cy="556664"/>
          </a:xfrm>
          <a:noFill/>
        </p:spPr>
        <p:txBody>
          <a:bodyPr wrap="square"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0">
                <a:solidFill>
                  <a:schemeClr val="tx2"/>
                </a:solidFill>
                <a:latin typeface="Unilever Shilling Medium" panose="020B0702020202020204" pitchFamily="34" charset="0"/>
                <a:cs typeface="Unilever Shilling Medium" panose="020B0702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7203FD05-E028-A758-F9AF-79AA00E63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2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8B636-1EFF-F7F4-45B9-1C494A5954AB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A3DEB0-E037-F3A4-8A04-6976F7FB4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6AC2D-7E4A-1A68-0144-9083873F482A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E46A4BF-D0BB-922E-B793-48E2F45F0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3913"/>
            <a:ext cx="12191999" cy="779620"/>
          </a:xfrm>
        </p:spPr>
        <p:txBody>
          <a:bodyPr lIns="396000" tIns="144000" rIns="396000" bIns="0" anchor="t" anchorCtr="0">
            <a:normAutofit/>
          </a:bodyPr>
          <a:lstStyle>
            <a:lvl1pPr>
              <a:lnSpc>
                <a:spcPct val="100000"/>
              </a:lnSpc>
              <a:defRPr sz="20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229D84F-CBC1-3C6F-E39C-35A61F9CB1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846" y="1781713"/>
            <a:ext cx="3617144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83CE50F-6741-C4AE-FF96-E22E4E15F7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846" y="2310123"/>
            <a:ext cx="3617144" cy="3536697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5CA409C-98C6-AEF1-89B3-A4579E929A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428" y="1781713"/>
            <a:ext cx="3617144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798A2BF-1F21-9499-951D-C75FF8416A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7428" y="2310123"/>
            <a:ext cx="3617144" cy="3536697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A776F52-69AB-8410-EF5C-2768C15F4D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0163" y="1781713"/>
            <a:ext cx="3617144" cy="521645"/>
          </a:xfr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wrap="square" tIns="144000" bIns="144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F5FBD82-109E-C8E2-FFC5-09FC41D39F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0163" y="2310123"/>
            <a:ext cx="3617144" cy="3536697"/>
          </a:xfrm>
          <a:noFill/>
          <a:ln w="25400">
            <a:solidFill>
              <a:schemeClr val="accent2"/>
            </a:solidFill>
          </a:ln>
        </p:spPr>
        <p:txBody>
          <a:bodyPr wrap="square" lIns="144000" tIns="144000" rIns="144000" bIns="144000">
            <a:noAutofit/>
          </a:bodyPr>
          <a:lstStyle>
            <a:lvl1pPr marL="177800" indent="-177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Blip>
                <a:blip r:embed="rId2"/>
              </a:buBlip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A6C2811-98B6-AC73-6BC8-4C975B8B4B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6846" y="6008168"/>
            <a:ext cx="11410461" cy="556664"/>
          </a:xfrm>
          <a:noFill/>
        </p:spPr>
        <p:txBody>
          <a:bodyPr wrap="square"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0">
                <a:solidFill>
                  <a:schemeClr val="tx2"/>
                </a:solidFill>
                <a:latin typeface="Unilever Shilling Medium" panose="020B0702020202020204" pitchFamily="34" charset="0"/>
                <a:cs typeface="Unilever Shilling Medium" panose="020B0702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27" name="Graphic 26" descr="Unilever - Business Operations">
            <a:extLst>
              <a:ext uri="{FF2B5EF4-FFF2-40B4-BE49-F238E27FC236}">
                <a16:creationId xmlns:a16="http://schemas.microsoft.com/office/drawing/2014/main" id="{2A272140-2C52-9DC2-EF0C-D77D4C0ADE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6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C32459-69CD-4D1E-1394-0992E7CDEE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1381551"/>
            <a:ext cx="10929938" cy="556664"/>
          </a:xfrm>
          <a:solidFill>
            <a:schemeClr val="tx2"/>
          </a:solidFill>
        </p:spPr>
        <p:txBody>
          <a:bodyPr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46E16E5-0387-94BB-CDCF-8E893FAB4B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30" y="2055867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6FD9CFB-3E13-1239-46AA-97E7CD6767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030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F9C0FAC-5474-75AD-C62A-388C717744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3120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D76BB15-2946-0445-5A92-DE961BBAC1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120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EFEDF62-D8E6-9037-532C-477E23ECCD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33981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EE9F8FA-EAF1-5AED-787A-38949298EB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3981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EAE11C4-D340-DD32-3E45-51A8451BCA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842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F4EFE38-47B0-34A5-0BDC-E3BB57B635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4842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5905A5C-03B0-F0B4-65E9-79EE20EFC9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35703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6A5B3D-B994-7658-8354-FD310962C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5703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DD7A51A-B040-9C54-A5AE-B66AD889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030" y="5696057"/>
            <a:ext cx="10929938" cy="556664"/>
          </a:xfrm>
          <a:noFill/>
        </p:spPr>
        <p:txBody>
          <a:bodyPr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0">
                <a:solidFill>
                  <a:schemeClr val="tx2"/>
                </a:solidFill>
                <a:latin typeface="Unilever Shilling Medium" panose="020B0702020202020204" pitchFamily="34" charset="0"/>
                <a:cs typeface="Unilever Shilling Medium" panose="020B0702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7025D111-49A4-CA7B-E2AC-B31FFF10B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9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D1588FD-5E03-9806-73DE-BF6DD387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t="40657" r="30131" b="7686"/>
          <a:stretch/>
        </p:blipFill>
        <p:spPr>
          <a:xfrm>
            <a:off x="2940000" y="0"/>
            <a:ext cx="9252000" cy="6859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C32459-69CD-4D1E-1394-0992E7CDEE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1381551"/>
            <a:ext cx="10929938" cy="556664"/>
          </a:xfrm>
          <a:solidFill>
            <a:schemeClr val="tx2"/>
          </a:solidFill>
        </p:spPr>
        <p:txBody>
          <a:bodyPr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46E16E5-0387-94BB-CDCF-8E893FAB4B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30" y="2055867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6FD9CFB-3E13-1239-46AA-97E7CD6767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030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F9C0FAC-5474-75AD-C62A-388C717744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3120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D76BB15-2946-0445-5A92-DE961BBAC1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120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EFEDF62-D8E6-9037-532C-477E23ECCD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33981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EE9F8FA-EAF1-5AED-787A-38949298EB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3981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EAE11C4-D340-DD32-3E45-51A8451BCA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842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F4EFE38-47B0-34A5-0BDC-E3BB57B635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4842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5905A5C-03B0-F0B4-65E9-79EE20EFC9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35703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6A5B3D-B994-7658-8354-FD310962C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5703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DD7A51A-B040-9C54-A5AE-B66AD889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030" y="5696057"/>
            <a:ext cx="10929938" cy="556664"/>
          </a:xfrm>
          <a:noFill/>
        </p:spPr>
        <p:txBody>
          <a:bodyPr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0">
                <a:solidFill>
                  <a:schemeClr val="tx2"/>
                </a:solidFill>
                <a:latin typeface="Unilever Shilling Medium" panose="020B0702020202020204" pitchFamily="34" charset="0"/>
                <a:cs typeface="Unilever Shilling Medium" panose="020B0702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7025D111-49A4-CA7B-E2AC-B31FFF10B8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05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C32459-69CD-4D1E-1394-0992E7CDEE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1381551"/>
            <a:ext cx="10929938" cy="556664"/>
          </a:xfrm>
          <a:solidFill>
            <a:schemeClr val="tx2"/>
          </a:solidFill>
        </p:spPr>
        <p:txBody>
          <a:bodyPr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46E16E5-0387-94BB-CDCF-8E893FAB4B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30" y="2055867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6FD9CFB-3E13-1239-46AA-97E7CD6767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030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F9C0FAC-5474-75AD-C62A-388C717744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3120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D76BB15-2946-0445-5A92-DE961BBAC1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120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EFEDF62-D8E6-9037-532C-477E23ECCD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33981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EE9F8FA-EAF1-5AED-787A-38949298EB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3981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AEAE11C4-D340-DD32-3E45-51A8451BCA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842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F4EFE38-47B0-34A5-0BDC-E3BB57B635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4842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5905A5C-03B0-F0B4-65E9-79EE20EFC9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35703" y="2041774"/>
            <a:ext cx="1940336" cy="1126768"/>
          </a:xfrm>
          <a:noFill/>
        </p:spPr>
        <p:txBody>
          <a:bodyPr wrap="square" tIns="180000" bIns="180000" anchor="b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6A5B3D-B994-7658-8354-FD310962C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5703" y="3178657"/>
            <a:ext cx="1940336" cy="2178868"/>
          </a:xfrm>
          <a:solidFill>
            <a:schemeClr val="accent1"/>
          </a:solidFill>
        </p:spPr>
        <p:txBody>
          <a:bodyPr wrap="square" lIns="144000" tIns="180000" rIns="144000" bIns="180000" anchor="ctr" anchorCtr="0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DD7A51A-B040-9C54-A5AE-B66AD889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030" y="5696057"/>
            <a:ext cx="10929938" cy="556664"/>
          </a:xfrm>
          <a:noFill/>
        </p:spPr>
        <p:txBody>
          <a:bodyPr tIns="108000" bIns="1080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200" b="0">
                <a:solidFill>
                  <a:schemeClr val="tx2"/>
                </a:solidFill>
                <a:latin typeface="Unilever Shilling Medium" panose="020B0702020202020204" pitchFamily="34" charset="0"/>
                <a:cs typeface="Unilever Shilling Medium" panose="020B0702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 lang="en-GB"/>
          </a:p>
        </p:txBody>
      </p:sp>
      <p:pic>
        <p:nvPicPr>
          <p:cNvPr id="3" name="Graphic 2" descr="Unilever - Business Operations">
            <a:extLst>
              <a:ext uri="{FF2B5EF4-FFF2-40B4-BE49-F238E27FC236}">
                <a16:creationId xmlns:a16="http://schemas.microsoft.com/office/drawing/2014/main" id="{9608E134-D06C-F834-8E9C-9DC289108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9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9B5B93-B2D0-6FD5-A579-EBB4B03A8B2F}"/>
              </a:ext>
            </a:extLst>
          </p:cNvPr>
          <p:cNvSpPr/>
          <p:nvPr userDrawn="1"/>
        </p:nvSpPr>
        <p:spPr>
          <a:xfrm>
            <a:off x="0" y="0"/>
            <a:ext cx="12191999" cy="7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1AA5-6C18-419B-A260-6C4179D3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10036348" cy="823245"/>
          </a:xfrm>
          <a:noFill/>
        </p:spPr>
        <p:txBody>
          <a:bodyPr lIns="396000" tIns="36000" rIns="0" bIns="0" anchor="ctr" anchorCtr="0">
            <a:noAutofit/>
          </a:bodyPr>
          <a:lstStyle>
            <a:lvl1pPr>
              <a:defRPr sz="2600" b="1" spc="-30" baseline="0">
                <a:solidFill>
                  <a:schemeClr val="tx2"/>
                </a:solidFill>
                <a:latin typeface="+mj-lt"/>
                <a:cs typeface="Unilever Shilling Medium" panose="020B0702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D6BF-748E-40C7-8326-B36C26BC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1254035"/>
            <a:ext cx="10883727" cy="4723799"/>
          </a:xfrm>
        </p:spPr>
        <p:txBody>
          <a:bodyPr>
            <a:normAutofit/>
          </a:bodyPr>
          <a:lstStyle>
            <a:lvl1pPr marL="271463" indent="-271463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 lang="en-US" sz="2200" kern="1200" dirty="0">
                <a:solidFill>
                  <a:schemeClr val="tx1"/>
                </a:solidFill>
                <a:latin typeface="Unilever Shilling Medium" panose="020B0702020202020204" pitchFamily="34" charset="0"/>
                <a:ea typeface="+mj-ea"/>
                <a:cs typeface="Unilever Shilling Medium" panose="020B0702020202020204" pitchFamily="34" charset="0"/>
              </a:defRPr>
            </a:lvl1pPr>
            <a:lvl2pPr marL="447675" indent="-176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Unilever Shilling" panose="020B0502020202020204" pitchFamily="34" charset="0"/>
              <a:buChar char="-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2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D1144-2E9A-8425-1B2F-89567CDF2729}"/>
              </a:ext>
            </a:extLst>
          </p:cNvPr>
          <p:cNvCxnSpPr/>
          <p:nvPr userDrawn="1"/>
        </p:nvCxnSpPr>
        <p:spPr>
          <a:xfrm>
            <a:off x="0" y="823245"/>
            <a:ext cx="1219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Unilever - Business Operations">
            <a:extLst>
              <a:ext uri="{FF2B5EF4-FFF2-40B4-BE49-F238E27FC236}">
                <a16:creationId xmlns:a16="http://schemas.microsoft.com/office/drawing/2014/main" id="{D6734F2C-188D-B0ED-38A9-84BAE0B5F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85466" y="212945"/>
            <a:ext cx="1657415" cy="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DCB9-15C3-39FD-0C79-36DCA0C9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3A94-99C1-CBB7-889A-91C2A162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97F-8598-5FA7-ABC5-3B943F00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9CD6-908F-A06A-1E08-C6ED36F5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966E-9251-B1EC-57F6-BCAD645D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9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969E-B25E-50B0-8B2B-E8303CDA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43F9-3610-E5DE-CEA6-7BF6764B2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52A-CAE7-3A9D-BCE6-08564C07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29A-887E-CB7A-F7FE-5A30B46A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295DE-FE48-F3A8-FEC1-AC6B581B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22D3-DA61-4656-D257-359F544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22A-3937-06CA-DA2E-C9ACA6A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1AAF-D537-021F-D619-19E03F0E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C757F-D4F8-9D1C-78B5-443ACBC0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44BD5-ADFA-0295-0802-339ECEC88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0C6DC-7DDC-2869-EB3B-3D0C0F665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B19D8-792E-CAB4-D19B-CAB9469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9E2F1-E3AD-CF2B-70B6-EDCAF260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ED430-7EF4-8B93-3130-A3AD33A8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55C2-4892-C13A-99B5-58B54ACC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C0F65-E9A9-4351-732F-DFC888C4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465B8-8D67-2E53-262C-0A43EE58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29EF4-8F9B-BE5F-5A30-0CF4B290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6CADC-A9E7-066A-9E93-F10DA6D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E642-6E11-AA93-E6F2-BBF4C8C8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A6ED-2B17-622B-3ED9-E4109069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CDBF-4D62-8FC0-3FF6-0875D41C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691B-14FE-EC75-747B-D1977653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D5A8F-369D-3203-B775-64BFF525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EBC6-ECEA-47AF-C42E-509D634E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7E5A-ECC1-C661-FC9E-63246578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0B667-45EC-9476-24B6-EAFA3FE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79CC-4B74-C1D7-B63F-2B0F0ACD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1FB74-E33B-8BC4-ACB4-0739FC992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9A627-256A-77E7-17B2-0CB60E7A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6869-863D-1C05-BBED-B9F10927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2CF-E5CE-2D83-0C43-7E8DF6B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89DA-CD82-F060-9585-DA9EDB6A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80C20-E7FF-0EC4-713E-25D3B86B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A1F3-44F1-3FDE-9DE7-6B3EF6A2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B0E1-C212-EECB-B45C-D2CC0C777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1921-E214-4A66-9E8F-45F00647C7AB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C01B-8E92-D114-5EA3-D3DAD27E7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9A5A-6E4D-EEC7-6974-DF5E6A50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302A-6332-4CE4-8A74-B4FF96F0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4786" r:id="rId10"/>
    <p:sldLayoutId id="2147484787" r:id="rId11"/>
    <p:sldLayoutId id="2147484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5A518-5FD5-4B92-98D9-6A7521F5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F152-9C04-4F35-8A6D-50DCF4FB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5AC5-72F3-4736-8CBD-A5E60CB3F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C190-495F-40DB-A6BA-A898BCA87CE7}" type="datetime1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D33-DC0B-432D-96A4-E98161345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D80D-0CEC-4550-BFFF-A8B6BB7E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BB7C-EA09-46DE-B3C7-C1F68C82E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6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77" r:id="rId12"/>
    <p:sldLayoutId id="2147484778" r:id="rId13"/>
    <p:sldLayoutId id="2147484779" r:id="rId14"/>
    <p:sldLayoutId id="2147484780" r:id="rId15"/>
    <p:sldLayoutId id="2147484781" r:id="rId16"/>
    <p:sldLayoutId id="2147484782" r:id="rId17"/>
    <p:sldLayoutId id="2147484783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image" Target="../media/image1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63.jpeg"/><Relationship Id="rId9" Type="http://schemas.openxmlformats.org/officeDocument/2006/relationships/image" Target="../media/image6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hyperlink" Target="mailto:allobot.ubl@unilever.com" TargetMode="External"/><Relationship Id="rId16" Type="http://schemas.openxmlformats.org/officeDocument/2006/relationships/image" Target="../media/image45.svg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19" Type="http://schemas.openxmlformats.org/officeDocument/2006/relationships/image" Target="../media/image48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roup 2064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66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Supply chain Vectors &amp; Illustrations for Free Download | Freepik">
            <a:extLst>
              <a:ext uri="{FF2B5EF4-FFF2-40B4-BE49-F238E27FC236}">
                <a16:creationId xmlns:a16="http://schemas.microsoft.com/office/drawing/2014/main" id="{F8069F4A-55C7-118B-F6F4-C5C0CF908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72" b="90735" l="5751" r="94249">
                        <a14:foregroundMark x1="15974" y1="33866" x2="15974" y2="33866"/>
                        <a14:foregroundMark x1="9265" y1="47284" x2="9265" y2="47284"/>
                        <a14:foregroundMark x1="6550" y1="45367" x2="5911" y2="43770"/>
                        <a14:foregroundMark x1="5911" y1="43770" x2="5911" y2="43770"/>
                        <a14:foregroundMark x1="5751" y1="43770" x2="5751" y2="43770"/>
                        <a14:foregroundMark x1="56070" y1="17572" x2="56070" y2="17572"/>
                        <a14:foregroundMark x1="89297" y1="55272" x2="91054" y2="53035"/>
                        <a14:foregroundMark x1="94089" y1="47923" x2="94249" y2="49201"/>
                        <a14:foregroundMark x1="33706" y1="31629" x2="33706" y2="31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 bwMode="auto">
          <a:xfrm>
            <a:off x="4300213" y="1955868"/>
            <a:ext cx="8316685" cy="36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7C1324-16F3-72F7-A2FA-C6FD1F62170E}"/>
              </a:ext>
            </a:extLst>
          </p:cNvPr>
          <p:cNvSpPr txBox="1"/>
          <p:nvPr/>
        </p:nvSpPr>
        <p:spPr>
          <a:xfrm>
            <a:off x="2027859" y="4366517"/>
            <a:ext cx="8136280" cy="311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Presented by: Shithi Maitra, Asst. Manager, 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Presented on: 03-Jan-24, Tenure: 20-Nov-23 to 10-Jan-24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 Thanks to: Anika Hasan, Executive, CSE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9078-A291-9F70-14D1-3DAF15CB882D}"/>
              </a:ext>
            </a:extLst>
          </p:cNvPr>
          <p:cNvSpPr txBox="1"/>
          <p:nvPr/>
        </p:nvSpPr>
        <p:spPr>
          <a:xfrm>
            <a:off x="3082248" y="758094"/>
            <a:ext cx="5605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Shithi's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Customer Stint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- Learnings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0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2024 SC </a:t>
            </a:r>
            <a:r>
              <a:rPr lang="en-US" dirty="0" err="1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CoE</a:t>
            </a:r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: Greater Capabilities, Monitoring &amp; Scaling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A4A69-1AFF-B792-F7E9-041666925EDE}"/>
              </a:ext>
            </a:extLst>
          </p:cNvPr>
          <p:cNvSpPr/>
          <p:nvPr/>
        </p:nvSpPr>
        <p:spPr>
          <a:xfrm>
            <a:off x="462359" y="1365752"/>
            <a:ext cx="3648857" cy="250760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1F9AF214-991A-D1D2-587A-6F09EDB793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359" y="1365754"/>
            <a:ext cx="3648857" cy="714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5640E5-F83A-DB73-87F0-5EBD265FBC66}"/>
              </a:ext>
            </a:extLst>
          </p:cNvPr>
          <p:cNvSpPr txBox="1"/>
          <p:nvPr/>
        </p:nvSpPr>
        <p:spPr>
          <a:xfrm>
            <a:off x="505510" y="1077127"/>
            <a:ext cx="3560921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Greater Image Processing </a:t>
            </a:r>
            <a:r>
              <a:rPr kumimoji="0" lang="en-IN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Capa</a:t>
            </a:r>
            <a:r>
              <a:rPr lang="en-IN" kern="0" dirty="0" err="1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bilities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44711-0D9D-890D-05A0-CA155661C5CD}"/>
              </a:ext>
            </a:extLst>
          </p:cNvPr>
          <p:cNvSpPr/>
          <p:nvPr/>
        </p:nvSpPr>
        <p:spPr>
          <a:xfrm>
            <a:off x="4325224" y="1365748"/>
            <a:ext cx="3648857" cy="2507607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0F7DFB86-5CAD-4C6E-FFD4-B153ACB5A8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224" y="1365751"/>
            <a:ext cx="3648857" cy="7144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CB9EA0-897A-4D4F-6B37-21621DDEA01C}"/>
              </a:ext>
            </a:extLst>
          </p:cNvPr>
          <p:cNvSpPr txBox="1"/>
          <p:nvPr/>
        </p:nvSpPr>
        <p:spPr>
          <a:xfrm>
            <a:off x="4435945" y="1070970"/>
            <a:ext cx="32778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Greater Capability in Ad Analytics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4C71A-CDFC-209F-E47B-D193BC94490C}"/>
              </a:ext>
            </a:extLst>
          </p:cNvPr>
          <p:cNvSpPr/>
          <p:nvPr/>
        </p:nvSpPr>
        <p:spPr>
          <a:xfrm>
            <a:off x="8188089" y="1365748"/>
            <a:ext cx="3648857" cy="2507607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A7DD8CC0-804E-5A15-080B-D8D7EED60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8089" y="1365751"/>
            <a:ext cx="3648857" cy="7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B614C-DC43-897B-AFD2-2489B25E6793}"/>
              </a:ext>
            </a:extLst>
          </p:cNvPr>
          <p:cNvSpPr txBox="1"/>
          <p:nvPr/>
        </p:nvSpPr>
        <p:spPr>
          <a:xfrm>
            <a:off x="8298810" y="1070970"/>
            <a:ext cx="32778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Greater Capability with Textual Data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5A2DD-7B98-10C2-BEE2-F3C65F311F55}"/>
              </a:ext>
            </a:extLst>
          </p:cNvPr>
          <p:cNvSpPr/>
          <p:nvPr/>
        </p:nvSpPr>
        <p:spPr>
          <a:xfrm>
            <a:off x="462359" y="4063414"/>
            <a:ext cx="3648857" cy="250760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6C3209E-85AA-1E75-785D-A41B7D14BF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359" y="4063416"/>
            <a:ext cx="3648857" cy="7144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74A1FA-FD6B-947E-79C4-4CFC497C8131}"/>
              </a:ext>
            </a:extLst>
          </p:cNvPr>
          <p:cNvSpPr/>
          <p:nvPr/>
        </p:nvSpPr>
        <p:spPr>
          <a:xfrm>
            <a:off x="4325224" y="4063410"/>
            <a:ext cx="3648857" cy="2507607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FA7F108-8A62-B44E-D920-CBC834F744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224" y="4063413"/>
            <a:ext cx="3648857" cy="7144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DC9B87-58DA-B5F6-5932-48528E1093D0}"/>
              </a:ext>
            </a:extLst>
          </p:cNvPr>
          <p:cNvSpPr/>
          <p:nvPr/>
        </p:nvSpPr>
        <p:spPr>
          <a:xfrm>
            <a:off x="8188089" y="4063410"/>
            <a:ext cx="3648857" cy="2507607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B1012926-7C81-588F-2128-0BA662C7CA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8089" y="4063413"/>
            <a:ext cx="3648857" cy="714417"/>
          </a:xfrm>
          <a:prstGeom prst="rect">
            <a:avLst/>
          </a:prstGeom>
        </p:spPr>
      </p:pic>
      <p:pic>
        <p:nvPicPr>
          <p:cNvPr id="1026" name="Picture 2" descr="Camera Clipart Images - Free Download on Freepik">
            <a:extLst>
              <a:ext uri="{FF2B5EF4-FFF2-40B4-BE49-F238E27FC236}">
                <a16:creationId xmlns:a16="http://schemas.microsoft.com/office/drawing/2014/main" id="{2F006807-3401-0A50-FD32-E6D69B81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" y="2619551"/>
            <a:ext cx="980491" cy="6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F8F15E-6561-75F3-71D0-89681F61C839}"/>
              </a:ext>
            </a:extLst>
          </p:cNvPr>
          <p:cNvSpPr txBox="1"/>
          <p:nvPr/>
        </p:nvSpPr>
        <p:spPr>
          <a:xfrm>
            <a:off x="1810558" y="2226927"/>
            <a:ext cx="215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Scope-01:</a:t>
            </a:r>
            <a:r>
              <a:rPr lang="en-US" dirty="0"/>
              <a:t> Monitor competition campaigns across popular national websites </a:t>
            </a:r>
          </a:p>
        </p:txBody>
      </p:sp>
      <p:pic>
        <p:nvPicPr>
          <p:cNvPr id="1028" name="Picture 4" descr="Industry Clipart - advertising-agency-icons-educational-clip-art-graphic -  Classroom Clipart">
            <a:extLst>
              <a:ext uri="{FF2B5EF4-FFF2-40B4-BE49-F238E27FC236}">
                <a16:creationId xmlns:a16="http://schemas.microsoft.com/office/drawing/2014/main" id="{E10D3EB8-7F52-9343-AE21-DA43158D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45" y="2529691"/>
            <a:ext cx="1268758" cy="87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6AB110-6FDF-077D-1EF7-33BDD691F798}"/>
              </a:ext>
            </a:extLst>
          </p:cNvPr>
          <p:cNvSpPr txBox="1"/>
          <p:nvPr/>
        </p:nvSpPr>
        <p:spPr>
          <a:xfrm>
            <a:off x="5834099" y="2196491"/>
            <a:ext cx="215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Scope-01:</a:t>
            </a:r>
            <a:r>
              <a:rPr lang="en-US" dirty="0"/>
              <a:t> Analyze advertisement trends across newspapers, social media, apps</a:t>
            </a:r>
          </a:p>
        </p:txBody>
      </p:sp>
      <p:pic>
        <p:nvPicPr>
          <p:cNvPr id="1030" name="Picture 6" descr="Accessories Text Editor Clip Art at Clker.com - vector clip art online,  royalty free &amp; public domain">
            <a:extLst>
              <a:ext uri="{FF2B5EF4-FFF2-40B4-BE49-F238E27FC236}">
                <a16:creationId xmlns:a16="http://schemas.microsoft.com/office/drawing/2014/main" id="{81726E43-5B5E-EE42-253E-D6A2B878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48" y="2539570"/>
            <a:ext cx="954454" cy="8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56A81C-140D-9B22-337C-03A459AE881B}"/>
              </a:ext>
            </a:extLst>
          </p:cNvPr>
          <p:cNvSpPr txBox="1"/>
          <p:nvPr/>
        </p:nvSpPr>
        <p:spPr>
          <a:xfrm>
            <a:off x="9372236" y="2220766"/>
            <a:ext cx="2575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Scope-01:</a:t>
            </a:r>
            <a:r>
              <a:rPr lang="en-US" dirty="0"/>
              <a:t> Warehouse</a:t>
            </a:r>
          </a:p>
          <a:p>
            <a:r>
              <a:rPr lang="en-US" dirty="0"/>
              <a:t>all consumer’s remarks </a:t>
            </a:r>
          </a:p>
          <a:p>
            <a:r>
              <a:rPr lang="en-US" b="1" dirty="0"/>
              <a:t>Scope-02:</a:t>
            </a:r>
            <a:r>
              <a:rPr lang="en-US" dirty="0"/>
              <a:t> Classify and redirect to respective 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6FD9F-BFD7-FA6C-087C-84CA7E4CCCC9}"/>
              </a:ext>
            </a:extLst>
          </p:cNvPr>
          <p:cNvSpPr txBox="1"/>
          <p:nvPr/>
        </p:nvSpPr>
        <p:spPr>
          <a:xfrm>
            <a:off x="550295" y="3623298"/>
            <a:ext cx="3560921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kern="0" dirty="0">
              <a:solidFill>
                <a:schemeClr val="bg1">
                  <a:lumMod val="95000"/>
                </a:schemeClr>
              </a:solidFill>
              <a:latin typeface=" Unilever Shilling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Better Scaled Analytics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pic>
        <p:nvPicPr>
          <p:cNvPr id="1032" name="Picture 8" descr="Unbalanced Scale Clip Art - Unbalanced Scale Vector Image">
            <a:extLst>
              <a:ext uri="{FF2B5EF4-FFF2-40B4-BE49-F238E27FC236}">
                <a16:creationId xmlns:a16="http://schemas.microsoft.com/office/drawing/2014/main" id="{F8B40B7C-685E-7F96-A200-D45B88A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5" y="5249641"/>
            <a:ext cx="1008893" cy="7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860C6-5799-909C-17E4-4CF27AE6EB22}"/>
              </a:ext>
            </a:extLst>
          </p:cNvPr>
          <p:cNvSpPr txBox="1"/>
          <p:nvPr/>
        </p:nvSpPr>
        <p:spPr>
          <a:xfrm>
            <a:off x="1707828" y="4804940"/>
            <a:ext cx="2552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Scope-01:</a:t>
            </a:r>
            <a:r>
              <a:rPr lang="en-US" dirty="0"/>
              <a:t> Set up a database system</a:t>
            </a:r>
            <a:br>
              <a:rPr lang="en-US" dirty="0"/>
            </a:br>
            <a:r>
              <a:rPr lang="en-US" b="1" dirty="0"/>
              <a:t>Scope-02:</a:t>
            </a:r>
            <a:r>
              <a:rPr lang="en-US" dirty="0"/>
              <a:t> Purchase a Cloud Solution (preferably Google Cloud)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27731-2F34-288F-6882-5C879A180BFC}"/>
              </a:ext>
            </a:extLst>
          </p:cNvPr>
          <p:cNvSpPr txBox="1"/>
          <p:nvPr/>
        </p:nvSpPr>
        <p:spPr>
          <a:xfrm>
            <a:off x="4294422" y="3635052"/>
            <a:ext cx="3560921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kern="0" dirty="0">
              <a:solidFill>
                <a:schemeClr val="bg1">
                  <a:lumMod val="95000"/>
                </a:schemeClr>
              </a:solidFill>
              <a:latin typeface=" Unilever Shilling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Better </a:t>
            </a:r>
            <a:r>
              <a:rPr kumimoji="0" lang="en-IN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Utilizat</a:t>
            </a:r>
            <a:r>
              <a:rPr lang="en-IN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ion of Free APIs 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pic>
        <p:nvPicPr>
          <p:cNvPr id="1034" name="Picture 10" descr="Api Stock Illustrations – 10,768 Api Stock Illustrations, Vectors &amp; Clipart  - Dreamstime">
            <a:extLst>
              <a:ext uri="{FF2B5EF4-FFF2-40B4-BE49-F238E27FC236}">
                <a16:creationId xmlns:a16="http://schemas.microsoft.com/office/drawing/2014/main" id="{4EE634EA-BB58-64D9-5898-0D9B1656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67000" y="-1175535"/>
            <a:ext cx="1175535" cy="11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pi Stock Illustrations – 10,768 Api Stock Illustrations, Vectors &amp; Clipart  - Dreamstime">
            <a:extLst>
              <a:ext uri="{FF2B5EF4-FFF2-40B4-BE49-F238E27FC236}">
                <a16:creationId xmlns:a16="http://schemas.microsoft.com/office/drawing/2014/main" id="{6C0EF9CB-92C8-B754-8043-E1B69EE3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48" y="5178045"/>
            <a:ext cx="990479" cy="99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C14FD2-DD58-BF66-6DF2-08B9730A5EBA}"/>
              </a:ext>
            </a:extLst>
          </p:cNvPr>
          <p:cNvSpPr txBox="1"/>
          <p:nvPr/>
        </p:nvSpPr>
        <p:spPr>
          <a:xfrm>
            <a:off x="9663223" y="4963950"/>
            <a:ext cx="206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Scope-01: </a:t>
            </a:r>
            <a:r>
              <a:rPr lang="en-US" dirty="0"/>
              <a:t>A-B tests</a:t>
            </a:r>
            <a:br>
              <a:rPr lang="en-US" dirty="0"/>
            </a:br>
            <a:r>
              <a:rPr lang="en-US" b="1" dirty="0"/>
              <a:t>Scope-02: </a:t>
            </a:r>
            <a:br>
              <a:rPr lang="en-US" b="1" dirty="0"/>
            </a:br>
            <a:r>
              <a:rPr lang="en-US" dirty="0"/>
              <a:t>Random Control </a:t>
            </a:r>
            <a:br>
              <a:rPr lang="en-US" dirty="0"/>
            </a:br>
            <a:r>
              <a:rPr lang="en-US" dirty="0"/>
              <a:t>Experiments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QMix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7EAC2-98EC-01DD-5DB4-79ACB1743BE4}"/>
              </a:ext>
            </a:extLst>
          </p:cNvPr>
          <p:cNvSpPr txBox="1"/>
          <p:nvPr/>
        </p:nvSpPr>
        <p:spPr>
          <a:xfrm>
            <a:off x="8272006" y="3604007"/>
            <a:ext cx="3457635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kern="0" dirty="0">
              <a:solidFill>
                <a:schemeClr val="bg1">
                  <a:lumMod val="95000"/>
                </a:schemeClr>
              </a:solidFill>
              <a:latin typeface=" Unilever Shilling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Launch More Experiments 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pic>
        <p:nvPicPr>
          <p:cNvPr id="1040" name="Picture 16" descr="A/B Testing For E-commerce (Part 1)">
            <a:extLst>
              <a:ext uri="{FF2B5EF4-FFF2-40B4-BE49-F238E27FC236}">
                <a16:creationId xmlns:a16="http://schemas.microsoft.com/office/drawing/2014/main" id="{08BDDCDB-AFF8-9F78-0A7E-BC7A3A87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10" y="5296918"/>
            <a:ext cx="1302885" cy="73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A087A6D-56AA-F963-AA6E-365F79CCB08E}"/>
              </a:ext>
            </a:extLst>
          </p:cNvPr>
          <p:cNvSpPr txBox="1"/>
          <p:nvPr/>
        </p:nvSpPr>
        <p:spPr>
          <a:xfrm>
            <a:off x="5196799" y="5051267"/>
            <a:ext cx="2723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Scope-01: </a:t>
            </a:r>
            <a:r>
              <a:rPr lang="en-US" dirty="0"/>
              <a:t>Google Analytics</a:t>
            </a:r>
            <a:br>
              <a:rPr lang="en-US" dirty="0"/>
            </a:br>
            <a:r>
              <a:rPr lang="en-US" b="1" dirty="0"/>
              <a:t>Scope-02:</a:t>
            </a:r>
            <a:r>
              <a:rPr lang="en-US" dirty="0"/>
              <a:t> Facebook API</a:t>
            </a:r>
            <a:br>
              <a:rPr lang="en-US" dirty="0"/>
            </a:br>
            <a:r>
              <a:rPr lang="en-US" b="1" dirty="0"/>
              <a:t>Scope-03: </a:t>
            </a:r>
            <a:r>
              <a:rPr lang="en-US" dirty="0"/>
              <a:t>OCR API</a:t>
            </a:r>
            <a:br>
              <a:rPr lang="en-US" dirty="0"/>
            </a:br>
            <a:r>
              <a:rPr lang="en-US" b="1" dirty="0"/>
              <a:t>Scope-04: </a:t>
            </a:r>
            <a:r>
              <a:rPr lang="en-US" dirty="0"/>
              <a:t>text-to-speech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Dna logo design template. modern medical logotype.">
            <a:extLst>
              <a:ext uri="{FF2B5EF4-FFF2-40B4-BE49-F238E27FC236}">
                <a16:creationId xmlns:a16="http://schemas.microsoft.com/office/drawing/2014/main" id="{246AF1ED-65E6-6AF0-0317-898BEAFF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29644">
            <a:off x="2646451" y="871109"/>
            <a:ext cx="5115781" cy="51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DA3FFB-2167-330F-DF64-B2AC4C293C4F}"/>
              </a:ext>
            </a:extLst>
          </p:cNvPr>
          <p:cNvSpPr/>
          <p:nvPr/>
        </p:nvSpPr>
        <p:spPr>
          <a:xfrm rot="16645262">
            <a:off x="4673510" y="2753474"/>
            <a:ext cx="1429340" cy="544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5C2B2-DC8E-E3FC-9F83-55634774291F}"/>
              </a:ext>
            </a:extLst>
          </p:cNvPr>
          <p:cNvSpPr txBox="1"/>
          <p:nvPr/>
        </p:nvSpPr>
        <p:spPr>
          <a:xfrm>
            <a:off x="4339120" y="2394797"/>
            <a:ext cx="1938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Daily News </a:t>
            </a:r>
            <a:br>
              <a:rPr lang="en-US" sz="1900" b="1" dirty="0"/>
            </a:br>
            <a:r>
              <a:rPr lang="en-US" sz="1900" b="1" dirty="0"/>
              <a:t>for </a:t>
            </a:r>
            <a:br>
              <a:rPr lang="en-US" sz="1900" b="1" dirty="0"/>
            </a:br>
            <a:r>
              <a:rPr lang="en-US" sz="1900" b="1" dirty="0"/>
              <a:t>Action</a:t>
            </a:r>
            <a:br>
              <a:rPr lang="en-US" sz="1900" b="1" dirty="0"/>
            </a:br>
            <a:r>
              <a:rPr lang="en-US" sz="1900" b="1" dirty="0"/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384539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Concerned Personnel - Depot </a:t>
            </a:r>
            <a:r>
              <a:rPr lang="en-US" dirty="0" err="1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Incharge</a:t>
            </a:r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 (</a:t>
            </a:r>
            <a:r>
              <a:rPr lang="en-US" dirty="0" err="1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DIc</a:t>
            </a:r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ED7443-F451-6918-620F-6E10B3A2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3" y="1386053"/>
            <a:ext cx="7256148" cy="494394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7BB01D-A06A-A021-81D3-916820AE4838}"/>
              </a:ext>
            </a:extLst>
          </p:cNvPr>
          <p:cNvSpPr/>
          <p:nvPr/>
        </p:nvSpPr>
        <p:spPr>
          <a:xfrm>
            <a:off x="8574494" y="2208945"/>
            <a:ext cx="2953110" cy="290758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0D1D8CE-2C95-F608-3B25-6D4C84A7D7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4494" y="2208945"/>
            <a:ext cx="2953110" cy="494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1EF84-50A0-0EB4-2F57-3B1E62241A04}"/>
              </a:ext>
            </a:extLst>
          </p:cNvPr>
          <p:cNvSpPr txBox="1"/>
          <p:nvPr/>
        </p:nvSpPr>
        <p:spPr>
          <a:xfrm>
            <a:off x="8598639" y="3942381"/>
            <a:ext cx="285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Manages invoice operators</a:t>
            </a:r>
          </a:p>
          <a:p>
            <a:r>
              <a:rPr lang="en-US" dirty="0"/>
              <a:t>- Facilitates DD requests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89CA4-2BA7-55FA-A624-3B3FE2819DCB}"/>
              </a:ext>
            </a:extLst>
          </p:cNvPr>
          <p:cNvSpPr txBox="1"/>
          <p:nvPr/>
        </p:nvSpPr>
        <p:spPr>
          <a:xfrm>
            <a:off x="8288003" y="2071950"/>
            <a:ext cx="3548943" cy="6318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Role Played</a:t>
            </a:r>
          </a:p>
        </p:txBody>
      </p:sp>
      <p:pic>
        <p:nvPicPr>
          <p:cNvPr id="22" name="Graphic 21" descr="Captain male with solid fill">
            <a:extLst>
              <a:ext uri="{FF2B5EF4-FFF2-40B4-BE49-F238E27FC236}">
                <a16:creationId xmlns:a16="http://schemas.microsoft.com/office/drawing/2014/main" id="{82042C42-E7A0-9B5A-4994-36BA7C6FB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9546" y="29573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2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Concerned Personnel - Invoice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BB01D-A06A-A021-81D3-916820AE4838}"/>
              </a:ext>
            </a:extLst>
          </p:cNvPr>
          <p:cNvSpPr/>
          <p:nvPr/>
        </p:nvSpPr>
        <p:spPr>
          <a:xfrm>
            <a:off x="8574494" y="1510301"/>
            <a:ext cx="2953110" cy="46850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0D1D8CE-2C95-F608-3B25-6D4C84A7D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4493" y="1510301"/>
            <a:ext cx="2953110" cy="494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1EF84-50A0-0EB4-2F57-3B1E62241A04}"/>
              </a:ext>
            </a:extLst>
          </p:cNvPr>
          <p:cNvSpPr txBox="1"/>
          <p:nvPr/>
        </p:nvSpPr>
        <p:spPr>
          <a:xfrm>
            <a:off x="8671388" y="3724068"/>
            <a:ext cx="285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Responsible for invoicing to designated towns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Comes in contact with TM after CSE approval (</a:t>
            </a:r>
            <a:r>
              <a:rPr lang="en-US" dirty="0" err="1"/>
              <a:t>eg</a:t>
            </a:r>
            <a:r>
              <a:rPr lang="en-US" dirty="0"/>
              <a:t>, load fill)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89CA4-2BA7-55FA-A624-3B3FE2819DCB}"/>
              </a:ext>
            </a:extLst>
          </p:cNvPr>
          <p:cNvSpPr txBox="1"/>
          <p:nvPr/>
        </p:nvSpPr>
        <p:spPr>
          <a:xfrm>
            <a:off x="8276577" y="1410863"/>
            <a:ext cx="3548943" cy="6318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Role Played</a:t>
            </a:r>
          </a:p>
        </p:txBody>
      </p:sp>
      <p:pic>
        <p:nvPicPr>
          <p:cNvPr id="4" name="Graphic 3" descr="Construction worker male with solid fill">
            <a:extLst>
              <a:ext uri="{FF2B5EF4-FFF2-40B4-BE49-F238E27FC236}">
                <a16:creationId xmlns:a16="http://schemas.microsoft.com/office/drawing/2014/main" id="{549AD1AD-C8C1-3FAE-A236-E5919615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0009" y="2262052"/>
            <a:ext cx="1209467" cy="1209467"/>
          </a:xfrm>
          <a:prstGeom prst="rect">
            <a:avLst/>
          </a:prstGeom>
        </p:spPr>
      </p:pic>
      <p:pic>
        <p:nvPicPr>
          <p:cNvPr id="17" name="Picture 16" descr="A screenshot of a profile of a person&#10;&#10;Description automatically generated">
            <a:extLst>
              <a:ext uri="{FF2B5EF4-FFF2-40B4-BE49-F238E27FC236}">
                <a16:creationId xmlns:a16="http://schemas.microsoft.com/office/drawing/2014/main" id="{F67599F9-7F42-043C-C274-FA95634FE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6" y="1056679"/>
            <a:ext cx="2706871" cy="1490672"/>
          </a:xfrm>
          <a:prstGeom prst="rect">
            <a:avLst/>
          </a:prstGeom>
        </p:spPr>
      </p:pic>
      <p:pic>
        <p:nvPicPr>
          <p:cNvPr id="19" name="Picture 18" descr="A screenshot of a website&#10;&#10;Description automatically generated">
            <a:extLst>
              <a:ext uri="{FF2B5EF4-FFF2-40B4-BE49-F238E27FC236}">
                <a16:creationId xmlns:a16="http://schemas.microsoft.com/office/drawing/2014/main" id="{B5646C8B-4BEE-73EB-2A60-C380789F9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76" y="1194074"/>
            <a:ext cx="2610203" cy="1215882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A3C84C0B-9960-E486-A202-FE89FB516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48" y="1194074"/>
            <a:ext cx="2460694" cy="1284027"/>
          </a:xfrm>
          <a:prstGeom prst="rect">
            <a:avLst/>
          </a:prstGeom>
        </p:spPr>
      </p:pic>
      <p:pic>
        <p:nvPicPr>
          <p:cNvPr id="24" name="Picture 23" descr="A table of names with numbers&#10;&#10;Description automatically generated">
            <a:extLst>
              <a:ext uri="{FF2B5EF4-FFF2-40B4-BE49-F238E27FC236}">
                <a16:creationId xmlns:a16="http://schemas.microsoft.com/office/drawing/2014/main" id="{D4048C41-6D57-D7B7-C0FD-188D6E74B7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" y="2712672"/>
            <a:ext cx="2406143" cy="3795897"/>
          </a:xfrm>
          <a:prstGeom prst="rect">
            <a:avLst/>
          </a:prstGeom>
        </p:spPr>
      </p:pic>
      <p:pic>
        <p:nvPicPr>
          <p:cNvPr id="28" name="Picture 27" descr="A screenshot of a table&#10;&#10;Description automatically generated">
            <a:extLst>
              <a:ext uri="{FF2B5EF4-FFF2-40B4-BE49-F238E27FC236}">
                <a16:creationId xmlns:a16="http://schemas.microsoft.com/office/drawing/2014/main" id="{071E8AA9-4842-1750-B564-FB562BBD70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8" y="3253405"/>
            <a:ext cx="2587499" cy="2018137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306DCBF6-8AD2-5756-33E0-545374011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31" y="3471519"/>
            <a:ext cx="2309730" cy="16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Concerned Personnel – Area Managers, Territory Manager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BB01D-A06A-A021-81D3-916820AE4838}"/>
              </a:ext>
            </a:extLst>
          </p:cNvPr>
          <p:cNvSpPr/>
          <p:nvPr/>
        </p:nvSpPr>
        <p:spPr>
          <a:xfrm>
            <a:off x="2784297" y="1047965"/>
            <a:ext cx="6955604" cy="290758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0D1D8CE-2C95-F608-3B25-6D4C84A7D7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4297" y="1047965"/>
            <a:ext cx="6955604" cy="494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1EF84-50A0-0EB4-2F57-3B1E62241A04}"/>
              </a:ext>
            </a:extLst>
          </p:cNvPr>
          <p:cNvSpPr txBox="1"/>
          <p:nvPr/>
        </p:nvSpPr>
        <p:spPr>
          <a:xfrm>
            <a:off x="3113301" y="2522783"/>
            <a:ext cx="7376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Manages TMs</a:t>
            </a:r>
          </a:p>
          <a:p>
            <a:r>
              <a:rPr lang="en-US" dirty="0"/>
              <a:t>- Reaches out to CSE on </a:t>
            </a:r>
            <a:r>
              <a:rPr lang="en-US" dirty="0" err="1"/>
              <a:t>crtical</a:t>
            </a:r>
            <a:r>
              <a:rPr lang="en-US" dirty="0"/>
              <a:t> issues, </a:t>
            </a:r>
            <a:r>
              <a:rPr lang="en-US" dirty="0" err="1"/>
              <a:t>eg</a:t>
            </a:r>
            <a:r>
              <a:rPr lang="en-US" dirty="0"/>
              <a:t>, allocation &gt;&gt; plan</a:t>
            </a:r>
          </a:p>
          <a:p>
            <a:r>
              <a:rPr lang="en-US" dirty="0"/>
              <a:t>- Is kept in communication loop in case discipline is compromised</a:t>
            </a:r>
          </a:p>
          <a:p>
            <a:r>
              <a:rPr lang="en-US" dirty="0"/>
              <a:t>- Typically has multiple TMs reports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89CA4-2BA7-55FA-A624-3B3FE2819DCB}"/>
              </a:ext>
            </a:extLst>
          </p:cNvPr>
          <p:cNvSpPr txBox="1"/>
          <p:nvPr/>
        </p:nvSpPr>
        <p:spPr>
          <a:xfrm>
            <a:off x="4017195" y="910970"/>
            <a:ext cx="4336161" cy="6318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Role Played: AMs</a:t>
            </a:r>
          </a:p>
        </p:txBody>
      </p:sp>
      <p:pic>
        <p:nvPicPr>
          <p:cNvPr id="4" name="Graphic 3" descr="Management with solid fill">
            <a:extLst>
              <a:ext uri="{FF2B5EF4-FFF2-40B4-BE49-F238E27FC236}">
                <a16:creationId xmlns:a16="http://schemas.microsoft.com/office/drawing/2014/main" id="{52E98903-647E-9547-D1B3-6FCF8BFD2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8075" y="158735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BFD81-67A9-84E7-B254-9E2C0ED716E9}"/>
              </a:ext>
            </a:extLst>
          </p:cNvPr>
          <p:cNvSpPr txBox="1"/>
          <p:nvPr/>
        </p:nvSpPr>
        <p:spPr>
          <a:xfrm>
            <a:off x="326338" y="4700279"/>
            <a:ext cx="305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Area - 01</a:t>
            </a:r>
          </a:p>
          <a:p>
            <a:pPr algn="ctr"/>
            <a:r>
              <a:rPr lang="en-US" dirty="0" err="1"/>
              <a:t>Feni</a:t>
            </a:r>
            <a:endParaRPr lang="en-US" dirty="0"/>
          </a:p>
          <a:p>
            <a:pPr algn="ctr"/>
            <a:r>
              <a:rPr lang="en-US" dirty="0" err="1"/>
              <a:t>Muztaba</a:t>
            </a:r>
            <a:r>
              <a:rPr lang="en-US" dirty="0"/>
              <a:t> Ali, 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24B8F-C8D3-CF51-B2F0-AE9225456AF9}"/>
              </a:ext>
            </a:extLst>
          </p:cNvPr>
          <p:cNvSpPr txBox="1"/>
          <p:nvPr/>
        </p:nvSpPr>
        <p:spPr>
          <a:xfrm>
            <a:off x="2169267" y="4700279"/>
            <a:ext cx="305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Area - 02</a:t>
            </a:r>
          </a:p>
          <a:p>
            <a:pPr algn="ctr"/>
            <a:r>
              <a:rPr lang="en-US" dirty="0"/>
              <a:t>Comilla </a:t>
            </a:r>
          </a:p>
          <a:p>
            <a:pPr algn="ctr"/>
            <a:r>
              <a:rPr lang="en-US" dirty="0" err="1"/>
              <a:t>Imrul</a:t>
            </a:r>
            <a:r>
              <a:rPr lang="en-US" dirty="0"/>
              <a:t> Kabir, 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55C5E-AA59-961B-9C6E-E8B560D3C02C}"/>
              </a:ext>
            </a:extLst>
          </p:cNvPr>
          <p:cNvSpPr txBox="1"/>
          <p:nvPr/>
        </p:nvSpPr>
        <p:spPr>
          <a:xfrm>
            <a:off x="4243227" y="4696963"/>
            <a:ext cx="305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Area - 03</a:t>
            </a:r>
          </a:p>
          <a:p>
            <a:pPr algn="ctr"/>
            <a:r>
              <a:rPr lang="en-US" dirty="0"/>
              <a:t>Chittagong</a:t>
            </a:r>
          </a:p>
          <a:p>
            <a:pPr algn="ctr"/>
            <a:r>
              <a:rPr lang="en-US" dirty="0"/>
              <a:t>Akhtar </a:t>
            </a:r>
            <a:r>
              <a:rPr lang="en-US" dirty="0" err="1"/>
              <a:t>Hossen</a:t>
            </a:r>
            <a:r>
              <a:rPr lang="en-US" dirty="0"/>
              <a:t>, AM</a:t>
            </a:r>
          </a:p>
        </p:txBody>
      </p:sp>
      <p:pic>
        <p:nvPicPr>
          <p:cNvPr id="14" name="Graphic 13" descr="Map with pin with solid fill">
            <a:extLst>
              <a:ext uri="{FF2B5EF4-FFF2-40B4-BE49-F238E27FC236}">
                <a16:creationId xmlns:a16="http://schemas.microsoft.com/office/drawing/2014/main" id="{DD3927E6-2FAF-84D1-7476-77DE09A4B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110" y="4193194"/>
            <a:ext cx="494833" cy="494833"/>
          </a:xfrm>
          <a:prstGeom prst="rect">
            <a:avLst/>
          </a:prstGeom>
        </p:spPr>
      </p:pic>
      <p:pic>
        <p:nvPicPr>
          <p:cNvPr id="15" name="Graphic 14" descr="Map with pin with solid fill">
            <a:extLst>
              <a:ext uri="{FF2B5EF4-FFF2-40B4-BE49-F238E27FC236}">
                <a16:creationId xmlns:a16="http://schemas.microsoft.com/office/drawing/2014/main" id="{5BDD1925-94FD-A2C2-3799-AD10DDF59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9799" y="4202130"/>
            <a:ext cx="494833" cy="494833"/>
          </a:xfrm>
          <a:prstGeom prst="rect">
            <a:avLst/>
          </a:prstGeom>
        </p:spPr>
      </p:pic>
      <p:pic>
        <p:nvPicPr>
          <p:cNvPr id="16" name="Graphic 15" descr="Map with pin with solid fill">
            <a:extLst>
              <a:ext uri="{FF2B5EF4-FFF2-40B4-BE49-F238E27FC236}">
                <a16:creationId xmlns:a16="http://schemas.microsoft.com/office/drawing/2014/main" id="{E50DA8F2-5D83-4AED-2D49-EF2C3AE86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8605" y="4202130"/>
            <a:ext cx="494833" cy="49483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9F5B6B-4EFE-AFB2-1A7F-903415966E51}"/>
              </a:ext>
            </a:extLst>
          </p:cNvPr>
          <p:cNvSpPr/>
          <p:nvPr/>
        </p:nvSpPr>
        <p:spPr>
          <a:xfrm>
            <a:off x="7948774" y="4202130"/>
            <a:ext cx="3575175" cy="1744900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4" name="Picture 23" descr="Background pattern&#10;&#10;Description automatically generated">
            <a:extLst>
              <a:ext uri="{FF2B5EF4-FFF2-40B4-BE49-F238E27FC236}">
                <a16:creationId xmlns:a16="http://schemas.microsoft.com/office/drawing/2014/main" id="{CDB9C6FE-EF41-F5B8-ABCC-A901691F4E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4703" y="4205465"/>
            <a:ext cx="3575176" cy="4948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FB1580-5FB2-FAEA-5CF1-12B91B87C32E}"/>
              </a:ext>
            </a:extLst>
          </p:cNvPr>
          <p:cNvSpPr txBox="1"/>
          <p:nvPr/>
        </p:nvSpPr>
        <p:spPr>
          <a:xfrm>
            <a:off x="7999268" y="4720103"/>
            <a:ext cx="344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Responsible for lifting as per PDP and plan from </a:t>
            </a:r>
            <a:r>
              <a:rPr lang="en-US" dirty="0" err="1"/>
              <a:t>CDOps</a:t>
            </a:r>
            <a:endParaRPr lang="en-US" dirty="0"/>
          </a:p>
          <a:p>
            <a:r>
              <a:rPr lang="en-US" dirty="0"/>
              <a:t>- May be assigned to &gt; 1 towns</a:t>
            </a:r>
          </a:p>
          <a:p>
            <a:r>
              <a:rPr lang="en-US" dirty="0"/>
              <a:t>- Reports to one 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892FA-157B-3F6B-13E2-F7619AD23917}"/>
              </a:ext>
            </a:extLst>
          </p:cNvPr>
          <p:cNvSpPr txBox="1"/>
          <p:nvPr/>
        </p:nvSpPr>
        <p:spPr>
          <a:xfrm>
            <a:off x="7584645" y="4058538"/>
            <a:ext cx="4336161" cy="6318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Role Played: TMs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D39D7-42FB-2DDF-938A-3AC731A1E9DD}"/>
              </a:ext>
            </a:extLst>
          </p:cNvPr>
          <p:cNvSpPr txBox="1"/>
          <p:nvPr/>
        </p:nvSpPr>
        <p:spPr>
          <a:xfrm>
            <a:off x="1400710" y="5655222"/>
            <a:ext cx="583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Although in CTG, </a:t>
            </a:r>
            <a:r>
              <a:rPr lang="en-US" dirty="0" err="1"/>
              <a:t>Nabinagar</a:t>
            </a:r>
            <a:r>
              <a:rPr lang="en-US" dirty="0"/>
              <a:t> and </a:t>
            </a:r>
            <a:r>
              <a:rPr lang="en-US" dirty="0" err="1"/>
              <a:t>Companyganj</a:t>
            </a:r>
            <a:r>
              <a:rPr lang="en-US" dirty="0"/>
              <a:t> are served from Dhaka, and </a:t>
            </a:r>
            <a:r>
              <a:rPr lang="en-US" dirty="0" err="1"/>
              <a:t>Hatiya</a:t>
            </a:r>
            <a:r>
              <a:rPr lang="en-US" dirty="0"/>
              <a:t> from Barisal</a:t>
            </a:r>
          </a:p>
        </p:txBody>
      </p: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27417152-B5E3-D0DA-C1E1-CA306F478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677" y="5728730"/>
            <a:ext cx="530019" cy="5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Autofit/>
          </a:bodyPr>
          <a:lstStyle/>
          <a:p>
            <a:r>
              <a:rPr lang="en-US" sz="3600" b="1" dirty="0"/>
              <a:t>Important Files and Reports</a:t>
            </a:r>
            <a:endParaRPr lang="en-US" sz="3600" b="1" dirty="0">
              <a:latin typeface="Unilever Shilling Medium" panose="020B0702020202020204" pitchFamily="34" charset="0"/>
              <a:cs typeface="Unilever Shilling Medium" panose="020B07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5AFB0-6108-9CDA-FC93-6AC0D452185B}"/>
              </a:ext>
            </a:extLst>
          </p:cNvPr>
          <p:cNvSpPr txBox="1"/>
          <p:nvPr/>
        </p:nvSpPr>
        <p:spPr>
          <a:xfrm>
            <a:off x="1114008" y="1094832"/>
            <a:ext cx="103460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PDP Master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Plan - UBL + UCL </a:t>
            </a:r>
            <a:r>
              <a:rPr lang="en-US" sz="2000" dirty="0" err="1"/>
              <a:t>Seperate</a:t>
            </a:r>
            <a:r>
              <a:rPr lang="en-US" sz="2000" dirty="0"/>
              <a:t>, by </a:t>
            </a:r>
            <a:r>
              <a:rPr lang="en-US" sz="2000" dirty="0" err="1"/>
              <a:t>Arafath</a:t>
            </a:r>
            <a:r>
              <a:rPr 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., </a:t>
            </a:r>
            <a:r>
              <a:rPr lang="en-US" sz="2000" dirty="0" err="1"/>
              <a:t>CDOps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Allocation Report - UBL, UCL </a:t>
            </a:r>
            <a:r>
              <a:rPr lang="en-US" sz="2000" dirty="0" err="1"/>
              <a:t>Seperately</a:t>
            </a:r>
            <a:r>
              <a:rPr lang="en-US" sz="2000" dirty="0"/>
              <a:t> by Kader </a:t>
            </a:r>
            <a:r>
              <a:rPr lang="en-US" sz="2000" dirty="0" err="1"/>
              <a:t>bh</a:t>
            </a:r>
            <a:r>
              <a:rPr lang="en-US" sz="2000" dirty="0"/>
              <a:t>., CSE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Replenishment Report, by Kader </a:t>
            </a:r>
            <a:r>
              <a:rPr lang="en-US" sz="2000" dirty="0" err="1"/>
              <a:t>Bh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Daily Stock, from Minimax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Town Confirm Orders, for SNC Saved value and Utilization of Locks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Fund Loss Report, from </a:t>
            </a:r>
            <a:r>
              <a:rPr lang="en-US" sz="2000" dirty="0" err="1"/>
              <a:t>Allobot</a:t>
            </a:r>
            <a:r>
              <a:rPr lang="en-US" sz="2000" dirty="0"/>
              <a:t> (</a:t>
            </a:r>
            <a:r>
              <a:rPr lang="en-US" sz="2000" dirty="0">
                <a:hlinkClick r:id="rId2"/>
              </a:rPr>
              <a:t>allobot.ubl@unilever.com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Unutilized Funds, UBL-UCL </a:t>
            </a:r>
            <a:r>
              <a:rPr lang="en-US" sz="2000" dirty="0" err="1"/>
              <a:t>Seperately</a:t>
            </a:r>
            <a:r>
              <a:rPr lang="en-US" sz="2000" dirty="0"/>
              <a:t> from Kader </a:t>
            </a:r>
            <a:r>
              <a:rPr lang="en-US" sz="2000" dirty="0" err="1"/>
              <a:t>bh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DR Loss Report, from </a:t>
            </a:r>
            <a:r>
              <a:rPr lang="en-US" sz="2000" dirty="0" err="1"/>
              <a:t>Allobot</a:t>
            </a:r>
            <a:r>
              <a:rPr lang="en-US" sz="2000" dirty="0"/>
              <a:t> (</a:t>
            </a:r>
            <a:r>
              <a:rPr lang="en-US" sz="2000" dirty="0">
                <a:hlinkClick r:id="rId2"/>
              </a:rPr>
              <a:t>allobot.ubl@unilever.com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13" name="Graphic 12" descr="Flip calendar with solid fill">
            <a:extLst>
              <a:ext uri="{FF2B5EF4-FFF2-40B4-BE49-F238E27FC236}">
                <a16:creationId xmlns:a16="http://schemas.microsoft.com/office/drawing/2014/main" id="{D08ACB4B-6496-EDF4-7F41-1917760DA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431" y="958065"/>
            <a:ext cx="679807" cy="679807"/>
          </a:xfrm>
          <a:prstGeom prst="rect">
            <a:avLst/>
          </a:prstGeom>
        </p:spPr>
      </p:pic>
      <p:pic>
        <p:nvPicPr>
          <p:cNvPr id="18" name="Graphic 17" descr="Abacus with solid fill">
            <a:extLst>
              <a:ext uri="{FF2B5EF4-FFF2-40B4-BE49-F238E27FC236}">
                <a16:creationId xmlns:a16="http://schemas.microsoft.com/office/drawing/2014/main" id="{F944CCDA-C1A9-1571-EF13-A71CB959D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0261" y="1615563"/>
            <a:ext cx="653043" cy="653043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C81F9287-799F-2D0C-D391-258C41900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6005" y="2165912"/>
            <a:ext cx="680029" cy="680029"/>
          </a:xfrm>
          <a:prstGeom prst="rect">
            <a:avLst/>
          </a:prstGeom>
        </p:spPr>
      </p:pic>
      <p:pic>
        <p:nvPicPr>
          <p:cNvPr id="30" name="Graphic 29" descr="Clipboard Checked with solid fill">
            <a:extLst>
              <a:ext uri="{FF2B5EF4-FFF2-40B4-BE49-F238E27FC236}">
                <a16:creationId xmlns:a16="http://schemas.microsoft.com/office/drawing/2014/main" id="{6D3AE299-66D7-BFDB-E459-04E89AEE82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7430" y="2748971"/>
            <a:ext cx="680029" cy="680029"/>
          </a:xfrm>
          <a:prstGeom prst="rect">
            <a:avLst/>
          </a:prstGeom>
        </p:spPr>
      </p:pic>
      <p:pic>
        <p:nvPicPr>
          <p:cNvPr id="32" name="Graphic 31" descr="Inventory with solid fill">
            <a:extLst>
              <a:ext uri="{FF2B5EF4-FFF2-40B4-BE49-F238E27FC236}">
                <a16:creationId xmlns:a16="http://schemas.microsoft.com/office/drawing/2014/main" id="{EE40B1C5-C38B-2440-335B-AB7FCD614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1908" y="3384847"/>
            <a:ext cx="680029" cy="680029"/>
          </a:xfrm>
          <a:prstGeom prst="rect">
            <a:avLst/>
          </a:prstGeom>
        </p:spPr>
      </p:pic>
      <p:pic>
        <p:nvPicPr>
          <p:cNvPr id="34" name="Graphic 33" descr="Checkbox Checked with solid fill">
            <a:extLst>
              <a:ext uri="{FF2B5EF4-FFF2-40B4-BE49-F238E27FC236}">
                <a16:creationId xmlns:a16="http://schemas.microsoft.com/office/drawing/2014/main" id="{8A55620B-6203-C760-8905-A085D3A218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27088" y="3917021"/>
            <a:ext cx="914400" cy="914400"/>
          </a:xfrm>
          <a:prstGeom prst="rect">
            <a:avLst/>
          </a:prstGeom>
        </p:spPr>
      </p:pic>
      <p:pic>
        <p:nvPicPr>
          <p:cNvPr id="36" name="Graphic 35" descr="Bar graph with downward trend with solid fill">
            <a:extLst>
              <a:ext uri="{FF2B5EF4-FFF2-40B4-BE49-F238E27FC236}">
                <a16:creationId xmlns:a16="http://schemas.microsoft.com/office/drawing/2014/main" id="{1996B927-9B4F-1174-19EF-92D628BB1E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0119" y="4653237"/>
            <a:ext cx="574386" cy="574386"/>
          </a:xfrm>
          <a:prstGeom prst="rect">
            <a:avLst/>
          </a:prstGeom>
        </p:spPr>
      </p:pic>
      <p:pic>
        <p:nvPicPr>
          <p:cNvPr id="38" name="Graphic 37" descr="Flying Money with solid fill">
            <a:extLst>
              <a:ext uri="{FF2B5EF4-FFF2-40B4-BE49-F238E27FC236}">
                <a16:creationId xmlns:a16="http://schemas.microsoft.com/office/drawing/2014/main" id="{68B43FF1-C932-8C7F-DAAD-629915E5BA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22395" y="5242437"/>
            <a:ext cx="574387" cy="574387"/>
          </a:xfrm>
          <a:prstGeom prst="rect">
            <a:avLst/>
          </a:prstGeom>
        </p:spPr>
      </p:pic>
      <p:pic>
        <p:nvPicPr>
          <p:cNvPr id="40" name="Graphic 39" descr="Badge Cross with solid fill">
            <a:extLst>
              <a:ext uri="{FF2B5EF4-FFF2-40B4-BE49-F238E27FC236}">
                <a16:creationId xmlns:a16="http://schemas.microsoft.com/office/drawing/2014/main" id="{0E87654F-1ED0-54FF-E3B6-A668E8B0AA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1458" y="5963839"/>
            <a:ext cx="413047" cy="4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Customer Issues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A4A69-1AFF-B792-F7E9-041666925EDE}"/>
              </a:ext>
            </a:extLst>
          </p:cNvPr>
          <p:cNvSpPr/>
          <p:nvPr/>
        </p:nvSpPr>
        <p:spPr>
          <a:xfrm>
            <a:off x="462359" y="1365751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1F9AF214-991A-D1D2-587A-6F09EDB793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359" y="1365754"/>
            <a:ext cx="3648857" cy="714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8E1932-9622-8C0E-A126-E2943B5A5157}"/>
              </a:ext>
            </a:extLst>
          </p:cNvPr>
          <p:cNvSpPr txBox="1"/>
          <p:nvPr/>
        </p:nvSpPr>
        <p:spPr>
          <a:xfrm>
            <a:off x="617235" y="3700775"/>
            <a:ext cx="3339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Step-1:</a:t>
            </a:r>
            <a:r>
              <a:rPr lang="en-US" dirty="0"/>
              <a:t> If 10-20 CS, allowable</a:t>
            </a:r>
          </a:p>
          <a:p>
            <a:r>
              <a:rPr lang="en-US" b="1" dirty="0"/>
              <a:t>Step-2: </a:t>
            </a:r>
            <a:r>
              <a:rPr lang="en-US" dirty="0"/>
              <a:t>If more, depot stock should be checked</a:t>
            </a:r>
          </a:p>
          <a:p>
            <a:r>
              <a:rPr lang="en-US" b="1" dirty="0"/>
              <a:t>Step-3:</a:t>
            </a:r>
            <a:r>
              <a:rPr lang="en-US" dirty="0"/>
              <a:t> If depot stock plenty, allowable, otherwise drop line</a:t>
            </a:r>
          </a:p>
          <a:p>
            <a:r>
              <a:rPr lang="en-US" b="1" dirty="0"/>
              <a:t>Step-4:</a:t>
            </a:r>
            <a:r>
              <a:rPr lang="en-US" dirty="0"/>
              <a:t> Communicate approved manuals to Kader </a:t>
            </a:r>
            <a:r>
              <a:rPr lang="en-US" dirty="0" err="1"/>
              <a:t>bh</a:t>
            </a:r>
            <a:r>
              <a:rPr lang="en-US" dirty="0"/>
              <a:t>. keeping TM in 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640E5-F83A-DB73-87F0-5EBD265FBC66}"/>
              </a:ext>
            </a:extLst>
          </p:cNvPr>
          <p:cNvSpPr txBox="1"/>
          <p:nvPr/>
        </p:nvSpPr>
        <p:spPr>
          <a:xfrm>
            <a:off x="462359" y="1062355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Issue-01: </a:t>
            </a:r>
            <a:b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kumimoji="0" lang="en-IN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Additonal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 Manual Orders</a:t>
            </a:r>
          </a:p>
        </p:txBody>
      </p:sp>
      <p:pic>
        <p:nvPicPr>
          <p:cNvPr id="1026" name="Picture 2" descr="More Games Clip Art at Clker.com - vector clip art online, royalty free &amp;  public domain">
            <a:extLst>
              <a:ext uri="{FF2B5EF4-FFF2-40B4-BE49-F238E27FC236}">
                <a16:creationId xmlns:a16="http://schemas.microsoft.com/office/drawing/2014/main" id="{04B32790-0D48-F45B-F6BD-157E791C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02" y="2381565"/>
            <a:ext cx="1325134" cy="11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B44711-0D9D-890D-05A0-CA155661C5CD}"/>
              </a:ext>
            </a:extLst>
          </p:cNvPr>
          <p:cNvSpPr/>
          <p:nvPr/>
        </p:nvSpPr>
        <p:spPr>
          <a:xfrm>
            <a:off x="4325224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0F7DFB86-5CAD-4C6E-FFD4-B153ACB5A8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224" y="1365751"/>
            <a:ext cx="3648857" cy="7144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F6C771-153D-0D37-4F7D-3D1DF96F709C}"/>
              </a:ext>
            </a:extLst>
          </p:cNvPr>
          <p:cNvSpPr txBox="1"/>
          <p:nvPr/>
        </p:nvSpPr>
        <p:spPr>
          <a:xfrm>
            <a:off x="4402664" y="3700772"/>
            <a:ext cx="3493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Checkpoint-1:</a:t>
            </a:r>
            <a:r>
              <a:rPr lang="en-US" dirty="0"/>
              <a:t> Is today a PDP day?</a:t>
            </a:r>
          </a:p>
          <a:p>
            <a:r>
              <a:rPr lang="en-US" b="1" dirty="0"/>
              <a:t>Checkpoint-2:</a:t>
            </a:r>
            <a:r>
              <a:rPr lang="en-US" dirty="0"/>
              <a:t> If not, was non-PDP approval taken?</a:t>
            </a:r>
          </a:p>
          <a:p>
            <a:r>
              <a:rPr lang="en-US" b="1" dirty="0"/>
              <a:t>Checkpoint-3:</a:t>
            </a:r>
            <a:r>
              <a:rPr lang="en-US" dirty="0"/>
              <a:t> Was fund available?</a:t>
            </a:r>
          </a:p>
          <a:p>
            <a:endParaRPr lang="en-US" dirty="0"/>
          </a:p>
          <a:p>
            <a:r>
              <a:rPr lang="en-US" b="1" dirty="0"/>
              <a:t>Case-1:</a:t>
            </a:r>
            <a:r>
              <a:rPr lang="en-US" dirty="0"/>
              <a:t> If fund recently made available, a manual lifting may be allowed.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B9EA0-897A-4D4F-6B37-21621DDEA01C}"/>
              </a:ext>
            </a:extLst>
          </p:cNvPr>
          <p:cNvSpPr txBox="1"/>
          <p:nvPr/>
        </p:nvSpPr>
        <p:spPr>
          <a:xfrm>
            <a:off x="4349011" y="1062355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Issue-02: </a:t>
            </a:r>
            <a:b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No Allocation Report</a:t>
            </a:r>
          </a:p>
        </p:txBody>
      </p:sp>
      <p:pic>
        <p:nvPicPr>
          <p:cNvPr id="1030" name="Picture 6" descr="Where Clip Art at Clker.com - vector clip art online, royalty free &amp; public  domain">
            <a:extLst>
              <a:ext uri="{FF2B5EF4-FFF2-40B4-BE49-F238E27FC236}">
                <a16:creationId xmlns:a16="http://schemas.microsoft.com/office/drawing/2014/main" id="{8DC329E4-900D-E86D-B4CD-2453B78AC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43" y="2343475"/>
            <a:ext cx="947737" cy="1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709D511-5B17-E57E-E92D-07992D45E84D}"/>
              </a:ext>
            </a:extLst>
          </p:cNvPr>
          <p:cNvSpPr/>
          <p:nvPr/>
        </p:nvSpPr>
        <p:spPr>
          <a:xfrm>
            <a:off x="8188089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198BEECA-2B4D-7514-9D82-70B3D2C336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8089" y="1365751"/>
            <a:ext cx="3648857" cy="7144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214D69-4040-FCE0-E45A-3BC84F39D419}"/>
              </a:ext>
            </a:extLst>
          </p:cNvPr>
          <p:cNvSpPr txBox="1"/>
          <p:nvPr/>
        </p:nvSpPr>
        <p:spPr>
          <a:xfrm>
            <a:off x="8235663" y="3700772"/>
            <a:ext cx="3493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DOH from RPL</a:t>
            </a:r>
          </a:p>
          <a:p>
            <a:pPr algn="ctr"/>
            <a:r>
              <a:rPr lang="en-US" b="1" dirty="0"/>
              <a:t>Drop: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If DOH &gt; 25, drop may be catered if depot workload supports. </a:t>
            </a:r>
          </a:p>
          <a:p>
            <a:pPr algn="ctr"/>
            <a:r>
              <a:rPr lang="en-US" b="1" dirty="0"/>
              <a:t>Add:</a:t>
            </a:r>
          </a:p>
          <a:p>
            <a:pPr algn="ctr"/>
            <a:r>
              <a:rPr lang="en-US" dirty="0"/>
              <a:t>Dropped value can be served if desired SKU is not stock-critical.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D256C9-B633-143A-4517-DA54747B9D15}"/>
              </a:ext>
            </a:extLst>
          </p:cNvPr>
          <p:cNvSpPr txBox="1"/>
          <p:nvPr/>
        </p:nvSpPr>
        <p:spPr>
          <a:xfrm>
            <a:off x="8235664" y="1062355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Issue-03: </a:t>
            </a:r>
            <a:b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 Add/Drop Request</a:t>
            </a:r>
          </a:p>
        </p:txBody>
      </p:sp>
      <p:pic>
        <p:nvPicPr>
          <p:cNvPr id="1032" name="Picture 8" descr="12,200+ Plus Minus Stock Illustrations, Royalty-Free Vector Graphics &amp; Clip  Art - iStock | Plus minus icon, Plus minus pattern, Plus minus icons">
            <a:extLst>
              <a:ext uri="{FF2B5EF4-FFF2-40B4-BE49-F238E27FC236}">
                <a16:creationId xmlns:a16="http://schemas.microsoft.com/office/drawing/2014/main" id="{B154709D-63E8-2E94-A1A3-F4C11C2E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200" y="2080168"/>
            <a:ext cx="1631891" cy="16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Customer Issues (Continued)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A4A69-1AFF-B792-F7E9-041666925EDE}"/>
              </a:ext>
            </a:extLst>
          </p:cNvPr>
          <p:cNvSpPr/>
          <p:nvPr/>
        </p:nvSpPr>
        <p:spPr>
          <a:xfrm>
            <a:off x="462359" y="1365751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1F9AF214-991A-D1D2-587A-6F09EDB793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359" y="1365754"/>
            <a:ext cx="3648857" cy="714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8E1932-9622-8C0E-A126-E2943B5A5157}"/>
              </a:ext>
            </a:extLst>
          </p:cNvPr>
          <p:cNvSpPr txBox="1"/>
          <p:nvPr/>
        </p:nvSpPr>
        <p:spPr>
          <a:xfrm>
            <a:off x="674592" y="3552618"/>
            <a:ext cx="3339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Check SNC Saved Value from All Town Confirm Orders file</a:t>
            </a:r>
          </a:p>
          <a:p>
            <a:r>
              <a:rPr lang="en-US" dirty="0"/>
              <a:t>- Confirmed Value must be lifted, the remaining is subject to business criticality</a:t>
            </a:r>
          </a:p>
          <a:p>
            <a:r>
              <a:rPr lang="en-US" dirty="0"/>
              <a:t>- </a:t>
            </a:r>
            <a:r>
              <a:rPr lang="en-US" dirty="0" err="1"/>
              <a:t>Cofirmed</a:t>
            </a:r>
            <a:r>
              <a:rPr lang="en-US" dirty="0"/>
              <a:t> Value will resemble PPO Value if SNC not saved, action must align AM</a:t>
            </a:r>
          </a:p>
          <a:p>
            <a:r>
              <a:rPr lang="en-US" dirty="0"/>
              <a:t>- Was high SNC issue reported?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640E5-F83A-DB73-87F0-5EBD265FBC66}"/>
              </a:ext>
            </a:extLst>
          </p:cNvPr>
          <p:cNvSpPr txBox="1"/>
          <p:nvPr/>
        </p:nvSpPr>
        <p:spPr>
          <a:xfrm>
            <a:off x="373324" y="1059447"/>
            <a:ext cx="377934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Issue-04: 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Allocation &gt; Plan/SNC Saved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44711-0D9D-890D-05A0-CA155661C5CD}"/>
              </a:ext>
            </a:extLst>
          </p:cNvPr>
          <p:cNvSpPr/>
          <p:nvPr/>
        </p:nvSpPr>
        <p:spPr>
          <a:xfrm>
            <a:off x="4325224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0F7DFB86-5CAD-4C6E-FFD4-B153ACB5A8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224" y="1365751"/>
            <a:ext cx="3648857" cy="7144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F6C771-153D-0D37-4F7D-3D1DF96F709C}"/>
              </a:ext>
            </a:extLst>
          </p:cNvPr>
          <p:cNvSpPr txBox="1"/>
          <p:nvPr/>
        </p:nvSpPr>
        <p:spPr>
          <a:xfrm>
            <a:off x="4402664" y="3848010"/>
            <a:ext cx="3493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IT Shawon </a:t>
            </a:r>
            <a:r>
              <a:rPr lang="en-US" dirty="0" err="1"/>
              <a:t>bh</a:t>
            </a:r>
            <a:r>
              <a:rPr lang="en-US" dirty="0"/>
              <a:t>. to be reached out for help</a:t>
            </a:r>
          </a:p>
          <a:p>
            <a:r>
              <a:rPr lang="en-US" dirty="0"/>
              <a:t>- If unsolved, SNC export will be shared</a:t>
            </a:r>
          </a:p>
          <a:p>
            <a:r>
              <a:rPr lang="en-US" dirty="0"/>
              <a:t>- The reply will be treated as SNC order qty, with a SNC-default mark for OPD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B9EA0-897A-4D4F-6B37-21621DDEA01C}"/>
              </a:ext>
            </a:extLst>
          </p:cNvPr>
          <p:cNvSpPr txBox="1"/>
          <p:nvPr/>
        </p:nvSpPr>
        <p:spPr>
          <a:xfrm>
            <a:off x="4349011" y="1062355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Issue-05: SNC Locked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09D511-5B17-E57E-E92D-07992D45E84D}"/>
              </a:ext>
            </a:extLst>
          </p:cNvPr>
          <p:cNvSpPr/>
          <p:nvPr/>
        </p:nvSpPr>
        <p:spPr>
          <a:xfrm>
            <a:off x="8188089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198BEECA-2B4D-7514-9D82-70B3D2C336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8089" y="1365751"/>
            <a:ext cx="3648857" cy="7144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214D69-4040-FCE0-E45A-3BC84F39D419}"/>
              </a:ext>
            </a:extLst>
          </p:cNvPr>
          <p:cNvSpPr txBox="1"/>
          <p:nvPr/>
        </p:nvSpPr>
        <p:spPr>
          <a:xfrm>
            <a:off x="8235664" y="4299433"/>
            <a:ext cx="349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SNC Cutoff may be extended till 04:30 PM provided proper reasoning is offered</a:t>
            </a:r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D256C9-B633-143A-4517-DA54747B9D15}"/>
              </a:ext>
            </a:extLst>
          </p:cNvPr>
          <p:cNvSpPr txBox="1"/>
          <p:nvPr/>
        </p:nvSpPr>
        <p:spPr>
          <a:xfrm>
            <a:off x="8235664" y="1062355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Issue-06: SNC Extension</a:t>
            </a:r>
          </a:p>
        </p:txBody>
      </p:sp>
      <p:pic>
        <p:nvPicPr>
          <p:cNvPr id="2050" name="Picture 2" descr="Big Cliparts - Free High-Quality Images">
            <a:extLst>
              <a:ext uri="{FF2B5EF4-FFF2-40B4-BE49-F238E27FC236}">
                <a16:creationId xmlns:a16="http://schemas.microsoft.com/office/drawing/2014/main" id="{C860F3CA-E1E2-2331-2B3A-D24201A5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63" y="2232243"/>
            <a:ext cx="1316001" cy="1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,000+ Woman Stuck Stock Illustrations, Royalty-Free Vector Graphics &amp; Clip  Art - iStock | Woman stuck to wall, Woman stuck in traffic, Woman stuck  floor">
            <a:extLst>
              <a:ext uri="{FF2B5EF4-FFF2-40B4-BE49-F238E27FC236}">
                <a16:creationId xmlns:a16="http://schemas.microsoft.com/office/drawing/2014/main" id="{62AE9222-178D-831B-A0AB-8383264A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39" y="2151655"/>
            <a:ext cx="1544280" cy="15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Hurry Cliparts, Download Free Hurry Cliparts png images, Free ClipArts  on Clipart Library">
            <a:extLst>
              <a:ext uri="{FF2B5EF4-FFF2-40B4-BE49-F238E27FC236}">
                <a16:creationId xmlns:a16="http://schemas.microsoft.com/office/drawing/2014/main" id="{6D801D2A-1628-24F4-84CC-99D62037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55" y="2267780"/>
            <a:ext cx="1643924" cy="16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1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Customer Issues (Continued)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A4A69-1AFF-B792-F7E9-041666925EDE}"/>
              </a:ext>
            </a:extLst>
          </p:cNvPr>
          <p:cNvSpPr/>
          <p:nvPr/>
        </p:nvSpPr>
        <p:spPr>
          <a:xfrm>
            <a:off x="462359" y="1365751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1F9AF214-991A-D1D2-587A-6F09EDB793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359" y="1365754"/>
            <a:ext cx="3648857" cy="714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8E1932-9622-8C0E-A126-E2943B5A5157}"/>
              </a:ext>
            </a:extLst>
          </p:cNvPr>
          <p:cNvSpPr txBox="1"/>
          <p:nvPr/>
        </p:nvSpPr>
        <p:spPr>
          <a:xfrm>
            <a:off x="617233" y="4025593"/>
            <a:ext cx="333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Approval required from Logistics</a:t>
            </a:r>
          </a:p>
          <a:p>
            <a:r>
              <a:rPr lang="en-US" dirty="0"/>
              <a:t>- If approval not taken earlier, manual lifting may be allowed under exceptional circumstances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640E5-F83A-DB73-87F0-5EBD265FBC66}"/>
              </a:ext>
            </a:extLst>
          </p:cNvPr>
          <p:cNvSpPr txBox="1"/>
          <p:nvPr/>
        </p:nvSpPr>
        <p:spPr>
          <a:xfrm>
            <a:off x="539796" y="1062355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Issue-07: Non PDP Lifting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44711-0D9D-890D-05A0-CA155661C5CD}"/>
              </a:ext>
            </a:extLst>
          </p:cNvPr>
          <p:cNvSpPr/>
          <p:nvPr/>
        </p:nvSpPr>
        <p:spPr>
          <a:xfrm>
            <a:off x="4325224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0F7DFB86-5CAD-4C6E-FFD4-B153ACB5A8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224" y="1365751"/>
            <a:ext cx="3648857" cy="7144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F6C771-153D-0D37-4F7D-3D1DF96F709C}"/>
              </a:ext>
            </a:extLst>
          </p:cNvPr>
          <p:cNvSpPr txBox="1"/>
          <p:nvPr/>
        </p:nvSpPr>
        <p:spPr>
          <a:xfrm>
            <a:off x="4402664" y="3700772"/>
            <a:ext cx="3493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Step-01:</a:t>
            </a:r>
            <a:r>
              <a:rPr lang="en-US" dirty="0"/>
              <a:t> Clear plan communication to CSE from TM</a:t>
            </a:r>
          </a:p>
          <a:p>
            <a:r>
              <a:rPr lang="en-US" b="1" dirty="0"/>
              <a:t>Step-02:</a:t>
            </a:r>
            <a:r>
              <a:rPr lang="en-US" dirty="0"/>
              <a:t> Clear communication to Depot from CSE mentioning town, depot, plan, reason</a:t>
            </a:r>
          </a:p>
          <a:p>
            <a:r>
              <a:rPr lang="en-US" b="1" dirty="0"/>
              <a:t>Step-03:</a:t>
            </a:r>
            <a:r>
              <a:rPr lang="en-US" dirty="0"/>
              <a:t> Communication of updated prices against invoiceable materials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B9EA0-897A-4D4F-6B37-21621DDEA01C}"/>
              </a:ext>
            </a:extLst>
          </p:cNvPr>
          <p:cNvSpPr txBox="1"/>
          <p:nvPr/>
        </p:nvSpPr>
        <p:spPr>
          <a:xfrm>
            <a:off x="4314725" y="1062355"/>
            <a:ext cx="3625070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Issue-08: 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Exceptional Cases of Lifting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D256C9-B633-143A-4517-DA54747B9D15}"/>
              </a:ext>
            </a:extLst>
          </p:cNvPr>
          <p:cNvSpPr txBox="1"/>
          <p:nvPr/>
        </p:nvSpPr>
        <p:spPr>
          <a:xfrm>
            <a:off x="10445011" y="5732097"/>
            <a:ext cx="34939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Thanks!</a:t>
            </a:r>
          </a:p>
        </p:txBody>
      </p:sp>
      <p:pic>
        <p:nvPicPr>
          <p:cNvPr id="3074" name="Picture 2" descr="Judge Stock Illustrations – 92,774 Judge Stock Illustrations, Vectors &amp;  Clipart - Dreamstime">
            <a:extLst>
              <a:ext uri="{FF2B5EF4-FFF2-40B4-BE49-F238E27FC236}">
                <a16:creationId xmlns:a16="http://schemas.microsoft.com/office/drawing/2014/main" id="{6517C44A-D2A4-F6F9-EA67-0C9861779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13" y="2232243"/>
            <a:ext cx="1738740" cy="14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tting Go Stock Illustrations – 194 Letting Go Stock Illustrations,  Vectors &amp; Clipart - Dreamstime">
            <a:extLst>
              <a:ext uri="{FF2B5EF4-FFF2-40B4-BE49-F238E27FC236}">
                <a16:creationId xmlns:a16="http://schemas.microsoft.com/office/drawing/2014/main" id="{413C91E8-5448-BFB2-ACCB-E274354C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92" y="2184735"/>
            <a:ext cx="986319" cy="14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BE9EF7-F4E8-1208-A5A1-950390644999}"/>
              </a:ext>
            </a:extLst>
          </p:cNvPr>
          <p:cNvSpPr/>
          <p:nvPr/>
        </p:nvSpPr>
        <p:spPr>
          <a:xfrm>
            <a:off x="8143304" y="1365748"/>
            <a:ext cx="3648857" cy="2414384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131CBF0-4F71-20D4-59AA-DC3BA79FE6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3304" y="1365751"/>
            <a:ext cx="3648857" cy="714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7769D-C4C0-F19B-CEF0-F61C44564D12}"/>
              </a:ext>
            </a:extLst>
          </p:cNvPr>
          <p:cNvSpPr txBox="1"/>
          <p:nvPr/>
        </p:nvSpPr>
        <p:spPr>
          <a:xfrm>
            <a:off x="9737117" y="2370629"/>
            <a:ext cx="222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  <a:r>
              <a:rPr lang="en-US" dirty="0"/>
              <a:t> Come in contact with DMS Support, after CSE approval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D0C0-F38A-7CC1-9854-FB65B1DE0368}"/>
              </a:ext>
            </a:extLst>
          </p:cNvPr>
          <p:cNvSpPr txBox="1"/>
          <p:nvPr/>
        </p:nvSpPr>
        <p:spPr>
          <a:xfrm>
            <a:off x="8132805" y="1062355"/>
            <a:ext cx="3625070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Issue-09: 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lang="en-US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Multiple Invoice Files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pic>
        <p:nvPicPr>
          <p:cNvPr id="1026" name="Picture 2" descr="Multiple Bear Clip Art at Clker.com - vector clip art online, royalty free  &amp; public domain">
            <a:extLst>
              <a:ext uri="{FF2B5EF4-FFF2-40B4-BE49-F238E27FC236}">
                <a16:creationId xmlns:a16="http://schemas.microsoft.com/office/drawing/2014/main" id="{7A9D0267-7526-184B-C49D-392E823E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3" y="2357129"/>
            <a:ext cx="1261581" cy="11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DACA70-B020-2C39-F896-31D8979A9C56}"/>
              </a:ext>
            </a:extLst>
          </p:cNvPr>
          <p:cNvSpPr/>
          <p:nvPr/>
        </p:nvSpPr>
        <p:spPr>
          <a:xfrm>
            <a:off x="8143304" y="3932207"/>
            <a:ext cx="3648857" cy="2335024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1D5CE63-9308-99BF-EB95-3F4683EAF5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3304" y="3932209"/>
            <a:ext cx="3648857" cy="714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D9201-4431-AA16-55E4-846A88A090DC}"/>
              </a:ext>
            </a:extLst>
          </p:cNvPr>
          <p:cNvSpPr txBox="1"/>
          <p:nvPr/>
        </p:nvSpPr>
        <p:spPr>
          <a:xfrm>
            <a:off x="8132805" y="3628813"/>
            <a:ext cx="3625070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Issue-10: 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Delayed Fund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pic>
        <p:nvPicPr>
          <p:cNvPr id="1028" name="Picture 4" descr="1,500+ Delayed Sign Stock Illustrations, Royalty-Free Vector Graphics &amp; Clip  Art - iStock | Airport delayed sign">
            <a:extLst>
              <a:ext uri="{FF2B5EF4-FFF2-40B4-BE49-F238E27FC236}">
                <a16:creationId xmlns:a16="http://schemas.microsoft.com/office/drawing/2014/main" id="{6856E7FF-1B96-4273-DB40-ADAEFE31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88089" y="4859463"/>
            <a:ext cx="1173270" cy="117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621E8B-B08E-A2B0-F34A-2079DED82AE6}"/>
              </a:ext>
            </a:extLst>
          </p:cNvPr>
          <p:cNvSpPr txBox="1"/>
          <p:nvPr/>
        </p:nvSpPr>
        <p:spPr>
          <a:xfrm>
            <a:off x="9202730" y="4698064"/>
            <a:ext cx="2758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Step-01:</a:t>
            </a:r>
            <a:r>
              <a:rPr lang="en-US" dirty="0"/>
              <a:t> Inform CSE previous evening</a:t>
            </a:r>
            <a:br>
              <a:rPr lang="en-US" dirty="0"/>
            </a:br>
            <a:r>
              <a:rPr lang="en-US" b="1" dirty="0"/>
              <a:t>Step-02:</a:t>
            </a:r>
            <a:r>
              <a:rPr lang="en-US" dirty="0"/>
              <a:t> Instruct depot to halt, check fund</a:t>
            </a:r>
            <a:br>
              <a:rPr lang="en-US" dirty="0"/>
            </a:br>
            <a:r>
              <a:rPr lang="en-US" b="1" dirty="0"/>
              <a:t>Step-03:</a:t>
            </a:r>
            <a:r>
              <a:rPr lang="en-US" dirty="0"/>
              <a:t> Approve manual</a:t>
            </a:r>
          </a:p>
        </p:txBody>
      </p:sp>
    </p:spTree>
    <p:extLst>
      <p:ext uri="{BB962C8B-B14F-4D97-AF65-F5344CB8AC3E}">
        <p14:creationId xmlns:p14="http://schemas.microsoft.com/office/powerpoint/2010/main" val="331720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D554-A70C-1ABD-AB05-47D043D32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7146" y="101076"/>
            <a:ext cx="11099800" cy="546100"/>
          </a:xfrm>
        </p:spPr>
        <p:txBody>
          <a:bodyPr>
            <a:normAutofit/>
          </a:bodyPr>
          <a:lstStyle/>
          <a:p>
            <a:r>
              <a:rPr lang="en-US" dirty="0">
                <a:latin typeface="Unilever Shilling Medium" panose="020B0702020202020204" pitchFamily="34" charset="0"/>
                <a:cs typeface="Unilever Shilling Medium" panose="020B0702020202020204" pitchFamily="34" charset="0"/>
              </a:rPr>
              <a:t>Customer Issues &amp; Improvements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A4A69-1AFF-B792-F7E9-041666925EDE}"/>
              </a:ext>
            </a:extLst>
          </p:cNvPr>
          <p:cNvSpPr/>
          <p:nvPr/>
        </p:nvSpPr>
        <p:spPr>
          <a:xfrm>
            <a:off x="462359" y="1365751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1F9AF214-991A-D1D2-587A-6F09EDB793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359" y="1365754"/>
            <a:ext cx="3648857" cy="714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8E1932-9622-8C0E-A126-E2943B5A5157}"/>
              </a:ext>
            </a:extLst>
          </p:cNvPr>
          <p:cNvSpPr txBox="1"/>
          <p:nvPr/>
        </p:nvSpPr>
        <p:spPr>
          <a:xfrm>
            <a:off x="520161" y="3595389"/>
            <a:ext cx="3560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Context:</a:t>
            </a:r>
            <a:r>
              <a:rPr lang="en-US" dirty="0"/>
              <a:t> Distributor margin renewal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Step-01:</a:t>
            </a:r>
            <a:r>
              <a:rPr lang="en-US" dirty="0"/>
              <a:t> Ask planner for updated price list</a:t>
            </a:r>
          </a:p>
          <a:p>
            <a:r>
              <a:rPr lang="en-US" b="1" dirty="0"/>
              <a:t>Step-02:</a:t>
            </a:r>
            <a:r>
              <a:rPr lang="en-US" dirty="0"/>
              <a:t> Create new material code against updated prices</a:t>
            </a:r>
            <a:br>
              <a:rPr lang="en-US" dirty="0"/>
            </a:br>
            <a:r>
              <a:rPr lang="en-US" b="1" dirty="0"/>
              <a:t>Step-03:</a:t>
            </a:r>
            <a:r>
              <a:rPr lang="en-US" dirty="0"/>
              <a:t> Share with depot and instruct to invoice against updated 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640E5-F83A-DB73-87F0-5EBD265FBC66}"/>
              </a:ext>
            </a:extLst>
          </p:cNvPr>
          <p:cNvSpPr txBox="1"/>
          <p:nvPr/>
        </p:nvSpPr>
        <p:spPr>
          <a:xfrm>
            <a:off x="505510" y="1077127"/>
            <a:ext cx="3560921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 Unilever Shilling"/>
              </a:rPr>
              <a:t>Issue-11: Price not Updated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44711-0D9D-890D-05A0-CA155661C5CD}"/>
              </a:ext>
            </a:extLst>
          </p:cNvPr>
          <p:cNvSpPr/>
          <p:nvPr/>
        </p:nvSpPr>
        <p:spPr>
          <a:xfrm>
            <a:off x="4325224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0F7DFB86-5CAD-4C6E-FFD4-B153ACB5A8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224" y="1365751"/>
            <a:ext cx="3648857" cy="7144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CB9EA0-897A-4D4F-6B37-21621DDEA01C}"/>
              </a:ext>
            </a:extLst>
          </p:cNvPr>
          <p:cNvSpPr txBox="1"/>
          <p:nvPr/>
        </p:nvSpPr>
        <p:spPr>
          <a:xfrm>
            <a:off x="4435945" y="1070970"/>
            <a:ext cx="3277877" cy="1169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72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Unilever Shilling" panose="020B0502020202020204" pitchFamily="34" charset="0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1">
                    <a:lumMod val="95000"/>
                  </a:schemeClr>
                </a:solidFill>
                <a:latin typeface=" Unilever Shilling"/>
              </a:rPr>
              <a:t>Scopes for Improvement</a:t>
            </a:r>
            <a:endParaRPr kumimoji="0" lang="en-IN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 Unilever Shilling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09D511-5B17-E57E-E92D-07992D45E84D}"/>
              </a:ext>
            </a:extLst>
          </p:cNvPr>
          <p:cNvSpPr/>
          <p:nvPr/>
        </p:nvSpPr>
        <p:spPr>
          <a:xfrm>
            <a:off x="8188089" y="1365748"/>
            <a:ext cx="3648857" cy="490148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pic>
        <p:nvPicPr>
          <p:cNvPr id="3080" name="Picture 8" descr="Thank You Free Clipart Pictures｜Illustoon">
            <a:extLst>
              <a:ext uri="{FF2B5EF4-FFF2-40B4-BE49-F238E27FC236}">
                <a16:creationId xmlns:a16="http://schemas.microsoft.com/office/drawing/2014/main" id="{AFB8351B-2F92-6CDB-95AB-A60EB67E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01" y="17271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mium Vector | Price tag clipart">
            <a:extLst>
              <a:ext uri="{FF2B5EF4-FFF2-40B4-BE49-F238E27FC236}">
                <a16:creationId xmlns:a16="http://schemas.microsoft.com/office/drawing/2014/main" id="{AFF96105-6A0F-30AC-3D65-DE4B58E9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79" y="2104634"/>
            <a:ext cx="1490608" cy="14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provement Increase Stock Vector Illustration and Royalty Free Improvement  Increase Clipart">
            <a:extLst>
              <a:ext uri="{FF2B5EF4-FFF2-40B4-BE49-F238E27FC236}">
                <a16:creationId xmlns:a16="http://schemas.microsoft.com/office/drawing/2014/main" id="{43C9E881-C9AD-26C4-5D92-0BE28DFA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28" y="2098721"/>
            <a:ext cx="1400038" cy="14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7A5F9-2D38-EB6F-96F1-22E615B4DD9D}"/>
              </a:ext>
            </a:extLst>
          </p:cNvPr>
          <p:cNvSpPr txBox="1"/>
          <p:nvPr/>
        </p:nvSpPr>
        <p:spPr>
          <a:xfrm>
            <a:off x="4483908" y="3548697"/>
            <a:ext cx="3331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Technical:</a:t>
            </a:r>
          </a:p>
          <a:p>
            <a:r>
              <a:rPr lang="en-US" dirty="0"/>
              <a:t>- Semi automations can be made for depot stock checking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Disciplinary:</a:t>
            </a:r>
          </a:p>
          <a:p>
            <a:r>
              <a:rPr lang="en-US" dirty="0"/>
              <a:t>- TMs should be more handy with allocation reports, PDPs, SNC</a:t>
            </a:r>
          </a:p>
          <a:p>
            <a:r>
              <a:rPr lang="en-US" dirty="0"/>
              <a:t>- TMs may consider ensuring a smoother cash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68BCC-709A-7481-274C-D4145AC07922}"/>
              </a:ext>
            </a:extLst>
          </p:cNvPr>
          <p:cNvSpPr txBox="1"/>
          <p:nvPr/>
        </p:nvSpPr>
        <p:spPr>
          <a:xfrm>
            <a:off x="8340350" y="4010887"/>
            <a:ext cx="3331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Queries? 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Shithi Maitra</a:t>
            </a:r>
          </a:p>
          <a:p>
            <a:pPr algn="ctr"/>
            <a:r>
              <a:rPr lang="en-US" dirty="0"/>
              <a:t>Asst. Manager, CSE</a:t>
            </a:r>
          </a:p>
          <a:p>
            <a:pPr algn="ctr"/>
            <a:r>
              <a:rPr lang="en-US" dirty="0"/>
              <a:t>  Unilever BD Ltd.</a:t>
            </a:r>
          </a:p>
          <a:p>
            <a:pPr algn="ctr"/>
            <a:r>
              <a:rPr lang="en-US" dirty="0">
                <a:solidFill>
                  <a:srgbClr val="1F36C7"/>
                </a:solidFill>
              </a:rPr>
              <a:t>shithi.maitra@unilever.com</a:t>
            </a:r>
          </a:p>
        </p:txBody>
      </p:sp>
    </p:spTree>
    <p:extLst>
      <p:ext uri="{BB962C8B-B14F-4D97-AF65-F5344CB8AC3E}">
        <p14:creationId xmlns:p14="http://schemas.microsoft.com/office/powerpoint/2010/main" val="5128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nilever 2023">
      <a:dk1>
        <a:sysClr val="windowText" lastClr="000000"/>
      </a:dk1>
      <a:lt1>
        <a:srgbClr val="FFFFFF"/>
      </a:lt1>
      <a:dk2>
        <a:srgbClr val="1737CF"/>
      </a:dk2>
      <a:lt2>
        <a:srgbClr val="F2F2F2"/>
      </a:lt2>
      <a:accent1>
        <a:srgbClr val="0060FF"/>
      </a:accent1>
      <a:accent2>
        <a:srgbClr val="00B5FF"/>
      </a:accent2>
      <a:accent3>
        <a:srgbClr val="00B48E"/>
      </a:accent3>
      <a:accent4>
        <a:srgbClr val="FFBD00"/>
      </a:accent4>
      <a:accent5>
        <a:srgbClr val="00DBC4"/>
      </a:accent5>
      <a:accent6>
        <a:srgbClr val="A93DC6"/>
      </a:accent6>
      <a:hlink>
        <a:srgbClr val="000000"/>
      </a:hlink>
      <a:folHlink>
        <a:srgbClr val="000000"/>
      </a:folHlink>
    </a:clrScheme>
    <a:fontScheme name="Unilever Font Theme">
      <a:majorFont>
        <a:latin typeface="Unilever Shilling Bold"/>
        <a:ea typeface=""/>
        <a:cs typeface=""/>
      </a:majorFont>
      <a:minorFont>
        <a:latin typeface="Unilever Shillin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Application xmlns="http://www.sap.com/cof/ao/powerpoint/application">
  <com.sap.ip.bi.pioneer>
    <Version>4</Version>
    <AAO_Revision>2.8.400.94350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RefreshPlanningObjectsOnRefreshAll>True</RefreshPlanningObjectsOnRefreshAll>
    <Items/>
  </com.sap.ip.bi.pioneer>
</Application>
</file>

<file path=customXml/item2.xml><?xml version="1.0" encoding="utf-8"?>
<Application xmlns="http://www.sap.com/cof/ao/powerpoint/application">
  <com.sap.ip.bi.pioneer>
    <Version>4</Version>
    <AAO_Revision>2.8.400.94350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RefreshPlanningObjectsOnRefreshAll>True</RefreshPlanningObjectsOnRefreshAll>
    <Items/>
  </com.sap.ip.bi.pioneer>
</Application>
</file>

<file path=customXml/item3.xml><?xml version="1.0" encoding="utf-8"?>
<Application xmlns="http://www.sap.com/cof/powerpoint/application">
  <Version>2</Version>
  <Revision>2.8.400.94350</Revision>
</Application>
</file>

<file path=customXml/itemProps1.xml><?xml version="1.0" encoding="utf-8"?>
<ds:datastoreItem xmlns:ds="http://schemas.openxmlformats.org/officeDocument/2006/customXml" ds:itemID="{645763D7-4872-48B5-BAAF-3931E1D560DD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29B303CC-52F8-4741-9677-F90433E53B17}">
  <ds:schemaRefs>
    <ds:schemaRef ds:uri="http://www.sap.com/cof/ao/powerpoint/application"/>
  </ds:schemaRefs>
</ds:datastoreItem>
</file>

<file path=customXml/itemProps3.xml><?xml version="1.0" encoding="utf-8"?>
<ds:datastoreItem xmlns:ds="http://schemas.openxmlformats.org/officeDocument/2006/customXml" ds:itemID="{FBC818D2-6C31-4F07-8A1D-9C9EFA6F6D1E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914</Words>
  <Application>Microsoft Office PowerPoint</Application>
  <PresentationFormat>Widescreen</PresentationFormat>
  <Paragraphs>131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 Unilever Shilling</vt:lpstr>
      <vt:lpstr>Arial</vt:lpstr>
      <vt:lpstr>Calibri</vt:lpstr>
      <vt:lpstr>Calibri Light</vt:lpstr>
      <vt:lpstr>Unilever Shilling</vt:lpstr>
      <vt:lpstr>Unilever Shilling Bold</vt:lpstr>
      <vt:lpstr>Unilever Shilling Medium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Rezwan, Asif</dc:creator>
  <cp:lastModifiedBy>Maitra, Shithi</cp:lastModifiedBy>
  <cp:revision>14</cp:revision>
  <cp:lastPrinted>2023-10-14T05:11:21Z</cp:lastPrinted>
  <dcterms:created xsi:type="dcterms:W3CDTF">2022-09-04T13:24:56Z</dcterms:created>
  <dcterms:modified xsi:type="dcterms:W3CDTF">2024-02-06T06:46:19Z</dcterms:modified>
</cp:coreProperties>
</file>