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59" r:id="rId6"/>
    <p:sldId id="261" r:id="rId7"/>
    <p:sldId id="267" r:id="rId8"/>
    <p:sldId id="262"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CD940-9402-486F-B748-CDB6CEE1D265}" type="datetimeFigureOut">
              <a:rPr lang="en-IN" smtClean="0"/>
              <a:t>16-11-2024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AB00D-369E-4AA5-8D7F-1912660DDC81}" type="slidenum">
              <a:rPr lang="en-IN" smtClean="0"/>
              <a:t>‹#›</a:t>
            </a:fld>
            <a:endParaRPr lang="en-IN" dirty="0"/>
          </a:p>
        </p:txBody>
      </p:sp>
    </p:spTree>
    <p:extLst>
      <p:ext uri="{BB962C8B-B14F-4D97-AF65-F5344CB8AC3E}">
        <p14:creationId xmlns:p14="http://schemas.microsoft.com/office/powerpoint/2010/main" val="201456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BAB00D-369E-4AA5-8D7F-1912660DDC81}" type="slidenum">
              <a:rPr lang="en-IN" smtClean="0"/>
              <a:t>10</a:t>
            </a:fld>
            <a:endParaRPr lang="en-IN" dirty="0"/>
          </a:p>
        </p:txBody>
      </p:sp>
    </p:spTree>
    <p:extLst>
      <p:ext uri="{BB962C8B-B14F-4D97-AF65-F5344CB8AC3E}">
        <p14:creationId xmlns:p14="http://schemas.microsoft.com/office/powerpoint/2010/main" val="2973495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FCB2-D6CD-3A3C-9E35-64A5A7143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79DF67-EA52-337D-412F-BE383A0C4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4D39AF-1DF5-EA04-8076-AEFEF36A127B}"/>
              </a:ext>
            </a:extLst>
          </p:cNvPr>
          <p:cNvSpPr>
            <a:spLocks noGrp="1"/>
          </p:cNvSpPr>
          <p:nvPr>
            <p:ph type="dt" sz="half" idx="10"/>
          </p:nvPr>
        </p:nvSpPr>
        <p:spPr/>
        <p:txBody>
          <a:bodyPr/>
          <a:lstStyle/>
          <a:p>
            <a:fld id="{6A61E732-601C-4ABE-A818-EBC719F0134E}" type="datetimeFigureOut">
              <a:rPr lang="en-IN" smtClean="0"/>
              <a:t>16-11-2024</a:t>
            </a:fld>
            <a:endParaRPr lang="en-IN" dirty="0"/>
          </a:p>
        </p:txBody>
      </p:sp>
      <p:sp>
        <p:nvSpPr>
          <p:cNvPr id="5" name="Footer Placeholder 4">
            <a:extLst>
              <a:ext uri="{FF2B5EF4-FFF2-40B4-BE49-F238E27FC236}">
                <a16:creationId xmlns:a16="http://schemas.microsoft.com/office/drawing/2014/main" id="{A6C59537-8874-EC9B-C146-1198FF88666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A1351D0-59B0-848E-16D9-1667BBF26152}"/>
              </a:ext>
            </a:extLst>
          </p:cNvPr>
          <p:cNvSpPr>
            <a:spLocks noGrp="1"/>
          </p:cNvSpPr>
          <p:nvPr>
            <p:ph type="sldNum" sz="quarter" idx="12"/>
          </p:nvPr>
        </p:nvSpPr>
        <p:spPr/>
        <p:txBody>
          <a:bodyPr/>
          <a:lstStyle/>
          <a:p>
            <a:fld id="{0305AF80-7F81-4D0D-AB69-C5689E75DA0F}" type="slidenum">
              <a:rPr lang="en-IN" smtClean="0"/>
              <a:t>‹#›</a:t>
            </a:fld>
            <a:endParaRPr lang="en-IN" dirty="0"/>
          </a:p>
        </p:txBody>
      </p:sp>
    </p:spTree>
    <p:extLst>
      <p:ext uri="{BB962C8B-B14F-4D97-AF65-F5344CB8AC3E}">
        <p14:creationId xmlns:p14="http://schemas.microsoft.com/office/powerpoint/2010/main" val="332966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76EF-A2B2-DECB-6501-6F50E94B12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5D09E-521B-58CA-9FD9-A250760045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53DB8B-97A6-9251-197F-B3C8BFEEF527}"/>
              </a:ext>
            </a:extLst>
          </p:cNvPr>
          <p:cNvSpPr>
            <a:spLocks noGrp="1"/>
          </p:cNvSpPr>
          <p:nvPr>
            <p:ph type="dt" sz="half" idx="10"/>
          </p:nvPr>
        </p:nvSpPr>
        <p:spPr/>
        <p:txBody>
          <a:bodyPr/>
          <a:lstStyle/>
          <a:p>
            <a:fld id="{6A61E732-601C-4ABE-A818-EBC719F0134E}" type="datetimeFigureOut">
              <a:rPr lang="en-IN" smtClean="0"/>
              <a:t>16-11-2024</a:t>
            </a:fld>
            <a:endParaRPr lang="en-IN" dirty="0"/>
          </a:p>
        </p:txBody>
      </p:sp>
      <p:sp>
        <p:nvSpPr>
          <p:cNvPr id="5" name="Footer Placeholder 4">
            <a:extLst>
              <a:ext uri="{FF2B5EF4-FFF2-40B4-BE49-F238E27FC236}">
                <a16:creationId xmlns:a16="http://schemas.microsoft.com/office/drawing/2014/main" id="{A857796F-6C77-B04A-7127-DCC615601AC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634D9E8-865D-71F4-E6DC-E51C81B01E7E}"/>
              </a:ext>
            </a:extLst>
          </p:cNvPr>
          <p:cNvSpPr>
            <a:spLocks noGrp="1"/>
          </p:cNvSpPr>
          <p:nvPr>
            <p:ph type="sldNum" sz="quarter" idx="12"/>
          </p:nvPr>
        </p:nvSpPr>
        <p:spPr/>
        <p:txBody>
          <a:bodyPr/>
          <a:lstStyle/>
          <a:p>
            <a:fld id="{0305AF80-7F81-4D0D-AB69-C5689E75DA0F}" type="slidenum">
              <a:rPr lang="en-IN" smtClean="0"/>
              <a:t>‹#›</a:t>
            </a:fld>
            <a:endParaRPr lang="en-IN" dirty="0"/>
          </a:p>
        </p:txBody>
      </p:sp>
    </p:spTree>
    <p:extLst>
      <p:ext uri="{BB962C8B-B14F-4D97-AF65-F5344CB8AC3E}">
        <p14:creationId xmlns:p14="http://schemas.microsoft.com/office/powerpoint/2010/main" val="160217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A6844-97BE-4206-7C76-3DD8A784B1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DD0E2A-6781-0FB0-9157-9CE52889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E882B-0D48-6447-B913-6961A3C08AFE}"/>
              </a:ext>
            </a:extLst>
          </p:cNvPr>
          <p:cNvSpPr>
            <a:spLocks noGrp="1"/>
          </p:cNvSpPr>
          <p:nvPr>
            <p:ph type="dt" sz="half" idx="10"/>
          </p:nvPr>
        </p:nvSpPr>
        <p:spPr/>
        <p:txBody>
          <a:bodyPr/>
          <a:lstStyle/>
          <a:p>
            <a:fld id="{6A61E732-601C-4ABE-A818-EBC719F0134E}" type="datetimeFigureOut">
              <a:rPr lang="en-IN" smtClean="0"/>
              <a:t>16-11-2024</a:t>
            </a:fld>
            <a:endParaRPr lang="en-IN" dirty="0"/>
          </a:p>
        </p:txBody>
      </p:sp>
      <p:sp>
        <p:nvSpPr>
          <p:cNvPr id="5" name="Footer Placeholder 4">
            <a:extLst>
              <a:ext uri="{FF2B5EF4-FFF2-40B4-BE49-F238E27FC236}">
                <a16:creationId xmlns:a16="http://schemas.microsoft.com/office/drawing/2014/main" id="{7CB7CD40-6F0A-5513-09ED-9957EA353C4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11D6052-1487-8983-2DFF-C3A5AE823A1B}"/>
              </a:ext>
            </a:extLst>
          </p:cNvPr>
          <p:cNvSpPr>
            <a:spLocks noGrp="1"/>
          </p:cNvSpPr>
          <p:nvPr>
            <p:ph type="sldNum" sz="quarter" idx="12"/>
          </p:nvPr>
        </p:nvSpPr>
        <p:spPr/>
        <p:txBody>
          <a:bodyPr/>
          <a:lstStyle/>
          <a:p>
            <a:fld id="{0305AF80-7F81-4D0D-AB69-C5689E75DA0F}" type="slidenum">
              <a:rPr lang="en-IN" smtClean="0"/>
              <a:t>‹#›</a:t>
            </a:fld>
            <a:endParaRPr lang="en-IN" dirty="0"/>
          </a:p>
        </p:txBody>
      </p:sp>
    </p:spTree>
    <p:extLst>
      <p:ext uri="{BB962C8B-B14F-4D97-AF65-F5344CB8AC3E}">
        <p14:creationId xmlns:p14="http://schemas.microsoft.com/office/powerpoint/2010/main" val="326718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B2FA-2021-98F6-37E5-5BA25BDD12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068DF6-35D7-5040-97E8-CE3685FEDA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7A0EBF-10D8-6A9F-372E-487F5AE5FA6E}"/>
              </a:ext>
            </a:extLst>
          </p:cNvPr>
          <p:cNvSpPr>
            <a:spLocks noGrp="1"/>
          </p:cNvSpPr>
          <p:nvPr>
            <p:ph type="dt" sz="half" idx="10"/>
          </p:nvPr>
        </p:nvSpPr>
        <p:spPr/>
        <p:txBody>
          <a:bodyPr/>
          <a:lstStyle/>
          <a:p>
            <a:fld id="{6A61E732-601C-4ABE-A818-EBC719F0134E}" type="datetimeFigureOut">
              <a:rPr lang="en-IN" smtClean="0"/>
              <a:t>16-11-2024</a:t>
            </a:fld>
            <a:endParaRPr lang="en-IN" dirty="0"/>
          </a:p>
        </p:txBody>
      </p:sp>
      <p:sp>
        <p:nvSpPr>
          <p:cNvPr id="5" name="Footer Placeholder 4">
            <a:extLst>
              <a:ext uri="{FF2B5EF4-FFF2-40B4-BE49-F238E27FC236}">
                <a16:creationId xmlns:a16="http://schemas.microsoft.com/office/drawing/2014/main" id="{118833EA-7941-061C-E74C-24465ABF36A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D263623-D0ED-6AA3-0561-98189F77461A}"/>
              </a:ext>
            </a:extLst>
          </p:cNvPr>
          <p:cNvSpPr>
            <a:spLocks noGrp="1"/>
          </p:cNvSpPr>
          <p:nvPr>
            <p:ph type="sldNum" sz="quarter" idx="12"/>
          </p:nvPr>
        </p:nvSpPr>
        <p:spPr/>
        <p:txBody>
          <a:bodyPr/>
          <a:lstStyle/>
          <a:p>
            <a:fld id="{0305AF80-7F81-4D0D-AB69-C5689E75DA0F}" type="slidenum">
              <a:rPr lang="en-IN" smtClean="0"/>
              <a:t>‹#›</a:t>
            </a:fld>
            <a:endParaRPr lang="en-IN" dirty="0"/>
          </a:p>
        </p:txBody>
      </p:sp>
    </p:spTree>
    <p:extLst>
      <p:ext uri="{BB962C8B-B14F-4D97-AF65-F5344CB8AC3E}">
        <p14:creationId xmlns:p14="http://schemas.microsoft.com/office/powerpoint/2010/main" val="316257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70CB-05DF-6CAC-E084-3175B32BD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738236-DBAA-4CFC-D75D-23921C8A2D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E6F963-8C3C-1DBE-90AB-D0712D0ED6E7}"/>
              </a:ext>
            </a:extLst>
          </p:cNvPr>
          <p:cNvSpPr>
            <a:spLocks noGrp="1"/>
          </p:cNvSpPr>
          <p:nvPr>
            <p:ph type="dt" sz="half" idx="10"/>
          </p:nvPr>
        </p:nvSpPr>
        <p:spPr/>
        <p:txBody>
          <a:bodyPr/>
          <a:lstStyle/>
          <a:p>
            <a:fld id="{6A61E732-601C-4ABE-A818-EBC719F0134E}" type="datetimeFigureOut">
              <a:rPr lang="en-IN" smtClean="0"/>
              <a:t>16-11-2024</a:t>
            </a:fld>
            <a:endParaRPr lang="en-IN" dirty="0"/>
          </a:p>
        </p:txBody>
      </p:sp>
      <p:sp>
        <p:nvSpPr>
          <p:cNvPr id="5" name="Footer Placeholder 4">
            <a:extLst>
              <a:ext uri="{FF2B5EF4-FFF2-40B4-BE49-F238E27FC236}">
                <a16:creationId xmlns:a16="http://schemas.microsoft.com/office/drawing/2014/main" id="{981571FA-395F-F5D8-968E-3D90CC7C3C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5010B90-D6F8-44E9-578A-B581FA7DF4DC}"/>
              </a:ext>
            </a:extLst>
          </p:cNvPr>
          <p:cNvSpPr>
            <a:spLocks noGrp="1"/>
          </p:cNvSpPr>
          <p:nvPr>
            <p:ph type="sldNum" sz="quarter" idx="12"/>
          </p:nvPr>
        </p:nvSpPr>
        <p:spPr/>
        <p:txBody>
          <a:bodyPr/>
          <a:lstStyle/>
          <a:p>
            <a:fld id="{0305AF80-7F81-4D0D-AB69-C5689E75DA0F}" type="slidenum">
              <a:rPr lang="en-IN" smtClean="0"/>
              <a:t>‹#›</a:t>
            </a:fld>
            <a:endParaRPr lang="en-IN" dirty="0"/>
          </a:p>
        </p:txBody>
      </p:sp>
    </p:spTree>
    <p:extLst>
      <p:ext uri="{BB962C8B-B14F-4D97-AF65-F5344CB8AC3E}">
        <p14:creationId xmlns:p14="http://schemas.microsoft.com/office/powerpoint/2010/main" val="1672190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F621-9ADE-D050-8F24-3F6B419ACA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2A0151-308A-7106-1373-519971E1A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D6129F-D5FF-7F43-6CF5-5C45F8E7B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C0E01E-819E-1845-5D0A-3C8E48DA0AC0}"/>
              </a:ext>
            </a:extLst>
          </p:cNvPr>
          <p:cNvSpPr>
            <a:spLocks noGrp="1"/>
          </p:cNvSpPr>
          <p:nvPr>
            <p:ph type="dt" sz="half" idx="10"/>
          </p:nvPr>
        </p:nvSpPr>
        <p:spPr/>
        <p:txBody>
          <a:bodyPr/>
          <a:lstStyle/>
          <a:p>
            <a:fld id="{6A61E732-601C-4ABE-A818-EBC719F0134E}" type="datetimeFigureOut">
              <a:rPr lang="en-IN" smtClean="0"/>
              <a:t>16-11-2024</a:t>
            </a:fld>
            <a:endParaRPr lang="en-IN" dirty="0"/>
          </a:p>
        </p:txBody>
      </p:sp>
      <p:sp>
        <p:nvSpPr>
          <p:cNvPr id="6" name="Footer Placeholder 5">
            <a:extLst>
              <a:ext uri="{FF2B5EF4-FFF2-40B4-BE49-F238E27FC236}">
                <a16:creationId xmlns:a16="http://schemas.microsoft.com/office/drawing/2014/main" id="{C9B5A442-3C7F-5ECA-321E-4D42E8972E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1FB0910-BF37-FE37-B96B-F56CF2692C24}"/>
              </a:ext>
            </a:extLst>
          </p:cNvPr>
          <p:cNvSpPr>
            <a:spLocks noGrp="1"/>
          </p:cNvSpPr>
          <p:nvPr>
            <p:ph type="sldNum" sz="quarter" idx="12"/>
          </p:nvPr>
        </p:nvSpPr>
        <p:spPr/>
        <p:txBody>
          <a:bodyPr/>
          <a:lstStyle/>
          <a:p>
            <a:fld id="{0305AF80-7F81-4D0D-AB69-C5689E75DA0F}" type="slidenum">
              <a:rPr lang="en-IN" smtClean="0"/>
              <a:t>‹#›</a:t>
            </a:fld>
            <a:endParaRPr lang="en-IN" dirty="0"/>
          </a:p>
        </p:txBody>
      </p:sp>
    </p:spTree>
    <p:extLst>
      <p:ext uri="{BB962C8B-B14F-4D97-AF65-F5344CB8AC3E}">
        <p14:creationId xmlns:p14="http://schemas.microsoft.com/office/powerpoint/2010/main" val="163231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E0A8-07DB-321A-4F65-B44323E6C6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196A70-CC1A-E1EA-E201-120F96AD1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B76484-DE97-B8DD-6BC1-4376E9F243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5715BE-1A1F-BDE4-DA51-C847EA0D6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DF1F8E-1E55-9A80-21B8-D76FCC031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7880D3-DEEC-ADDD-B13B-BF79487D297C}"/>
              </a:ext>
            </a:extLst>
          </p:cNvPr>
          <p:cNvSpPr>
            <a:spLocks noGrp="1"/>
          </p:cNvSpPr>
          <p:nvPr>
            <p:ph type="dt" sz="half" idx="10"/>
          </p:nvPr>
        </p:nvSpPr>
        <p:spPr/>
        <p:txBody>
          <a:bodyPr/>
          <a:lstStyle/>
          <a:p>
            <a:fld id="{6A61E732-601C-4ABE-A818-EBC719F0134E}" type="datetimeFigureOut">
              <a:rPr lang="en-IN" smtClean="0"/>
              <a:t>16-11-2024</a:t>
            </a:fld>
            <a:endParaRPr lang="en-IN" dirty="0"/>
          </a:p>
        </p:txBody>
      </p:sp>
      <p:sp>
        <p:nvSpPr>
          <p:cNvPr id="8" name="Footer Placeholder 7">
            <a:extLst>
              <a:ext uri="{FF2B5EF4-FFF2-40B4-BE49-F238E27FC236}">
                <a16:creationId xmlns:a16="http://schemas.microsoft.com/office/drawing/2014/main" id="{8F1106AD-BEA8-3907-6620-CB404A9D686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BF13E70-9D1B-71D0-F28E-06361B584E94}"/>
              </a:ext>
            </a:extLst>
          </p:cNvPr>
          <p:cNvSpPr>
            <a:spLocks noGrp="1"/>
          </p:cNvSpPr>
          <p:nvPr>
            <p:ph type="sldNum" sz="quarter" idx="12"/>
          </p:nvPr>
        </p:nvSpPr>
        <p:spPr/>
        <p:txBody>
          <a:bodyPr/>
          <a:lstStyle/>
          <a:p>
            <a:fld id="{0305AF80-7F81-4D0D-AB69-C5689E75DA0F}" type="slidenum">
              <a:rPr lang="en-IN" smtClean="0"/>
              <a:t>‹#›</a:t>
            </a:fld>
            <a:endParaRPr lang="en-IN" dirty="0"/>
          </a:p>
        </p:txBody>
      </p:sp>
    </p:spTree>
    <p:extLst>
      <p:ext uri="{BB962C8B-B14F-4D97-AF65-F5344CB8AC3E}">
        <p14:creationId xmlns:p14="http://schemas.microsoft.com/office/powerpoint/2010/main" val="69165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E063-BA35-D8B0-2F47-F0EF705C0B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20D7B4-EA04-9B00-F834-22F0157ACF97}"/>
              </a:ext>
            </a:extLst>
          </p:cNvPr>
          <p:cNvSpPr>
            <a:spLocks noGrp="1"/>
          </p:cNvSpPr>
          <p:nvPr>
            <p:ph type="dt" sz="half" idx="10"/>
          </p:nvPr>
        </p:nvSpPr>
        <p:spPr/>
        <p:txBody>
          <a:bodyPr/>
          <a:lstStyle/>
          <a:p>
            <a:fld id="{6A61E732-601C-4ABE-A818-EBC719F0134E}" type="datetimeFigureOut">
              <a:rPr lang="en-IN" smtClean="0"/>
              <a:t>16-11-2024</a:t>
            </a:fld>
            <a:endParaRPr lang="en-IN" dirty="0"/>
          </a:p>
        </p:txBody>
      </p:sp>
      <p:sp>
        <p:nvSpPr>
          <p:cNvPr id="4" name="Footer Placeholder 3">
            <a:extLst>
              <a:ext uri="{FF2B5EF4-FFF2-40B4-BE49-F238E27FC236}">
                <a16:creationId xmlns:a16="http://schemas.microsoft.com/office/drawing/2014/main" id="{ABE996B3-623F-18AD-B1F9-D531F30DFE3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FC9FFD1-1664-EBC2-1178-D3CE85B9E97A}"/>
              </a:ext>
            </a:extLst>
          </p:cNvPr>
          <p:cNvSpPr>
            <a:spLocks noGrp="1"/>
          </p:cNvSpPr>
          <p:nvPr>
            <p:ph type="sldNum" sz="quarter" idx="12"/>
          </p:nvPr>
        </p:nvSpPr>
        <p:spPr/>
        <p:txBody>
          <a:bodyPr/>
          <a:lstStyle/>
          <a:p>
            <a:fld id="{0305AF80-7F81-4D0D-AB69-C5689E75DA0F}" type="slidenum">
              <a:rPr lang="en-IN" smtClean="0"/>
              <a:t>‹#›</a:t>
            </a:fld>
            <a:endParaRPr lang="en-IN" dirty="0"/>
          </a:p>
        </p:txBody>
      </p:sp>
    </p:spTree>
    <p:extLst>
      <p:ext uri="{BB962C8B-B14F-4D97-AF65-F5344CB8AC3E}">
        <p14:creationId xmlns:p14="http://schemas.microsoft.com/office/powerpoint/2010/main" val="194345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76655F-79C0-C80F-7F5B-B8BB3F899E5C}"/>
              </a:ext>
            </a:extLst>
          </p:cNvPr>
          <p:cNvSpPr>
            <a:spLocks noGrp="1"/>
          </p:cNvSpPr>
          <p:nvPr>
            <p:ph type="dt" sz="half" idx="10"/>
          </p:nvPr>
        </p:nvSpPr>
        <p:spPr/>
        <p:txBody>
          <a:bodyPr/>
          <a:lstStyle/>
          <a:p>
            <a:fld id="{6A61E732-601C-4ABE-A818-EBC719F0134E}" type="datetimeFigureOut">
              <a:rPr lang="en-IN" smtClean="0"/>
              <a:t>16-11-2024</a:t>
            </a:fld>
            <a:endParaRPr lang="en-IN" dirty="0"/>
          </a:p>
        </p:txBody>
      </p:sp>
      <p:sp>
        <p:nvSpPr>
          <p:cNvPr id="3" name="Footer Placeholder 2">
            <a:extLst>
              <a:ext uri="{FF2B5EF4-FFF2-40B4-BE49-F238E27FC236}">
                <a16:creationId xmlns:a16="http://schemas.microsoft.com/office/drawing/2014/main" id="{F53B91E9-A0C4-0171-942A-A8EA7F8FD08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267C60-D21A-E233-AB18-BD1A4DF6B965}"/>
              </a:ext>
            </a:extLst>
          </p:cNvPr>
          <p:cNvSpPr>
            <a:spLocks noGrp="1"/>
          </p:cNvSpPr>
          <p:nvPr>
            <p:ph type="sldNum" sz="quarter" idx="12"/>
          </p:nvPr>
        </p:nvSpPr>
        <p:spPr/>
        <p:txBody>
          <a:bodyPr/>
          <a:lstStyle/>
          <a:p>
            <a:fld id="{0305AF80-7F81-4D0D-AB69-C5689E75DA0F}" type="slidenum">
              <a:rPr lang="en-IN" smtClean="0"/>
              <a:t>‹#›</a:t>
            </a:fld>
            <a:endParaRPr lang="en-IN" dirty="0"/>
          </a:p>
        </p:txBody>
      </p:sp>
    </p:spTree>
    <p:extLst>
      <p:ext uri="{BB962C8B-B14F-4D97-AF65-F5344CB8AC3E}">
        <p14:creationId xmlns:p14="http://schemas.microsoft.com/office/powerpoint/2010/main" val="226558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0A8E-3EF0-F079-0261-589E55154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F1769D-3F72-452B-7816-EDB4E4BDFF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FD952F-8A82-FEE3-5263-990B1E348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264F7-5CCD-7B3D-D6B5-61B2C4A689AB}"/>
              </a:ext>
            </a:extLst>
          </p:cNvPr>
          <p:cNvSpPr>
            <a:spLocks noGrp="1"/>
          </p:cNvSpPr>
          <p:nvPr>
            <p:ph type="dt" sz="half" idx="10"/>
          </p:nvPr>
        </p:nvSpPr>
        <p:spPr/>
        <p:txBody>
          <a:bodyPr/>
          <a:lstStyle/>
          <a:p>
            <a:fld id="{6A61E732-601C-4ABE-A818-EBC719F0134E}" type="datetimeFigureOut">
              <a:rPr lang="en-IN" smtClean="0"/>
              <a:t>16-11-2024</a:t>
            </a:fld>
            <a:endParaRPr lang="en-IN" dirty="0"/>
          </a:p>
        </p:txBody>
      </p:sp>
      <p:sp>
        <p:nvSpPr>
          <p:cNvPr id="6" name="Footer Placeholder 5">
            <a:extLst>
              <a:ext uri="{FF2B5EF4-FFF2-40B4-BE49-F238E27FC236}">
                <a16:creationId xmlns:a16="http://schemas.microsoft.com/office/drawing/2014/main" id="{36EF9A3A-4BEA-4E94-E3D2-EAF7AAF6B9F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D58448-2F9D-9735-CBD3-24A3C8C2CB21}"/>
              </a:ext>
            </a:extLst>
          </p:cNvPr>
          <p:cNvSpPr>
            <a:spLocks noGrp="1"/>
          </p:cNvSpPr>
          <p:nvPr>
            <p:ph type="sldNum" sz="quarter" idx="12"/>
          </p:nvPr>
        </p:nvSpPr>
        <p:spPr/>
        <p:txBody>
          <a:bodyPr/>
          <a:lstStyle/>
          <a:p>
            <a:fld id="{0305AF80-7F81-4D0D-AB69-C5689E75DA0F}" type="slidenum">
              <a:rPr lang="en-IN" smtClean="0"/>
              <a:t>‹#›</a:t>
            </a:fld>
            <a:endParaRPr lang="en-IN" dirty="0"/>
          </a:p>
        </p:txBody>
      </p:sp>
    </p:spTree>
    <p:extLst>
      <p:ext uri="{BB962C8B-B14F-4D97-AF65-F5344CB8AC3E}">
        <p14:creationId xmlns:p14="http://schemas.microsoft.com/office/powerpoint/2010/main" val="92559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CD34-6971-1FC9-8CB5-251757D0D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27EF18-41FB-3A6C-33CD-24E9E4CB9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2F30E16-7D0A-1822-6FBE-699B99148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36AFF5-B387-D6EA-4C6A-6A55493692C8}"/>
              </a:ext>
            </a:extLst>
          </p:cNvPr>
          <p:cNvSpPr>
            <a:spLocks noGrp="1"/>
          </p:cNvSpPr>
          <p:nvPr>
            <p:ph type="dt" sz="half" idx="10"/>
          </p:nvPr>
        </p:nvSpPr>
        <p:spPr/>
        <p:txBody>
          <a:bodyPr/>
          <a:lstStyle/>
          <a:p>
            <a:fld id="{6A61E732-601C-4ABE-A818-EBC719F0134E}" type="datetimeFigureOut">
              <a:rPr lang="en-IN" smtClean="0"/>
              <a:t>16-11-2024</a:t>
            </a:fld>
            <a:endParaRPr lang="en-IN" dirty="0"/>
          </a:p>
        </p:txBody>
      </p:sp>
      <p:sp>
        <p:nvSpPr>
          <p:cNvPr id="6" name="Footer Placeholder 5">
            <a:extLst>
              <a:ext uri="{FF2B5EF4-FFF2-40B4-BE49-F238E27FC236}">
                <a16:creationId xmlns:a16="http://schemas.microsoft.com/office/drawing/2014/main" id="{C1022233-1A39-3EA0-8957-7A68546DE33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AE7BEDF-848A-B93E-93BC-EE9787402AE6}"/>
              </a:ext>
            </a:extLst>
          </p:cNvPr>
          <p:cNvSpPr>
            <a:spLocks noGrp="1"/>
          </p:cNvSpPr>
          <p:nvPr>
            <p:ph type="sldNum" sz="quarter" idx="12"/>
          </p:nvPr>
        </p:nvSpPr>
        <p:spPr/>
        <p:txBody>
          <a:bodyPr/>
          <a:lstStyle/>
          <a:p>
            <a:fld id="{0305AF80-7F81-4D0D-AB69-C5689E75DA0F}" type="slidenum">
              <a:rPr lang="en-IN" smtClean="0"/>
              <a:t>‹#›</a:t>
            </a:fld>
            <a:endParaRPr lang="en-IN" dirty="0"/>
          </a:p>
        </p:txBody>
      </p:sp>
    </p:spTree>
    <p:extLst>
      <p:ext uri="{BB962C8B-B14F-4D97-AF65-F5344CB8AC3E}">
        <p14:creationId xmlns:p14="http://schemas.microsoft.com/office/powerpoint/2010/main" val="130503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24843-6648-FB0E-99E3-6A789F2B8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EBC813-5926-1EEA-733D-23CF02EB3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781E2-DBA3-8F4A-1BA7-985B46E9B1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61E732-601C-4ABE-A818-EBC719F0134E}" type="datetimeFigureOut">
              <a:rPr lang="en-IN" smtClean="0"/>
              <a:t>16-11-2024</a:t>
            </a:fld>
            <a:endParaRPr lang="en-IN" dirty="0"/>
          </a:p>
        </p:txBody>
      </p:sp>
      <p:sp>
        <p:nvSpPr>
          <p:cNvPr id="5" name="Footer Placeholder 4">
            <a:extLst>
              <a:ext uri="{FF2B5EF4-FFF2-40B4-BE49-F238E27FC236}">
                <a16:creationId xmlns:a16="http://schemas.microsoft.com/office/drawing/2014/main" id="{44F7315C-5FB0-3339-A231-5F9D6A50B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48213092-05FE-5F92-46C9-153D9954D4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05AF80-7F81-4D0D-AB69-C5689E75DA0F}" type="slidenum">
              <a:rPr lang="en-IN" smtClean="0"/>
              <a:t>‹#›</a:t>
            </a:fld>
            <a:endParaRPr lang="en-IN" dirty="0"/>
          </a:p>
        </p:txBody>
      </p:sp>
    </p:spTree>
    <p:extLst>
      <p:ext uri="{BB962C8B-B14F-4D97-AF65-F5344CB8AC3E}">
        <p14:creationId xmlns:p14="http://schemas.microsoft.com/office/powerpoint/2010/main" val="1719656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hitizz/Student_performance-EDA"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ademics question system for measuring academic performance, flagging  potential problems">
            <a:extLst>
              <a:ext uri="{FF2B5EF4-FFF2-40B4-BE49-F238E27FC236}">
                <a16:creationId xmlns:a16="http://schemas.microsoft.com/office/drawing/2014/main" id="{538AD125-400D-53C3-E080-8A61969ECB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5"/>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BF65E43-22A5-F156-2800-0046E6ADA7E1}"/>
              </a:ext>
            </a:extLst>
          </p:cNvPr>
          <p:cNvSpPr/>
          <p:nvPr/>
        </p:nvSpPr>
        <p:spPr>
          <a:xfrm>
            <a:off x="-766916" y="290954"/>
            <a:ext cx="6754761" cy="5078313"/>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STUDENT PERFORMANCE FACTORS</a:t>
            </a:r>
          </a:p>
          <a:p>
            <a:pPr algn="ct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endParaRPr lang="en-US" sz="5400" b="1" dirty="0">
              <a:ln w="9525">
                <a:solidFill>
                  <a:schemeClr val="bg1"/>
                </a:solidFill>
                <a:prstDash val="solid"/>
              </a:ln>
              <a:effectLst>
                <a:outerShdw blurRad="12700" dist="38100" dir="2700000" algn="tl" rotWithShape="0">
                  <a:schemeClr val="bg1">
                    <a:lumMod val="50000"/>
                  </a:schemeClr>
                </a:outerShdw>
              </a:effectLst>
            </a:endParaRPr>
          </a:p>
          <a:p>
            <a:pPr algn="ct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Rectangle 4">
            <a:extLst>
              <a:ext uri="{FF2B5EF4-FFF2-40B4-BE49-F238E27FC236}">
                <a16:creationId xmlns:a16="http://schemas.microsoft.com/office/drawing/2014/main" id="{34ADBD8F-345C-6361-5786-F7A8621B8D51}"/>
              </a:ext>
            </a:extLst>
          </p:cNvPr>
          <p:cNvSpPr/>
          <p:nvPr/>
        </p:nvSpPr>
        <p:spPr>
          <a:xfrm>
            <a:off x="245806" y="4030439"/>
            <a:ext cx="4365523" cy="2677656"/>
          </a:xfrm>
          <a:prstGeom prst="rect">
            <a:avLst/>
          </a:prstGeom>
          <a:noFill/>
        </p:spPr>
        <p:txBody>
          <a:bodyPr wrap="square" lIns="91440" tIns="45720" rIns="91440" bIns="45720">
            <a:spAutoFit/>
          </a:bodyPr>
          <a:lstStyle/>
          <a:p>
            <a:pPr algn="ctr"/>
            <a:endParaRPr lang="en-US" sz="2800" b="1" cap="none" spc="0" dirty="0">
              <a:ln w="0"/>
              <a:solidFill>
                <a:schemeClr val="tx1"/>
              </a:solidFill>
              <a:effectLst>
                <a:outerShdw blurRad="38100" dist="19050" dir="2700000" algn="tl" rotWithShape="0">
                  <a:schemeClr val="dk1">
                    <a:alpha val="40000"/>
                  </a:schemeClr>
                </a:outerShdw>
              </a:effectLst>
            </a:endParaRPr>
          </a:p>
          <a:p>
            <a:pPr algn="ctr"/>
            <a:endParaRPr lang="en-US" sz="2800" b="1" dirty="0">
              <a:ln w="0"/>
              <a:effectLst>
                <a:outerShdw blurRad="38100" dist="19050" dir="2700000" algn="tl" rotWithShape="0">
                  <a:schemeClr val="dk1">
                    <a:alpha val="40000"/>
                  </a:schemeClr>
                </a:outerShdw>
              </a:effectLst>
            </a:endParaRPr>
          </a:p>
          <a:p>
            <a:pPr algn="ctr"/>
            <a:endParaRPr lang="en-US" sz="2800" b="1" cap="none" spc="0" dirty="0">
              <a:ln w="0"/>
              <a:solidFill>
                <a:schemeClr val="tx1"/>
              </a:solidFill>
              <a:effectLst>
                <a:outerShdw blurRad="38100" dist="19050" dir="2700000" algn="tl" rotWithShape="0">
                  <a:schemeClr val="dk1">
                    <a:alpha val="40000"/>
                  </a:schemeClr>
                </a:outerShdw>
              </a:effectLst>
            </a:endParaRPr>
          </a:p>
          <a:p>
            <a:pPr algn="ctr"/>
            <a:endParaRPr lang="en-US" sz="2800" b="1" dirty="0">
              <a:ln w="0"/>
              <a:effectLst>
                <a:outerShdw blurRad="38100" dist="19050" dir="2700000" algn="tl" rotWithShape="0">
                  <a:schemeClr val="dk1">
                    <a:alpha val="40000"/>
                  </a:schemeClr>
                </a:outerShdw>
              </a:effectLst>
            </a:endParaRPr>
          </a:p>
          <a:p>
            <a:pPr algn="ctr"/>
            <a:r>
              <a:rPr lang="en-US" sz="2800" b="1" cap="none" spc="0" dirty="0">
                <a:ln w="0"/>
                <a:solidFill>
                  <a:schemeClr val="tx1"/>
                </a:solidFill>
                <a:effectLst>
                  <a:outerShdw blurRad="38100" dist="19050" dir="2700000" algn="tl" rotWithShape="0">
                    <a:schemeClr val="dk1">
                      <a:alpha val="40000"/>
                    </a:schemeClr>
                  </a:outerShdw>
                </a:effectLst>
              </a:rPr>
              <a:t>BY: SHITIZ KUMAR GUPTA </a:t>
            </a:r>
          </a:p>
          <a:p>
            <a:pPr algn="ctr"/>
            <a:r>
              <a:rPr lang="en-US" sz="2800" b="1" dirty="0">
                <a:ln w="0"/>
                <a:effectLst>
                  <a:outerShdw blurRad="38100" dist="19050" dir="2700000" algn="tl" rotWithShape="0">
                    <a:schemeClr val="dk1">
                      <a:alpha val="40000"/>
                    </a:schemeClr>
                  </a:outerShdw>
                </a:effectLst>
              </a:rPr>
              <a:t>ROLL NO: A013</a:t>
            </a:r>
            <a:endParaRPr lang="en-US" sz="2800" b="1"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57B30F6B-B951-D81B-D768-59483889BB69}"/>
              </a:ext>
            </a:extLst>
          </p:cNvPr>
          <p:cNvSpPr/>
          <p:nvPr/>
        </p:nvSpPr>
        <p:spPr>
          <a:xfrm>
            <a:off x="7384026" y="0"/>
            <a:ext cx="4807973" cy="6858000"/>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TextBox 6">
            <a:extLst>
              <a:ext uri="{FF2B5EF4-FFF2-40B4-BE49-F238E27FC236}">
                <a16:creationId xmlns:a16="http://schemas.microsoft.com/office/drawing/2014/main" id="{97309159-F544-1ECA-7C1F-B44D8581158F}"/>
              </a:ext>
            </a:extLst>
          </p:cNvPr>
          <p:cNvSpPr txBox="1"/>
          <p:nvPr/>
        </p:nvSpPr>
        <p:spPr>
          <a:xfrm>
            <a:off x="7570839" y="203086"/>
            <a:ext cx="4522837" cy="5816977"/>
          </a:xfrm>
          <a:prstGeom prst="rect">
            <a:avLst/>
          </a:prstGeom>
          <a:noFill/>
        </p:spPr>
        <p:txBody>
          <a:bodyPr wrap="square" rtlCol="0">
            <a:spAutoFit/>
          </a:bodyPr>
          <a:lstStyle/>
          <a:p>
            <a:r>
              <a:rPr lang="en-US" sz="3600" dirty="0">
                <a:solidFill>
                  <a:schemeClr val="bg1"/>
                </a:solidFill>
                <a:latin typeface="+mj-lt"/>
              </a:rPr>
              <a:t>LIBRARIES USED:</a:t>
            </a:r>
          </a:p>
          <a:p>
            <a:endParaRPr lang="en-US" dirty="0">
              <a:solidFill>
                <a:schemeClr val="bg1"/>
              </a:solidFill>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Pandas </a:t>
            </a:r>
          </a:p>
          <a:p>
            <a:pPr marL="285750" indent="-285750">
              <a:buFont typeface="Arial" panose="020B0604020202020204" pitchFamily="34" charset="0"/>
              <a:buChar char="•"/>
            </a:pPr>
            <a:r>
              <a:rPr lang="en-IN" sz="2000" dirty="0" err="1">
                <a:solidFill>
                  <a:schemeClr val="bg1"/>
                </a:solidFill>
                <a:latin typeface="Arial" panose="020B0604020202020204" pitchFamily="34" charset="0"/>
                <a:cs typeface="Arial" panose="020B0604020202020204" pitchFamily="34" charset="0"/>
              </a:rPr>
              <a:t>Numpy</a:t>
            </a: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Seaborn</a:t>
            </a:r>
          </a:p>
          <a:p>
            <a:pPr marL="285750" indent="-285750">
              <a:buFont typeface="Arial" panose="020B0604020202020204" pitchFamily="34" charset="0"/>
              <a:buChar char="•"/>
            </a:pPr>
            <a:r>
              <a:rPr lang="en-IN" sz="2000" dirty="0" err="1">
                <a:solidFill>
                  <a:schemeClr val="bg1"/>
                </a:solidFill>
                <a:latin typeface="Arial" panose="020B0604020202020204" pitchFamily="34" charset="0"/>
                <a:cs typeface="Arial" panose="020B0604020202020204" pitchFamily="34" charset="0"/>
              </a:rPr>
              <a:t>Matplotlib.pyplot</a:t>
            </a: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err="1">
                <a:solidFill>
                  <a:schemeClr val="bg1"/>
                </a:solidFill>
                <a:latin typeface="Arial" panose="020B0604020202020204" pitchFamily="34" charset="0"/>
                <a:cs typeface="Arial" panose="020B0604020202020204" pitchFamily="34" charset="0"/>
              </a:rPr>
              <a:t>LabelEncoder</a:t>
            </a:r>
            <a:r>
              <a:rPr lang="en-IN" dirty="0">
                <a:solidFill>
                  <a:schemeClr val="bg1"/>
                </a:solidFill>
                <a:latin typeface="Arial" panose="020B0604020202020204" pitchFamily="34" charset="0"/>
                <a:cs typeface="Arial" panose="020B0604020202020204" pitchFamily="34" charset="0"/>
              </a:rPr>
              <a:t> from </a:t>
            </a:r>
            <a:r>
              <a:rPr lang="en-IN" dirty="0" err="1">
                <a:solidFill>
                  <a:schemeClr val="bg1"/>
                </a:solidFill>
                <a:latin typeface="Arial" panose="020B0604020202020204" pitchFamily="34" charset="0"/>
                <a:cs typeface="Arial" panose="020B0604020202020204" pitchFamily="34" charset="0"/>
              </a:rPr>
              <a:t>sklearn.preprocessing</a:t>
            </a:r>
            <a:endParaRPr lang="en-IN"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Axes3D from </a:t>
            </a:r>
            <a:r>
              <a:rPr lang="en-US" dirty="0" err="1">
                <a:solidFill>
                  <a:schemeClr val="bg1"/>
                </a:solidFill>
                <a:latin typeface="Arial" panose="020B0604020202020204" pitchFamily="34" charset="0"/>
                <a:cs typeface="Arial" panose="020B0604020202020204" pitchFamily="34" charset="0"/>
              </a:rPr>
              <a:t>mpl_toolkits</a:t>
            </a: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Norm from </a:t>
            </a:r>
            <a:r>
              <a:rPr lang="en-US" dirty="0" err="1">
                <a:solidFill>
                  <a:schemeClr val="bg1"/>
                </a:solidFill>
                <a:latin typeface="Arial" panose="020B0604020202020204" pitchFamily="34" charset="0"/>
                <a:cs typeface="Arial" panose="020B0604020202020204" pitchFamily="34" charset="0"/>
              </a:rPr>
              <a:t>scipy.stats</a:t>
            </a: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solidFill>
                  <a:schemeClr val="bg1"/>
                </a:solidFill>
                <a:latin typeface="Arial" panose="020B0604020202020204" pitchFamily="34" charset="0"/>
                <a:cs typeface="Arial" panose="020B0604020202020204" pitchFamily="34" charset="0"/>
              </a:rPr>
              <a:t>cross_val_score</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Kfoldfrom</a:t>
            </a:r>
            <a:r>
              <a:rPr lang="en-US" dirty="0">
                <a:solidFill>
                  <a:schemeClr val="bg1"/>
                </a:solidFill>
                <a:latin typeface="Arial" panose="020B0604020202020204" pitchFamily="34" charset="0"/>
                <a:cs typeface="Arial" panose="020B0604020202020204" pitchFamily="34" charset="0"/>
              </a:rPr>
              <a:t> from </a:t>
            </a:r>
            <a:r>
              <a:rPr lang="en-US" dirty="0" err="1">
                <a:solidFill>
                  <a:schemeClr val="bg1"/>
                </a:solidFill>
                <a:latin typeface="Arial" panose="020B0604020202020204" pitchFamily="34" charset="0"/>
                <a:cs typeface="Arial" panose="020B0604020202020204" pitchFamily="34" charset="0"/>
              </a:rPr>
              <a:t>sklearn.model_selection</a:t>
            </a: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solidFill>
                  <a:schemeClr val="bg1"/>
                </a:solidFill>
                <a:latin typeface="Arial" panose="020B0604020202020204" pitchFamily="34" charset="0"/>
                <a:cs typeface="Arial" panose="020B0604020202020204" pitchFamily="34" charset="0"/>
              </a:rPr>
              <a:t>LinearRegression</a:t>
            </a:r>
            <a:r>
              <a:rPr lang="en-US" dirty="0">
                <a:solidFill>
                  <a:schemeClr val="bg1"/>
                </a:solidFill>
                <a:latin typeface="Arial" panose="020B0604020202020204" pitchFamily="34" charset="0"/>
                <a:cs typeface="Arial" panose="020B0604020202020204" pitchFamily="34" charset="0"/>
              </a:rPr>
              <a:t>, Ridge, Lasso </a:t>
            </a:r>
            <a:r>
              <a:rPr lang="en-US" dirty="0" err="1">
                <a:solidFill>
                  <a:schemeClr val="bg1"/>
                </a:solidFill>
                <a:latin typeface="Arial" panose="020B0604020202020204" pitchFamily="34" charset="0"/>
                <a:cs typeface="Arial" panose="020B0604020202020204" pitchFamily="34" charset="0"/>
              </a:rPr>
              <a:t>sklearn.linear_model</a:t>
            </a:r>
            <a:r>
              <a:rPr lang="en-US" dirty="0">
                <a:solidFill>
                  <a:schemeClr val="bg1"/>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dirty="0" err="1">
                <a:solidFill>
                  <a:schemeClr val="bg1"/>
                </a:solidFill>
                <a:latin typeface="Arial" panose="020B0604020202020204" pitchFamily="34" charset="0"/>
                <a:cs typeface="Arial" panose="020B0604020202020204" pitchFamily="34" charset="0"/>
              </a:rPr>
              <a:t>RandomForestRegressor</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GradientBoostingRegressor</a:t>
            </a:r>
            <a:r>
              <a:rPr lang="en-US" dirty="0">
                <a:solidFill>
                  <a:schemeClr val="bg1"/>
                </a:solidFill>
                <a:latin typeface="Arial" panose="020B0604020202020204" pitchFamily="34" charset="0"/>
                <a:cs typeface="Arial" panose="020B0604020202020204" pitchFamily="34" charset="0"/>
              </a:rPr>
              <a:t> from  </a:t>
            </a:r>
            <a:r>
              <a:rPr lang="en-US" dirty="0" err="1">
                <a:solidFill>
                  <a:schemeClr val="bg1"/>
                </a:solidFill>
                <a:latin typeface="Arial" panose="020B0604020202020204" pitchFamily="34" charset="0"/>
                <a:cs typeface="Arial" panose="020B0604020202020204" pitchFamily="34" charset="0"/>
              </a:rPr>
              <a:t>sklearn.ensemble</a:t>
            </a:r>
            <a:r>
              <a:rPr lang="en-US" dirty="0">
                <a:solidFill>
                  <a:schemeClr val="bg1"/>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r2_score, </a:t>
            </a:r>
            <a:r>
              <a:rPr lang="en-US" dirty="0" err="1">
                <a:solidFill>
                  <a:schemeClr val="bg1"/>
                </a:solidFill>
                <a:latin typeface="Arial" panose="020B0604020202020204" pitchFamily="34" charset="0"/>
                <a:cs typeface="Arial" panose="020B0604020202020204" pitchFamily="34" charset="0"/>
              </a:rPr>
              <a:t>mean_squared_error</a:t>
            </a:r>
            <a:r>
              <a:rPr lang="en-US" dirty="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from </a:t>
            </a:r>
            <a:r>
              <a:rPr lang="en-US" sz="2000" dirty="0" err="1">
                <a:solidFill>
                  <a:schemeClr val="bg1"/>
                </a:solidFill>
                <a:latin typeface="Arial" panose="020B0604020202020204" pitchFamily="34" charset="0"/>
                <a:cs typeface="Arial" panose="020B0604020202020204" pitchFamily="34" charset="0"/>
              </a:rPr>
              <a:t>sklearn.svm</a:t>
            </a:r>
            <a:r>
              <a:rPr lang="en-US" sz="2000" dirty="0">
                <a:solidFill>
                  <a:schemeClr val="bg1"/>
                </a:solidFill>
                <a:latin typeface="Arial" panose="020B0604020202020204" pitchFamily="34" charset="0"/>
                <a:cs typeface="Arial" panose="020B0604020202020204" pitchFamily="34" charset="0"/>
              </a:rPr>
              <a:t> </a:t>
            </a:r>
            <a:endParaRPr lang="en-IN" sz="20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0FB7435-B167-78BB-8FDA-98DEB0FB67DA}"/>
              </a:ext>
            </a:extLst>
          </p:cNvPr>
          <p:cNvSpPr txBox="1"/>
          <p:nvPr/>
        </p:nvSpPr>
        <p:spPr>
          <a:xfrm>
            <a:off x="7649496" y="6193249"/>
            <a:ext cx="4542504" cy="461665"/>
          </a:xfrm>
          <a:prstGeom prst="rect">
            <a:avLst/>
          </a:prstGeom>
          <a:noFill/>
        </p:spPr>
        <p:txBody>
          <a:bodyPr wrap="square" rtlCol="0">
            <a:spAutoFit/>
          </a:bodyPr>
          <a:lstStyle/>
          <a:p>
            <a:r>
              <a:rPr lang="en-US" sz="2400" dirty="0" err="1">
                <a:solidFill>
                  <a:schemeClr val="bg1"/>
                </a:solidFill>
                <a:hlinkClick r:id="rId3">
                  <a:extLst>
                    <a:ext uri="{A12FA001-AC4F-418D-AE19-62706E023703}">
                      <ahyp:hlinkClr xmlns:ahyp="http://schemas.microsoft.com/office/drawing/2018/hyperlinkcolor" val="tx"/>
                    </a:ext>
                  </a:extLst>
                </a:hlinkClick>
              </a:rPr>
              <a:t>Github</a:t>
            </a:r>
            <a:r>
              <a:rPr lang="en-US" sz="2400" dirty="0">
                <a:hlinkClick r:id="rId3">
                  <a:extLst>
                    <a:ext uri="{A12FA001-AC4F-418D-AE19-62706E023703}">
                      <ahyp:hlinkClr xmlns:ahyp="http://schemas.microsoft.com/office/drawing/2018/hyperlinkcolor" val="tx"/>
                    </a:ext>
                  </a:extLst>
                </a:hlinkClick>
              </a:rPr>
              <a:t> </a:t>
            </a:r>
            <a:endParaRPr lang="en-IN" sz="2400" dirty="0"/>
          </a:p>
        </p:txBody>
      </p:sp>
      <p:pic>
        <p:nvPicPr>
          <p:cNvPr id="8" name="Picture 7">
            <a:extLst>
              <a:ext uri="{FF2B5EF4-FFF2-40B4-BE49-F238E27FC236}">
                <a16:creationId xmlns:a16="http://schemas.microsoft.com/office/drawing/2014/main" id="{4C65CFBA-7548-7035-B82D-9DC55DEEC78D}"/>
              </a:ext>
            </a:extLst>
          </p:cNvPr>
          <p:cNvPicPr>
            <a:picLocks noChangeAspect="1"/>
          </p:cNvPicPr>
          <p:nvPr/>
        </p:nvPicPr>
        <p:blipFill>
          <a:blip r:embed="rId4"/>
          <a:stretch>
            <a:fillRect/>
          </a:stretch>
        </p:blipFill>
        <p:spPr>
          <a:xfrm>
            <a:off x="8750709" y="6299259"/>
            <a:ext cx="304799" cy="304799"/>
          </a:xfrm>
          <a:prstGeom prst="rect">
            <a:avLst/>
          </a:prstGeom>
        </p:spPr>
      </p:pic>
    </p:spTree>
    <p:extLst>
      <p:ext uri="{BB962C8B-B14F-4D97-AF65-F5344CB8AC3E}">
        <p14:creationId xmlns:p14="http://schemas.microsoft.com/office/powerpoint/2010/main" val="1971194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9E6D2-88EE-29A7-5E3B-000945567211}"/>
            </a:ext>
          </a:extLst>
        </p:cNvPr>
        <p:cNvGrpSpPr/>
        <p:nvPr/>
      </p:nvGrpSpPr>
      <p:grpSpPr>
        <a:xfrm>
          <a:off x="0" y="0"/>
          <a:ext cx="0" cy="0"/>
          <a:chOff x="0" y="0"/>
          <a:chExt cx="0" cy="0"/>
        </a:xfrm>
      </p:grpSpPr>
      <p:pic>
        <p:nvPicPr>
          <p:cNvPr id="17" name="Picture 16" descr="A graph of a bar chart&#10;&#10;Description automatically generated with medium confidence">
            <a:extLst>
              <a:ext uri="{FF2B5EF4-FFF2-40B4-BE49-F238E27FC236}">
                <a16:creationId xmlns:a16="http://schemas.microsoft.com/office/drawing/2014/main" id="{DDA4AE89-09A7-034D-840E-AF0310413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08178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different colored bars">
            <a:extLst>
              <a:ext uri="{FF2B5EF4-FFF2-40B4-BE49-F238E27FC236}">
                <a16:creationId xmlns:a16="http://schemas.microsoft.com/office/drawing/2014/main" id="{9B91F644-0223-5CF8-5374-96876FF2D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8306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4F560-C28D-6D9E-FB71-F956CD165C33}"/>
            </a:ext>
          </a:extLst>
        </p:cNvPr>
        <p:cNvGrpSpPr/>
        <p:nvPr/>
      </p:nvGrpSpPr>
      <p:grpSpPr>
        <a:xfrm>
          <a:off x="0" y="0"/>
          <a:ext cx="0" cy="0"/>
          <a:chOff x="0" y="0"/>
          <a:chExt cx="0" cy="0"/>
        </a:xfrm>
      </p:grpSpPr>
      <p:pic>
        <p:nvPicPr>
          <p:cNvPr id="4" name="Picture 2" descr="Academics question system for measuring academic performance, flagging  potential problems">
            <a:extLst>
              <a:ext uri="{FF2B5EF4-FFF2-40B4-BE49-F238E27FC236}">
                <a16:creationId xmlns:a16="http://schemas.microsoft.com/office/drawing/2014/main" id="{9A670036-E76E-2E94-CFC8-3873CB7EDA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5"/>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392DCE6-D58D-A512-0955-3B7E61A6A79E}"/>
              </a:ext>
            </a:extLst>
          </p:cNvPr>
          <p:cNvSpPr/>
          <p:nvPr/>
        </p:nvSpPr>
        <p:spPr>
          <a:xfrm>
            <a:off x="-74445" y="1059183"/>
            <a:ext cx="12266445" cy="5877474"/>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CB52BE54-8F09-F579-3A5D-B2095B066A1C}"/>
              </a:ext>
            </a:extLst>
          </p:cNvPr>
          <p:cNvSpPr/>
          <p:nvPr/>
        </p:nvSpPr>
        <p:spPr>
          <a:xfrm>
            <a:off x="2471736" y="57196"/>
            <a:ext cx="7174080" cy="923330"/>
          </a:xfrm>
          <a:prstGeom prst="rect">
            <a:avLst/>
          </a:prstGeom>
          <a:noFill/>
        </p:spPr>
        <p:txBody>
          <a:bodyPr wrap="none" lIns="91440" tIns="45720" rIns="91440" bIns="45720">
            <a:spAutoFit/>
          </a:bodyPr>
          <a:lstStyle/>
          <a:p>
            <a:pPr algn="ctr"/>
            <a:r>
              <a:rPr lang="en-US"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GRADIENT BOOSTING</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9" name="TextBox 8">
            <a:extLst>
              <a:ext uri="{FF2B5EF4-FFF2-40B4-BE49-F238E27FC236}">
                <a16:creationId xmlns:a16="http://schemas.microsoft.com/office/drawing/2014/main" id="{26BC9933-0024-08EB-BF8C-B49B30A5EFA3}"/>
              </a:ext>
            </a:extLst>
          </p:cNvPr>
          <p:cNvSpPr txBox="1"/>
          <p:nvPr/>
        </p:nvSpPr>
        <p:spPr>
          <a:xfrm>
            <a:off x="230354" y="1312661"/>
            <a:ext cx="11961646" cy="1200329"/>
          </a:xfrm>
          <a:prstGeom prst="rect">
            <a:avLst/>
          </a:prstGeom>
          <a:noFill/>
        </p:spPr>
        <p:txBody>
          <a:bodyPr wrap="square">
            <a:spAutoFit/>
          </a:bodyPr>
          <a:lstStyle/>
          <a:p>
            <a:r>
              <a:rPr lang="en-US" dirty="0">
                <a:solidFill>
                  <a:schemeClr val="bg1"/>
                </a:solidFill>
              </a:rPr>
              <a:t>Gradient Boosting builds a </a:t>
            </a:r>
            <a:r>
              <a:rPr lang="en-US" b="1" dirty="0">
                <a:solidFill>
                  <a:schemeClr val="bg1"/>
                </a:solidFill>
              </a:rPr>
              <a:t>strong predictive model by iteratively adding weak learners</a:t>
            </a:r>
            <a:r>
              <a:rPr lang="en-US" dirty="0">
                <a:solidFill>
                  <a:schemeClr val="bg1"/>
                </a:solidFill>
              </a:rPr>
              <a:t> (typically decision trees) that focus on correcting the mistakes of previous learners. Each new tree tries to predict the </a:t>
            </a:r>
            <a:r>
              <a:rPr lang="en-US" b="1" dirty="0">
                <a:solidFill>
                  <a:schemeClr val="bg1"/>
                </a:solidFill>
              </a:rPr>
              <a:t>residual errors</a:t>
            </a:r>
            <a:r>
              <a:rPr lang="en-US" dirty="0">
                <a:solidFill>
                  <a:schemeClr val="bg1"/>
                </a:solidFill>
              </a:rPr>
              <a:t> (the difference between predicted and actual values) from the combined previous trees, gradually improving the overall prediction accuracy.</a:t>
            </a:r>
            <a:endParaRPr lang="en-IN" dirty="0">
              <a:solidFill>
                <a:schemeClr val="bg1"/>
              </a:solidFill>
            </a:endParaRPr>
          </a:p>
        </p:txBody>
      </p:sp>
      <p:pic>
        <p:nvPicPr>
          <p:cNvPr id="7" name="Picture 6" descr="A graph of a number of different colored bars&#10;&#10;Description automatically generated with medium confidence">
            <a:extLst>
              <a:ext uri="{FF2B5EF4-FFF2-40B4-BE49-F238E27FC236}">
                <a16:creationId xmlns:a16="http://schemas.microsoft.com/office/drawing/2014/main" id="{D2362CCC-63D8-745C-BC59-4C7A7BBBA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791" y="2649097"/>
            <a:ext cx="9144018" cy="4208903"/>
          </a:xfrm>
          <a:prstGeom prst="rect">
            <a:avLst/>
          </a:prstGeom>
        </p:spPr>
      </p:pic>
    </p:spTree>
    <p:extLst>
      <p:ext uri="{BB962C8B-B14F-4D97-AF65-F5344CB8AC3E}">
        <p14:creationId xmlns:p14="http://schemas.microsoft.com/office/powerpoint/2010/main" val="1434142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5A0A5-1A8B-4507-544E-98ECBAB2552E}"/>
            </a:ext>
          </a:extLst>
        </p:cNvPr>
        <p:cNvGrpSpPr/>
        <p:nvPr/>
      </p:nvGrpSpPr>
      <p:grpSpPr>
        <a:xfrm>
          <a:off x="0" y="0"/>
          <a:ext cx="0" cy="0"/>
          <a:chOff x="0" y="0"/>
          <a:chExt cx="0" cy="0"/>
        </a:xfrm>
      </p:grpSpPr>
      <p:pic>
        <p:nvPicPr>
          <p:cNvPr id="4" name="Picture 2" descr="Academics question system for measuring academic performance, flagging  potential problems">
            <a:extLst>
              <a:ext uri="{FF2B5EF4-FFF2-40B4-BE49-F238E27FC236}">
                <a16:creationId xmlns:a16="http://schemas.microsoft.com/office/drawing/2014/main" id="{66969EDB-F29D-50A2-48A8-F0EA0C3A38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5"/>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C67D56-2D9A-116D-D3B7-0A48FB3F5B5B}"/>
              </a:ext>
            </a:extLst>
          </p:cNvPr>
          <p:cNvSpPr/>
          <p:nvPr/>
        </p:nvSpPr>
        <p:spPr>
          <a:xfrm>
            <a:off x="0" y="1534160"/>
            <a:ext cx="12192000" cy="5323840"/>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bg1"/>
                </a:solidFill>
                <a:effectLst/>
                <a:latin typeface="Arial" panose="020B0604020202020204" pitchFamily="34" charset="0"/>
              </a:rPr>
              <a:t>Correlation Between Study Hours and Exam Scores</a:t>
            </a:r>
            <a:r>
              <a:rPr kumimoji="0" lang="en-US" altLang="en-US" b="0" i="0" u="none" strike="noStrike" cap="none" normalizeH="0" baseline="0" dirty="0">
                <a:ln>
                  <a:noFill/>
                </a:ln>
                <a:solidFill>
                  <a:schemeClr val="bg1"/>
                </a:solidFill>
                <a:effectLst/>
                <a:latin typeface="Arial" panose="020B0604020202020204" pitchFamily="34" charset="0"/>
              </a:rPr>
              <a:t>: There appears to be a relationship between hours studied and exam scores, suggesting that increased study time may positively impact performance. This could inform recommendations for time management.</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bg1"/>
                </a:solidFill>
                <a:effectLst/>
                <a:latin typeface="Arial" panose="020B0604020202020204" pitchFamily="34" charset="0"/>
              </a:rPr>
              <a:t>Impact of Parental Involvement and Education Level</a:t>
            </a:r>
            <a:r>
              <a:rPr kumimoji="0" lang="en-US" altLang="en-US" b="0" i="0" u="none" strike="noStrike" cap="none" normalizeH="0" baseline="0" dirty="0">
                <a:ln>
                  <a:noFill/>
                </a:ln>
                <a:solidFill>
                  <a:schemeClr val="bg1"/>
                </a:solidFill>
                <a:effectLst/>
                <a:latin typeface="Arial" panose="020B0604020202020204" pitchFamily="34" charset="0"/>
              </a:rPr>
              <a:t>: Parental involvement and education levels may be influential factors in student performance, highlighting the value of parental support in academic success.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bg1"/>
                </a:solidFill>
                <a:effectLst/>
                <a:latin typeface="Arial" panose="020B0604020202020204" pitchFamily="34" charset="0"/>
              </a:rPr>
              <a:t>Access to Resources and Extracurricular Activities</a:t>
            </a:r>
            <a:r>
              <a:rPr kumimoji="0" lang="en-US" altLang="en-US" b="0" i="0" u="none" strike="noStrike" cap="none" normalizeH="0" baseline="0" dirty="0">
                <a:ln>
                  <a:noFill/>
                </a:ln>
                <a:solidFill>
                  <a:schemeClr val="bg1"/>
                </a:solidFill>
                <a:effectLst/>
                <a:latin typeface="Arial" panose="020B0604020202020204" pitchFamily="34" charset="0"/>
              </a:rPr>
              <a:t>: Access to educational resources and participation in extracurricular activities likely correlate with better scores, suggesting the importance of well-rounded support systems in schools.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bg1"/>
                </a:solidFill>
                <a:effectLst/>
                <a:latin typeface="Arial" panose="020B0604020202020204" pitchFamily="34" charset="0"/>
              </a:rPr>
              <a:t>Influence of Health and Well-being</a:t>
            </a:r>
            <a:r>
              <a:rPr kumimoji="0" lang="en-US" altLang="en-US" b="0" i="0" u="none" strike="noStrike" cap="none" normalizeH="0" baseline="0" dirty="0">
                <a:ln>
                  <a:noFill/>
                </a:ln>
                <a:solidFill>
                  <a:schemeClr val="bg1"/>
                </a:solidFill>
                <a:effectLst/>
                <a:latin typeface="Arial" panose="020B0604020202020204" pitchFamily="34" charset="0"/>
              </a:rPr>
              <a:t>: Data on sleep hours and physical activity indicate that students who maintain healthier lifestyles tend to perform better, underscoring the need for balanced routines.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bg1"/>
                </a:solidFill>
                <a:effectLst/>
                <a:latin typeface="Arial" panose="020B0604020202020204" pitchFamily="34" charset="0"/>
              </a:rPr>
              <a:t>Socioeconomic Factors and School Type</a:t>
            </a:r>
            <a:r>
              <a:rPr kumimoji="0" lang="en-US" altLang="en-US" b="0" i="0" u="none" strike="noStrike" cap="none" normalizeH="0" baseline="0" dirty="0">
                <a:ln>
                  <a:noFill/>
                </a:ln>
                <a:solidFill>
                  <a:schemeClr val="bg1"/>
                </a:solidFill>
                <a:effectLst/>
                <a:latin typeface="Arial" panose="020B0604020202020204" pitchFamily="34" charset="0"/>
              </a:rPr>
              <a:t>: Socioeconomic background and school type also appear to impact student outcomes, emphasizing the need for equity in educational opportunities and resources.</a:t>
            </a:r>
          </a:p>
        </p:txBody>
      </p:sp>
      <p:sp>
        <p:nvSpPr>
          <p:cNvPr id="5" name="Rectangle 4">
            <a:extLst>
              <a:ext uri="{FF2B5EF4-FFF2-40B4-BE49-F238E27FC236}">
                <a16:creationId xmlns:a16="http://schemas.microsoft.com/office/drawing/2014/main" id="{E307C16C-0578-9806-E58F-3042902FEF95}"/>
              </a:ext>
            </a:extLst>
          </p:cNvPr>
          <p:cNvSpPr/>
          <p:nvPr/>
        </p:nvSpPr>
        <p:spPr>
          <a:xfrm>
            <a:off x="3747849" y="57196"/>
            <a:ext cx="4621843"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800371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ree Google Thank You Slide &amp; PowerPoint Templates">
            <a:extLst>
              <a:ext uri="{FF2B5EF4-FFF2-40B4-BE49-F238E27FC236}">
                <a16:creationId xmlns:a16="http://schemas.microsoft.com/office/drawing/2014/main" id="{07E68D58-95B1-909E-F9D4-599F23A86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86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cademics question system for measuring academic performance, flagging  potential problems">
            <a:extLst>
              <a:ext uri="{FF2B5EF4-FFF2-40B4-BE49-F238E27FC236}">
                <a16:creationId xmlns:a16="http://schemas.microsoft.com/office/drawing/2014/main" id="{596F0357-A41C-5FF1-6008-68E5822EF9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5"/>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69AFFB3-367C-47A6-3437-98D520BEDF3B}"/>
              </a:ext>
            </a:extLst>
          </p:cNvPr>
          <p:cNvSpPr/>
          <p:nvPr/>
        </p:nvSpPr>
        <p:spPr>
          <a:xfrm>
            <a:off x="0" y="888465"/>
            <a:ext cx="12192000" cy="5877474"/>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D020C595-FE32-2BC2-1EBC-B387B5611B9F}"/>
              </a:ext>
            </a:extLst>
          </p:cNvPr>
          <p:cNvSpPr/>
          <p:nvPr/>
        </p:nvSpPr>
        <p:spPr>
          <a:xfrm>
            <a:off x="3430494" y="86484"/>
            <a:ext cx="5331011"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pic>
        <p:nvPicPr>
          <p:cNvPr id="7" name="Picture 6">
            <a:extLst>
              <a:ext uri="{FF2B5EF4-FFF2-40B4-BE49-F238E27FC236}">
                <a16:creationId xmlns:a16="http://schemas.microsoft.com/office/drawing/2014/main" id="{6DAE585D-2043-7C3C-148F-F3592E002681}"/>
              </a:ext>
            </a:extLst>
          </p:cNvPr>
          <p:cNvPicPr>
            <a:picLocks noChangeAspect="1"/>
          </p:cNvPicPr>
          <p:nvPr/>
        </p:nvPicPr>
        <p:blipFill>
          <a:blip r:embed="rId3"/>
          <a:stretch>
            <a:fillRect/>
          </a:stretch>
        </p:blipFill>
        <p:spPr>
          <a:xfrm>
            <a:off x="0" y="2049864"/>
            <a:ext cx="5751871" cy="4808136"/>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DC4A428-BE16-141B-2B5A-AD2302D097E8}"/>
              </a:ext>
            </a:extLst>
          </p:cNvPr>
          <p:cNvPicPr>
            <a:picLocks noChangeAspect="1"/>
          </p:cNvPicPr>
          <p:nvPr/>
        </p:nvPicPr>
        <p:blipFill>
          <a:blip r:embed="rId4"/>
          <a:stretch>
            <a:fillRect/>
          </a:stretch>
        </p:blipFill>
        <p:spPr>
          <a:xfrm>
            <a:off x="5751872" y="2049863"/>
            <a:ext cx="6440128" cy="480813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C9B5FF0-AC87-63A6-DE03-65DF34F98DD3}"/>
              </a:ext>
            </a:extLst>
          </p:cNvPr>
          <p:cNvSpPr txBox="1"/>
          <p:nvPr/>
        </p:nvSpPr>
        <p:spPr>
          <a:xfrm>
            <a:off x="63427" y="1145998"/>
            <a:ext cx="11376887" cy="646331"/>
          </a:xfrm>
          <a:prstGeom prst="rect">
            <a:avLst/>
          </a:prstGeom>
          <a:noFill/>
        </p:spPr>
        <p:txBody>
          <a:bodyPr wrap="square">
            <a:spAutoFit/>
          </a:bodyPr>
          <a:lstStyle/>
          <a:p>
            <a:r>
              <a:rPr lang="en-US" b="0" i="0" dirty="0">
                <a:solidFill>
                  <a:schemeClr val="bg1"/>
                </a:solidFill>
                <a:effectLst/>
                <a:latin typeface="Inter"/>
              </a:rPr>
              <a:t>This dataset provides a comprehensive overview of various factors affecting student performance in exams. It includes information on study habits, attendance, parental involvement, and other aspects influencing academic success.</a:t>
            </a:r>
            <a:endParaRPr lang="en-IN" dirty="0">
              <a:solidFill>
                <a:schemeClr val="bg1"/>
              </a:solidFill>
            </a:endParaRPr>
          </a:p>
        </p:txBody>
      </p:sp>
    </p:spTree>
    <p:extLst>
      <p:ext uri="{BB962C8B-B14F-4D97-AF65-F5344CB8AC3E}">
        <p14:creationId xmlns:p14="http://schemas.microsoft.com/office/powerpoint/2010/main" val="40777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BCDCE-07ED-52C6-11C9-291F18ACBDEA}"/>
            </a:ext>
          </a:extLst>
        </p:cNvPr>
        <p:cNvGrpSpPr/>
        <p:nvPr/>
      </p:nvGrpSpPr>
      <p:grpSpPr>
        <a:xfrm>
          <a:off x="0" y="0"/>
          <a:ext cx="0" cy="0"/>
          <a:chOff x="0" y="0"/>
          <a:chExt cx="0" cy="0"/>
        </a:xfrm>
      </p:grpSpPr>
      <p:pic>
        <p:nvPicPr>
          <p:cNvPr id="4" name="Picture 2" descr="Academics question system for measuring academic performance, flagging  potential problems">
            <a:extLst>
              <a:ext uri="{FF2B5EF4-FFF2-40B4-BE49-F238E27FC236}">
                <a16:creationId xmlns:a16="http://schemas.microsoft.com/office/drawing/2014/main" id="{DAD9E40A-8077-A7EB-1941-D73250953D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5"/>
          <a:stretch/>
        </p:blipFill>
        <p:spPr bwMode="auto">
          <a:xfrm>
            <a:off x="-2"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F9648AE2-390E-DD4C-0932-69823DD54EB6}"/>
              </a:ext>
            </a:extLst>
          </p:cNvPr>
          <p:cNvSpPr/>
          <p:nvPr/>
        </p:nvSpPr>
        <p:spPr>
          <a:xfrm>
            <a:off x="7043592" y="1552893"/>
            <a:ext cx="4965289" cy="4119491"/>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Rectangle 7">
            <a:extLst>
              <a:ext uri="{FF2B5EF4-FFF2-40B4-BE49-F238E27FC236}">
                <a16:creationId xmlns:a16="http://schemas.microsoft.com/office/drawing/2014/main" id="{39ADF377-5256-38D2-879A-D45DCDEB4BDF}"/>
              </a:ext>
            </a:extLst>
          </p:cNvPr>
          <p:cNvSpPr/>
          <p:nvPr/>
        </p:nvSpPr>
        <p:spPr>
          <a:xfrm>
            <a:off x="0" y="1768675"/>
            <a:ext cx="4965289" cy="4119491"/>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650E5626-306B-CE4B-8A2A-0238937ED2CE}"/>
              </a:ext>
            </a:extLst>
          </p:cNvPr>
          <p:cNvSpPr/>
          <p:nvPr/>
        </p:nvSpPr>
        <p:spPr>
          <a:xfrm>
            <a:off x="3161863" y="86484"/>
            <a:ext cx="5868273" cy="923330"/>
          </a:xfrm>
          <a:prstGeom prst="rect">
            <a:avLst/>
          </a:prstGeom>
          <a:noFill/>
        </p:spPr>
        <p:txBody>
          <a:bodyPr wrap="none" lIns="91440" tIns="45720" rIns="91440" bIns="45720">
            <a:spAutoFit/>
          </a:bodyPr>
          <a:lstStyle/>
          <a:p>
            <a:pPr algn="ctr"/>
            <a:r>
              <a:rPr lang="en-US"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CLEANSING</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pic>
        <p:nvPicPr>
          <p:cNvPr id="3" name="Picture 2">
            <a:extLst>
              <a:ext uri="{FF2B5EF4-FFF2-40B4-BE49-F238E27FC236}">
                <a16:creationId xmlns:a16="http://schemas.microsoft.com/office/drawing/2014/main" id="{C39CC034-0E1F-44A5-F4C4-7B76E9D4A001}"/>
              </a:ext>
            </a:extLst>
          </p:cNvPr>
          <p:cNvPicPr>
            <a:picLocks noChangeAspect="1"/>
          </p:cNvPicPr>
          <p:nvPr/>
        </p:nvPicPr>
        <p:blipFill>
          <a:blip r:embed="rId3"/>
          <a:stretch>
            <a:fillRect/>
          </a:stretch>
        </p:blipFill>
        <p:spPr>
          <a:xfrm>
            <a:off x="183119" y="2095074"/>
            <a:ext cx="4429743" cy="21421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564BF540-877B-8493-0748-701590FFCA80}"/>
              </a:ext>
            </a:extLst>
          </p:cNvPr>
          <p:cNvSpPr txBox="1"/>
          <p:nvPr/>
        </p:nvSpPr>
        <p:spPr>
          <a:xfrm>
            <a:off x="70352" y="4749054"/>
            <a:ext cx="4149969" cy="923330"/>
          </a:xfrm>
          <a:prstGeom prst="rect">
            <a:avLst/>
          </a:prstGeom>
          <a:noFill/>
        </p:spPr>
        <p:txBody>
          <a:bodyPr wrap="square" rtlCol="0">
            <a:spAutoFit/>
          </a:bodyPr>
          <a:lstStyle/>
          <a:p>
            <a:r>
              <a:rPr lang="en-US" dirty="0">
                <a:solidFill>
                  <a:schemeClr val="bg1"/>
                </a:solidFill>
              </a:rPr>
              <a:t>Removed the null values and duplicates since the values were too low to affect the data frame.</a:t>
            </a:r>
            <a:endParaRPr lang="en-IN" dirty="0">
              <a:solidFill>
                <a:schemeClr val="bg1"/>
              </a:solidFill>
            </a:endParaRPr>
          </a:p>
        </p:txBody>
      </p:sp>
      <p:pic>
        <p:nvPicPr>
          <p:cNvPr id="11" name="Picture 10">
            <a:extLst>
              <a:ext uri="{FF2B5EF4-FFF2-40B4-BE49-F238E27FC236}">
                <a16:creationId xmlns:a16="http://schemas.microsoft.com/office/drawing/2014/main" id="{FF2F4DEE-58E0-40BD-12C5-26747E86205A}"/>
              </a:ext>
            </a:extLst>
          </p:cNvPr>
          <p:cNvPicPr>
            <a:picLocks noChangeAspect="1"/>
          </p:cNvPicPr>
          <p:nvPr/>
        </p:nvPicPr>
        <p:blipFill>
          <a:blip r:embed="rId4"/>
          <a:stretch>
            <a:fillRect/>
          </a:stretch>
        </p:blipFill>
        <p:spPr>
          <a:xfrm>
            <a:off x="7396771" y="4237189"/>
            <a:ext cx="4467849" cy="1225772"/>
          </a:xfrm>
          <a:prstGeom prst="rect">
            <a:avLst/>
          </a:prstGeom>
        </p:spPr>
      </p:pic>
      <p:pic>
        <p:nvPicPr>
          <p:cNvPr id="13" name="Picture 12">
            <a:extLst>
              <a:ext uri="{FF2B5EF4-FFF2-40B4-BE49-F238E27FC236}">
                <a16:creationId xmlns:a16="http://schemas.microsoft.com/office/drawing/2014/main" id="{91B05FCD-FCB1-E10D-5BB3-580B804A1B2E}"/>
              </a:ext>
            </a:extLst>
          </p:cNvPr>
          <p:cNvPicPr>
            <a:picLocks noChangeAspect="1"/>
          </p:cNvPicPr>
          <p:nvPr/>
        </p:nvPicPr>
        <p:blipFill>
          <a:blip r:embed="rId5"/>
          <a:stretch>
            <a:fillRect/>
          </a:stretch>
        </p:blipFill>
        <p:spPr>
          <a:xfrm>
            <a:off x="7292312" y="1768675"/>
            <a:ext cx="4467848" cy="1131669"/>
          </a:xfrm>
          <a:prstGeom prst="rect">
            <a:avLst/>
          </a:prstGeom>
        </p:spPr>
      </p:pic>
      <p:sp>
        <p:nvSpPr>
          <p:cNvPr id="15" name="TextBox 14">
            <a:extLst>
              <a:ext uri="{FF2B5EF4-FFF2-40B4-BE49-F238E27FC236}">
                <a16:creationId xmlns:a16="http://schemas.microsoft.com/office/drawing/2014/main" id="{855893B8-340D-48D5-433B-8BDFE175839D}"/>
              </a:ext>
            </a:extLst>
          </p:cNvPr>
          <p:cNvSpPr txBox="1"/>
          <p:nvPr/>
        </p:nvSpPr>
        <p:spPr>
          <a:xfrm>
            <a:off x="7292312" y="3010577"/>
            <a:ext cx="3759619" cy="1200329"/>
          </a:xfrm>
          <a:prstGeom prst="rect">
            <a:avLst/>
          </a:prstGeom>
          <a:noFill/>
        </p:spPr>
        <p:txBody>
          <a:bodyPr wrap="square" rtlCol="0">
            <a:spAutoFit/>
          </a:bodyPr>
          <a:lstStyle/>
          <a:p>
            <a:r>
              <a:rPr lang="en-US" dirty="0">
                <a:solidFill>
                  <a:schemeClr val="bg1"/>
                </a:solidFill>
              </a:rPr>
              <a:t>BEFORE DATA CLEANING </a:t>
            </a:r>
            <a:br>
              <a:rPr lang="en-US" dirty="0"/>
            </a:br>
            <a:endParaRPr lang="en-US" dirty="0"/>
          </a:p>
          <a:p>
            <a:br>
              <a:rPr lang="en-US" dirty="0">
                <a:solidFill>
                  <a:schemeClr val="bg1"/>
                </a:solidFill>
              </a:rPr>
            </a:br>
            <a:r>
              <a:rPr lang="en-US" dirty="0">
                <a:solidFill>
                  <a:schemeClr val="bg1"/>
                </a:solidFill>
              </a:rPr>
              <a:t>AFTER DATA CLEANING</a:t>
            </a:r>
            <a:endParaRPr lang="en-IN" dirty="0">
              <a:solidFill>
                <a:schemeClr val="bg1"/>
              </a:solidFill>
            </a:endParaRPr>
          </a:p>
        </p:txBody>
      </p:sp>
    </p:spTree>
    <p:extLst>
      <p:ext uri="{BB962C8B-B14F-4D97-AF65-F5344CB8AC3E}">
        <p14:creationId xmlns:p14="http://schemas.microsoft.com/office/powerpoint/2010/main" val="2587600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A7DF5-3A89-39F6-289B-B3CD304A66E4}"/>
            </a:ext>
          </a:extLst>
        </p:cNvPr>
        <p:cNvGrpSpPr/>
        <p:nvPr/>
      </p:nvGrpSpPr>
      <p:grpSpPr>
        <a:xfrm>
          <a:off x="0" y="0"/>
          <a:ext cx="0" cy="0"/>
          <a:chOff x="0" y="0"/>
          <a:chExt cx="0" cy="0"/>
        </a:xfrm>
      </p:grpSpPr>
      <p:pic>
        <p:nvPicPr>
          <p:cNvPr id="4" name="Picture 2" descr="Academics question system for measuring academic performance, flagging  potential problems">
            <a:extLst>
              <a:ext uri="{FF2B5EF4-FFF2-40B4-BE49-F238E27FC236}">
                <a16:creationId xmlns:a16="http://schemas.microsoft.com/office/drawing/2014/main" id="{9962E9BC-3F45-3524-F7CE-876EAE75DE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5"/>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20040DD-39B3-7867-A764-8EE3E3EB1681}"/>
              </a:ext>
            </a:extLst>
          </p:cNvPr>
          <p:cNvSpPr/>
          <p:nvPr/>
        </p:nvSpPr>
        <p:spPr>
          <a:xfrm>
            <a:off x="1" y="1009124"/>
            <a:ext cx="12192000" cy="5877474"/>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CCF51A01-01FC-4DBE-D24C-698B9FD0D6EE}"/>
              </a:ext>
            </a:extLst>
          </p:cNvPr>
          <p:cNvSpPr/>
          <p:nvPr/>
        </p:nvSpPr>
        <p:spPr>
          <a:xfrm>
            <a:off x="2971156" y="0"/>
            <a:ext cx="7274620"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HYPOTHESIS TESTING</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2" name="Rectangle 1">
            <a:extLst>
              <a:ext uri="{FF2B5EF4-FFF2-40B4-BE49-F238E27FC236}">
                <a16:creationId xmlns:a16="http://schemas.microsoft.com/office/drawing/2014/main" id="{E1E05471-8175-C4FD-5F11-7A16DBD4A7DC}"/>
              </a:ext>
            </a:extLst>
          </p:cNvPr>
          <p:cNvSpPr/>
          <p:nvPr/>
        </p:nvSpPr>
        <p:spPr>
          <a:xfrm>
            <a:off x="-74447" y="1227026"/>
            <a:ext cx="7104512" cy="954107"/>
          </a:xfrm>
          <a:prstGeom prst="rect">
            <a:avLst/>
          </a:prstGeom>
          <a:noFill/>
        </p:spPr>
        <p:txBody>
          <a:bodyPr wrap="squar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rPr>
              <a:t>H</a:t>
            </a:r>
            <a:r>
              <a:rPr lang="en-US" sz="2400" b="0" cap="none" spc="0" baseline="-25000" dirty="0">
                <a:ln w="0"/>
                <a:solidFill>
                  <a:schemeClr val="bg1"/>
                </a:solidFill>
                <a:effectLst>
                  <a:outerShdw blurRad="38100" dist="19050" dir="2700000" algn="tl" rotWithShape="0">
                    <a:schemeClr val="dk1">
                      <a:alpha val="40000"/>
                    </a:schemeClr>
                  </a:outerShdw>
                </a:effectLst>
              </a:rPr>
              <a:t>0 </a:t>
            </a:r>
            <a:r>
              <a:rPr lang="en-US" sz="2400" b="0" cap="none" spc="0" dirty="0">
                <a:ln w="0"/>
                <a:solidFill>
                  <a:schemeClr val="bg1"/>
                </a:solidFill>
                <a:effectLst>
                  <a:outerShdw blurRad="38100" dist="19050" dir="2700000" algn="tl" rotWithShape="0">
                    <a:schemeClr val="dk1">
                      <a:alpha val="40000"/>
                    </a:schemeClr>
                  </a:outerShdw>
                </a:effectLst>
              </a:rPr>
              <a:t>: Male and </a:t>
            </a:r>
            <a:r>
              <a:rPr lang="en-US" sz="2400" b="0" cap="none" spc="0" dirty="0">
                <a:ln w="0"/>
                <a:solidFill>
                  <a:schemeClr val="bg1"/>
                </a:solidFill>
              </a:rPr>
              <a:t>Female</a:t>
            </a:r>
            <a:r>
              <a:rPr lang="en-US" sz="2400" b="0" cap="none" spc="0" dirty="0">
                <a:ln w="0"/>
                <a:solidFill>
                  <a:schemeClr val="bg1"/>
                </a:solidFill>
                <a:effectLst>
                  <a:outerShdw blurRad="38100" dist="19050" dir="2700000" algn="tl" rotWithShape="0">
                    <a:schemeClr val="dk1">
                      <a:alpha val="40000"/>
                    </a:schemeClr>
                  </a:outerShdw>
                </a:effectLst>
              </a:rPr>
              <a:t> have equal Exam scores</a:t>
            </a:r>
          </a:p>
          <a:p>
            <a:pPr algn="ctr"/>
            <a:r>
              <a:rPr lang="en-US" sz="3200" b="0" cap="none" spc="0" baseline="-25000" dirty="0">
                <a:ln w="0"/>
                <a:solidFill>
                  <a:schemeClr val="bg1"/>
                </a:solidFill>
                <a:effectLst>
                  <a:outerShdw blurRad="38100" dist="19050" dir="2700000" algn="tl" rotWithShape="0">
                    <a:schemeClr val="dk1">
                      <a:alpha val="40000"/>
                    </a:schemeClr>
                  </a:outerShdw>
                </a:effectLst>
              </a:rPr>
              <a:t>     </a:t>
            </a:r>
            <a:r>
              <a:rPr lang="en-US" sz="3200" b="0" cap="none" spc="0" baseline="-25000" dirty="0">
                <a:ln w="0"/>
                <a:solidFill>
                  <a:schemeClr val="bg1"/>
                </a:solidFill>
                <a:effectLst>
                  <a:outerShdw blurRad="38100" dist="38100" dir="2700000" algn="tl">
                    <a:srgbClr val="000000">
                      <a:alpha val="43137"/>
                    </a:srgbClr>
                  </a:outerShdw>
                </a:effectLst>
              </a:rPr>
              <a:t>H1: Male and Female do not have equal </a:t>
            </a:r>
            <a:r>
              <a:rPr lang="en-US" sz="3200" baseline="-25000" dirty="0">
                <a:ln w="0"/>
                <a:solidFill>
                  <a:schemeClr val="bg1"/>
                </a:solidFill>
                <a:effectLst>
                  <a:outerShdw blurRad="38100" dist="38100" dir="2700000" algn="tl">
                    <a:srgbClr val="000000">
                      <a:alpha val="43137"/>
                    </a:srgbClr>
                  </a:outerShdw>
                </a:effectLst>
              </a:rPr>
              <a:t>E</a:t>
            </a:r>
            <a:r>
              <a:rPr lang="en-US" sz="3200" b="0" cap="none" spc="0" baseline="-25000" dirty="0">
                <a:ln w="0"/>
                <a:solidFill>
                  <a:schemeClr val="bg1"/>
                </a:solidFill>
                <a:effectLst>
                  <a:outerShdw blurRad="38100" dist="38100" dir="2700000" algn="tl">
                    <a:srgbClr val="000000">
                      <a:alpha val="43137"/>
                    </a:srgbClr>
                  </a:outerShdw>
                </a:effectLst>
              </a:rPr>
              <a:t>xam </a:t>
            </a:r>
            <a:r>
              <a:rPr lang="en-US" sz="3200" baseline="-25000" dirty="0">
                <a:ln w="0"/>
                <a:solidFill>
                  <a:schemeClr val="bg1"/>
                </a:solidFill>
                <a:effectLst>
                  <a:outerShdw blurRad="38100" dist="38100" dir="2700000" algn="tl">
                    <a:srgbClr val="000000">
                      <a:alpha val="43137"/>
                    </a:srgbClr>
                  </a:outerShdw>
                </a:effectLst>
              </a:rPr>
              <a:t>s</a:t>
            </a:r>
            <a:r>
              <a:rPr lang="en-US" sz="3200" b="0" cap="none" spc="0" baseline="-25000" dirty="0">
                <a:ln w="0"/>
                <a:solidFill>
                  <a:schemeClr val="bg1"/>
                </a:solidFill>
                <a:effectLst>
                  <a:outerShdw blurRad="38100" dist="38100" dir="2700000" algn="tl">
                    <a:srgbClr val="000000">
                      <a:alpha val="43137"/>
                    </a:srgbClr>
                  </a:outerShdw>
                </a:effectLst>
              </a:rPr>
              <a:t>cores </a:t>
            </a:r>
            <a:endParaRPr lang="en-US" sz="3200" b="0" cap="none" spc="0" dirty="0">
              <a:ln w="0"/>
              <a:solidFill>
                <a:schemeClr val="bg1"/>
              </a:solidFill>
              <a:effectLst>
                <a:outerShdw blurRad="38100" dist="38100" dir="2700000" algn="tl">
                  <a:srgbClr val="000000">
                    <a:alpha val="43137"/>
                  </a:srgbClr>
                </a:outerShdw>
              </a:effectLst>
            </a:endParaRPr>
          </a:p>
        </p:txBody>
      </p:sp>
      <p:pic>
        <p:nvPicPr>
          <p:cNvPr id="6" name="Picture 5" descr="A graph showing a blue and pink color&#10;&#10;Description automatically generated with medium confidence">
            <a:extLst>
              <a:ext uri="{FF2B5EF4-FFF2-40B4-BE49-F238E27FC236}">
                <a16:creationId xmlns:a16="http://schemas.microsoft.com/office/drawing/2014/main" id="{FFE5FABB-FCA5-2F0D-0C1E-0012C88A6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443" y="1493589"/>
            <a:ext cx="4871180" cy="3604872"/>
          </a:xfrm>
          <a:prstGeom prst="rect">
            <a:avLst/>
          </a:prstGeom>
        </p:spPr>
      </p:pic>
      <p:sp>
        <p:nvSpPr>
          <p:cNvPr id="7" name="TextBox 6">
            <a:extLst>
              <a:ext uri="{FF2B5EF4-FFF2-40B4-BE49-F238E27FC236}">
                <a16:creationId xmlns:a16="http://schemas.microsoft.com/office/drawing/2014/main" id="{E0D25723-90C8-D11C-B074-47674292DDDD}"/>
              </a:ext>
            </a:extLst>
          </p:cNvPr>
          <p:cNvSpPr txBox="1"/>
          <p:nvPr/>
        </p:nvSpPr>
        <p:spPr>
          <a:xfrm>
            <a:off x="511277" y="2762865"/>
            <a:ext cx="6096000" cy="2308324"/>
          </a:xfrm>
          <a:prstGeom prst="rect">
            <a:avLst/>
          </a:prstGeom>
          <a:noFill/>
        </p:spPr>
        <p:txBody>
          <a:bodyPr wrap="square" rtlCol="0">
            <a:spAutoFit/>
          </a:bodyPr>
          <a:lstStyle/>
          <a:p>
            <a:r>
              <a:rPr lang="en-US" dirty="0">
                <a:solidFill>
                  <a:schemeClr val="bg1"/>
                </a:solidFill>
              </a:rPr>
              <a:t>Using Z-test to test the mean score of two independent attributes: Male and Female. </a:t>
            </a:r>
          </a:p>
          <a:p>
            <a:endParaRPr lang="en-US" dirty="0">
              <a:solidFill>
                <a:schemeClr val="bg1"/>
              </a:solidFill>
            </a:endParaRPr>
          </a:p>
          <a:p>
            <a:r>
              <a:rPr lang="en-US" dirty="0">
                <a:solidFill>
                  <a:schemeClr val="bg1"/>
                </a:solidFill>
              </a:rPr>
              <a:t>Level of significance = 5% </a:t>
            </a:r>
          </a:p>
          <a:p>
            <a:endParaRPr lang="en-US" dirty="0">
              <a:solidFill>
                <a:schemeClr val="bg1"/>
              </a:solidFill>
            </a:endParaRPr>
          </a:p>
          <a:p>
            <a:r>
              <a:rPr lang="en-US" dirty="0">
                <a:solidFill>
                  <a:schemeClr val="bg1"/>
                </a:solidFill>
              </a:rPr>
              <a:t>Decision Criteria: Rejecting H</a:t>
            </a:r>
            <a:r>
              <a:rPr lang="en-US" baseline="-25000" dirty="0">
                <a:solidFill>
                  <a:schemeClr val="bg1"/>
                </a:solidFill>
              </a:rPr>
              <a:t>0 </a:t>
            </a:r>
            <a:r>
              <a:rPr lang="en-US" dirty="0">
                <a:solidFill>
                  <a:schemeClr val="bg1"/>
                </a:solidFill>
              </a:rPr>
              <a:t>, if alpha</a:t>
            </a:r>
            <a:r>
              <a:rPr lang="en-US" baseline="-25000" dirty="0">
                <a:solidFill>
                  <a:schemeClr val="bg1"/>
                </a:solidFill>
              </a:rPr>
              <a:t> </a:t>
            </a:r>
            <a:r>
              <a:rPr lang="en-US" dirty="0">
                <a:solidFill>
                  <a:schemeClr val="bg1"/>
                </a:solidFill>
              </a:rPr>
              <a:t>&gt; p-value</a:t>
            </a:r>
          </a:p>
          <a:p>
            <a:endParaRPr lang="en-US" dirty="0">
              <a:solidFill>
                <a:schemeClr val="bg1"/>
              </a:solidFill>
            </a:endParaRPr>
          </a:p>
          <a:p>
            <a:r>
              <a:rPr lang="en-US" dirty="0">
                <a:solidFill>
                  <a:schemeClr val="bg1"/>
                </a:solidFill>
              </a:rPr>
              <a:t>Conclusion: </a:t>
            </a:r>
            <a:endParaRPr lang="en-IN" dirty="0">
              <a:solidFill>
                <a:schemeClr val="bg1"/>
              </a:solidFill>
            </a:endParaRPr>
          </a:p>
        </p:txBody>
      </p:sp>
      <p:pic>
        <p:nvPicPr>
          <p:cNvPr id="9" name="Picture 8">
            <a:extLst>
              <a:ext uri="{FF2B5EF4-FFF2-40B4-BE49-F238E27FC236}">
                <a16:creationId xmlns:a16="http://schemas.microsoft.com/office/drawing/2014/main" id="{C3947BC4-5E86-8D90-0D54-259F4EBB59F7}"/>
              </a:ext>
            </a:extLst>
          </p:cNvPr>
          <p:cNvPicPr>
            <a:picLocks noChangeAspect="1"/>
          </p:cNvPicPr>
          <p:nvPr/>
        </p:nvPicPr>
        <p:blipFill>
          <a:blip r:embed="rId4"/>
          <a:stretch>
            <a:fillRect/>
          </a:stretch>
        </p:blipFill>
        <p:spPr>
          <a:xfrm>
            <a:off x="398206" y="5276631"/>
            <a:ext cx="6322141" cy="752580"/>
          </a:xfrm>
          <a:prstGeom prst="rect">
            <a:avLst/>
          </a:prstGeom>
        </p:spPr>
      </p:pic>
    </p:spTree>
    <p:extLst>
      <p:ext uri="{BB962C8B-B14F-4D97-AF65-F5344CB8AC3E}">
        <p14:creationId xmlns:p14="http://schemas.microsoft.com/office/powerpoint/2010/main" val="1327037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DB7C5-D69F-EB69-017C-BFA937A14A46}"/>
            </a:ext>
          </a:extLst>
        </p:cNvPr>
        <p:cNvGrpSpPr/>
        <p:nvPr/>
      </p:nvGrpSpPr>
      <p:grpSpPr>
        <a:xfrm>
          <a:off x="0" y="0"/>
          <a:ext cx="0" cy="0"/>
          <a:chOff x="0" y="0"/>
          <a:chExt cx="0" cy="0"/>
        </a:xfrm>
      </p:grpSpPr>
      <p:pic>
        <p:nvPicPr>
          <p:cNvPr id="4" name="Picture 2" descr="Academics question system for measuring academic performance, flagging  potential problems">
            <a:extLst>
              <a:ext uri="{FF2B5EF4-FFF2-40B4-BE49-F238E27FC236}">
                <a16:creationId xmlns:a16="http://schemas.microsoft.com/office/drawing/2014/main" id="{C26D6BCE-6AA3-E610-0FE1-3BB8B8D0AE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5"/>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D0795B-994B-52E3-DD6F-8B69C0143402}"/>
              </a:ext>
            </a:extLst>
          </p:cNvPr>
          <p:cNvSpPr/>
          <p:nvPr/>
        </p:nvSpPr>
        <p:spPr>
          <a:xfrm>
            <a:off x="-74445" y="1059183"/>
            <a:ext cx="12266445" cy="5877474"/>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8E228569-144E-3C32-F852-84C45720A8DE}"/>
              </a:ext>
            </a:extLst>
          </p:cNvPr>
          <p:cNvSpPr/>
          <p:nvPr/>
        </p:nvSpPr>
        <p:spPr>
          <a:xfrm>
            <a:off x="3146845" y="0"/>
            <a:ext cx="6923242" cy="923330"/>
          </a:xfrm>
          <a:prstGeom prst="rect">
            <a:avLst/>
          </a:prstGeom>
          <a:noFill/>
        </p:spPr>
        <p:txBody>
          <a:bodyPr wrap="none" lIns="91440" tIns="45720" rIns="91440" bIns="45720">
            <a:spAutoFit/>
          </a:bodyPr>
          <a:lstStyle/>
          <a:p>
            <a:pPr algn="ctr"/>
            <a:r>
              <a:rPr lang="en-US"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VISUALIZATION</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12" name="TextBox 11">
            <a:extLst>
              <a:ext uri="{FF2B5EF4-FFF2-40B4-BE49-F238E27FC236}">
                <a16:creationId xmlns:a16="http://schemas.microsoft.com/office/drawing/2014/main" id="{1193D366-F295-436D-45DD-5523E83C7710}"/>
              </a:ext>
            </a:extLst>
          </p:cNvPr>
          <p:cNvSpPr txBox="1"/>
          <p:nvPr/>
        </p:nvSpPr>
        <p:spPr>
          <a:xfrm>
            <a:off x="7097377" y="1169563"/>
            <a:ext cx="4712677"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This 3D scatter plot provides a visual comparison between "Exam Score," "Previous Scores," and "Hours Studied.“</a:t>
            </a:r>
          </a:p>
          <a:p>
            <a:endParaRPr lang="en-US" b="1" dirty="0">
              <a:solidFill>
                <a:schemeClr val="bg1"/>
              </a:solidFill>
            </a:endParaRPr>
          </a:p>
          <a:p>
            <a:pPr marL="285750" indent="-285750">
              <a:buFont typeface="Wingdings" panose="05000000000000000000" pitchFamily="2" charset="2"/>
              <a:buChar char="Ø"/>
            </a:pPr>
            <a:r>
              <a:rPr lang="en-US" dirty="0">
                <a:solidFill>
                  <a:schemeClr val="bg1"/>
                </a:solidFill>
              </a:rPr>
              <a:t>The plot shows a dense cluster of points along a diagonal plane, suggesting that students who have high previous scores and dedicate more hours to studying tend to achieve higher exam scores. This clustering indicates a positive correlation between consistent study habits and improved performance.</a:t>
            </a:r>
          </a:p>
          <a:p>
            <a:endParaRPr lang="en-US" b="1" dirty="0">
              <a:solidFill>
                <a:schemeClr val="bg1"/>
              </a:solidFill>
            </a:endParaRPr>
          </a:p>
          <a:p>
            <a:pPr marL="285750" indent="-285750">
              <a:buFont typeface="Wingdings" panose="05000000000000000000" pitchFamily="2" charset="2"/>
              <a:buChar char="Ø"/>
            </a:pPr>
            <a:r>
              <a:rPr lang="en-US" dirty="0">
                <a:solidFill>
                  <a:schemeClr val="bg1"/>
                </a:solidFill>
              </a:rPr>
              <a:t>Some points deviate from the main cluster, indicating outliers. For instance, students with lower hours studied but still achieving high exam scores suggest other influential factors.</a:t>
            </a:r>
            <a:endParaRPr lang="en-IN" b="1" dirty="0">
              <a:solidFill>
                <a:schemeClr val="bg1"/>
              </a:solidFill>
            </a:endParaRPr>
          </a:p>
        </p:txBody>
      </p:sp>
      <p:pic>
        <p:nvPicPr>
          <p:cNvPr id="14" name="Picture 13" descr="A graph with blue dots">
            <a:extLst>
              <a:ext uri="{FF2B5EF4-FFF2-40B4-BE49-F238E27FC236}">
                <a16:creationId xmlns:a16="http://schemas.microsoft.com/office/drawing/2014/main" id="{62D518B9-B020-E055-D2BD-262DBAF43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89" y="1154425"/>
            <a:ext cx="6858000" cy="5511845"/>
          </a:xfrm>
          <a:prstGeom prst="rect">
            <a:avLst/>
          </a:prstGeom>
        </p:spPr>
      </p:pic>
    </p:spTree>
    <p:extLst>
      <p:ext uri="{BB962C8B-B14F-4D97-AF65-F5344CB8AC3E}">
        <p14:creationId xmlns:p14="http://schemas.microsoft.com/office/powerpoint/2010/main" val="3543238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51BA8-A6B1-A27F-909A-611A9338EF3C}"/>
            </a:ext>
          </a:extLst>
        </p:cNvPr>
        <p:cNvGrpSpPr/>
        <p:nvPr/>
      </p:nvGrpSpPr>
      <p:grpSpPr>
        <a:xfrm>
          <a:off x="0" y="0"/>
          <a:ext cx="0" cy="0"/>
          <a:chOff x="0" y="0"/>
          <a:chExt cx="0" cy="0"/>
        </a:xfrm>
      </p:grpSpPr>
      <p:pic>
        <p:nvPicPr>
          <p:cNvPr id="4" name="Picture 2" descr="Academics question system for measuring academic performance, flagging  potential problems">
            <a:extLst>
              <a:ext uri="{FF2B5EF4-FFF2-40B4-BE49-F238E27FC236}">
                <a16:creationId xmlns:a16="http://schemas.microsoft.com/office/drawing/2014/main" id="{65A8F0FD-FC52-69DF-7BD3-5C86D0F519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5"/>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1BABDDD-C6EB-209C-91C1-FF65066B3864}"/>
              </a:ext>
            </a:extLst>
          </p:cNvPr>
          <p:cNvSpPr/>
          <p:nvPr/>
        </p:nvSpPr>
        <p:spPr>
          <a:xfrm>
            <a:off x="-37223" y="1096074"/>
            <a:ext cx="12266445" cy="5877474"/>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43BED162-6863-1C30-51EA-070F0F51DF25}"/>
              </a:ext>
            </a:extLst>
          </p:cNvPr>
          <p:cNvSpPr/>
          <p:nvPr/>
        </p:nvSpPr>
        <p:spPr>
          <a:xfrm>
            <a:off x="3146845" y="0"/>
            <a:ext cx="6923242" cy="923330"/>
          </a:xfrm>
          <a:prstGeom prst="rect">
            <a:avLst/>
          </a:prstGeom>
          <a:noFill/>
        </p:spPr>
        <p:txBody>
          <a:bodyPr wrap="none" lIns="91440" tIns="45720" rIns="91440" bIns="45720">
            <a:spAutoFit/>
          </a:bodyPr>
          <a:lstStyle/>
          <a:p>
            <a:pPr algn="ctr"/>
            <a:r>
              <a:rPr lang="en-US"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VISUALIZATION</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12" name="TextBox 11">
            <a:extLst>
              <a:ext uri="{FF2B5EF4-FFF2-40B4-BE49-F238E27FC236}">
                <a16:creationId xmlns:a16="http://schemas.microsoft.com/office/drawing/2014/main" id="{13F01E26-BE95-7C3D-0785-1DD2ACA44B7E}"/>
              </a:ext>
            </a:extLst>
          </p:cNvPr>
          <p:cNvSpPr txBox="1"/>
          <p:nvPr/>
        </p:nvSpPr>
        <p:spPr>
          <a:xfrm>
            <a:off x="7636640" y="1476976"/>
            <a:ext cx="4299722"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Males generally spending more time studying than females.</a:t>
            </a:r>
          </a:p>
          <a:p>
            <a:endParaRPr lang="en-US" b="1" dirty="0">
              <a:solidFill>
                <a:schemeClr val="bg1"/>
              </a:solidFill>
            </a:endParaRPr>
          </a:p>
          <a:p>
            <a:pPr marL="285750" indent="-285750">
              <a:buFont typeface="Wingdings" panose="05000000000000000000" pitchFamily="2" charset="2"/>
              <a:buChar char="Ø"/>
            </a:pPr>
            <a:r>
              <a:rPr lang="en-US" dirty="0">
                <a:solidFill>
                  <a:schemeClr val="bg1"/>
                </a:solidFill>
              </a:rPr>
              <a:t>It shows that males have higher access to "High" and "Medium" resources compared to females, who are more concentrated in the "Low" access category.</a:t>
            </a:r>
          </a:p>
          <a:p>
            <a:endParaRPr lang="en-US" b="1" dirty="0">
              <a:solidFill>
                <a:schemeClr val="bg1"/>
              </a:solidFill>
            </a:endParaRPr>
          </a:p>
          <a:p>
            <a:pPr marL="285750" indent="-285750">
              <a:buFont typeface="Wingdings" panose="05000000000000000000" pitchFamily="2" charset="2"/>
              <a:buChar char="Ø"/>
            </a:pPr>
            <a:r>
              <a:rPr lang="en-US" dirty="0">
                <a:solidFill>
                  <a:schemeClr val="bg1"/>
                </a:solidFill>
              </a:rPr>
              <a:t>The attendance plot shows that attendance rates are higher for males than females across the full range of attendance percentages. The internet access plot indicates that more males have access to the internet compared to females.</a:t>
            </a:r>
            <a:endParaRPr lang="en-IN" b="1" dirty="0">
              <a:solidFill>
                <a:schemeClr val="bg1"/>
              </a:solidFill>
            </a:endParaRPr>
          </a:p>
        </p:txBody>
      </p:sp>
      <p:pic>
        <p:nvPicPr>
          <p:cNvPr id="3" name="Picture 2" descr="A graph of different colored bars">
            <a:extLst>
              <a:ext uri="{FF2B5EF4-FFF2-40B4-BE49-F238E27FC236}">
                <a16:creationId xmlns:a16="http://schemas.microsoft.com/office/drawing/2014/main" id="{8378615C-93E1-C64E-D4BB-ADBD15343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6074"/>
            <a:ext cx="7157884" cy="5761926"/>
          </a:xfrm>
          <a:prstGeom prst="rect">
            <a:avLst/>
          </a:prstGeom>
        </p:spPr>
      </p:pic>
    </p:spTree>
    <p:extLst>
      <p:ext uri="{BB962C8B-B14F-4D97-AF65-F5344CB8AC3E}">
        <p14:creationId xmlns:p14="http://schemas.microsoft.com/office/powerpoint/2010/main" val="1820878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21B4A-D9F4-439B-9578-C0BF0B9A6845}"/>
            </a:ext>
          </a:extLst>
        </p:cNvPr>
        <p:cNvGrpSpPr/>
        <p:nvPr/>
      </p:nvGrpSpPr>
      <p:grpSpPr>
        <a:xfrm>
          <a:off x="0" y="0"/>
          <a:ext cx="0" cy="0"/>
          <a:chOff x="0" y="0"/>
          <a:chExt cx="0" cy="0"/>
        </a:xfrm>
      </p:grpSpPr>
      <p:pic>
        <p:nvPicPr>
          <p:cNvPr id="4" name="Picture 2" descr="Academics question system for measuring academic performance, flagging  potential problems">
            <a:extLst>
              <a:ext uri="{FF2B5EF4-FFF2-40B4-BE49-F238E27FC236}">
                <a16:creationId xmlns:a16="http://schemas.microsoft.com/office/drawing/2014/main" id="{20E22CBE-4CA5-478F-6C36-510107626B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5"/>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775FD59-D48A-0B05-0E83-ACEA13BD6F15}"/>
              </a:ext>
            </a:extLst>
          </p:cNvPr>
          <p:cNvSpPr/>
          <p:nvPr/>
        </p:nvSpPr>
        <p:spPr>
          <a:xfrm>
            <a:off x="-74445" y="1059183"/>
            <a:ext cx="12266445" cy="5877474"/>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ED3AC3F6-C787-46E2-5F3F-456324FCCBED}"/>
              </a:ext>
            </a:extLst>
          </p:cNvPr>
          <p:cNvSpPr/>
          <p:nvPr/>
        </p:nvSpPr>
        <p:spPr>
          <a:xfrm>
            <a:off x="3146845" y="0"/>
            <a:ext cx="6923242" cy="923330"/>
          </a:xfrm>
          <a:prstGeom prst="rect">
            <a:avLst/>
          </a:prstGeom>
          <a:noFill/>
        </p:spPr>
        <p:txBody>
          <a:bodyPr wrap="none" lIns="91440" tIns="45720" rIns="91440" bIns="45720">
            <a:spAutoFit/>
          </a:bodyPr>
          <a:lstStyle/>
          <a:p>
            <a:pPr algn="ctr"/>
            <a:r>
              <a:rPr lang="en-US"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VISUALIZATION</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12" name="TextBox 11">
            <a:extLst>
              <a:ext uri="{FF2B5EF4-FFF2-40B4-BE49-F238E27FC236}">
                <a16:creationId xmlns:a16="http://schemas.microsoft.com/office/drawing/2014/main" id="{9DFDB3C9-07B4-6F40-A251-22FF0A3B9410}"/>
              </a:ext>
            </a:extLst>
          </p:cNvPr>
          <p:cNvSpPr txBox="1"/>
          <p:nvPr/>
        </p:nvSpPr>
        <p:spPr>
          <a:xfrm>
            <a:off x="7089047" y="1096612"/>
            <a:ext cx="4712677" cy="563231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There's a slight initial decline in scores as sleep hours increase from 4 to 5 hours, after which the scores stabilize around 67.2 before gradually declining again.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Between 6 and 8 hours of sleep, exam scores show minimal variation, suggesting that moderate sleep does not significantly impact performance in this range. This may indicate an optimal range for maintaining consistent performance. </a:t>
            </a:r>
            <a:endParaRPr lang="en-US" b="1" dirty="0">
              <a:solidFill>
                <a:schemeClr val="bg1"/>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The shaded area represents the confidence interval or variability in exam scores across different sleep hours. This variability is more pronounced with fewer and more hours of sleep, possibly indicating inconsistent performance due to either lack or excess of sleep </a:t>
            </a:r>
            <a:endParaRPr lang="en-IN" b="1" dirty="0">
              <a:solidFill>
                <a:schemeClr val="bg1"/>
              </a:solidFill>
            </a:endParaRPr>
          </a:p>
        </p:txBody>
      </p:sp>
      <p:pic>
        <p:nvPicPr>
          <p:cNvPr id="3" name="Picture 2" descr="A graph showing the amount of sleep hours&#10;&#10;Description automatically generated">
            <a:extLst>
              <a:ext uri="{FF2B5EF4-FFF2-40B4-BE49-F238E27FC236}">
                <a16:creationId xmlns:a16="http://schemas.microsoft.com/office/drawing/2014/main" id="{E99470A3-FB8A-E305-6D13-76828FAB1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73" y="1169563"/>
            <a:ext cx="6794101" cy="5486411"/>
          </a:xfrm>
          <a:prstGeom prst="rect">
            <a:avLst/>
          </a:prstGeom>
        </p:spPr>
      </p:pic>
    </p:spTree>
    <p:extLst>
      <p:ext uri="{BB962C8B-B14F-4D97-AF65-F5344CB8AC3E}">
        <p14:creationId xmlns:p14="http://schemas.microsoft.com/office/powerpoint/2010/main" val="3817925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809BE-EA31-6214-71D8-9A67D3E080DB}"/>
            </a:ext>
          </a:extLst>
        </p:cNvPr>
        <p:cNvGrpSpPr/>
        <p:nvPr/>
      </p:nvGrpSpPr>
      <p:grpSpPr>
        <a:xfrm>
          <a:off x="0" y="0"/>
          <a:ext cx="0" cy="0"/>
          <a:chOff x="0" y="0"/>
          <a:chExt cx="0" cy="0"/>
        </a:xfrm>
      </p:grpSpPr>
      <p:pic>
        <p:nvPicPr>
          <p:cNvPr id="4" name="Picture 2" descr="Academics question system for measuring academic performance, flagging  potential problems">
            <a:extLst>
              <a:ext uri="{FF2B5EF4-FFF2-40B4-BE49-F238E27FC236}">
                <a16:creationId xmlns:a16="http://schemas.microsoft.com/office/drawing/2014/main" id="{67BA635F-7F81-6E58-5BFE-F4FBE37436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5"/>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5E81CA2-18EB-48C1-2F6B-3F5FB8BB7FAE}"/>
              </a:ext>
            </a:extLst>
          </p:cNvPr>
          <p:cNvSpPr/>
          <p:nvPr/>
        </p:nvSpPr>
        <p:spPr>
          <a:xfrm>
            <a:off x="0" y="1038300"/>
            <a:ext cx="12266445" cy="5877474"/>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E5ED9FF5-B098-1578-F869-98C6A874D02B}"/>
              </a:ext>
            </a:extLst>
          </p:cNvPr>
          <p:cNvSpPr/>
          <p:nvPr/>
        </p:nvSpPr>
        <p:spPr>
          <a:xfrm>
            <a:off x="114178" y="-28886"/>
            <a:ext cx="11710386"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HEATMAP : CORRELATION ANALYSIS</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12" name="TextBox 11">
            <a:extLst>
              <a:ext uri="{FF2B5EF4-FFF2-40B4-BE49-F238E27FC236}">
                <a16:creationId xmlns:a16="http://schemas.microsoft.com/office/drawing/2014/main" id="{E2DB7D7F-2004-A1AA-CA13-88AB9CEF6CD2}"/>
              </a:ext>
            </a:extLst>
          </p:cNvPr>
          <p:cNvSpPr txBox="1"/>
          <p:nvPr/>
        </p:nvSpPr>
        <p:spPr>
          <a:xfrm>
            <a:off x="7418224" y="4863054"/>
            <a:ext cx="4299722" cy="369332"/>
          </a:xfrm>
          <a:prstGeom prst="rect">
            <a:avLst/>
          </a:prstGeom>
          <a:noFill/>
        </p:spPr>
        <p:txBody>
          <a:bodyPr wrap="square" rtlCol="0">
            <a:spAutoFit/>
          </a:bodyPr>
          <a:lstStyle/>
          <a:p>
            <a:endParaRPr lang="en-IN" b="1" dirty="0">
              <a:solidFill>
                <a:schemeClr val="bg1"/>
              </a:solidFill>
            </a:endParaRPr>
          </a:p>
        </p:txBody>
      </p:sp>
      <p:pic>
        <p:nvPicPr>
          <p:cNvPr id="7" name="Picture 6" descr="A screenshot of a computer screen&#10;&#10;Description automatically generated">
            <a:extLst>
              <a:ext uri="{FF2B5EF4-FFF2-40B4-BE49-F238E27FC236}">
                <a16:creationId xmlns:a16="http://schemas.microsoft.com/office/drawing/2014/main" id="{9631805E-C75D-A732-7A11-88700ABFB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29" y="1067186"/>
            <a:ext cx="7418224" cy="5819700"/>
          </a:xfrm>
          <a:prstGeom prst="rect">
            <a:avLst/>
          </a:prstGeom>
        </p:spPr>
      </p:pic>
      <p:sp>
        <p:nvSpPr>
          <p:cNvPr id="10" name="Rectangle 3">
            <a:extLst>
              <a:ext uri="{FF2B5EF4-FFF2-40B4-BE49-F238E27FC236}">
                <a16:creationId xmlns:a16="http://schemas.microsoft.com/office/drawing/2014/main" id="{912C3325-DD89-BC64-B5CB-4C262B7FD2D8}"/>
              </a:ext>
            </a:extLst>
          </p:cNvPr>
          <p:cNvSpPr>
            <a:spLocks noChangeArrowheads="1"/>
          </p:cNvSpPr>
          <p:nvPr/>
        </p:nvSpPr>
        <p:spPr bwMode="auto">
          <a:xfrm>
            <a:off x="7481882" y="1253214"/>
            <a:ext cx="4608734"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50" b="0" i="0" u="none" strike="noStrike" cap="none" normalizeH="0" baseline="0" dirty="0">
                <a:ln>
                  <a:noFill/>
                </a:ln>
                <a:solidFill>
                  <a:schemeClr val="bg1"/>
                </a:solidFill>
                <a:effectLst/>
                <a:latin typeface="Arial" panose="020B0604020202020204" pitchFamily="34" charset="0"/>
              </a:rPr>
              <a:t>Attendance shows the </a:t>
            </a:r>
            <a:r>
              <a:rPr kumimoji="0" lang="en-US" altLang="en-US" sz="1450" b="1" i="0" u="none" strike="noStrike" cap="none" normalizeH="0" baseline="0" dirty="0">
                <a:ln>
                  <a:noFill/>
                </a:ln>
                <a:solidFill>
                  <a:schemeClr val="bg1"/>
                </a:solidFill>
                <a:effectLst/>
                <a:latin typeface="Arial" panose="020B0604020202020204" pitchFamily="34" charset="0"/>
              </a:rPr>
              <a:t>highest positive correlation </a:t>
            </a:r>
            <a:r>
              <a:rPr kumimoji="0" lang="en-US" altLang="en-US" sz="1450" b="0" i="0" u="none" strike="noStrike" cap="none" normalizeH="0" baseline="0" dirty="0">
                <a:ln>
                  <a:noFill/>
                </a:ln>
                <a:solidFill>
                  <a:schemeClr val="bg1"/>
                </a:solidFill>
                <a:effectLst/>
                <a:latin typeface="Arial" panose="020B0604020202020204" pitchFamily="34" charset="0"/>
              </a:rPr>
              <a:t>(0.58) with exam scores, suggesting that regular class attendance is the most important factor for academic performance.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45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50" b="0" i="0" u="none" strike="noStrike" cap="none" normalizeH="0" baseline="0" dirty="0">
                <a:ln>
                  <a:noFill/>
                </a:ln>
                <a:solidFill>
                  <a:schemeClr val="bg1"/>
                </a:solidFill>
                <a:effectLst/>
                <a:latin typeface="Arial" panose="020B0604020202020204" pitchFamily="34" charset="0"/>
              </a:rPr>
              <a:t>Hours studied also has a notable positive correlation (0.45) with exam scores, indicating that study time is the second most significant factor.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45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50" i="0" u="none" strike="noStrike" cap="none" normalizeH="0" baseline="0" dirty="0">
                <a:ln>
                  <a:noFill/>
                </a:ln>
                <a:solidFill>
                  <a:schemeClr val="bg1"/>
                </a:solidFill>
                <a:effectLst/>
                <a:latin typeface="Arial" panose="020B0604020202020204" pitchFamily="34" charset="0"/>
              </a:rPr>
              <a:t>Previous scores have a </a:t>
            </a:r>
            <a:r>
              <a:rPr kumimoji="0" lang="en-US" altLang="en-US" sz="1450" b="1" i="0" u="none" strike="noStrike" cap="none" normalizeH="0" baseline="0" dirty="0">
                <a:ln>
                  <a:noFill/>
                </a:ln>
                <a:solidFill>
                  <a:schemeClr val="bg1"/>
                </a:solidFill>
                <a:effectLst/>
                <a:latin typeface="Arial" panose="020B0604020202020204" pitchFamily="34" charset="0"/>
              </a:rPr>
              <a:t>moderate positive </a:t>
            </a:r>
            <a:r>
              <a:rPr kumimoji="0" lang="en-US" altLang="en-US" sz="1450" b="0" i="0" u="none" strike="noStrike" cap="none" normalizeH="0" baseline="0" dirty="0">
                <a:ln>
                  <a:noFill/>
                </a:ln>
                <a:solidFill>
                  <a:schemeClr val="bg1"/>
                </a:solidFill>
                <a:effectLst/>
                <a:latin typeface="Arial" panose="020B0604020202020204" pitchFamily="34" charset="0"/>
              </a:rPr>
              <a:t>correlation (0.17) with exam scores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45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50" b="1" i="0" u="none" strike="noStrike" cap="none" normalizeH="0" baseline="0" dirty="0">
                <a:ln>
                  <a:noFill/>
                </a:ln>
                <a:solidFill>
                  <a:schemeClr val="bg1"/>
                </a:solidFill>
                <a:effectLst/>
                <a:latin typeface="Arial" panose="020B0604020202020204" pitchFamily="34" charset="0"/>
              </a:rPr>
              <a:t>Limited Impact of Demographic Factors: </a:t>
            </a:r>
            <a:r>
              <a:rPr kumimoji="0" lang="en-US" altLang="en-US" sz="1450" b="0" i="0" u="none" strike="noStrike" cap="none" normalizeH="0" baseline="0" dirty="0">
                <a:ln>
                  <a:noFill/>
                </a:ln>
                <a:solidFill>
                  <a:schemeClr val="bg1"/>
                </a:solidFill>
                <a:effectLst/>
                <a:latin typeface="Arial" panose="020B0604020202020204" pitchFamily="34" charset="0"/>
              </a:rPr>
              <a:t>Interestingly, factors like gender, distance from home, and parental education level show very weak correlations (near 0) with exam scores, suggesting that these demographic factors may not significantly influence academic performance.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45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50" b="1" i="0" u="none" strike="noStrike" cap="none" normalizeH="0" baseline="0" dirty="0">
                <a:ln>
                  <a:noFill/>
                </a:ln>
                <a:solidFill>
                  <a:schemeClr val="bg1"/>
                </a:solidFill>
                <a:effectLst/>
                <a:latin typeface="Arial" panose="020B0604020202020204" pitchFamily="34" charset="0"/>
              </a:rPr>
              <a:t>Notable Weak or Negative Correlations: </a:t>
            </a:r>
            <a:r>
              <a:rPr kumimoji="0" lang="en-US" altLang="en-US" sz="1450" b="0" i="0" u="none" strike="noStrike" cap="none" normalizeH="0" baseline="0" dirty="0">
                <a:ln>
                  <a:noFill/>
                </a:ln>
                <a:solidFill>
                  <a:schemeClr val="bg1"/>
                </a:solidFill>
                <a:effectLst/>
                <a:latin typeface="Arial" panose="020B0604020202020204" pitchFamily="34" charset="0"/>
              </a:rPr>
              <a:t>Parental involvement and access to resources show slight negative correlations (-0.09) with exam scores. </a:t>
            </a:r>
            <a:endParaRPr kumimoji="0" lang="en-US" altLang="en-US" sz="14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1219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0216A-C013-8AAE-3D96-1EB98AC3CCAD}"/>
            </a:ext>
          </a:extLst>
        </p:cNvPr>
        <p:cNvGrpSpPr/>
        <p:nvPr/>
      </p:nvGrpSpPr>
      <p:grpSpPr>
        <a:xfrm>
          <a:off x="0" y="0"/>
          <a:ext cx="0" cy="0"/>
          <a:chOff x="0" y="0"/>
          <a:chExt cx="0" cy="0"/>
        </a:xfrm>
      </p:grpSpPr>
      <p:pic>
        <p:nvPicPr>
          <p:cNvPr id="4" name="Picture 2" descr="Academics question system for measuring academic performance, flagging  potential problems">
            <a:extLst>
              <a:ext uri="{FF2B5EF4-FFF2-40B4-BE49-F238E27FC236}">
                <a16:creationId xmlns:a16="http://schemas.microsoft.com/office/drawing/2014/main" id="{4EC06690-6098-985B-9BA7-5243FCB832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5"/>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620271B-47EF-348E-7310-8D6CA54011E6}"/>
              </a:ext>
            </a:extLst>
          </p:cNvPr>
          <p:cNvSpPr/>
          <p:nvPr/>
        </p:nvSpPr>
        <p:spPr>
          <a:xfrm>
            <a:off x="-74445" y="1059183"/>
            <a:ext cx="12266445" cy="5877474"/>
          </a:xfrm>
          <a:prstGeom prst="rect">
            <a:avLst/>
          </a:prstGeom>
          <a:solidFill>
            <a:schemeClr val="tx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8732B831-92F4-BA05-7941-819BEA27E0A1}"/>
              </a:ext>
            </a:extLst>
          </p:cNvPr>
          <p:cNvSpPr/>
          <p:nvPr/>
        </p:nvSpPr>
        <p:spPr>
          <a:xfrm>
            <a:off x="-3780" y="57196"/>
            <a:ext cx="12125114"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FITTING A M</a:t>
            </a:r>
            <a:r>
              <a:rPr lang="en-US"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ODEL TO PREDICT SCORE</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pic>
        <p:nvPicPr>
          <p:cNvPr id="3" name="Picture 2">
            <a:extLst>
              <a:ext uri="{FF2B5EF4-FFF2-40B4-BE49-F238E27FC236}">
                <a16:creationId xmlns:a16="http://schemas.microsoft.com/office/drawing/2014/main" id="{587CB7EE-FCA9-5112-9B84-695AA7B451A3}"/>
              </a:ext>
            </a:extLst>
          </p:cNvPr>
          <p:cNvPicPr>
            <a:picLocks noChangeAspect="1"/>
          </p:cNvPicPr>
          <p:nvPr/>
        </p:nvPicPr>
        <p:blipFill>
          <a:blip r:embed="rId3"/>
          <a:stretch>
            <a:fillRect/>
          </a:stretch>
        </p:blipFill>
        <p:spPr>
          <a:xfrm>
            <a:off x="121577" y="1167239"/>
            <a:ext cx="3591426" cy="4877481"/>
          </a:xfrm>
          <a:prstGeom prst="rect">
            <a:avLst/>
          </a:prstGeom>
        </p:spPr>
      </p:pic>
      <p:sp>
        <p:nvSpPr>
          <p:cNvPr id="6" name="Rectangle 1">
            <a:extLst>
              <a:ext uri="{FF2B5EF4-FFF2-40B4-BE49-F238E27FC236}">
                <a16:creationId xmlns:a16="http://schemas.microsoft.com/office/drawing/2014/main" id="{1C67C09D-8AB7-BBAF-E22E-752D00173886}"/>
              </a:ext>
            </a:extLst>
          </p:cNvPr>
          <p:cNvSpPr>
            <a:spLocks noChangeArrowheads="1"/>
          </p:cNvSpPr>
          <p:nvPr/>
        </p:nvSpPr>
        <p:spPr bwMode="auto">
          <a:xfrm>
            <a:off x="4050891" y="1271862"/>
            <a:ext cx="781664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dirty="0">
                <a:solidFill>
                  <a:schemeClr val="bg1"/>
                </a:solidFill>
                <a:latin typeface="Arial" panose="020B0604020202020204" pitchFamily="34" charset="0"/>
              </a:rPr>
              <a:t>Best Performing Model: SVR (Support Vector Regression)</a:t>
            </a:r>
          </a:p>
          <a:p>
            <a:pPr marL="285750" lvl="0" indent="-28575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rPr>
              <a:t> Highest R² score: 0.6991 </a:t>
            </a:r>
          </a:p>
          <a:p>
            <a:pPr marL="285750" lvl="0"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latin typeface="Arial" panose="020B0604020202020204" pitchFamily="34" charset="0"/>
              </a:rPr>
              <a:t>Lowest RMSE: 2.1512 </a:t>
            </a:r>
          </a:p>
          <a:p>
            <a:pPr marL="285750" lvl="0" indent="-28575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rPr>
              <a:t>However, it also has relatively high variability (±0.0452 for R², ±1.5978 for RMSE) </a:t>
            </a:r>
          </a:p>
          <a:p>
            <a:pPr marL="285750" lvl="0" indent="-285750" eaLnBrk="0" fontAlgn="base" hangingPunct="0">
              <a:spcBef>
                <a:spcPct val="0"/>
              </a:spcBef>
              <a:spcAft>
                <a:spcPct val="0"/>
              </a:spcAft>
              <a:buFont typeface="Wingdings" panose="05000000000000000000" pitchFamily="2" charset="2"/>
              <a:buChar char="Ø"/>
            </a:pPr>
            <a:r>
              <a:rPr lang="en-US" altLang="en-US" dirty="0">
                <a:solidFill>
                  <a:schemeClr val="bg1"/>
                </a:solidFill>
                <a:latin typeface="Arial" panose="020B0604020202020204" pitchFamily="34" charset="0"/>
              </a:rPr>
              <a:t>Close Second: Gradient Boosting </a:t>
            </a: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bg1"/>
                </a:solidFill>
                <a:latin typeface="Arial" panose="020B0604020202020204" pitchFamily="34" charset="0"/>
              </a:rPr>
              <a:t>R² score: 0.6782 </a:t>
            </a: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bg1"/>
                </a:solidFill>
                <a:latin typeface="Arial" panose="020B0604020202020204" pitchFamily="34" charset="0"/>
              </a:rPr>
              <a:t>RMSE: 2.2225 </a:t>
            </a: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bg1"/>
                </a:solidFill>
                <a:latin typeface="Arial" panose="020B0604020202020204" pitchFamily="34" charset="0"/>
              </a:rPr>
              <a:t>More stable than SVR based on the standard deviations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071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206</TotalTime>
  <Words>921</Words>
  <Application>Microsoft Office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Shitiz Kumar Gupta</dc:creator>
  <cp:lastModifiedBy>Shitiz Kumar Gupta</cp:lastModifiedBy>
  <cp:revision>3</cp:revision>
  <dcterms:created xsi:type="dcterms:W3CDTF">2024-11-05T17:04:33Z</dcterms:created>
  <dcterms:modified xsi:type="dcterms:W3CDTF">2024-11-16T09:18:24Z</dcterms:modified>
</cp:coreProperties>
</file>