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4" r:id="rId7"/>
    <p:sldId id="263"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9A92C6-007F-406A-A139-C8F286FB2755}" type="datetimeFigureOut">
              <a:rPr lang="en-US" smtClean="0"/>
              <a:pPr/>
              <a:t>06/03/2019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15098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9A92C6-007F-406A-A139-C8F286FB2755}" type="datetimeFigureOut">
              <a:rPr lang="en-US" smtClean="0"/>
              <a:pPr/>
              <a:t>06/03/2019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418813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9A92C6-007F-406A-A139-C8F286FB2755}" type="datetimeFigureOut">
              <a:rPr lang="en-US" smtClean="0"/>
              <a:pPr/>
              <a:t>06/03/2019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2674094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9A92C6-007F-406A-A139-C8F286FB2755}" type="datetimeFigureOut">
              <a:rPr lang="en-US" smtClean="0"/>
              <a:pPr/>
              <a:t>06/03/2019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197819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9A92C6-007F-406A-A139-C8F286FB2755}" type="datetimeFigureOut">
              <a:rPr lang="en-US" smtClean="0"/>
              <a:pPr/>
              <a:t>06/03/2019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148024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9A92C6-007F-406A-A139-C8F286FB2755}" type="datetimeFigureOut">
              <a:rPr lang="en-US" smtClean="0"/>
              <a:pPr/>
              <a:t>06/03/2019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3195756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9A92C6-007F-406A-A139-C8F286FB2755}" type="datetimeFigureOut">
              <a:rPr lang="en-US" smtClean="0"/>
              <a:pPr/>
              <a:t>06/03/2019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284929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9A92C6-007F-406A-A139-C8F286FB2755}" type="datetimeFigureOut">
              <a:rPr lang="en-US" smtClean="0"/>
              <a:pPr/>
              <a:t>06/03/2019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811334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A92C6-007F-406A-A139-C8F286FB2755}" type="datetimeFigureOut">
              <a:rPr lang="en-US" smtClean="0"/>
              <a:pPr/>
              <a:t>06/03/2019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948811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9A92C6-007F-406A-A139-C8F286FB2755}" type="datetimeFigureOut">
              <a:rPr lang="en-US" smtClean="0"/>
              <a:pPr/>
              <a:t>06/03/2019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247021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9A92C6-007F-406A-A139-C8F286FB2755}" type="datetimeFigureOut">
              <a:rPr lang="en-US" smtClean="0"/>
              <a:pPr/>
              <a:t>06/03/2019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314763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A92C6-007F-406A-A139-C8F286FB2755}" type="datetimeFigureOut">
              <a:rPr lang="en-US" smtClean="0"/>
              <a:pPr/>
              <a:t>06/03/2019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66645-647F-43D6-947E-CFB35868996D}" type="slidenum">
              <a:rPr lang="en-US" smtClean="0"/>
              <a:pPr/>
              <a:t>‹#›</a:t>
            </a:fld>
            <a:endParaRPr lang="en-US"/>
          </a:p>
        </p:txBody>
      </p:sp>
    </p:spTree>
    <p:extLst>
      <p:ext uri="{BB962C8B-B14F-4D97-AF65-F5344CB8AC3E}">
        <p14:creationId xmlns:p14="http://schemas.microsoft.com/office/powerpoint/2010/main" xmlns="" val="697362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 y="2154737"/>
            <a:ext cx="10515600" cy="1325563"/>
          </a:xfrm>
        </p:spPr>
        <p:txBody>
          <a:bodyPr>
            <a:normAutofit/>
          </a:bodyPr>
          <a:lstStyle/>
          <a:p>
            <a:pPr algn="ctr"/>
            <a:r>
              <a:rPr lang="en-US" sz="5400" b="1" i="1" u="sng" dirty="0" smtClean="0">
                <a:solidFill>
                  <a:srgbClr val="92D050"/>
                </a:solidFill>
              </a:rPr>
              <a:t>C# Introduction</a:t>
            </a:r>
            <a:endParaRPr lang="en-US" sz="5400" b="1" i="1" u="sng" dirty="0">
              <a:solidFill>
                <a:srgbClr val="92D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2936383"/>
            <a:ext cx="10515600" cy="3240580"/>
          </a:xfrm>
        </p:spPr>
        <p:txBody>
          <a:bodyPr/>
          <a:lstStyle/>
          <a:p>
            <a:pPr marL="0" indent="0" algn="ctr">
              <a:buNone/>
            </a:pPr>
            <a:r>
              <a:rPr lang="en-US" sz="8000" b="1" i="1" u="sng" dirty="0" smtClean="0">
                <a:solidFill>
                  <a:srgbClr val="92D050"/>
                </a:solidFill>
              </a:rPr>
              <a:t>THANK</a:t>
            </a:r>
            <a:r>
              <a:rPr lang="en-US" b="1" i="1" u="sng" dirty="0" smtClean="0">
                <a:solidFill>
                  <a:srgbClr val="92D050"/>
                </a:solidFill>
              </a:rPr>
              <a:t>   </a:t>
            </a:r>
            <a:r>
              <a:rPr lang="en-US" sz="8000" b="1" i="1" u="sng" dirty="0" smtClean="0">
                <a:solidFill>
                  <a:srgbClr val="92D050"/>
                </a:solidFill>
              </a:rPr>
              <a:t>YOU</a:t>
            </a:r>
            <a:endParaRPr lang="en-US" sz="8000" b="1" i="1" u="sng" dirty="0">
              <a:solidFill>
                <a:srgbClr val="92D050"/>
              </a:solidFill>
            </a:endParaRPr>
          </a:p>
        </p:txBody>
      </p:sp>
    </p:spTree>
    <p:extLst>
      <p:ext uri="{BB962C8B-B14F-4D97-AF65-F5344CB8AC3E}">
        <p14:creationId xmlns:p14="http://schemas.microsoft.com/office/powerpoint/2010/main" xmlns="" val="1512716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i="1" u="sng" dirty="0" smtClean="0">
                <a:solidFill>
                  <a:srgbClr val="92D050"/>
                </a:solidFill>
              </a:rPr>
              <a:t>Static </a:t>
            </a:r>
            <a:r>
              <a:rPr lang="en-US" sz="5400" b="1" i="1" u="sng" dirty="0" err="1" smtClean="0">
                <a:solidFill>
                  <a:srgbClr val="92D050"/>
                </a:solidFill>
              </a:rPr>
              <a:t>vs</a:t>
            </a:r>
            <a:r>
              <a:rPr lang="en-US" sz="5400" b="1" i="1" u="sng" dirty="0" smtClean="0">
                <a:solidFill>
                  <a:srgbClr val="92D050"/>
                </a:solidFill>
              </a:rPr>
              <a:t> Instance</a:t>
            </a:r>
            <a:endParaRPr lang="en-US" sz="5400" b="1" i="1" u="sng" dirty="0">
              <a:solidFill>
                <a:srgbClr val="92D050"/>
              </a:solidFill>
            </a:endParaRPr>
          </a:p>
        </p:txBody>
      </p:sp>
      <p:sp>
        <p:nvSpPr>
          <p:cNvPr id="3" name="Content Placeholder 2"/>
          <p:cNvSpPr>
            <a:spLocks noGrp="1"/>
          </p:cNvSpPr>
          <p:nvPr>
            <p:ph idx="1"/>
          </p:nvPr>
        </p:nvSpPr>
        <p:spPr>
          <a:xfrm>
            <a:off x="838200" y="1825624"/>
            <a:ext cx="10515600" cy="4729721"/>
          </a:xfrm>
        </p:spPr>
        <p:txBody>
          <a:bodyPr>
            <a:normAutofit lnSpcReduction="10000"/>
          </a:bodyPr>
          <a:lstStyle/>
          <a:p>
            <a:r>
              <a:rPr lang="en-US" dirty="0" smtClean="0"/>
              <a:t>If a variable is explicitly declared by using static modifier or if a variable is declared under any static block then those variables are static. Where rest of other are instance variables.</a:t>
            </a:r>
          </a:p>
          <a:p>
            <a:r>
              <a:rPr lang="en-US" dirty="0" smtClean="0"/>
              <a:t>Static members of a class doesn’t require instance of class for initialization or execution. Where instance members requires instance of a class for both initialization and execution.</a:t>
            </a:r>
          </a:p>
          <a:p>
            <a:r>
              <a:rPr lang="en-US" dirty="0" smtClean="0"/>
              <a:t>Static variables are initialized immediately once the execution of class starts where instance variables are initialized only after creating the class instance.</a:t>
            </a:r>
          </a:p>
          <a:p>
            <a:r>
              <a:rPr lang="en-US" dirty="0" smtClean="0"/>
              <a:t> In the life cycle of a class static variables can be initialized only once where instance variables can be initialized n times if n instances are created</a:t>
            </a:r>
            <a:endParaRPr lang="en-US" dirty="0"/>
          </a:p>
        </p:txBody>
      </p:sp>
    </p:spTree>
    <p:extLst>
      <p:ext uri="{BB962C8B-B14F-4D97-AF65-F5344CB8AC3E}">
        <p14:creationId xmlns:p14="http://schemas.microsoft.com/office/powerpoint/2010/main" xmlns="" val="1629246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i="1" u="sng" dirty="0" smtClean="0">
                <a:solidFill>
                  <a:srgbClr val="92D050"/>
                </a:solidFill>
              </a:rPr>
              <a:t>Namespace</a:t>
            </a:r>
            <a:endParaRPr lang="en-US" sz="5400" b="1" i="1" u="sng" dirty="0">
              <a:solidFill>
                <a:srgbClr val="92D050"/>
              </a:solidFill>
            </a:endParaRPr>
          </a:p>
        </p:txBody>
      </p:sp>
      <p:sp>
        <p:nvSpPr>
          <p:cNvPr id="3" name="Content Placeholder 2"/>
          <p:cNvSpPr>
            <a:spLocks noGrp="1"/>
          </p:cNvSpPr>
          <p:nvPr>
            <p:ph idx="1"/>
          </p:nvPr>
        </p:nvSpPr>
        <p:spPr/>
        <p:txBody>
          <a:bodyPr/>
          <a:lstStyle/>
          <a:p>
            <a:endParaRPr lang="en-US" dirty="0" smtClean="0"/>
          </a:p>
          <a:p>
            <a:r>
              <a:rPr lang="en-US" dirty="0" smtClean="0"/>
              <a:t>A</a:t>
            </a:r>
            <a:r>
              <a:rPr lang="en-US" dirty="0"/>
              <a:t> </a:t>
            </a:r>
            <a:r>
              <a:rPr lang="en-US" b="1" dirty="0"/>
              <a:t>namespace</a:t>
            </a:r>
            <a:r>
              <a:rPr lang="en-US" dirty="0"/>
              <a:t> is designed for providing a way to keep one set of names separate from another</a:t>
            </a:r>
            <a:r>
              <a:rPr lang="en-US" dirty="0" smtClean="0"/>
              <a:t>.</a:t>
            </a:r>
          </a:p>
          <a:p>
            <a:endParaRPr lang="en-US" dirty="0" smtClean="0"/>
          </a:p>
          <a:p>
            <a:endParaRPr lang="en-US" dirty="0"/>
          </a:p>
          <a:p>
            <a:r>
              <a:rPr lang="en-US" dirty="0" smtClean="0"/>
              <a:t>The </a:t>
            </a:r>
            <a:r>
              <a:rPr lang="en-US" dirty="0"/>
              <a:t>class names declared in one namespace does not conflict with the same class names declared in another.</a:t>
            </a:r>
          </a:p>
        </p:txBody>
      </p:sp>
    </p:spTree>
    <p:extLst>
      <p:ext uri="{BB962C8B-B14F-4D97-AF65-F5344CB8AC3E}">
        <p14:creationId xmlns:p14="http://schemas.microsoft.com/office/powerpoint/2010/main" xmlns="" val="1898222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i="1" u="sng" dirty="0" smtClean="0">
                <a:solidFill>
                  <a:srgbClr val="92D050"/>
                </a:solidFill>
              </a:rPr>
              <a:t>Value Type </a:t>
            </a:r>
            <a:r>
              <a:rPr lang="en-US" sz="5400" b="1" i="1" u="sng" dirty="0" err="1" smtClean="0">
                <a:solidFill>
                  <a:srgbClr val="92D050"/>
                </a:solidFill>
              </a:rPr>
              <a:t>vs</a:t>
            </a:r>
            <a:r>
              <a:rPr lang="en-US" sz="5400" b="1" i="1" u="sng" dirty="0" smtClean="0">
                <a:solidFill>
                  <a:srgbClr val="92D050"/>
                </a:solidFill>
              </a:rPr>
              <a:t> Reference Type</a:t>
            </a:r>
            <a:endParaRPr lang="en-US" sz="5400" b="1" i="1" u="sng" dirty="0">
              <a:solidFill>
                <a:srgbClr val="92D050"/>
              </a:solidFill>
            </a:endParaRPr>
          </a:p>
        </p:txBody>
      </p:sp>
      <p:sp>
        <p:nvSpPr>
          <p:cNvPr id="3" name="Content Placeholder 2"/>
          <p:cNvSpPr>
            <a:spLocks noGrp="1"/>
          </p:cNvSpPr>
          <p:nvPr>
            <p:ph idx="1"/>
          </p:nvPr>
        </p:nvSpPr>
        <p:spPr/>
        <p:txBody>
          <a:bodyPr/>
          <a:lstStyle/>
          <a:p>
            <a:r>
              <a:rPr lang="en-US" dirty="0" smtClean="0"/>
              <a:t>C# divides the world of types into Value type and Reference </a:t>
            </a:r>
            <a:r>
              <a:rPr lang="en-US" dirty="0"/>
              <a:t>t</a:t>
            </a:r>
            <a:r>
              <a:rPr lang="en-US" dirty="0" smtClean="0"/>
              <a:t>ype. Value types are created on the </a:t>
            </a:r>
            <a:r>
              <a:rPr lang="en-US" dirty="0" err="1" smtClean="0"/>
              <a:t>stack.All</a:t>
            </a:r>
            <a:r>
              <a:rPr lang="en-US" dirty="0" smtClean="0"/>
              <a:t> the intrinsic types (</a:t>
            </a:r>
            <a:r>
              <a:rPr lang="en-US" dirty="0" err="1" smtClean="0"/>
              <a:t>int,long</a:t>
            </a:r>
            <a:r>
              <a:rPr lang="en-US" dirty="0" smtClean="0"/>
              <a:t>) are value types and thus are created on the stack.</a:t>
            </a:r>
          </a:p>
          <a:p>
            <a:r>
              <a:rPr lang="en-US" dirty="0" smtClean="0"/>
              <a:t>Objects, on the other hand, are reference types. Reference types are created on the heap memory.</a:t>
            </a:r>
          </a:p>
          <a:p>
            <a:r>
              <a:rPr lang="en-US" dirty="0" err="1" smtClean="0"/>
              <a:t>Structs</a:t>
            </a:r>
            <a:r>
              <a:rPr lang="en-US" dirty="0" smtClean="0"/>
              <a:t> types such as </a:t>
            </a:r>
            <a:r>
              <a:rPr lang="en-US" dirty="0" err="1" smtClean="0"/>
              <a:t>int</a:t>
            </a:r>
            <a:r>
              <a:rPr lang="en-US" dirty="0" smtClean="0"/>
              <a:t>, float, long </a:t>
            </a:r>
            <a:r>
              <a:rPr lang="en-US" dirty="0" err="1" smtClean="0"/>
              <a:t>etc</a:t>
            </a:r>
            <a:r>
              <a:rPr lang="en-US" dirty="0" smtClean="0"/>
              <a:t> are value types.</a:t>
            </a:r>
          </a:p>
          <a:p>
            <a:r>
              <a:rPr lang="en-US" dirty="0" smtClean="0"/>
              <a:t>Strings are Reference types</a:t>
            </a:r>
          </a:p>
          <a:p>
            <a:r>
              <a:rPr lang="en-US" dirty="0" smtClean="0"/>
              <a:t>Memory of Reference types is claimed by garbage collector.</a:t>
            </a:r>
            <a:endParaRPr lang="en-US" dirty="0"/>
          </a:p>
        </p:txBody>
      </p:sp>
    </p:spTree>
    <p:extLst>
      <p:ext uri="{BB962C8B-B14F-4D97-AF65-F5344CB8AC3E}">
        <p14:creationId xmlns:p14="http://schemas.microsoft.com/office/powerpoint/2010/main" xmlns="" val="2392013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i="1" u="sng" dirty="0" smtClean="0">
                <a:solidFill>
                  <a:srgbClr val="92D050"/>
                </a:solidFill>
              </a:rPr>
              <a:t>Array</a:t>
            </a:r>
            <a:endParaRPr lang="en-US" sz="5400" b="1" i="1" u="sng" dirty="0">
              <a:solidFill>
                <a:srgbClr val="92D050"/>
              </a:solidFill>
            </a:endParaRPr>
          </a:p>
        </p:txBody>
      </p:sp>
      <p:sp>
        <p:nvSpPr>
          <p:cNvPr id="3" name="Content Placeholder 2"/>
          <p:cNvSpPr>
            <a:spLocks noGrp="1"/>
          </p:cNvSpPr>
          <p:nvPr>
            <p:ph idx="1"/>
          </p:nvPr>
        </p:nvSpPr>
        <p:spPr>
          <a:xfrm>
            <a:off x="838200" y="1825624"/>
            <a:ext cx="10515600" cy="4716843"/>
          </a:xfrm>
        </p:spPr>
        <p:txBody>
          <a:bodyPr>
            <a:normAutofit fontScale="92500" lnSpcReduction="20000"/>
          </a:bodyPr>
          <a:lstStyle/>
          <a:p>
            <a:r>
              <a:rPr lang="en-US" dirty="0" smtClean="0"/>
              <a:t>Array </a:t>
            </a:r>
            <a:r>
              <a:rPr lang="en-US" dirty="0"/>
              <a:t>is a set of similar type values that are stored in a sequential order either in the form of rows or rows and columns</a:t>
            </a:r>
            <a:r>
              <a:rPr lang="en-US" dirty="0" smtClean="0"/>
              <a:t>.</a:t>
            </a:r>
          </a:p>
          <a:p>
            <a:pPr lvl="0"/>
            <a:r>
              <a:rPr lang="en-US" dirty="0"/>
              <a:t>A</a:t>
            </a:r>
            <a:r>
              <a:rPr lang="en-US" dirty="0" smtClean="0"/>
              <a:t>rray </a:t>
            </a:r>
            <a:r>
              <a:rPr lang="en-US" dirty="0"/>
              <a:t>can declares as fixed length or dynamic. Fixed length array can store a predefined number of items while size of dynamic array increases as we add new items to the </a:t>
            </a:r>
            <a:r>
              <a:rPr lang="en-US" dirty="0" smtClean="0"/>
              <a:t>array</a:t>
            </a:r>
          </a:p>
          <a:p>
            <a:r>
              <a:rPr lang="en-US" dirty="0"/>
              <a:t>C# supports different kinds of </a:t>
            </a:r>
            <a:r>
              <a:rPr lang="en-US" dirty="0" smtClean="0"/>
              <a:t>arrays</a:t>
            </a:r>
          </a:p>
          <a:p>
            <a:pPr marL="0" lvl="0" indent="0">
              <a:buNone/>
            </a:pPr>
            <a:r>
              <a:rPr lang="en-US" dirty="0" smtClean="0"/>
              <a:t>1)</a:t>
            </a:r>
            <a:r>
              <a:rPr lang="en-US" b="1" i="1" u="sng" dirty="0"/>
              <a:t> One dimensional array </a:t>
            </a:r>
            <a:r>
              <a:rPr lang="en-US" b="1" i="1" u="sng" dirty="0" smtClean="0"/>
              <a:t>:</a:t>
            </a:r>
            <a:r>
              <a:rPr lang="en-US" dirty="0"/>
              <a:t>These arrays will store data in a form of rows </a:t>
            </a:r>
            <a:r>
              <a:rPr lang="en-US" dirty="0" smtClean="0"/>
              <a:t>or columns</a:t>
            </a:r>
          </a:p>
          <a:p>
            <a:pPr marL="0" indent="0">
              <a:buNone/>
            </a:pPr>
            <a:r>
              <a:rPr lang="en-US" dirty="0" smtClean="0"/>
              <a:t>2)</a:t>
            </a:r>
            <a:r>
              <a:rPr lang="en-US" b="1" u="sng" dirty="0"/>
              <a:t> Two Dimensional </a:t>
            </a:r>
            <a:r>
              <a:rPr lang="en-US" b="1" u="sng" dirty="0" err="1" smtClean="0"/>
              <a:t>Arrays:</a:t>
            </a:r>
            <a:r>
              <a:rPr lang="en-US" dirty="0" err="1"/>
              <a:t>These</a:t>
            </a:r>
            <a:r>
              <a:rPr lang="en-US" dirty="0"/>
              <a:t> arrays will store data in the form of rows and </a:t>
            </a:r>
            <a:r>
              <a:rPr lang="en-US" dirty="0" smtClean="0"/>
              <a:t>columns</a:t>
            </a:r>
          </a:p>
          <a:p>
            <a:pPr marL="0" indent="0">
              <a:buNone/>
            </a:pPr>
            <a:r>
              <a:rPr lang="en-US" dirty="0" smtClean="0"/>
              <a:t>3)</a:t>
            </a:r>
            <a:r>
              <a:rPr lang="en-US" b="1" i="1" u="sng" dirty="0"/>
              <a:t> Jagged </a:t>
            </a:r>
            <a:r>
              <a:rPr lang="en-US" b="1" i="1" u="sng" dirty="0" err="1" smtClean="0"/>
              <a:t>Array:</a:t>
            </a:r>
            <a:r>
              <a:rPr lang="en-US" dirty="0" err="1"/>
              <a:t>It</a:t>
            </a:r>
            <a:r>
              <a:rPr lang="en-US" dirty="0"/>
              <a:t> is also a two dimensional array which stores the data in form of rows and columns whereas in a two dimension array all the rows will be having equal number of columns but in jagged array the columns size varies from row to row</a:t>
            </a:r>
          </a:p>
          <a:p>
            <a:pPr marL="0" indent="0">
              <a:buNone/>
            </a:pPr>
            <a:endParaRPr lang="en-US" dirty="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xmlns="" val="1062860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i="1" u="sng" dirty="0" smtClean="0">
                <a:solidFill>
                  <a:srgbClr val="92D050"/>
                </a:solidFill>
              </a:rPr>
              <a:t>OOPs Concepts</a:t>
            </a:r>
            <a:endParaRPr lang="en-US" sz="5400" b="1" i="1" u="sng" dirty="0">
              <a:solidFill>
                <a:srgbClr val="92D050"/>
              </a:solidFill>
            </a:endParaRPr>
          </a:p>
        </p:txBody>
      </p:sp>
      <p:sp>
        <p:nvSpPr>
          <p:cNvPr id="3" name="Content Placeholder 2"/>
          <p:cNvSpPr>
            <a:spLocks noGrp="1"/>
          </p:cNvSpPr>
          <p:nvPr>
            <p:ph idx="1"/>
          </p:nvPr>
        </p:nvSpPr>
        <p:spPr/>
        <p:txBody>
          <a:bodyPr>
            <a:normAutofit fontScale="92500"/>
          </a:bodyPr>
          <a:lstStyle/>
          <a:p>
            <a:r>
              <a:rPr lang="en-US" b="1" i="1" dirty="0" err="1" smtClean="0"/>
              <a:t>Encapsulation:</a:t>
            </a:r>
            <a:r>
              <a:rPr lang="en-US" dirty="0" err="1"/>
              <a:t>This</a:t>
            </a:r>
            <a:r>
              <a:rPr lang="en-US" dirty="0"/>
              <a:t> is all about hiding of data while enclosing or wrapping data under the container known as class which provides the basic security for the contain present under the class.</a:t>
            </a:r>
          </a:p>
          <a:p>
            <a:pPr lvl="0"/>
            <a:endParaRPr lang="en-US" dirty="0" smtClean="0"/>
          </a:p>
          <a:p>
            <a:r>
              <a:rPr lang="en-US" b="1" i="1" dirty="0"/>
              <a:t>Abstraction</a:t>
            </a:r>
            <a:r>
              <a:rPr lang="en-US" b="1" i="1" dirty="0" smtClean="0"/>
              <a:t>: </a:t>
            </a:r>
            <a:r>
              <a:rPr lang="en-US" dirty="0"/>
              <a:t>This is all about hiding the complexity of the program and then providing with the set of interface to consume the functionality.</a:t>
            </a:r>
          </a:p>
          <a:p>
            <a:endParaRPr lang="en-US" dirty="0" smtClean="0"/>
          </a:p>
          <a:p>
            <a:pPr lvl="0"/>
            <a:r>
              <a:rPr lang="en-US" b="1" i="1" dirty="0" smtClean="0"/>
              <a:t>Polymorphism: </a:t>
            </a:r>
            <a:r>
              <a:rPr lang="en-US" dirty="0"/>
              <a:t>Behaving in different ways depending upon the input that is received is known as polymorphism, i.e. whenever the input changes automatically the output or behavior also </a:t>
            </a:r>
            <a:r>
              <a:rPr lang="en-US" dirty="0" smtClean="0"/>
              <a:t>changes.</a:t>
            </a:r>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xmlns="" val="1189472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i="1" u="sng" dirty="0" smtClean="0">
                <a:solidFill>
                  <a:srgbClr val="92D050"/>
                </a:solidFill>
              </a:rPr>
              <a:t>Inheritance</a:t>
            </a:r>
            <a:endParaRPr lang="en-US" sz="5400" b="1" i="1" u="sng" dirty="0">
              <a:solidFill>
                <a:srgbClr val="92D050"/>
              </a:solidFill>
            </a:endParaRPr>
          </a:p>
        </p:txBody>
      </p:sp>
      <p:sp>
        <p:nvSpPr>
          <p:cNvPr id="4" name="Content Placeholder 3"/>
          <p:cNvSpPr>
            <a:spLocks noGrp="1"/>
          </p:cNvSpPr>
          <p:nvPr>
            <p:ph idx="1"/>
          </p:nvPr>
        </p:nvSpPr>
        <p:spPr/>
        <p:txBody>
          <a:bodyPr/>
          <a:lstStyle/>
          <a:p>
            <a:r>
              <a:rPr lang="en-US" dirty="0" smtClean="0"/>
              <a:t>It’s a mechanism of consuming members of one class in another class by establishing parent/child relationship</a:t>
            </a:r>
          </a:p>
          <a:p>
            <a:r>
              <a:rPr lang="en-US" dirty="0" smtClean="0"/>
              <a:t>Types of Inheritance</a:t>
            </a:r>
            <a:endParaRPr lang="en-US" dirty="0"/>
          </a:p>
        </p:txBody>
      </p:sp>
      <p:pic>
        <p:nvPicPr>
          <p:cNvPr id="5" name="Picture 4"/>
          <p:cNvPicPr>
            <a:picLocks noChangeAspect="1"/>
          </p:cNvPicPr>
          <p:nvPr/>
        </p:nvPicPr>
        <p:blipFill>
          <a:blip r:embed="rId2"/>
          <a:stretch>
            <a:fillRect/>
          </a:stretch>
        </p:blipFill>
        <p:spPr>
          <a:xfrm>
            <a:off x="1052713" y="3509760"/>
            <a:ext cx="1638971" cy="1671637"/>
          </a:xfrm>
          <a:prstGeom prst="rect">
            <a:avLst/>
          </a:prstGeom>
        </p:spPr>
      </p:pic>
      <p:pic>
        <p:nvPicPr>
          <p:cNvPr id="6" name="Picture 5"/>
          <p:cNvPicPr>
            <a:picLocks noChangeAspect="1"/>
          </p:cNvPicPr>
          <p:nvPr/>
        </p:nvPicPr>
        <p:blipFill>
          <a:blip r:embed="rId3"/>
          <a:stretch>
            <a:fillRect/>
          </a:stretch>
        </p:blipFill>
        <p:spPr>
          <a:xfrm>
            <a:off x="3371314" y="3509761"/>
            <a:ext cx="2201146" cy="1671636"/>
          </a:xfrm>
          <a:prstGeom prst="rect">
            <a:avLst/>
          </a:prstGeom>
        </p:spPr>
      </p:pic>
      <p:pic>
        <p:nvPicPr>
          <p:cNvPr id="7" name="Picture 6"/>
          <p:cNvPicPr>
            <a:picLocks noChangeAspect="1"/>
          </p:cNvPicPr>
          <p:nvPr/>
        </p:nvPicPr>
        <p:blipFill>
          <a:blip r:embed="rId4"/>
          <a:stretch>
            <a:fillRect/>
          </a:stretch>
        </p:blipFill>
        <p:spPr>
          <a:xfrm>
            <a:off x="9406776" y="2924576"/>
            <a:ext cx="2224087" cy="2367366"/>
          </a:xfrm>
          <a:prstGeom prst="rect">
            <a:avLst/>
          </a:prstGeom>
        </p:spPr>
      </p:pic>
      <p:pic>
        <p:nvPicPr>
          <p:cNvPr id="8" name="Picture 7"/>
          <p:cNvPicPr>
            <a:picLocks noChangeAspect="1"/>
          </p:cNvPicPr>
          <p:nvPr/>
        </p:nvPicPr>
        <p:blipFill>
          <a:blip r:embed="rId5"/>
          <a:stretch>
            <a:fillRect/>
          </a:stretch>
        </p:blipFill>
        <p:spPr>
          <a:xfrm>
            <a:off x="5756856" y="3322750"/>
            <a:ext cx="2724084" cy="2099256"/>
          </a:xfrm>
          <a:prstGeom prst="rect">
            <a:avLst/>
          </a:prstGeom>
        </p:spPr>
      </p:pic>
      <p:pic>
        <p:nvPicPr>
          <p:cNvPr id="9" name="Picture 8"/>
          <p:cNvPicPr>
            <a:picLocks noChangeAspect="1"/>
          </p:cNvPicPr>
          <p:nvPr/>
        </p:nvPicPr>
        <p:blipFill>
          <a:blip r:embed="rId6"/>
          <a:stretch>
            <a:fillRect/>
          </a:stretch>
        </p:blipFill>
        <p:spPr>
          <a:xfrm>
            <a:off x="3718976" y="4983317"/>
            <a:ext cx="3596224" cy="2152650"/>
          </a:xfrm>
          <a:prstGeom prst="rect">
            <a:avLst/>
          </a:prstGeom>
        </p:spPr>
      </p:pic>
    </p:spTree>
    <p:extLst>
      <p:ext uri="{BB962C8B-B14F-4D97-AF65-F5344CB8AC3E}">
        <p14:creationId xmlns:p14="http://schemas.microsoft.com/office/powerpoint/2010/main" xmlns="" val="863122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i="1" u="sng" dirty="0" smtClean="0">
                <a:solidFill>
                  <a:srgbClr val="92D050"/>
                </a:solidFill>
              </a:rPr>
              <a:t>Methods Introduction</a:t>
            </a:r>
            <a:endParaRPr lang="en-US" sz="5400" b="1" i="1" u="sng" dirty="0">
              <a:solidFill>
                <a:srgbClr val="92D050"/>
              </a:solidFill>
            </a:endParaRPr>
          </a:p>
        </p:txBody>
      </p:sp>
      <p:sp>
        <p:nvSpPr>
          <p:cNvPr id="3" name="Content Placeholder 2"/>
          <p:cNvSpPr>
            <a:spLocks noGrp="1"/>
          </p:cNvSpPr>
          <p:nvPr>
            <p:ph idx="1"/>
          </p:nvPr>
        </p:nvSpPr>
        <p:spPr/>
        <p:txBody>
          <a:bodyPr/>
          <a:lstStyle/>
          <a:p>
            <a:pPr lvl="0"/>
            <a:r>
              <a:rPr lang="en-US" dirty="0"/>
              <a:t>A method is an action that has to be </a:t>
            </a:r>
            <a:r>
              <a:rPr lang="en-US" dirty="0" smtClean="0"/>
              <a:t>performed. </a:t>
            </a:r>
          </a:p>
          <a:p>
            <a:pPr lvl="0"/>
            <a:r>
              <a:rPr lang="en-US" dirty="0" smtClean="0"/>
              <a:t>A </a:t>
            </a:r>
            <a:r>
              <a:rPr lang="en-US" dirty="0"/>
              <a:t>method can be either value returning or non-value returning also</a:t>
            </a:r>
            <a:r>
              <a:rPr lang="en-US" dirty="0" smtClean="0"/>
              <a:t>.</a:t>
            </a:r>
          </a:p>
          <a:p>
            <a:r>
              <a:rPr lang="en-US" dirty="0" smtClean="0"/>
              <a:t>A </a:t>
            </a:r>
            <a:r>
              <a:rPr lang="en-US" dirty="0"/>
              <a:t>value returning method will first perform an action and then returns the result of that action whereas a non-value returning method will perform an action but will not return any result of that action</a:t>
            </a:r>
            <a:r>
              <a:rPr lang="en-US" dirty="0" smtClean="0"/>
              <a:t>.</a:t>
            </a:r>
          </a:p>
          <a:p>
            <a:r>
              <a:rPr lang="en-US" dirty="0"/>
              <a:t>Passing parameter to a function or a method will be making that action more dynamic.</a:t>
            </a:r>
          </a:p>
          <a:p>
            <a:endParaRPr lang="en-US" dirty="0"/>
          </a:p>
          <a:p>
            <a:pPr lvl="0"/>
            <a:endParaRPr lang="en-US" dirty="0"/>
          </a:p>
          <a:p>
            <a:endParaRPr lang="en-US" dirty="0"/>
          </a:p>
        </p:txBody>
      </p:sp>
    </p:spTree>
    <p:extLst>
      <p:ext uri="{BB962C8B-B14F-4D97-AF65-F5344CB8AC3E}">
        <p14:creationId xmlns:p14="http://schemas.microsoft.com/office/powerpoint/2010/main" xmlns="" val="738176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i="1" u="sng" dirty="0" smtClean="0">
                <a:solidFill>
                  <a:srgbClr val="92D050"/>
                </a:solidFill>
              </a:rPr>
              <a:t>Variable, Object and Reference of a class</a:t>
            </a:r>
            <a:endParaRPr lang="en-US" sz="4800" b="1" i="1" u="sng" dirty="0">
              <a:solidFill>
                <a:srgbClr val="92D050"/>
              </a:solidFill>
            </a:endParaRPr>
          </a:p>
        </p:txBody>
      </p:sp>
      <p:sp>
        <p:nvSpPr>
          <p:cNvPr id="3" name="Content Placeholder 2"/>
          <p:cNvSpPr>
            <a:spLocks noGrp="1"/>
          </p:cNvSpPr>
          <p:nvPr>
            <p:ph idx="1"/>
          </p:nvPr>
        </p:nvSpPr>
        <p:spPr/>
        <p:txBody>
          <a:bodyPr>
            <a:normAutofit lnSpcReduction="10000"/>
          </a:bodyPr>
          <a:lstStyle/>
          <a:p>
            <a:r>
              <a:rPr lang="en-US" b="1" dirty="0" smtClean="0"/>
              <a:t>Variable</a:t>
            </a:r>
            <a:r>
              <a:rPr lang="en-US" dirty="0" smtClean="0"/>
              <a:t>- It is a copy of a class which is not initialized.</a:t>
            </a:r>
          </a:p>
          <a:p>
            <a:r>
              <a:rPr lang="en-US" b="1" dirty="0" smtClean="0"/>
              <a:t>Object</a:t>
            </a:r>
            <a:r>
              <a:rPr lang="en-US" dirty="0" smtClean="0"/>
              <a:t>- It is the copy of a class that is initialized by using the new keyword which has its own memory and never shared with another instance.</a:t>
            </a:r>
          </a:p>
          <a:p>
            <a:r>
              <a:rPr lang="en-US" b="1" dirty="0" smtClean="0"/>
              <a:t>Reference</a:t>
            </a:r>
            <a:r>
              <a:rPr lang="en-US" dirty="0" smtClean="0"/>
              <a:t>- It is the copy of a class that is initialized by using an existing instance. References of class will not have any memory allocation they will be sharing the same memory of the instance that assigned for initializing the variable.</a:t>
            </a:r>
          </a:p>
          <a:p>
            <a:r>
              <a:rPr lang="en-US" dirty="0" smtClean="0"/>
              <a:t>Reference of a class can be called as a pointer to the instance and every modifications we perform on the members using </a:t>
            </a:r>
            <a:r>
              <a:rPr lang="en-US" dirty="0" err="1" smtClean="0"/>
              <a:t>instanve</a:t>
            </a:r>
            <a:r>
              <a:rPr lang="en-US" dirty="0" smtClean="0"/>
              <a:t> reflects when we access them through reference and vice versa.  </a:t>
            </a:r>
          </a:p>
        </p:txBody>
      </p:sp>
    </p:spTree>
    <p:extLst>
      <p:ext uri="{BB962C8B-B14F-4D97-AF65-F5344CB8AC3E}">
        <p14:creationId xmlns:p14="http://schemas.microsoft.com/office/powerpoint/2010/main" xmlns="" val="2241625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677</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 Introduction</vt:lpstr>
      <vt:lpstr>Static vs Instance</vt:lpstr>
      <vt:lpstr>Namespace</vt:lpstr>
      <vt:lpstr>Value Type vs Reference Type</vt:lpstr>
      <vt:lpstr>Array</vt:lpstr>
      <vt:lpstr>OOPs Concepts</vt:lpstr>
      <vt:lpstr>Inheritance</vt:lpstr>
      <vt:lpstr>Methods Introduction</vt:lpstr>
      <vt:lpstr>Variable, Object and Reference of a class</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vs Instance</dc:title>
  <dc:creator>Sagar</dc:creator>
  <cp:lastModifiedBy>Admin</cp:lastModifiedBy>
  <cp:revision>17</cp:revision>
  <dcterms:created xsi:type="dcterms:W3CDTF">2019-03-05T07:19:04Z</dcterms:created>
  <dcterms:modified xsi:type="dcterms:W3CDTF">2019-03-06T04:36:56Z</dcterms:modified>
</cp:coreProperties>
</file>