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78" r:id="rId3"/>
    <p:sldId id="393" r:id="rId4"/>
    <p:sldId id="394" r:id="rId5"/>
    <p:sldId id="395" r:id="rId6"/>
    <p:sldId id="396" r:id="rId7"/>
    <p:sldId id="397" r:id="rId8"/>
    <p:sldId id="398" r:id="rId9"/>
    <p:sldId id="379" r:id="rId10"/>
  </p:sldIdLst>
  <p:sldSz cx="9144000" cy="6858000" type="screen4x3"/>
  <p:notesSz cx="6858000" cy="9144000"/>
  <p:custShowLst>
    <p:custShow name="재구성한 쇼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" initials="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9494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0" autoAdjust="0"/>
    <p:restoredTop sz="94533" autoAdjust="0"/>
  </p:normalViewPr>
  <p:slideViewPr>
    <p:cSldViewPr snapToGrid="0">
      <p:cViewPr varScale="1">
        <p:scale>
          <a:sx n="116" d="100"/>
          <a:sy n="116" d="100"/>
        </p:scale>
        <p:origin x="9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838D6FE8-1EB8-4A26-A412-8C964EC98A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AAE45EC-CAA1-4741-AAA3-ABCBD191F7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2263F-48C9-4819-B47D-95E75386AB72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B725CC3-0987-4A87-BFB0-81F791726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B4DF93E-F2BE-40D6-BD56-5189D8B1FF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33220-3D50-4989-87FA-A51A24FC6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90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2839B-BBFD-4E34-AA3C-C5DBE2C3F60E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9BCDD-79B2-42A6-AF97-707EDA0BA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0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9BCDD-79B2-42A6-AF97-707EDA0BA9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0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9BCDD-79B2-42A6-AF97-707EDA0BA9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70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9BCDD-79B2-42A6-AF97-707EDA0BA9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407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9BCDD-79B2-42A6-AF97-707EDA0BA9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0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9BCDD-79B2-42A6-AF97-707EDA0BA9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0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9BCDD-79B2-42A6-AF97-707EDA0BA9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99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9BCDD-79B2-42A6-AF97-707EDA0BA9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51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9BCDD-79B2-42A6-AF97-707EDA0BA9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1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9BCDD-79B2-42A6-AF97-707EDA0BA9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2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7236-5235-423A-B36D-1F5B0148EA3E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2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A35A-3CB6-434B-8B7F-A5C18B8B7676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2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8E17-BB07-42C4-8FF2-15D31782DB35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9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ACCE-7786-4FA7-A98F-7200ED468AA5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0E9BB9C-E901-4F60-BD7B-A89475986D9A}"/>
              </a:ext>
            </a:extLst>
          </p:cNvPr>
          <p:cNvSpPr txBox="1"/>
          <p:nvPr userDrawn="1"/>
        </p:nvSpPr>
        <p:spPr>
          <a:xfrm>
            <a:off x="8385463" y="6424734"/>
            <a:ext cx="650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949494"/>
                </a:solidFill>
                <a:latin typeface="+mn-ea"/>
                <a:ea typeface="+mn-ea"/>
              </a:rPr>
              <a:t>/ </a:t>
            </a:r>
            <a:r>
              <a:rPr lang="en-US" altLang="ko-KR" sz="1000" b="1" dirty="0">
                <a:solidFill>
                  <a:srgbClr val="949494"/>
                </a:solidFill>
                <a:latin typeface="+mn-ea"/>
                <a:ea typeface="+mn-ea"/>
              </a:rPr>
              <a:t>11</a:t>
            </a:r>
            <a:endParaRPr lang="ko-KR" altLang="en-US" sz="1050" b="1" dirty="0">
              <a:solidFill>
                <a:srgbClr val="949494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728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5F02-27D3-4192-8849-82DF51E1F03C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19AF-E4FE-4B70-920E-C366DB82A278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44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="" xmlns:a16="http://schemas.microsoft.com/office/drawing/2014/main" id="{AA80C593-691C-47E9-83D4-0B60D9F5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CBD5-CBCF-4DF8-8B12-272FAF62BDD7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="" xmlns:a16="http://schemas.microsoft.com/office/drawing/2014/main" id="{9D6F6713-CEBF-471A-8E6F-F0EB8F9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="" xmlns:a16="http://schemas.microsoft.com/office/drawing/2014/main" id="{F707E059-EA27-4DDE-A649-FC4A61DC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8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60C2-DC10-462D-AD8D-DA2520AF693E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7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62DD-55E9-4863-B1FB-B5953365F37C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7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BA20-6856-4E15-827B-5659E422F00B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81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5649-DA36-46DD-95C9-08DAC66135EC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CBD5-CBCF-4DF8-8B12-272FAF62BDD7}" type="datetime1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66AE-8893-41E1-9073-8B00D93B2591}" type="slidenum">
              <a:rPr lang="ko-KR" altLang="en-US" smtClean="0"/>
              <a:pPr/>
              <a:t>‹#›</a:t>
            </a:fld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25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25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2021 DGIST MBIS Lab.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FDA8A201-6F3A-41F9-8283-B8B40B09F993}"/>
              </a:ext>
            </a:extLst>
          </p:cNvPr>
          <p:cNvGrpSpPr/>
          <p:nvPr/>
        </p:nvGrpSpPr>
        <p:grpSpPr>
          <a:xfrm>
            <a:off x="6174080" y="224098"/>
            <a:ext cx="2832990" cy="386980"/>
            <a:chOff x="1033549" y="5404736"/>
            <a:chExt cx="5976499" cy="816378"/>
          </a:xfrm>
          <a:solidFill>
            <a:schemeClr val="bg1"/>
          </a:solidFill>
        </p:grpSpPr>
        <p:pic>
          <p:nvPicPr>
            <p:cNvPr id="17" name="Picture 2" descr="http://mbis.dgist.ac.kr/WordPress/wp-content/themes/mbis/images/logo.png">
              <a:extLst>
                <a:ext uri="{FF2B5EF4-FFF2-40B4-BE49-F238E27FC236}">
                  <a16:creationId xmlns="" xmlns:a16="http://schemas.microsoft.com/office/drawing/2014/main" id="{2E466584-06A0-4F5F-AFF1-7549575C8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21" y="5520752"/>
              <a:ext cx="3686127" cy="700362"/>
            </a:xfrm>
            <a:prstGeom prst="rect">
              <a:avLst/>
            </a:prstGeom>
            <a:grpFill/>
          </p:spPr>
        </p:pic>
        <p:pic>
          <p:nvPicPr>
            <p:cNvPr id="18" name="Picture 4" descr="https://www.dgist.ac.kr/data/sites/dgist/resources/Upload_folder/pages/files/ui.jpg">
              <a:extLst>
                <a:ext uri="{FF2B5EF4-FFF2-40B4-BE49-F238E27FC236}">
                  <a16:creationId xmlns="" xmlns:a16="http://schemas.microsoft.com/office/drawing/2014/main" id="{32C5EDCF-250E-4BA7-8922-BCE4EBC5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549" y="5404736"/>
              <a:ext cx="2290372" cy="700362"/>
            </a:xfrm>
            <a:prstGeom prst="rect">
              <a:avLst/>
            </a:prstGeom>
            <a:grpFill/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2275" y="1433451"/>
            <a:ext cx="8324850" cy="1413440"/>
          </a:xfrm>
        </p:spPr>
        <p:txBody>
          <a:bodyPr>
            <a:noAutofit/>
          </a:bodyPr>
          <a:lstStyle/>
          <a:p>
            <a:pPr fontAlgn="base" latinLnBrk="0"/>
            <a:r>
              <a:rPr lang="en-US" altLang="ko-KR" b="1" dirty="0" smtClean="0">
                <a:latin typeface="+mn-lt"/>
              </a:rPr>
              <a:t>Logistic Regression</a:t>
            </a:r>
            <a:endParaRPr lang="en-US" altLang="ko-KR" b="1" dirty="0">
              <a:latin typeface="+mn-lt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955770" y="3386776"/>
            <a:ext cx="3257860" cy="75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/>
              <a:t>2021. 03. </a:t>
            </a:r>
            <a:r>
              <a:rPr lang="en-US" altLang="ko-KR" sz="3600" b="1" dirty="0" smtClean="0"/>
              <a:t>03.</a:t>
            </a:r>
            <a:endParaRPr lang="en-US" altLang="ko-KR" sz="3600" b="1" dirty="0"/>
          </a:p>
        </p:txBody>
      </p:sp>
      <p:sp>
        <p:nvSpPr>
          <p:cNvPr id="11" name="부제목 2">
            <a:extLst>
              <a:ext uri="{FF2B5EF4-FFF2-40B4-BE49-F238E27FC236}">
                <a16:creationId xmlns="" xmlns:a16="http://schemas.microsoft.com/office/drawing/2014/main" id="{92E75614-D0C1-4B06-AF9B-8DE01C70FA6A}"/>
              </a:ext>
            </a:extLst>
          </p:cNvPr>
          <p:cNvSpPr txBox="1">
            <a:spLocks/>
          </p:cNvSpPr>
          <p:nvPr/>
        </p:nvSpPr>
        <p:spPr>
          <a:xfrm>
            <a:off x="4660828" y="5898016"/>
            <a:ext cx="4483172" cy="1919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b="1" dirty="0"/>
              <a:t>M.S candidate</a:t>
            </a:r>
          </a:p>
          <a:p>
            <a:pPr algn="r"/>
            <a:r>
              <a:rPr lang="en-US" altLang="ko-KR" sz="2000" b="1" dirty="0" err="1"/>
              <a:t>JaeGeun</a:t>
            </a:r>
            <a:r>
              <a:rPr lang="en-US" altLang="ko-KR" sz="2000" b="1" dirty="0"/>
              <a:t> Park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7E8B35A-51A1-4A92-8730-C0BD9B38C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07" y="5986133"/>
            <a:ext cx="4191425" cy="618614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="" xmlns:a16="http://schemas.microsoft.com/office/drawing/2014/main" id="{0332AF15-FDD1-4DED-9E23-14D31E1E5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1932"/>
            <a:ext cx="9169400" cy="14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="" xmlns:a16="http://schemas.microsoft.com/office/drawing/2014/main" id="{01B5D023-86D3-4F14-903A-8A33AAB5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6717108"/>
            <a:ext cx="9169400" cy="14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90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7347CE28-AED9-42A5-97CD-46DF37E2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841930"/>
            <a:ext cx="9169400" cy="14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30B0A6F-C0A7-4C41-B174-424D05C93EBE}"/>
              </a:ext>
            </a:extLst>
          </p:cNvPr>
          <p:cNvGrpSpPr/>
          <p:nvPr/>
        </p:nvGrpSpPr>
        <p:grpSpPr>
          <a:xfrm>
            <a:off x="6174080" y="224098"/>
            <a:ext cx="2832990" cy="386980"/>
            <a:chOff x="1033549" y="5404736"/>
            <a:chExt cx="5976499" cy="816378"/>
          </a:xfrm>
          <a:solidFill>
            <a:schemeClr val="bg1"/>
          </a:solidFill>
        </p:grpSpPr>
        <p:pic>
          <p:nvPicPr>
            <p:cNvPr id="11" name="Picture 2" descr="http://mbis.dgist.ac.kr/WordPress/wp-content/themes/mbis/images/logo.png">
              <a:extLst>
                <a:ext uri="{FF2B5EF4-FFF2-40B4-BE49-F238E27FC236}">
                  <a16:creationId xmlns="" xmlns:a16="http://schemas.microsoft.com/office/drawing/2014/main" id="{80080699-E982-4147-8C6C-0F55660FC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21" y="5520752"/>
              <a:ext cx="3686127" cy="700362"/>
            </a:xfrm>
            <a:prstGeom prst="rect">
              <a:avLst/>
            </a:prstGeom>
            <a:grpFill/>
          </p:spPr>
        </p:pic>
        <p:pic>
          <p:nvPicPr>
            <p:cNvPr id="14" name="Picture 4" descr="https://www.dgist.ac.kr/data/sites/dgist/resources/Upload_folder/pages/files/ui.jpg">
              <a:extLst>
                <a:ext uri="{FF2B5EF4-FFF2-40B4-BE49-F238E27FC236}">
                  <a16:creationId xmlns="" xmlns:a16="http://schemas.microsoft.com/office/drawing/2014/main" id="{07159E9C-9D94-4E11-9232-A6BEEE54E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549" y="5404736"/>
              <a:ext cx="2290372" cy="700362"/>
            </a:xfrm>
            <a:prstGeom prst="rect">
              <a:avLst/>
            </a:prstGeom>
            <a:grpFill/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2" y="1603340"/>
            <a:ext cx="1690816" cy="1690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485" y="928147"/>
            <a:ext cx="170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Input data</a:t>
            </a:r>
            <a:endParaRPr lang="ko-KR" altLang="en-US" sz="2800" dirty="0"/>
          </a:p>
        </p:txBody>
      </p:sp>
      <p:sp>
        <p:nvSpPr>
          <p:cNvPr id="9" name="왼쪽 중괄호 8"/>
          <p:cNvSpPr/>
          <p:nvPr/>
        </p:nvSpPr>
        <p:spPr>
          <a:xfrm>
            <a:off x="767148" y="1637810"/>
            <a:ext cx="205946" cy="1621875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1838067" y="2654850"/>
            <a:ext cx="205946" cy="1621875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14964" y="3618347"/>
            <a:ext cx="125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256 pixels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426" y="2079415"/>
            <a:ext cx="125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256 pixels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3335294" y="2165285"/>
            <a:ext cx="1195517" cy="566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0" y="1637810"/>
            <a:ext cx="1690816" cy="1690816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5765632" y="1483728"/>
            <a:ext cx="0" cy="201442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934508" y="1483728"/>
            <a:ext cx="0" cy="201442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071329" y="1483728"/>
            <a:ext cx="0" cy="201442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890097" y="1483728"/>
            <a:ext cx="0" cy="201442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745755" y="1473898"/>
            <a:ext cx="0" cy="201442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099264" y="1483728"/>
            <a:ext cx="0" cy="201442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64558" y="1250332"/>
            <a:ext cx="32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5261061" y="3216469"/>
            <a:ext cx="230659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261061" y="3088783"/>
            <a:ext cx="230659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261061" y="2965215"/>
            <a:ext cx="230659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203933" y="1795442"/>
            <a:ext cx="230659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187457" y="1935485"/>
            <a:ext cx="230659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187457" y="2087246"/>
            <a:ext cx="230659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5400000">
            <a:off x="7337520" y="2272235"/>
            <a:ext cx="32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45731" y="2315617"/>
            <a:ext cx="156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 x 16 images</a:t>
            </a:r>
            <a:endParaRPr lang="ko-KR" altLang="en-US" dirty="0"/>
          </a:p>
        </p:txBody>
      </p:sp>
      <p:sp>
        <p:nvSpPr>
          <p:cNvPr id="40" name="왼쪽 중괄호 39"/>
          <p:cNvSpPr/>
          <p:nvPr/>
        </p:nvSpPr>
        <p:spPr>
          <a:xfrm rot="16200000">
            <a:off x="6276915" y="2766591"/>
            <a:ext cx="205946" cy="1621875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934508" y="3757306"/>
            <a:ext cx="125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 cuts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95567" y="2105243"/>
            <a:ext cx="125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 cuts</a:t>
            </a:r>
          </a:p>
        </p:txBody>
      </p:sp>
      <p:sp>
        <p:nvSpPr>
          <p:cNvPr id="43" name="왼쪽 중괄호 42"/>
          <p:cNvSpPr/>
          <p:nvPr/>
        </p:nvSpPr>
        <p:spPr>
          <a:xfrm>
            <a:off x="4963846" y="1652799"/>
            <a:ext cx="205946" cy="1621875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3446" y="5041662"/>
            <a:ext cx="335840" cy="333422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0557" y="5031648"/>
            <a:ext cx="384321" cy="343436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cxnSp>
        <p:nvCxnSpPr>
          <p:cNvPr id="47" name="직선 화살표 연결선 46"/>
          <p:cNvCxnSpPr/>
          <p:nvPr/>
        </p:nvCxnSpPr>
        <p:spPr>
          <a:xfrm flipH="1">
            <a:off x="1619584" y="2638687"/>
            <a:ext cx="4218673" cy="227106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42003" y="4704531"/>
            <a:ext cx="5203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 each images</a:t>
            </a:r>
          </a:p>
          <a:p>
            <a:r>
              <a:rPr lang="en-US" altLang="ko-KR" dirty="0" smtClean="0"/>
              <a:t>If segmented image have more than 128 white pixels</a:t>
            </a:r>
          </a:p>
          <a:p>
            <a:r>
              <a:rPr lang="en-US" altLang="ko-KR" dirty="0" smtClean="0"/>
              <a:t>It have label [1] it means building</a:t>
            </a:r>
          </a:p>
          <a:p>
            <a:endParaRPr lang="en-US" altLang="ko-KR" dirty="0"/>
          </a:p>
          <a:p>
            <a:r>
              <a:rPr lang="en-US" altLang="ko-KR" dirty="0" smtClean="0"/>
              <a:t>Else</a:t>
            </a:r>
          </a:p>
          <a:p>
            <a:r>
              <a:rPr lang="en-US" altLang="ko-KR" dirty="0" smtClean="0"/>
              <a:t>It have label [0] It means ground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42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7347CE28-AED9-42A5-97CD-46DF37E2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841930"/>
            <a:ext cx="9169400" cy="14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30B0A6F-C0A7-4C41-B174-424D05C93EBE}"/>
              </a:ext>
            </a:extLst>
          </p:cNvPr>
          <p:cNvGrpSpPr/>
          <p:nvPr/>
        </p:nvGrpSpPr>
        <p:grpSpPr>
          <a:xfrm>
            <a:off x="6174080" y="224098"/>
            <a:ext cx="2832990" cy="386980"/>
            <a:chOff x="1033549" y="5404736"/>
            <a:chExt cx="5976499" cy="816378"/>
          </a:xfrm>
          <a:solidFill>
            <a:schemeClr val="bg1"/>
          </a:solidFill>
        </p:grpSpPr>
        <p:pic>
          <p:nvPicPr>
            <p:cNvPr id="11" name="Picture 2" descr="http://mbis.dgist.ac.kr/WordPress/wp-content/themes/mbis/images/logo.png">
              <a:extLst>
                <a:ext uri="{FF2B5EF4-FFF2-40B4-BE49-F238E27FC236}">
                  <a16:creationId xmlns="" xmlns:a16="http://schemas.microsoft.com/office/drawing/2014/main" id="{80080699-E982-4147-8C6C-0F55660FC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21" y="5520752"/>
              <a:ext cx="3686127" cy="700362"/>
            </a:xfrm>
            <a:prstGeom prst="rect">
              <a:avLst/>
            </a:prstGeom>
            <a:grpFill/>
          </p:spPr>
        </p:pic>
        <p:pic>
          <p:nvPicPr>
            <p:cNvPr id="14" name="Picture 4" descr="https://www.dgist.ac.kr/data/sites/dgist/resources/Upload_folder/pages/files/ui.jpg">
              <a:extLst>
                <a:ext uri="{FF2B5EF4-FFF2-40B4-BE49-F238E27FC236}">
                  <a16:creationId xmlns="" xmlns:a16="http://schemas.microsoft.com/office/drawing/2014/main" id="{07159E9C-9D94-4E11-9232-A6BEEE54E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549" y="5404736"/>
              <a:ext cx="2290372" cy="700362"/>
            </a:xfrm>
            <a:prstGeom prst="rect">
              <a:avLst/>
            </a:prstGeom>
            <a:grpFill/>
          </p:spPr>
        </p:pic>
      </p:grpSp>
      <p:sp>
        <p:nvSpPr>
          <p:cNvPr id="7" name="TextBox 6"/>
          <p:cNvSpPr txBox="1"/>
          <p:nvPr/>
        </p:nvSpPr>
        <p:spPr>
          <a:xfrm>
            <a:off x="277485" y="928147"/>
            <a:ext cx="170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Input data</a:t>
            </a:r>
            <a:endParaRPr lang="ko-KR" altLang="en-US" sz="28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8175" y="1898184"/>
            <a:ext cx="335840" cy="333422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008690" y="1844310"/>
            <a:ext cx="48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4448" y="1537584"/>
            <a:ext cx="7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02680" y="1537584"/>
            <a:ext cx="7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Label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130861" y="2873821"/>
            <a:ext cx="16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………………</a:t>
            </a:r>
          </a:p>
        </p:txBody>
      </p:sp>
      <p:sp>
        <p:nvSpPr>
          <p:cNvPr id="4" name="왼쪽 중괄호 3"/>
          <p:cNvSpPr/>
          <p:nvPr/>
        </p:nvSpPr>
        <p:spPr>
          <a:xfrm>
            <a:off x="1018890" y="1964581"/>
            <a:ext cx="222422" cy="1920787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" y="2586916"/>
            <a:ext cx="101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576,000</a:t>
            </a:r>
          </a:p>
          <a:p>
            <a:r>
              <a:rPr lang="en-US" altLang="ko-KR" dirty="0" smtClean="0"/>
              <a:t>pairs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083" y="1862265"/>
            <a:ext cx="335840" cy="333422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052836" y="1705810"/>
            <a:ext cx="424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 change(16, 16, 3) array’s value</a:t>
            </a:r>
          </a:p>
          <a:p>
            <a:r>
              <a:rPr lang="en-US" altLang="ko-KR" dirty="0" smtClean="0"/>
              <a:t>to one scalar value. It’s mean of (16, 16, 3) 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3651588" y="3070832"/>
            <a:ext cx="802495" cy="963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059638" y="4445748"/>
            <a:ext cx="48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165396" y="4139022"/>
            <a:ext cx="7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Scalar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53628" y="4139022"/>
            <a:ext cx="7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Label</a:t>
            </a:r>
          </a:p>
        </p:txBody>
      </p:sp>
      <p:sp>
        <p:nvSpPr>
          <p:cNvPr id="56" name="TextBox 55"/>
          <p:cNvSpPr txBox="1"/>
          <p:nvPr/>
        </p:nvSpPr>
        <p:spPr>
          <a:xfrm rot="5400000">
            <a:off x="1181809" y="5475259"/>
            <a:ext cx="16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………………</a:t>
            </a:r>
          </a:p>
        </p:txBody>
      </p:sp>
      <p:sp>
        <p:nvSpPr>
          <p:cNvPr id="57" name="왼쪽 중괄호 56"/>
          <p:cNvSpPr/>
          <p:nvPr/>
        </p:nvSpPr>
        <p:spPr>
          <a:xfrm>
            <a:off x="1069838" y="4566019"/>
            <a:ext cx="222422" cy="1920787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0949" y="5188354"/>
            <a:ext cx="101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576,000</a:t>
            </a:r>
          </a:p>
          <a:p>
            <a:r>
              <a:rPr lang="en-US" altLang="ko-KR" dirty="0" smtClean="0"/>
              <a:t>pairs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15126" y="4445748"/>
            <a:ext cx="63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[128.432]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882923" y="4584247"/>
            <a:ext cx="424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 we have many scalar and label pairs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2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7347CE28-AED9-42A5-97CD-46DF37E2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841930"/>
            <a:ext cx="9169400" cy="14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30B0A6F-C0A7-4C41-B174-424D05C93EBE}"/>
              </a:ext>
            </a:extLst>
          </p:cNvPr>
          <p:cNvGrpSpPr/>
          <p:nvPr/>
        </p:nvGrpSpPr>
        <p:grpSpPr>
          <a:xfrm>
            <a:off x="6174080" y="224098"/>
            <a:ext cx="2832990" cy="386980"/>
            <a:chOff x="1033549" y="5404736"/>
            <a:chExt cx="5976499" cy="816378"/>
          </a:xfrm>
          <a:solidFill>
            <a:schemeClr val="bg1"/>
          </a:solidFill>
        </p:grpSpPr>
        <p:pic>
          <p:nvPicPr>
            <p:cNvPr id="11" name="Picture 2" descr="http://mbis.dgist.ac.kr/WordPress/wp-content/themes/mbis/images/logo.png">
              <a:extLst>
                <a:ext uri="{FF2B5EF4-FFF2-40B4-BE49-F238E27FC236}">
                  <a16:creationId xmlns="" xmlns:a16="http://schemas.microsoft.com/office/drawing/2014/main" id="{80080699-E982-4147-8C6C-0F55660FC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21" y="5520752"/>
              <a:ext cx="3686127" cy="700362"/>
            </a:xfrm>
            <a:prstGeom prst="rect">
              <a:avLst/>
            </a:prstGeom>
            <a:grpFill/>
          </p:spPr>
        </p:pic>
        <p:pic>
          <p:nvPicPr>
            <p:cNvPr id="14" name="Picture 4" descr="https://www.dgist.ac.kr/data/sites/dgist/resources/Upload_folder/pages/files/ui.jpg">
              <a:extLst>
                <a:ext uri="{FF2B5EF4-FFF2-40B4-BE49-F238E27FC236}">
                  <a16:creationId xmlns="" xmlns:a16="http://schemas.microsoft.com/office/drawing/2014/main" id="{07159E9C-9D94-4E11-9232-A6BEEE54E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549" y="5404736"/>
              <a:ext cx="2290372" cy="700362"/>
            </a:xfrm>
            <a:prstGeom prst="rect">
              <a:avLst/>
            </a:prstGeom>
            <a:grpFill/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89" y="1451367"/>
            <a:ext cx="4829849" cy="23148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485" y="928147"/>
            <a:ext cx="501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Logistic Regression Model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07308" y="3766265"/>
            <a:ext cx="7455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 is simple Logistic Regression Model</a:t>
            </a:r>
          </a:p>
          <a:p>
            <a:r>
              <a:rPr lang="en-US" altLang="ko-KR" dirty="0" err="1" smtClean="0"/>
              <a:t>Linear_model</a:t>
            </a:r>
            <a:r>
              <a:rPr lang="en-US" altLang="ko-KR" dirty="0"/>
              <a:t> </a:t>
            </a:r>
            <a:r>
              <a:rPr lang="en-US" altLang="ko-KR" dirty="0" smtClean="0"/>
              <a:t>have sigmoid function because we need 0 to 1 output</a:t>
            </a:r>
          </a:p>
          <a:p>
            <a:r>
              <a:rPr lang="en-US" altLang="ko-KR" dirty="0" smtClean="0"/>
              <a:t>We have to minimize distance between </a:t>
            </a:r>
            <a:r>
              <a:rPr lang="en-US" altLang="ko-KR" dirty="0" err="1" smtClean="0"/>
              <a:t>linear_model</a:t>
            </a:r>
            <a:r>
              <a:rPr lang="en-US" altLang="ko-KR" dirty="0" smtClean="0"/>
              <a:t> and y</a:t>
            </a:r>
          </a:p>
          <a:p>
            <a:r>
              <a:rPr lang="en-US" altLang="ko-KR" dirty="0" smtClean="0"/>
              <a:t>Use </a:t>
            </a:r>
            <a:r>
              <a:rPr lang="en-US" altLang="ko-KR" dirty="0" err="1" smtClean="0"/>
              <a:t>GradientDescent</a:t>
            </a:r>
            <a:r>
              <a:rPr lang="en-US" altLang="ko-KR" dirty="0" smtClean="0"/>
              <a:t> for optimizer</a:t>
            </a:r>
          </a:p>
          <a:p>
            <a:endParaRPr lang="en-US" altLang="ko-KR" dirty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linear_model</a:t>
            </a:r>
            <a:r>
              <a:rPr lang="en-US" altLang="ko-KR" dirty="0" smtClean="0"/>
              <a:t> is smaller than 0.5, predicted = 0</a:t>
            </a:r>
          </a:p>
          <a:p>
            <a:r>
              <a:rPr lang="en-US" altLang="ko-KR" dirty="0" smtClean="0"/>
              <a:t>Else predicted = 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41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7347CE28-AED9-42A5-97CD-46DF37E2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841930"/>
            <a:ext cx="9169400" cy="14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30B0A6F-C0A7-4C41-B174-424D05C93EBE}"/>
              </a:ext>
            </a:extLst>
          </p:cNvPr>
          <p:cNvGrpSpPr/>
          <p:nvPr/>
        </p:nvGrpSpPr>
        <p:grpSpPr>
          <a:xfrm>
            <a:off x="6174080" y="224098"/>
            <a:ext cx="2832990" cy="386980"/>
            <a:chOff x="1033549" y="5404736"/>
            <a:chExt cx="5976499" cy="816378"/>
          </a:xfrm>
          <a:solidFill>
            <a:schemeClr val="bg1"/>
          </a:solidFill>
        </p:grpSpPr>
        <p:pic>
          <p:nvPicPr>
            <p:cNvPr id="11" name="Picture 2" descr="http://mbis.dgist.ac.kr/WordPress/wp-content/themes/mbis/images/logo.png">
              <a:extLst>
                <a:ext uri="{FF2B5EF4-FFF2-40B4-BE49-F238E27FC236}">
                  <a16:creationId xmlns="" xmlns:a16="http://schemas.microsoft.com/office/drawing/2014/main" id="{80080699-E982-4147-8C6C-0F55660FC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21" y="5520752"/>
              <a:ext cx="3686127" cy="700362"/>
            </a:xfrm>
            <a:prstGeom prst="rect">
              <a:avLst/>
            </a:prstGeom>
            <a:grpFill/>
          </p:spPr>
        </p:pic>
        <p:pic>
          <p:nvPicPr>
            <p:cNvPr id="14" name="Picture 4" descr="https://www.dgist.ac.kr/data/sites/dgist/resources/Upload_folder/pages/files/ui.jpg">
              <a:extLst>
                <a:ext uri="{FF2B5EF4-FFF2-40B4-BE49-F238E27FC236}">
                  <a16:creationId xmlns="" xmlns:a16="http://schemas.microsoft.com/office/drawing/2014/main" id="{07159E9C-9D94-4E11-9232-A6BEEE54E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549" y="5404736"/>
              <a:ext cx="2290372" cy="700362"/>
            </a:xfrm>
            <a:prstGeom prst="rect">
              <a:avLst/>
            </a:prstGeom>
            <a:grpFill/>
          </p:spPr>
        </p:pic>
      </p:grpSp>
      <p:sp>
        <p:nvSpPr>
          <p:cNvPr id="27" name="TextBox 26"/>
          <p:cNvSpPr txBox="1"/>
          <p:nvPr/>
        </p:nvSpPr>
        <p:spPr>
          <a:xfrm>
            <a:off x="277485" y="928147"/>
            <a:ext cx="501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Problem # 1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0" y="1451367"/>
            <a:ext cx="3835408" cy="28795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18" y="1395587"/>
            <a:ext cx="3915896" cy="29353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44754" y="4515614"/>
            <a:ext cx="424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have different Outcome with same input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5517" y="4146282"/>
            <a:ext cx="23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with 768 pairs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21644" y="4146282"/>
            <a:ext cx="25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with 576,000 pairs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8961" y="5112817"/>
            <a:ext cx="7356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It’s not </a:t>
            </a:r>
            <a:r>
              <a:rPr lang="en-US" altLang="ko-KR" dirty="0" err="1" smtClean="0"/>
              <a:t>gonna</a:t>
            </a:r>
            <a:r>
              <a:rPr lang="en-US" altLang="ko-KR" dirty="0" smtClean="0"/>
              <a:t> work when using k-means clustering, SVM, or else</a:t>
            </a:r>
          </a:p>
          <a:p>
            <a:r>
              <a:rPr lang="en-US" altLang="ko-KR" dirty="0" smtClean="0"/>
              <a:t>Because image’s feature is not good.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8960" y="5802353"/>
            <a:ext cx="7356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 think It’s not good idea that using mean value in image</a:t>
            </a:r>
          </a:p>
          <a:p>
            <a:r>
              <a:rPr lang="en-US" altLang="ko-KR" dirty="0" smtClean="0"/>
              <a:t>Either It’s not work with using max value in image</a:t>
            </a:r>
          </a:p>
        </p:txBody>
      </p:sp>
    </p:spTree>
    <p:extLst>
      <p:ext uri="{BB962C8B-B14F-4D97-AF65-F5344CB8AC3E}">
        <p14:creationId xmlns:p14="http://schemas.microsoft.com/office/powerpoint/2010/main" val="158536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7347CE28-AED9-42A5-97CD-46DF37E2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841930"/>
            <a:ext cx="9169400" cy="14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30B0A6F-C0A7-4C41-B174-424D05C93EBE}"/>
              </a:ext>
            </a:extLst>
          </p:cNvPr>
          <p:cNvGrpSpPr/>
          <p:nvPr/>
        </p:nvGrpSpPr>
        <p:grpSpPr>
          <a:xfrm>
            <a:off x="6174080" y="224098"/>
            <a:ext cx="2832990" cy="386980"/>
            <a:chOff x="1033549" y="5404736"/>
            <a:chExt cx="5976499" cy="816378"/>
          </a:xfrm>
          <a:solidFill>
            <a:schemeClr val="bg1"/>
          </a:solidFill>
        </p:grpSpPr>
        <p:pic>
          <p:nvPicPr>
            <p:cNvPr id="11" name="Picture 2" descr="http://mbis.dgist.ac.kr/WordPress/wp-content/themes/mbis/images/logo.png">
              <a:extLst>
                <a:ext uri="{FF2B5EF4-FFF2-40B4-BE49-F238E27FC236}">
                  <a16:creationId xmlns="" xmlns:a16="http://schemas.microsoft.com/office/drawing/2014/main" id="{80080699-E982-4147-8C6C-0F55660FC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21" y="5520752"/>
              <a:ext cx="3686127" cy="700362"/>
            </a:xfrm>
            <a:prstGeom prst="rect">
              <a:avLst/>
            </a:prstGeom>
            <a:grpFill/>
          </p:spPr>
        </p:pic>
        <p:pic>
          <p:nvPicPr>
            <p:cNvPr id="14" name="Picture 4" descr="https://www.dgist.ac.kr/data/sites/dgist/resources/Upload_folder/pages/files/ui.jpg">
              <a:extLst>
                <a:ext uri="{FF2B5EF4-FFF2-40B4-BE49-F238E27FC236}">
                  <a16:creationId xmlns="" xmlns:a16="http://schemas.microsoft.com/office/drawing/2014/main" id="{07159E9C-9D94-4E11-9232-A6BEEE54E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549" y="5404736"/>
              <a:ext cx="2290372" cy="700362"/>
            </a:xfrm>
            <a:prstGeom prst="rect">
              <a:avLst/>
            </a:prstGeom>
            <a:grpFill/>
          </p:spPr>
        </p:pic>
      </p:grpSp>
      <p:sp>
        <p:nvSpPr>
          <p:cNvPr id="27" name="TextBox 26"/>
          <p:cNvSpPr txBox="1"/>
          <p:nvPr/>
        </p:nvSpPr>
        <p:spPr>
          <a:xfrm>
            <a:off x="277485" y="928147"/>
            <a:ext cx="501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Problem # 1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27156" y="4152728"/>
            <a:ext cx="7356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we have good feature, than we can use many other ways to find patterns</a:t>
            </a:r>
            <a:endParaRPr lang="en-US" altLang="ko-KR" dirty="0"/>
          </a:p>
          <a:p>
            <a:r>
              <a:rPr lang="en-US" altLang="ko-KR" dirty="0" smtClean="0"/>
              <a:t>like using k-means or SVM also we can use Logistic Regression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7155" y="5100930"/>
            <a:ext cx="735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Important Thing is we have to find good feature.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8" y="1344911"/>
            <a:ext cx="3617269" cy="271968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7" y="1433044"/>
            <a:ext cx="3617269" cy="271968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149" y="1465335"/>
            <a:ext cx="3617269" cy="271968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H="1">
            <a:off x="823784" y="1565189"/>
            <a:ext cx="2545493" cy="125998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948847" y="2672368"/>
            <a:ext cx="2545493" cy="125998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033319" y="1771135"/>
            <a:ext cx="988540" cy="486033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033319" y="2780895"/>
            <a:ext cx="988540" cy="486033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32140" y="2086946"/>
            <a:ext cx="988540" cy="486033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925852" y="3185701"/>
            <a:ext cx="988540" cy="486033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7347CE28-AED9-42A5-97CD-46DF37E2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841930"/>
            <a:ext cx="9169400" cy="14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30B0A6F-C0A7-4C41-B174-424D05C93EBE}"/>
              </a:ext>
            </a:extLst>
          </p:cNvPr>
          <p:cNvGrpSpPr/>
          <p:nvPr/>
        </p:nvGrpSpPr>
        <p:grpSpPr>
          <a:xfrm>
            <a:off x="6174080" y="224098"/>
            <a:ext cx="2832990" cy="386980"/>
            <a:chOff x="1033549" y="5404736"/>
            <a:chExt cx="5976499" cy="816378"/>
          </a:xfrm>
          <a:solidFill>
            <a:schemeClr val="bg1"/>
          </a:solidFill>
        </p:grpSpPr>
        <p:pic>
          <p:nvPicPr>
            <p:cNvPr id="11" name="Picture 2" descr="http://mbis.dgist.ac.kr/WordPress/wp-content/themes/mbis/images/logo.png">
              <a:extLst>
                <a:ext uri="{FF2B5EF4-FFF2-40B4-BE49-F238E27FC236}">
                  <a16:creationId xmlns="" xmlns:a16="http://schemas.microsoft.com/office/drawing/2014/main" id="{80080699-E982-4147-8C6C-0F55660FC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21" y="5520752"/>
              <a:ext cx="3686127" cy="700362"/>
            </a:xfrm>
            <a:prstGeom prst="rect">
              <a:avLst/>
            </a:prstGeom>
            <a:grpFill/>
          </p:spPr>
        </p:pic>
        <p:pic>
          <p:nvPicPr>
            <p:cNvPr id="14" name="Picture 4" descr="https://www.dgist.ac.kr/data/sites/dgist/resources/Upload_folder/pages/files/ui.jpg">
              <a:extLst>
                <a:ext uri="{FF2B5EF4-FFF2-40B4-BE49-F238E27FC236}">
                  <a16:creationId xmlns="" xmlns:a16="http://schemas.microsoft.com/office/drawing/2014/main" id="{07159E9C-9D94-4E11-9232-A6BEEE54E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549" y="5404736"/>
              <a:ext cx="2290372" cy="700362"/>
            </a:xfrm>
            <a:prstGeom prst="rect">
              <a:avLst/>
            </a:prstGeom>
            <a:grpFill/>
          </p:spPr>
        </p:pic>
      </p:grpSp>
      <p:sp>
        <p:nvSpPr>
          <p:cNvPr id="27" name="TextBox 26"/>
          <p:cNvSpPr txBox="1"/>
          <p:nvPr/>
        </p:nvSpPr>
        <p:spPr>
          <a:xfrm>
            <a:off x="277485" y="928147"/>
            <a:ext cx="501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Problem # 1</a:t>
            </a:r>
            <a:endParaRPr lang="ko-KR" altLang="en-US" sz="2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70762"/>
              </p:ext>
            </p:extLst>
          </p:nvPr>
        </p:nvGraphicFramePr>
        <p:xfrm>
          <a:off x="2945208" y="1820561"/>
          <a:ext cx="2079873" cy="18040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3291"/>
                <a:gridCol w="693291"/>
                <a:gridCol w="693291"/>
              </a:tblGrid>
              <a:tr h="60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w3</a:t>
                      </a:r>
                      <a:endParaRPr lang="ko-KR" altLang="en-US" dirty="0"/>
                    </a:p>
                  </a:txBody>
                  <a:tcPr/>
                </a:tc>
              </a:tr>
              <a:tr h="60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w4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w5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w6</a:t>
                      </a:r>
                      <a:endParaRPr lang="ko-KR" altLang="en-US" b="1" dirty="0"/>
                    </a:p>
                  </a:txBody>
                  <a:tcPr/>
                </a:tc>
              </a:tr>
              <a:tr h="60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w7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w8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w9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58"/>
          <a:stretch/>
        </p:blipFill>
        <p:spPr>
          <a:xfrm>
            <a:off x="5389801" y="1845489"/>
            <a:ext cx="3617269" cy="142080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295" y="2555893"/>
            <a:ext cx="335840" cy="333422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sp>
        <p:nvSpPr>
          <p:cNvPr id="28" name="아래쪽 화살표 27"/>
          <p:cNvSpPr/>
          <p:nvPr/>
        </p:nvSpPr>
        <p:spPr>
          <a:xfrm rot="16200000">
            <a:off x="2305510" y="2416895"/>
            <a:ext cx="241427" cy="673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15042631">
            <a:off x="5503115" y="1985338"/>
            <a:ext cx="241427" cy="1169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 rot="16200000">
            <a:off x="6334705" y="1420563"/>
            <a:ext cx="241427" cy="2757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71135" y="3781168"/>
            <a:ext cx="651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 want to know filter that make image to good feature</a:t>
            </a:r>
            <a:endParaRPr lang="en-US" altLang="ko-KR" dirty="0"/>
          </a:p>
          <a:p>
            <a:r>
              <a:rPr lang="en-US" altLang="ko-KR" dirty="0" smtClean="0"/>
              <a:t>Train filter W with 16x16 images will 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67015" y="4457774"/>
            <a:ext cx="753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Before that, I’ll check histogram between building images and ground image</a:t>
            </a:r>
          </a:p>
          <a:p>
            <a:r>
              <a:rPr lang="en-US" altLang="ko-KR" dirty="0" smtClean="0"/>
              <a:t>If Histogram looks similar, mean value in image is not good for training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14184" y="4457774"/>
            <a:ext cx="879288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rcRect l="26444" t="3435" r="11365" b="55164"/>
          <a:stretch/>
        </p:blipFill>
        <p:spPr>
          <a:xfrm>
            <a:off x="3045427" y="5104105"/>
            <a:ext cx="1729946" cy="16722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8"/>
          <a:srcRect l="10679" t="53177" r="1" b="4135"/>
          <a:stretch/>
        </p:blipFill>
        <p:spPr>
          <a:xfrm>
            <a:off x="4811462" y="5064340"/>
            <a:ext cx="2484645" cy="17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9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66AE-8893-41E1-9073-8B00D93B2591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7347CE28-AED9-42A5-97CD-46DF37E2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841930"/>
            <a:ext cx="9169400" cy="14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30B0A6F-C0A7-4C41-B174-424D05C93EBE}"/>
              </a:ext>
            </a:extLst>
          </p:cNvPr>
          <p:cNvGrpSpPr/>
          <p:nvPr/>
        </p:nvGrpSpPr>
        <p:grpSpPr>
          <a:xfrm>
            <a:off x="6174080" y="224098"/>
            <a:ext cx="2832990" cy="386980"/>
            <a:chOff x="1033549" y="5404736"/>
            <a:chExt cx="5976499" cy="816378"/>
          </a:xfrm>
          <a:solidFill>
            <a:schemeClr val="bg1"/>
          </a:solidFill>
        </p:grpSpPr>
        <p:pic>
          <p:nvPicPr>
            <p:cNvPr id="11" name="Picture 2" descr="http://mbis.dgist.ac.kr/WordPress/wp-content/themes/mbis/images/logo.png">
              <a:extLst>
                <a:ext uri="{FF2B5EF4-FFF2-40B4-BE49-F238E27FC236}">
                  <a16:creationId xmlns="" xmlns:a16="http://schemas.microsoft.com/office/drawing/2014/main" id="{80080699-E982-4147-8C6C-0F55660FC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21" y="5520752"/>
              <a:ext cx="3686127" cy="700362"/>
            </a:xfrm>
            <a:prstGeom prst="rect">
              <a:avLst/>
            </a:prstGeom>
            <a:grpFill/>
          </p:spPr>
        </p:pic>
        <p:pic>
          <p:nvPicPr>
            <p:cNvPr id="14" name="Picture 4" descr="https://www.dgist.ac.kr/data/sites/dgist/resources/Upload_folder/pages/files/ui.jpg">
              <a:extLst>
                <a:ext uri="{FF2B5EF4-FFF2-40B4-BE49-F238E27FC236}">
                  <a16:creationId xmlns="" xmlns:a16="http://schemas.microsoft.com/office/drawing/2014/main" id="{07159E9C-9D94-4E11-9232-A6BEEE54E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549" y="5404736"/>
              <a:ext cx="2290372" cy="700362"/>
            </a:xfrm>
            <a:prstGeom prst="rect">
              <a:avLst/>
            </a:prstGeom>
            <a:grpFill/>
          </p:spPr>
        </p:pic>
      </p:grpSp>
      <p:sp>
        <p:nvSpPr>
          <p:cNvPr id="27" name="TextBox 26"/>
          <p:cNvSpPr txBox="1"/>
          <p:nvPr/>
        </p:nvSpPr>
        <p:spPr>
          <a:xfrm>
            <a:off x="277485" y="928147"/>
            <a:ext cx="501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Problem # 2</a:t>
            </a:r>
            <a:endParaRPr lang="ko-KR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17948" y="2326197"/>
            <a:ext cx="7533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Dataset is 576,000, but building label [1] is only 152,371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This unbalance of label[1] and label[0] is not good for training</a:t>
            </a:r>
          </a:p>
          <a:p>
            <a:endParaRPr lang="en-US" altLang="ko-KR" dirty="0"/>
          </a:p>
          <a:p>
            <a:r>
              <a:rPr lang="en-US" altLang="ko-KR" dirty="0" smtClean="0"/>
              <a:t>I think we need preprocessing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537584"/>
            <a:ext cx="5181600" cy="39052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641125" y="1952822"/>
            <a:ext cx="1507524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21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9575" y="2341280"/>
            <a:ext cx="8324850" cy="1413440"/>
          </a:xfrm>
        </p:spPr>
        <p:txBody>
          <a:bodyPr>
            <a:noAutofit/>
          </a:bodyPr>
          <a:lstStyle/>
          <a:p>
            <a:pPr fontAlgn="base" latinLnBrk="0"/>
            <a:r>
              <a:rPr lang="en-US" altLang="ko-KR" sz="8000" b="1" dirty="0">
                <a:latin typeface="+mn-lt"/>
              </a:rPr>
              <a:t>Thank You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="" xmlns:a16="http://schemas.microsoft.com/office/drawing/2014/main" id="{C8F8FE5B-F639-43CA-8637-9C0C7D14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3920410"/>
            <a:ext cx="9169400" cy="14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1A751F2-64F3-4010-B993-CEDA615ABC3A}"/>
              </a:ext>
            </a:extLst>
          </p:cNvPr>
          <p:cNvGrpSpPr/>
          <p:nvPr/>
        </p:nvGrpSpPr>
        <p:grpSpPr>
          <a:xfrm>
            <a:off x="6184240" y="6309938"/>
            <a:ext cx="2832990" cy="386980"/>
            <a:chOff x="1033549" y="5404736"/>
            <a:chExt cx="5976499" cy="816378"/>
          </a:xfrm>
          <a:solidFill>
            <a:schemeClr val="bg1"/>
          </a:solidFill>
        </p:grpSpPr>
        <p:pic>
          <p:nvPicPr>
            <p:cNvPr id="8" name="Picture 2" descr="http://mbis.dgist.ac.kr/WordPress/wp-content/themes/mbis/images/logo.png">
              <a:extLst>
                <a:ext uri="{FF2B5EF4-FFF2-40B4-BE49-F238E27FC236}">
                  <a16:creationId xmlns="" xmlns:a16="http://schemas.microsoft.com/office/drawing/2014/main" id="{BE966B23-C3E0-4791-AF5E-10DA63A4B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921" y="5520752"/>
              <a:ext cx="3686127" cy="700362"/>
            </a:xfrm>
            <a:prstGeom prst="rect">
              <a:avLst/>
            </a:prstGeom>
            <a:grpFill/>
          </p:spPr>
        </p:pic>
        <p:pic>
          <p:nvPicPr>
            <p:cNvPr id="9" name="Picture 4" descr="https://www.dgist.ac.kr/data/sites/dgist/resources/Upload_folder/pages/files/ui.jpg">
              <a:extLst>
                <a:ext uri="{FF2B5EF4-FFF2-40B4-BE49-F238E27FC236}">
                  <a16:creationId xmlns="" xmlns:a16="http://schemas.microsoft.com/office/drawing/2014/main" id="{0DF67F7F-F136-4F93-BBA5-F4ED33634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549" y="5404736"/>
              <a:ext cx="2290372" cy="70036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0225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9874</TotalTime>
  <Words>373</Words>
  <Application>Microsoft Office PowerPoint</Application>
  <PresentationFormat>화면 슬라이드 쇼(4:3)</PresentationFormat>
  <Paragraphs>93</Paragraphs>
  <Slides>9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  <vt:variant>
        <vt:lpstr>재구성한 쇼</vt:lpstr>
      </vt:variant>
      <vt:variant>
        <vt:i4>1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Logistic Regression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20190314_LHM_[High-frequency Ultrasound Imaging for Examination of Early Dental Caries]</dc:title>
  <dc:creator>LHM</dc:creator>
  <cp:lastModifiedBy>MBIS</cp:lastModifiedBy>
  <cp:revision>776</cp:revision>
  <dcterms:created xsi:type="dcterms:W3CDTF">2016-01-19T06:32:50Z</dcterms:created>
  <dcterms:modified xsi:type="dcterms:W3CDTF">2021-03-08T13:25:17Z</dcterms:modified>
</cp:coreProperties>
</file>