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C88D-AD82-4B58-9D4E-3D00718A8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261CE-DEB7-480D-84C9-38CA3E7DE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70073-44B6-447B-A342-D44CD55E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1C21-CFB7-457A-B551-BB06CB13AD55}" type="datetimeFigureOut">
              <a:rPr lang="en-AU" smtClean="0"/>
              <a:t>11/03/2019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DDD8D-6015-454A-A036-4301E1B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45B2E-6EBD-4940-92A8-7B40EDDD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7E58-0446-4B1A-9749-370D8DA0A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51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C8FC-195A-4980-AB94-C8464CB4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04347-A468-4286-8A32-EE5CB5430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94C20-2D5D-4788-882E-B01866C2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1C21-CFB7-457A-B551-BB06CB13AD55}" type="datetimeFigureOut">
              <a:rPr lang="en-AU" smtClean="0"/>
              <a:t>11/03/2019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C0600-8445-44F6-826B-BAC05F14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35F32-EBD8-46AA-935C-08025203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7E58-0446-4B1A-9749-370D8DA0A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478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43D67-3860-4C8A-956F-0BD3B2A12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D43AE-30DC-41F6-8ECC-FC7326825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8E256-6DB4-4A34-969E-A2B3716D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1C21-CFB7-457A-B551-BB06CB13AD55}" type="datetimeFigureOut">
              <a:rPr lang="en-AU" smtClean="0"/>
              <a:t>11/03/2019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1DBC7-B96C-48ED-8FDF-1ED3D770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C9C26-3F9A-4FE2-88BF-AF1081A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7E58-0446-4B1A-9749-370D8DA0A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17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3AF9-1437-4881-9FBB-EAD7A30A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BB12-7F96-4BAC-8B0C-A453F090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4A018-1A13-46DE-A747-13A49F7E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1C21-CFB7-457A-B551-BB06CB13AD55}" type="datetimeFigureOut">
              <a:rPr lang="en-AU" smtClean="0"/>
              <a:t>11/03/2019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3EF29-07B7-4BE0-B1B3-606D6FD5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2F91-708C-4711-8E73-C361C320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7E58-0446-4B1A-9749-370D8DA0A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58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3ABC-67CD-4BE0-B732-F760CF24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8C3E5-34CC-4557-B584-C3B15DA9B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0C90-1AF9-4BCD-959E-8CF2B3B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1C21-CFB7-457A-B551-BB06CB13AD55}" type="datetimeFigureOut">
              <a:rPr lang="en-AU" smtClean="0"/>
              <a:t>11/03/2019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DA7E3-33E4-4E7E-9ACA-3CA749C6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125B6-BB51-49E8-A371-C6B3301E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7E58-0446-4B1A-9749-370D8DA0A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404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FABB-A0F4-45C7-A197-91CB057B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C70D-E0F9-4C8D-B497-23B5770D5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BA3E0-595B-4D1E-8C26-54554432D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DB063-F302-447A-A329-B49A4EA4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1C21-CFB7-457A-B551-BB06CB13AD55}" type="datetimeFigureOut">
              <a:rPr lang="en-AU" smtClean="0"/>
              <a:t>11/03/2019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52B97-FF57-4AA2-8F53-CA139439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4EAEB-C81D-4F9F-8313-5AEEC1E8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7E58-0446-4B1A-9749-370D8DA0A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332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45C3-2DE5-45CE-8299-9CCF18D2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5E20A-8E8B-4ADF-B008-0600E6459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5D95B-228E-4100-8C5D-C278339AB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F2577-5CA1-490B-A8EB-13AA770C9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6353A-241E-4EE6-9875-E386EF118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50467-4C51-4B94-986E-360C6507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1C21-CFB7-457A-B551-BB06CB13AD55}" type="datetimeFigureOut">
              <a:rPr lang="en-AU" smtClean="0"/>
              <a:t>11/03/2019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0837B-BD41-4AFC-8A8E-208C2145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14FA3-82A6-49C3-8136-C8F0B552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7E58-0446-4B1A-9749-370D8DA0A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912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C881-ACD4-4B3D-88D6-EC1590CB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A5901F-2BF6-4AB9-A9C3-4AF910EB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1C21-CFB7-457A-B551-BB06CB13AD55}" type="datetimeFigureOut">
              <a:rPr lang="en-AU" smtClean="0"/>
              <a:t>11/03/2019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CFCF0-5023-42B5-B666-DFFB5B41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D0E86-2308-45C4-AAEB-5CED1FD8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7E58-0446-4B1A-9749-370D8DA0A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68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2A828-7817-40AB-963C-863C9893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1C21-CFB7-457A-B551-BB06CB13AD55}" type="datetimeFigureOut">
              <a:rPr lang="en-AU" smtClean="0"/>
              <a:t>11/03/2019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8C1E6-C3E8-42C5-A5E2-E6FDB6F3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1F366-2191-45A4-8EE3-A3FB27CD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7E58-0446-4B1A-9749-370D8DA0A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806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A4F2-2A60-4441-B96F-10819C98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F2336-01A0-44DA-9AB0-932D72964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AF16B-0895-4185-88FC-755E0871A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45C19-B4CD-487C-AA35-5B303C68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1C21-CFB7-457A-B551-BB06CB13AD55}" type="datetimeFigureOut">
              <a:rPr lang="en-AU" smtClean="0"/>
              <a:t>11/03/2019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37D72-EE61-47BA-A2A9-BF11A6F6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7933B-15EB-4EE7-A86C-2A16D9B8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7E58-0446-4B1A-9749-370D8DA0A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86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6808-FC3E-4839-9B42-4E31F37A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3C69F-5A70-4DC9-907D-A052E9920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2CF2D-1FEB-4BB2-9CA2-44A70E040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59AE4-850E-4569-BF32-5BCDF7F4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1C21-CFB7-457A-B551-BB06CB13AD55}" type="datetimeFigureOut">
              <a:rPr lang="en-AU" smtClean="0"/>
              <a:t>11/03/2019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F7546-1192-4B45-9EFD-9FC63EC1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2B4CF-1AF8-4316-94C3-CBAFC244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7E58-0446-4B1A-9749-370D8DA0A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95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2CD0B-F62B-410B-B9BB-B8BF0D9A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3E0A0-2867-435E-9965-7BFA458BB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86D00-5FB7-4A7C-915F-17F949158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41C21-CFB7-457A-B551-BB06CB13AD55}" type="datetimeFigureOut">
              <a:rPr lang="en-AU" smtClean="0"/>
              <a:t>11/03/2019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16338-A02E-43D0-A461-B8BDDB8F3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CDAEE-6977-4452-8DFD-4B2B0F7DF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17E58-0446-4B1A-9749-370D8DA0A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98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4CCB-112F-4345-9CC7-EF74E0CF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0AC5E-2D4D-4D68-9B0B-9D13EC9D50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Option Value, </a:t>
            </a:r>
            <a:r>
              <a:rPr lang="en-GB" b="1" i="1" dirty="0"/>
              <a:t>C</a:t>
            </a:r>
            <a:r>
              <a:rPr lang="en-GB" dirty="0"/>
              <a:t> = Expected Value of the Stock you will receive, </a:t>
            </a:r>
            <a:r>
              <a:rPr lang="en-GB" b="1" i="1" dirty="0"/>
              <a:t>SN(d</a:t>
            </a:r>
            <a:r>
              <a:rPr lang="en-GB" b="1" i="1" baseline="-25000" dirty="0"/>
              <a:t>1</a:t>
            </a:r>
            <a:r>
              <a:rPr lang="en-GB" b="1" i="1" dirty="0"/>
              <a:t>)</a:t>
            </a:r>
          </a:p>
          <a:p>
            <a:r>
              <a:rPr lang="en-GB" dirty="0"/>
              <a:t>Minus</a:t>
            </a:r>
          </a:p>
          <a:p>
            <a:r>
              <a:rPr lang="en-GB" dirty="0"/>
              <a:t>Expected value of the Strike to pay </a:t>
            </a:r>
            <a:r>
              <a:rPr lang="en-GB" b="1" i="1" dirty="0"/>
              <a:t>N(d</a:t>
            </a:r>
            <a:r>
              <a:rPr lang="en-GB" b="1" i="1" baseline="-25000" dirty="0"/>
              <a:t>2</a:t>
            </a:r>
            <a:r>
              <a:rPr lang="en-GB" b="1" i="1" dirty="0"/>
              <a:t>)K</a:t>
            </a:r>
            <a:r>
              <a:rPr lang="en-GB" dirty="0"/>
              <a:t>, present valued </a:t>
            </a:r>
            <a:r>
              <a:rPr lang="en-GB" b="1" i="1" dirty="0"/>
              <a:t>e</a:t>
            </a:r>
            <a:r>
              <a:rPr lang="en-GB" b="1" i="1" baseline="30000" dirty="0"/>
              <a:t>-rt</a:t>
            </a:r>
            <a:r>
              <a:rPr lang="en-GB" dirty="0"/>
              <a:t>.</a:t>
            </a:r>
            <a:endParaRPr lang="en-AU" dirty="0"/>
          </a:p>
        </p:txBody>
      </p:sp>
      <p:pic>
        <p:nvPicPr>
          <p:cNvPr id="2050" name="Picture 2" descr="Image result for black scholes calculator">
            <a:extLst>
              <a:ext uri="{FF2B5EF4-FFF2-40B4-BE49-F238E27FC236}">
                <a16:creationId xmlns:a16="http://schemas.microsoft.com/office/drawing/2014/main" id="{E7A0AD51-08FA-4F4D-9ECC-828F15C6238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70" y="3034371"/>
            <a:ext cx="4725059" cy="193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icture of scales">
            <a:extLst>
              <a:ext uri="{FF2B5EF4-FFF2-40B4-BE49-F238E27FC236}">
                <a16:creationId xmlns:a16="http://schemas.microsoft.com/office/drawing/2014/main" id="{D97F1F25-0DE6-49E6-8ADC-3A04A330D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968216"/>
            <a:ext cx="138112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black scholes non dividend">
            <a:extLst>
              <a:ext uri="{FF2B5EF4-FFF2-40B4-BE49-F238E27FC236}">
                <a16:creationId xmlns:a16="http://schemas.microsoft.com/office/drawing/2014/main" id="{9A6C3116-E930-4C1E-9EB3-F0B4A5AD1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8194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20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4CCB-112F-4345-9CC7-EF74E0CF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0AC5E-2D4D-4D68-9B0B-9D13EC9D50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If we are in the money, and the option expires tomorrow:</a:t>
            </a:r>
          </a:p>
          <a:p>
            <a:pPr marL="0" indent="0">
              <a:buNone/>
            </a:pPr>
            <a:r>
              <a:rPr lang="en-GB" dirty="0"/>
              <a:t>N(x) =&gt; 1</a:t>
            </a:r>
          </a:p>
          <a:p>
            <a:pPr marL="0" indent="0">
              <a:buNone/>
            </a:pPr>
            <a:r>
              <a:rPr lang="en-GB" dirty="0"/>
              <a:t>C = S – K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If we are out of the money, and the option expires tomorrow:</a:t>
            </a:r>
          </a:p>
          <a:p>
            <a:pPr marL="0" indent="0">
              <a:buNone/>
            </a:pPr>
            <a:r>
              <a:rPr lang="en-GB" dirty="0"/>
              <a:t>N(x) =&gt; 0</a:t>
            </a:r>
          </a:p>
          <a:p>
            <a:pPr marL="0" indent="0">
              <a:buNone/>
            </a:pPr>
            <a:r>
              <a:rPr lang="en-GB" dirty="0"/>
              <a:t>C = 0 - 0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 descr="Image result for black scholes calculator">
            <a:extLst>
              <a:ext uri="{FF2B5EF4-FFF2-40B4-BE49-F238E27FC236}">
                <a16:creationId xmlns:a16="http://schemas.microsoft.com/office/drawing/2014/main" id="{E7A0AD51-08FA-4F4D-9ECC-828F15C6238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70" y="3034371"/>
            <a:ext cx="4725059" cy="193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black scholes non dividend">
            <a:extLst>
              <a:ext uri="{FF2B5EF4-FFF2-40B4-BE49-F238E27FC236}">
                <a16:creationId xmlns:a16="http://schemas.microsoft.com/office/drawing/2014/main" id="{4F479D5F-B092-4051-8B43-6B020487A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8194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74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4CCB-112F-4345-9CC7-EF74E0CF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0AC5E-2D4D-4D68-9B0B-9D13EC9D50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Why are d1 and d2 different?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Expected Value = payoff x probability</a:t>
            </a:r>
          </a:p>
          <a:p>
            <a:r>
              <a:rPr lang="en-GB" dirty="0"/>
              <a:t>K is fixed. If the option is ITM, we pay K on exercise day, so its EV is present value of K times prob.</a:t>
            </a:r>
          </a:p>
          <a:p>
            <a:r>
              <a:rPr lang="en-GB" dirty="0"/>
              <a:t>But S is just the stock price </a:t>
            </a:r>
            <a:r>
              <a:rPr lang="en-GB" i="1" dirty="0"/>
              <a:t>today</a:t>
            </a:r>
            <a:r>
              <a:rPr lang="en-GB" dirty="0"/>
              <a:t>. If we ultimately exercise, the stock value we receive can be anything.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32" name="Picture 8" descr="Image result for black scholes non dividend">
            <a:extLst>
              <a:ext uri="{FF2B5EF4-FFF2-40B4-BE49-F238E27FC236}">
                <a16:creationId xmlns:a16="http://schemas.microsoft.com/office/drawing/2014/main" id="{B5AB46A7-78B7-4FB3-9BF5-D547699115F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8194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44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4CCB-112F-4345-9CC7-EF74E0CF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0AC5E-2D4D-4D68-9B0B-9D13EC9D50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We know S, K, t</a:t>
            </a:r>
          </a:p>
          <a:p>
            <a:r>
              <a:rPr lang="en-GB" dirty="0"/>
              <a:t>We can guesstimate r</a:t>
            </a:r>
          </a:p>
          <a:p>
            <a:r>
              <a:rPr lang="en-GB" dirty="0"/>
              <a:t>But we don’t know </a:t>
            </a:r>
            <a:r>
              <a:rPr lang="el-GR" dirty="0"/>
              <a:t>σ</a:t>
            </a:r>
            <a:endParaRPr lang="en-GB" dirty="0"/>
          </a:p>
          <a:p>
            <a:endParaRPr lang="en-GB" dirty="0"/>
          </a:p>
          <a:p>
            <a:r>
              <a:rPr lang="en-GB" dirty="0"/>
              <a:t>We imply it back from the market price of the option, thus getting the market’s view of forward looking volatility.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 descr="Image result for black scholes calculator">
            <a:extLst>
              <a:ext uri="{FF2B5EF4-FFF2-40B4-BE49-F238E27FC236}">
                <a16:creationId xmlns:a16="http://schemas.microsoft.com/office/drawing/2014/main" id="{E7A0AD51-08FA-4F4D-9ECC-828F15C6238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70" y="3034371"/>
            <a:ext cx="4725059" cy="193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black scholes non dividend">
            <a:extLst>
              <a:ext uri="{FF2B5EF4-FFF2-40B4-BE49-F238E27FC236}">
                <a16:creationId xmlns:a16="http://schemas.microsoft.com/office/drawing/2014/main" id="{EBD4D20E-4C45-4247-BCF4-59E80EF86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8194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27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B4BB-944F-43B8-9A07-F5AF5507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C8EC72-9150-4634-BB1A-07A64D31BD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547645"/>
              </p:ext>
            </p:extLst>
          </p:nvPr>
        </p:nvGraphicFramePr>
        <p:xfrm>
          <a:off x="838200" y="2091268"/>
          <a:ext cx="3873807" cy="4459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19">
                  <a:extLst>
                    <a:ext uri="{9D8B030D-6E8A-4147-A177-3AD203B41FA5}">
                      <a16:colId xmlns:a16="http://schemas.microsoft.com/office/drawing/2014/main" val="3763838605"/>
                    </a:ext>
                  </a:extLst>
                </a:gridCol>
                <a:gridCol w="3242488">
                  <a:extLst>
                    <a:ext uri="{9D8B030D-6E8A-4147-A177-3AD203B41FA5}">
                      <a16:colId xmlns:a16="http://schemas.microsoft.com/office/drawing/2014/main" val="3454152465"/>
                    </a:ext>
                  </a:extLst>
                </a:gridCol>
              </a:tblGrid>
              <a:tr h="43059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618674"/>
                  </a:ext>
                </a:extLst>
              </a:tr>
              <a:tr h="885302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Change of premium with respect to underlying.</a:t>
                      </a:r>
                      <a:endParaRPr lang="en-AU" dirty="0"/>
                    </a:p>
                    <a:p>
                      <a:r>
                        <a:rPr lang="en-AU" dirty="0"/>
                        <a:t>“hedge ratio”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820844"/>
                  </a:ext>
                </a:extLst>
              </a:tr>
              <a:tr h="745364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Γ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Change of delta with respect to underlying.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33756"/>
                  </a:ext>
                </a:extLst>
              </a:tr>
              <a:tr h="711815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ν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Change of premium with respect to volatility.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59287"/>
                  </a:ext>
                </a:extLst>
              </a:tr>
              <a:tr h="885302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endParaRPr lang="en-A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Change of premium with respect to time.</a:t>
                      </a:r>
                    </a:p>
                    <a:p>
                      <a:r>
                        <a:rPr lang="en-GB" dirty="0"/>
                        <a:t>“time decay” , “cost of carry”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769062"/>
                  </a:ext>
                </a:extLst>
              </a:tr>
              <a:tr h="743225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ρ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Change of premium with respect to interest rates.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874698"/>
                  </a:ext>
                </a:extLst>
              </a:tr>
            </a:tbl>
          </a:graphicData>
        </a:graphic>
      </p:graphicFrame>
      <p:pic>
        <p:nvPicPr>
          <p:cNvPr id="2050" name="Picture 2" descr="http://www.anthony-vba.kefra.com/vba/greeks-5.gif">
            <a:extLst>
              <a:ext uri="{FF2B5EF4-FFF2-40B4-BE49-F238E27FC236}">
                <a16:creationId xmlns:a16="http://schemas.microsoft.com/office/drawing/2014/main" id="{48E9B142-48D6-4AC7-B0D8-3196B4C9D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38" y="2734733"/>
            <a:ext cx="3895725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7C8FB-7C6C-43B9-A998-0E489F7F6845}"/>
              </a:ext>
            </a:extLst>
          </p:cNvPr>
          <p:cNvSpPr txBox="1"/>
          <p:nvPr/>
        </p:nvSpPr>
        <p:spPr>
          <a:xfrm>
            <a:off x="8263467" y="2235200"/>
            <a:ext cx="325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Chain Rule </a:t>
            </a:r>
            <a:r>
              <a:rPr lang="en-GB" dirty="0" err="1"/>
              <a:t>dy</a:t>
            </a:r>
            <a:r>
              <a:rPr lang="en-GB" dirty="0"/>
              <a:t>/dx = </a:t>
            </a:r>
            <a:r>
              <a:rPr lang="en-GB" dirty="0" err="1"/>
              <a:t>dy</a:t>
            </a:r>
            <a:r>
              <a:rPr lang="en-GB" dirty="0"/>
              <a:t>/du . du/dx</a:t>
            </a:r>
          </a:p>
          <a:p>
            <a:endParaRPr lang="en-AU" dirty="0"/>
          </a:p>
          <a:p>
            <a:r>
              <a:rPr lang="en-AU" dirty="0"/>
              <a:t>N(x) &amp; N’(x) are the CDF &amp; PDF of the normal distribution.</a:t>
            </a:r>
          </a:p>
          <a:p>
            <a:endParaRPr lang="en-AU" dirty="0"/>
          </a:p>
          <a:p>
            <a:r>
              <a:rPr lang="en-AU" dirty="0"/>
              <a:t>d ln(x) = 1/x</a:t>
            </a:r>
          </a:p>
          <a:p>
            <a:endParaRPr lang="en-AU" dirty="0"/>
          </a:p>
          <a:p>
            <a:r>
              <a:rPr lang="en-AU" dirty="0"/>
              <a:t>d e</a:t>
            </a:r>
            <a:r>
              <a:rPr lang="en-AU" baseline="30000" dirty="0"/>
              <a:t>x</a:t>
            </a:r>
            <a:r>
              <a:rPr lang="en-AU" dirty="0"/>
              <a:t> = e</a:t>
            </a:r>
            <a:r>
              <a:rPr lang="en-AU" baseline="30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8968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B4BB-944F-43B8-9A07-F5AF5507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D2BA7F-E6EB-4523-B5BF-50096FB14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Delta : rate of change of option price </a:t>
            </a:r>
            <a:r>
              <a:rPr lang="en-GB" dirty="0" err="1"/>
              <a:t>w.r.t.</a:t>
            </a:r>
            <a:r>
              <a:rPr lang="en-GB" dirty="0"/>
              <a:t> underlying asset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we operate in USD, but have an upcoming receipt of £1M in a </a:t>
            </a:r>
            <a:r>
              <a:rPr lang="en-GB" dirty="0" err="1"/>
              <a:t>mth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Currently GBPUSD is 1.30, so a 1c drop would result in loss of $10,000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/>
              <a:t>1mth 1.23 Put </a:t>
            </a:r>
            <a:r>
              <a:rPr lang="en-GB" dirty="0"/>
              <a:t>GBUS042019 has a delta of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1607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353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Shiu Ng</dc:creator>
  <cp:lastModifiedBy>Shiu Ng</cp:lastModifiedBy>
  <cp:revision>11</cp:revision>
  <dcterms:created xsi:type="dcterms:W3CDTF">2019-03-10T03:00:14Z</dcterms:created>
  <dcterms:modified xsi:type="dcterms:W3CDTF">2019-03-11T10:23:03Z</dcterms:modified>
</cp:coreProperties>
</file>