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57" r:id="rId4"/>
    <p:sldId id="267" r:id="rId5"/>
    <p:sldId id="258" r:id="rId6"/>
    <p:sldId id="259" r:id="rId7"/>
    <p:sldId id="260" r:id="rId8"/>
    <p:sldId id="262" r:id="rId9"/>
    <p:sldId id="263" r:id="rId10"/>
    <p:sldId id="264" r:id="rId11"/>
    <p:sldId id="265" r:id="rId12"/>
    <p:sldId id="266" r:id="rId13"/>
  </p:sldIdLst>
  <p:sldSz cx="18288000" cy="10287000"/>
  <p:notesSz cx="6858000" cy="9144000"/>
  <p:embeddedFontLst>
    <p:embeddedFont>
      <p:font typeface="Canva Sans" panose="020B0604020202020204" charset="0"/>
      <p:regular r:id="rId14"/>
    </p:embeddedFont>
    <p:embeddedFont>
      <p:font typeface="Open Sans" panose="020B0606030504020204" pitchFamily="34" charset="0"/>
      <p:regular r:id="rId15"/>
    </p:embeddedFont>
    <p:embeddedFont>
      <p:font typeface="Open Sans Bold" panose="020B0806030504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841" y="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shiv-1540/AIStockMarketDebate1.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hyperlink" Target="https://ieeexplore.ieee.org/document/10952368"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ieeexplore.ieee.org/stamp/stamp.jsp?tp=&amp;arnumber=8352646"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Freeform 2"/>
          <p:cNvSpPr/>
          <p:nvPr/>
        </p:nvSpPr>
        <p:spPr>
          <a:xfrm>
            <a:off x="11207473" y="2484872"/>
            <a:ext cx="5072924" cy="4190676"/>
          </a:xfrm>
          <a:custGeom>
            <a:avLst/>
            <a:gdLst/>
            <a:ahLst/>
            <a:cxnLst/>
            <a:rect l="l" t="t" r="r" b="b"/>
            <a:pathLst>
              <a:path w="5072924" h="4190676">
                <a:moveTo>
                  <a:pt x="0" y="0"/>
                </a:moveTo>
                <a:lnTo>
                  <a:pt x="5072923" y="0"/>
                </a:lnTo>
                <a:lnTo>
                  <a:pt x="5072923" y="4190676"/>
                </a:lnTo>
                <a:lnTo>
                  <a:pt x="0" y="41906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298133" y="574851"/>
            <a:ext cx="5691735" cy="1398907"/>
          </a:xfrm>
          <a:custGeom>
            <a:avLst/>
            <a:gdLst/>
            <a:ahLst/>
            <a:cxnLst/>
            <a:rect l="l" t="t" r="r" b="b"/>
            <a:pathLst>
              <a:path w="5691735" h="1398907">
                <a:moveTo>
                  <a:pt x="0" y="0"/>
                </a:moveTo>
                <a:lnTo>
                  <a:pt x="5691734" y="0"/>
                </a:lnTo>
                <a:lnTo>
                  <a:pt x="5691734" y="1398907"/>
                </a:lnTo>
                <a:lnTo>
                  <a:pt x="0" y="1398907"/>
                </a:lnTo>
                <a:lnTo>
                  <a:pt x="0" y="0"/>
                </a:lnTo>
                <a:close/>
              </a:path>
            </a:pathLst>
          </a:custGeom>
          <a:blipFill>
            <a:blip r:embed="rId4"/>
            <a:stretch>
              <a:fillRect/>
            </a:stretch>
          </a:blipFill>
        </p:spPr>
      </p:sp>
      <p:sp>
        <p:nvSpPr>
          <p:cNvPr id="4" name="TextBox 4"/>
          <p:cNvSpPr txBox="1"/>
          <p:nvPr/>
        </p:nvSpPr>
        <p:spPr>
          <a:xfrm>
            <a:off x="725515" y="2765373"/>
            <a:ext cx="8893902" cy="2714718"/>
          </a:xfrm>
          <a:prstGeom prst="rect">
            <a:avLst/>
          </a:prstGeom>
        </p:spPr>
        <p:txBody>
          <a:bodyPr lIns="0" tIns="0" rIns="0" bIns="0" rtlCol="0" anchor="t">
            <a:spAutoFit/>
          </a:bodyPr>
          <a:lstStyle/>
          <a:p>
            <a:pPr marL="0" lvl="0" indent="0" algn="ctr">
              <a:lnSpc>
                <a:spcPts val="7019"/>
              </a:lnSpc>
            </a:pPr>
            <a:r>
              <a:rPr lang="en-US" sz="7162" b="1" spc="-465">
                <a:solidFill>
                  <a:srgbClr val="171717"/>
                </a:solidFill>
                <a:latin typeface="Open Sans Bold"/>
                <a:ea typeface="Open Sans Bold"/>
                <a:cs typeface="Open Sans Bold"/>
                <a:sym typeface="Open Sans Bold"/>
              </a:rPr>
              <a:t>AI-Driven Stock Market Debate System</a:t>
            </a:r>
          </a:p>
        </p:txBody>
      </p:sp>
      <p:sp>
        <p:nvSpPr>
          <p:cNvPr id="5" name="TextBox 5"/>
          <p:cNvSpPr txBox="1"/>
          <p:nvPr/>
        </p:nvSpPr>
        <p:spPr>
          <a:xfrm>
            <a:off x="10086318" y="7863514"/>
            <a:ext cx="6764833" cy="1967230"/>
          </a:xfrm>
          <a:prstGeom prst="rect">
            <a:avLst/>
          </a:prstGeom>
        </p:spPr>
        <p:txBody>
          <a:bodyPr lIns="0" tIns="0" rIns="0" bIns="0" rtlCol="0" anchor="t">
            <a:spAutoFit/>
          </a:bodyPr>
          <a:lstStyle/>
          <a:p>
            <a:pPr algn="l">
              <a:lnSpc>
                <a:spcPts val="3919"/>
              </a:lnSpc>
            </a:pPr>
            <a:r>
              <a:rPr lang="en-US" sz="2799" b="1">
                <a:solidFill>
                  <a:srgbClr val="171717"/>
                </a:solidFill>
                <a:latin typeface="Open Sans Bold"/>
                <a:ea typeface="Open Sans Bold"/>
                <a:cs typeface="Open Sans Bold"/>
                <a:sym typeface="Open Sans Bold"/>
              </a:rPr>
              <a:t>Group Members:</a:t>
            </a:r>
          </a:p>
          <a:p>
            <a:pPr algn="l">
              <a:lnSpc>
                <a:spcPts val="3919"/>
              </a:lnSpc>
            </a:pPr>
            <a:r>
              <a:rPr lang="en-US" sz="2799">
                <a:solidFill>
                  <a:srgbClr val="171717"/>
                </a:solidFill>
                <a:latin typeface="Open Sans"/>
                <a:ea typeface="Open Sans"/>
                <a:cs typeface="Open Sans"/>
                <a:sym typeface="Open Sans"/>
              </a:rPr>
              <a:t>Shivshankar Ghyar   -  202201040031</a:t>
            </a:r>
          </a:p>
          <a:p>
            <a:pPr algn="l">
              <a:lnSpc>
                <a:spcPts val="3919"/>
              </a:lnSpc>
            </a:pPr>
            <a:r>
              <a:rPr lang="en-US" sz="2799">
                <a:solidFill>
                  <a:srgbClr val="171717"/>
                </a:solidFill>
                <a:latin typeface="Open Sans"/>
                <a:ea typeface="Open Sans"/>
                <a:cs typeface="Open Sans"/>
                <a:sym typeface="Open Sans"/>
              </a:rPr>
              <a:t>Shrushty Dhamange - 202201070016</a:t>
            </a:r>
          </a:p>
          <a:p>
            <a:pPr algn="l">
              <a:lnSpc>
                <a:spcPts val="3919"/>
              </a:lnSpc>
              <a:spcBef>
                <a:spcPct val="0"/>
              </a:spcBef>
            </a:pPr>
            <a:r>
              <a:rPr lang="en-US" sz="2799">
                <a:solidFill>
                  <a:srgbClr val="171717"/>
                </a:solidFill>
                <a:latin typeface="Open Sans"/>
                <a:ea typeface="Open Sans"/>
                <a:cs typeface="Open Sans"/>
                <a:sym typeface="Open Sans"/>
              </a:rPr>
              <a:t>Tejas Gophane            -202201040063</a:t>
            </a:r>
          </a:p>
        </p:txBody>
      </p:sp>
      <p:sp>
        <p:nvSpPr>
          <p:cNvPr id="6" name="TextBox 6"/>
          <p:cNvSpPr txBox="1"/>
          <p:nvPr/>
        </p:nvSpPr>
        <p:spPr>
          <a:xfrm>
            <a:off x="1633605" y="7863514"/>
            <a:ext cx="3538861" cy="976555"/>
          </a:xfrm>
          <a:prstGeom prst="rect">
            <a:avLst/>
          </a:prstGeom>
        </p:spPr>
        <p:txBody>
          <a:bodyPr lIns="0" tIns="0" rIns="0" bIns="0" rtlCol="0" anchor="t">
            <a:spAutoFit/>
          </a:bodyPr>
          <a:lstStyle/>
          <a:p>
            <a:pPr algn="l">
              <a:lnSpc>
                <a:spcPts val="3919"/>
              </a:lnSpc>
            </a:pPr>
            <a:r>
              <a:rPr lang="en-US" sz="2799" b="1">
                <a:solidFill>
                  <a:srgbClr val="171717"/>
                </a:solidFill>
                <a:latin typeface="Open Sans Bold"/>
                <a:ea typeface="Open Sans Bold"/>
                <a:cs typeface="Open Sans Bold"/>
                <a:sym typeface="Open Sans Bold"/>
              </a:rPr>
              <a:t>Guided By:</a:t>
            </a:r>
          </a:p>
          <a:p>
            <a:pPr algn="l">
              <a:lnSpc>
                <a:spcPts val="3919"/>
              </a:lnSpc>
              <a:spcBef>
                <a:spcPct val="0"/>
              </a:spcBef>
            </a:pPr>
            <a:r>
              <a:rPr lang="en-US" sz="2799">
                <a:solidFill>
                  <a:srgbClr val="171717"/>
                </a:solidFill>
                <a:latin typeface="Open Sans"/>
                <a:ea typeface="Open Sans"/>
                <a:cs typeface="Open Sans"/>
                <a:sym typeface="Open Sans"/>
              </a:rPr>
              <a:t>Prof.Diptee Ghusse </a:t>
            </a:r>
          </a:p>
        </p:txBody>
      </p:sp>
      <p:sp>
        <p:nvSpPr>
          <p:cNvPr id="7" name="TextBox 7"/>
          <p:cNvSpPr txBox="1"/>
          <p:nvPr/>
        </p:nvSpPr>
        <p:spPr>
          <a:xfrm>
            <a:off x="2311936" y="5598991"/>
            <a:ext cx="5428536" cy="613392"/>
          </a:xfrm>
          <a:prstGeom prst="rect">
            <a:avLst/>
          </a:prstGeom>
        </p:spPr>
        <p:txBody>
          <a:bodyPr lIns="0" tIns="0" rIns="0" bIns="0" rtlCol="0" anchor="t">
            <a:spAutoFit/>
          </a:bodyPr>
          <a:lstStyle/>
          <a:p>
            <a:pPr algn="ctr">
              <a:lnSpc>
                <a:spcPts val="5040"/>
              </a:lnSpc>
              <a:spcBef>
                <a:spcPct val="0"/>
              </a:spcBef>
            </a:pPr>
            <a:r>
              <a:rPr lang="en-US" sz="3600" b="1" spc="-234">
                <a:solidFill>
                  <a:srgbClr val="171717"/>
                </a:solidFill>
                <a:latin typeface="Open Sans Bold"/>
                <a:ea typeface="Open Sans Bold"/>
                <a:cs typeface="Open Sans Bold"/>
                <a:sym typeface="Open Sans Bold"/>
              </a:rPr>
              <a:t>Industry Project--Etherwise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TextBox 2"/>
          <p:cNvSpPr txBox="1"/>
          <p:nvPr/>
        </p:nvSpPr>
        <p:spPr>
          <a:xfrm>
            <a:off x="7974778" y="3351374"/>
            <a:ext cx="9824282" cy="5220254"/>
          </a:xfrm>
          <a:prstGeom prst="rect">
            <a:avLst/>
          </a:prstGeom>
        </p:spPr>
        <p:txBody>
          <a:bodyPr lIns="0" tIns="0" rIns="0" bIns="0" rtlCol="0" anchor="t">
            <a:spAutoFit/>
          </a:bodyPr>
          <a:lstStyle/>
          <a:p>
            <a:pPr marL="642994" lvl="1" indent="-321497" algn="just">
              <a:lnSpc>
                <a:spcPts val="4169"/>
              </a:lnSpc>
              <a:buFont typeface="Arial"/>
              <a:buChar char="•"/>
            </a:pPr>
            <a:r>
              <a:rPr lang="en-US" sz="2978" b="1">
                <a:solidFill>
                  <a:srgbClr val="171717"/>
                </a:solidFill>
                <a:latin typeface="Open Sans Bold"/>
                <a:ea typeface="Open Sans Bold"/>
                <a:cs typeface="Open Sans Bold"/>
                <a:sym typeface="Open Sans Bold"/>
              </a:rPr>
              <a:t>Accuracy: Are there any other indicators or factors we should consider?</a:t>
            </a:r>
          </a:p>
          <a:p>
            <a:pPr marL="642994" lvl="1" indent="-321497" algn="just">
              <a:lnSpc>
                <a:spcPts val="4169"/>
              </a:lnSpc>
              <a:buFont typeface="Arial"/>
              <a:buChar char="•"/>
            </a:pPr>
            <a:r>
              <a:rPr lang="en-US" sz="2978" b="1">
                <a:solidFill>
                  <a:srgbClr val="171717"/>
                </a:solidFill>
                <a:latin typeface="Open Sans Bold"/>
                <a:ea typeface="Open Sans Bold"/>
                <a:cs typeface="Open Sans Bold"/>
                <a:sym typeface="Open Sans Bold"/>
              </a:rPr>
              <a:t>User Experience: How should we design the interface for traders?</a:t>
            </a:r>
          </a:p>
          <a:p>
            <a:pPr marL="642994" lvl="1" indent="-321497" algn="just">
              <a:lnSpc>
                <a:spcPts val="4169"/>
              </a:lnSpc>
              <a:buFont typeface="Arial"/>
              <a:buChar char="•"/>
            </a:pPr>
            <a:r>
              <a:rPr lang="en-US" sz="2978" b="1">
                <a:solidFill>
                  <a:srgbClr val="171717"/>
                </a:solidFill>
                <a:latin typeface="Open Sans Bold"/>
                <a:ea typeface="Open Sans Bold"/>
                <a:cs typeface="Open Sans Bold"/>
                <a:sym typeface="Open Sans Bold"/>
              </a:rPr>
              <a:t>Model Choice: Should we fine-tune a smaller model or stick with larger models for better accuracy?</a:t>
            </a:r>
          </a:p>
          <a:p>
            <a:pPr marL="642994" lvl="1" indent="-321497" algn="just">
              <a:lnSpc>
                <a:spcPts val="4169"/>
              </a:lnSpc>
              <a:buFont typeface="Arial"/>
              <a:buChar char="•"/>
            </a:pPr>
            <a:r>
              <a:rPr lang="en-US" sz="2978" b="1">
                <a:solidFill>
                  <a:srgbClr val="171717"/>
                </a:solidFill>
                <a:latin typeface="Open Sans Bold"/>
                <a:ea typeface="Open Sans Bold"/>
                <a:cs typeface="Open Sans Bold"/>
                <a:sym typeface="Open Sans Bold"/>
              </a:rPr>
              <a:t>Future Features: Is real-time market alerting or portfolio tracking valuable?</a:t>
            </a:r>
          </a:p>
          <a:p>
            <a:pPr algn="just">
              <a:lnSpc>
                <a:spcPts val="4169"/>
              </a:lnSpc>
              <a:spcBef>
                <a:spcPct val="0"/>
              </a:spcBef>
            </a:pPr>
            <a:endParaRPr lang="en-US" sz="2978" b="1">
              <a:solidFill>
                <a:srgbClr val="171717"/>
              </a:solidFill>
              <a:latin typeface="Open Sans Bold"/>
              <a:ea typeface="Open Sans Bold"/>
              <a:cs typeface="Open Sans Bold"/>
              <a:sym typeface="Open Sans Bold"/>
            </a:endParaRPr>
          </a:p>
        </p:txBody>
      </p:sp>
      <p:sp>
        <p:nvSpPr>
          <p:cNvPr id="3" name="TextBox 3"/>
          <p:cNvSpPr txBox="1"/>
          <p:nvPr/>
        </p:nvSpPr>
        <p:spPr>
          <a:xfrm>
            <a:off x="7672100" y="1793094"/>
            <a:ext cx="10439732" cy="840820"/>
          </a:xfrm>
          <a:prstGeom prst="rect">
            <a:avLst/>
          </a:prstGeom>
        </p:spPr>
        <p:txBody>
          <a:bodyPr lIns="0" tIns="0" rIns="0" bIns="0" rtlCol="0" anchor="t">
            <a:spAutoFit/>
          </a:bodyPr>
          <a:lstStyle/>
          <a:p>
            <a:pPr marL="0" lvl="0" indent="0" algn="r">
              <a:lnSpc>
                <a:spcPts val="6229"/>
              </a:lnSpc>
            </a:pPr>
            <a:r>
              <a:rPr lang="en-US" sz="6356" b="1" spc="-413">
                <a:solidFill>
                  <a:srgbClr val="171717"/>
                </a:solidFill>
                <a:latin typeface="Open Sans Bold"/>
                <a:ea typeface="Open Sans Bold"/>
                <a:cs typeface="Open Sans Bold"/>
                <a:sym typeface="Open Sans Bold"/>
              </a:rPr>
              <a:t>Suggestions &amp; Improvements </a:t>
            </a:r>
          </a:p>
        </p:txBody>
      </p:sp>
      <p:sp>
        <p:nvSpPr>
          <p:cNvPr id="4" name="Freeform 4"/>
          <p:cNvSpPr/>
          <p:nvPr/>
        </p:nvSpPr>
        <p:spPr>
          <a:xfrm>
            <a:off x="-4061418" y="1914368"/>
            <a:ext cx="11733517" cy="7527379"/>
          </a:xfrm>
          <a:custGeom>
            <a:avLst/>
            <a:gdLst/>
            <a:ahLst/>
            <a:cxnLst/>
            <a:rect l="l" t="t" r="r" b="b"/>
            <a:pathLst>
              <a:path w="11733517" h="7527379">
                <a:moveTo>
                  <a:pt x="0" y="0"/>
                </a:moveTo>
                <a:lnTo>
                  <a:pt x="11733518" y="0"/>
                </a:lnTo>
                <a:lnTo>
                  <a:pt x="11733518" y="7527379"/>
                </a:lnTo>
                <a:lnTo>
                  <a:pt x="0" y="7527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Freeform 2"/>
          <p:cNvSpPr/>
          <p:nvPr/>
        </p:nvSpPr>
        <p:spPr>
          <a:xfrm>
            <a:off x="13968155" y="3821071"/>
            <a:ext cx="9078907" cy="6767913"/>
          </a:xfrm>
          <a:custGeom>
            <a:avLst/>
            <a:gdLst/>
            <a:ahLst/>
            <a:cxnLst/>
            <a:rect l="l" t="t" r="r" b="b"/>
            <a:pathLst>
              <a:path w="9078907" h="6767913">
                <a:moveTo>
                  <a:pt x="0" y="0"/>
                </a:moveTo>
                <a:lnTo>
                  <a:pt x="9078908" y="0"/>
                </a:lnTo>
                <a:lnTo>
                  <a:pt x="9078908" y="6767913"/>
                </a:lnTo>
                <a:lnTo>
                  <a:pt x="0" y="6767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704271"/>
            <a:ext cx="8932581" cy="791733"/>
          </a:xfrm>
          <a:prstGeom prst="rect">
            <a:avLst/>
          </a:prstGeom>
        </p:spPr>
        <p:txBody>
          <a:bodyPr lIns="0" tIns="0" rIns="0" bIns="0" rtlCol="0" anchor="t">
            <a:spAutoFit/>
          </a:bodyPr>
          <a:lstStyle/>
          <a:p>
            <a:pPr marL="0" lvl="0" indent="0" algn="l">
              <a:lnSpc>
                <a:spcPts val="6054"/>
              </a:lnSpc>
            </a:pPr>
            <a:r>
              <a:rPr lang="en-US" sz="6177" b="1" spc="-401">
                <a:solidFill>
                  <a:srgbClr val="171717"/>
                </a:solidFill>
                <a:latin typeface="Open Sans Bold"/>
                <a:ea typeface="Open Sans Bold"/>
                <a:cs typeface="Open Sans Bold"/>
                <a:sym typeface="Open Sans Bold"/>
              </a:rPr>
              <a:t>Feasibility &amp; Future Scope </a:t>
            </a:r>
          </a:p>
        </p:txBody>
      </p:sp>
      <p:sp>
        <p:nvSpPr>
          <p:cNvPr id="4" name="TextBox 4"/>
          <p:cNvSpPr txBox="1"/>
          <p:nvPr/>
        </p:nvSpPr>
        <p:spPr>
          <a:xfrm>
            <a:off x="781736" y="2005924"/>
            <a:ext cx="11091571" cy="3582670"/>
          </a:xfrm>
          <a:prstGeom prst="rect">
            <a:avLst/>
          </a:prstGeom>
        </p:spPr>
        <p:txBody>
          <a:bodyPr lIns="0" tIns="0" rIns="0" bIns="0" rtlCol="0" anchor="t">
            <a:spAutoFit/>
          </a:bodyPr>
          <a:lstStyle/>
          <a:p>
            <a:pPr algn="just">
              <a:lnSpc>
                <a:spcPts val="4199"/>
              </a:lnSpc>
            </a:pPr>
            <a:r>
              <a:rPr lang="en-US" sz="2999" b="1" u="sng">
                <a:solidFill>
                  <a:srgbClr val="171717"/>
                </a:solidFill>
                <a:latin typeface="Open Sans Bold"/>
                <a:ea typeface="Open Sans Bold"/>
                <a:cs typeface="Open Sans Bold"/>
                <a:sym typeface="Open Sans Bold"/>
              </a:rPr>
              <a:t>Feasibility</a:t>
            </a:r>
            <a:r>
              <a:rPr lang="en-US" sz="2999" b="1">
                <a:solidFill>
                  <a:srgbClr val="171717"/>
                </a:solidFill>
                <a:latin typeface="Open Sans Bold"/>
                <a:ea typeface="Open Sans Bold"/>
                <a:cs typeface="Open Sans Bold"/>
                <a:sym typeface="Open Sans Bold"/>
              </a:rPr>
              <a:t>:</a:t>
            </a:r>
          </a:p>
          <a:p>
            <a:pPr marL="626109" lvl="1" indent="-313054" algn="just">
              <a:lnSpc>
                <a:spcPts val="4059"/>
              </a:lnSpc>
              <a:buAutoNum type="arabicPeriod"/>
            </a:pPr>
            <a:r>
              <a:rPr lang="en-US" sz="2899">
                <a:solidFill>
                  <a:srgbClr val="171717"/>
                </a:solidFill>
                <a:latin typeface="Open Sans"/>
                <a:ea typeface="Open Sans"/>
                <a:cs typeface="Open Sans"/>
                <a:sym typeface="Open Sans"/>
              </a:rPr>
              <a:t>Technically feasible using available AI models via OpenRouter and Python-based multi-agent frameworks.</a:t>
            </a:r>
          </a:p>
          <a:p>
            <a:pPr marL="626109" lvl="1" indent="-313054" algn="just">
              <a:lnSpc>
                <a:spcPts val="4059"/>
              </a:lnSpc>
              <a:buAutoNum type="arabicPeriod"/>
            </a:pPr>
            <a:r>
              <a:rPr lang="en-US" sz="2899">
                <a:solidFill>
                  <a:srgbClr val="171717"/>
                </a:solidFill>
                <a:latin typeface="Open Sans"/>
                <a:ea typeface="Open Sans"/>
                <a:cs typeface="Open Sans"/>
                <a:sym typeface="Open Sans"/>
              </a:rPr>
              <a:t>Financially viable with free APIs, open-source tools, and scalable infrastructure.</a:t>
            </a:r>
          </a:p>
          <a:p>
            <a:pPr marL="626109" lvl="1" indent="-313054" algn="just">
              <a:lnSpc>
                <a:spcPts val="4059"/>
              </a:lnSpc>
              <a:spcBef>
                <a:spcPct val="0"/>
              </a:spcBef>
              <a:buAutoNum type="arabicPeriod"/>
            </a:pPr>
            <a:r>
              <a:rPr lang="en-US" sz="2899">
                <a:solidFill>
                  <a:srgbClr val="171717"/>
                </a:solidFill>
                <a:latin typeface="Open Sans"/>
                <a:ea typeface="Open Sans"/>
                <a:cs typeface="Open Sans"/>
                <a:sym typeface="Open Sans"/>
              </a:rPr>
              <a:t>Concept proven by existing academic prototypes and initial commercial applications.</a:t>
            </a:r>
          </a:p>
        </p:txBody>
      </p:sp>
      <p:sp>
        <p:nvSpPr>
          <p:cNvPr id="5" name="Freeform 5"/>
          <p:cNvSpPr/>
          <p:nvPr/>
        </p:nvSpPr>
        <p:spPr>
          <a:xfrm rot="4382172">
            <a:off x="12607325" y="8683916"/>
            <a:ext cx="3194509" cy="3206167"/>
          </a:xfrm>
          <a:custGeom>
            <a:avLst/>
            <a:gdLst/>
            <a:ahLst/>
            <a:cxnLst/>
            <a:rect l="l" t="t" r="r" b="b"/>
            <a:pathLst>
              <a:path w="3194509" h="3206167">
                <a:moveTo>
                  <a:pt x="0" y="0"/>
                </a:moveTo>
                <a:lnTo>
                  <a:pt x="3194509" y="0"/>
                </a:lnTo>
                <a:lnTo>
                  <a:pt x="3194509" y="3206168"/>
                </a:lnTo>
                <a:lnTo>
                  <a:pt x="0" y="32061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781736" y="6102944"/>
            <a:ext cx="10305775" cy="3638550"/>
          </a:xfrm>
          <a:prstGeom prst="rect">
            <a:avLst/>
          </a:prstGeom>
        </p:spPr>
        <p:txBody>
          <a:bodyPr lIns="0" tIns="0" rIns="0" bIns="0" rtlCol="0" anchor="t">
            <a:spAutoFit/>
          </a:bodyPr>
          <a:lstStyle/>
          <a:p>
            <a:pPr algn="just">
              <a:lnSpc>
                <a:spcPts val="4199"/>
              </a:lnSpc>
            </a:pPr>
            <a:r>
              <a:rPr lang="en-US" sz="2999" b="1" u="sng">
                <a:solidFill>
                  <a:srgbClr val="171717"/>
                </a:solidFill>
                <a:latin typeface="Open Sans Bold"/>
                <a:ea typeface="Open Sans Bold"/>
                <a:cs typeface="Open Sans Bold"/>
                <a:sym typeface="Open Sans Bold"/>
              </a:rPr>
              <a:t>Scope:</a:t>
            </a:r>
          </a:p>
          <a:p>
            <a:pPr marL="647698" lvl="1" indent="-323849" algn="just">
              <a:lnSpc>
                <a:spcPts val="4199"/>
              </a:lnSpc>
              <a:buAutoNum type="arabicPeriod"/>
            </a:pPr>
            <a:r>
              <a:rPr lang="en-US" sz="2999">
                <a:solidFill>
                  <a:srgbClr val="171717"/>
                </a:solidFill>
                <a:latin typeface="Open Sans"/>
                <a:ea typeface="Open Sans"/>
                <a:cs typeface="Open Sans"/>
                <a:sym typeface="Open Sans"/>
              </a:rPr>
              <a:t>Builds a real-time, AI-powered stock recommendation system.</a:t>
            </a:r>
          </a:p>
          <a:p>
            <a:pPr marL="647698" lvl="1" indent="-323849" algn="just">
              <a:lnSpc>
                <a:spcPts val="4199"/>
              </a:lnSpc>
              <a:buAutoNum type="arabicPeriod"/>
            </a:pPr>
            <a:r>
              <a:rPr lang="en-US" sz="2999">
                <a:solidFill>
                  <a:srgbClr val="171717"/>
                </a:solidFill>
                <a:latin typeface="Open Sans"/>
                <a:ea typeface="Open Sans"/>
                <a:cs typeface="Open Sans"/>
                <a:sym typeface="Open Sans"/>
              </a:rPr>
              <a:t>Uses five specialized agents for research, analysis, risk management, and decision-making.</a:t>
            </a:r>
          </a:p>
          <a:p>
            <a:pPr marL="647698" lvl="1" indent="-323849" algn="just">
              <a:lnSpc>
                <a:spcPts val="4199"/>
              </a:lnSpc>
              <a:buAutoNum type="arabicPeriod"/>
            </a:pPr>
            <a:r>
              <a:rPr lang="en-US" sz="2999">
                <a:solidFill>
                  <a:srgbClr val="171717"/>
                </a:solidFill>
                <a:latin typeface="Open Sans"/>
                <a:ea typeface="Open Sans"/>
                <a:cs typeface="Open Sans"/>
                <a:sym typeface="Open Sans"/>
              </a:rPr>
              <a:t>Can be extended to support multiple markets (stocks, crypto, forex) and integrated with trading platforms.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TextBox 2"/>
          <p:cNvSpPr txBox="1"/>
          <p:nvPr/>
        </p:nvSpPr>
        <p:spPr>
          <a:xfrm>
            <a:off x="495929" y="560345"/>
            <a:ext cx="8423558" cy="800644"/>
          </a:xfrm>
          <a:prstGeom prst="rect">
            <a:avLst/>
          </a:prstGeom>
        </p:spPr>
        <p:txBody>
          <a:bodyPr lIns="0" tIns="0" rIns="0" bIns="0" rtlCol="0" anchor="t">
            <a:spAutoFit/>
          </a:bodyPr>
          <a:lstStyle/>
          <a:p>
            <a:pPr marL="0" lvl="0" indent="0" algn="l">
              <a:lnSpc>
                <a:spcPts val="6032"/>
              </a:lnSpc>
            </a:pPr>
            <a:r>
              <a:rPr lang="en-US" sz="6155" b="1" spc="-400">
                <a:solidFill>
                  <a:srgbClr val="171717"/>
                </a:solidFill>
                <a:latin typeface="Open Sans Bold"/>
                <a:ea typeface="Open Sans Bold"/>
                <a:cs typeface="Open Sans Bold"/>
                <a:sym typeface="Open Sans Bold"/>
              </a:rPr>
              <a:t>Relevance &amp; Innovation</a:t>
            </a:r>
          </a:p>
        </p:txBody>
      </p:sp>
      <p:sp>
        <p:nvSpPr>
          <p:cNvPr id="3" name="Freeform 3"/>
          <p:cNvSpPr/>
          <p:nvPr/>
        </p:nvSpPr>
        <p:spPr>
          <a:xfrm>
            <a:off x="12664776" y="5603871"/>
            <a:ext cx="8391908" cy="6112139"/>
          </a:xfrm>
          <a:custGeom>
            <a:avLst/>
            <a:gdLst/>
            <a:ahLst/>
            <a:cxnLst/>
            <a:rect l="l" t="t" r="r" b="b"/>
            <a:pathLst>
              <a:path w="8391908" h="6112139">
                <a:moveTo>
                  <a:pt x="0" y="0"/>
                </a:moveTo>
                <a:lnTo>
                  <a:pt x="8391909" y="0"/>
                </a:lnTo>
                <a:lnTo>
                  <a:pt x="8391909" y="6112139"/>
                </a:lnTo>
                <a:lnTo>
                  <a:pt x="0" y="61121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81736" y="2005924"/>
            <a:ext cx="11091571" cy="3582670"/>
          </a:xfrm>
          <a:prstGeom prst="rect">
            <a:avLst/>
          </a:prstGeom>
        </p:spPr>
        <p:txBody>
          <a:bodyPr lIns="0" tIns="0" rIns="0" bIns="0" rtlCol="0" anchor="t">
            <a:spAutoFit/>
          </a:bodyPr>
          <a:lstStyle/>
          <a:p>
            <a:pPr algn="just">
              <a:lnSpc>
                <a:spcPts val="4199"/>
              </a:lnSpc>
            </a:pPr>
            <a:r>
              <a:rPr lang="en-US" sz="2999" b="1" u="sng">
                <a:solidFill>
                  <a:srgbClr val="171717"/>
                </a:solidFill>
                <a:latin typeface="Open Sans Bold"/>
                <a:ea typeface="Open Sans Bold"/>
                <a:cs typeface="Open Sans Bold"/>
                <a:sym typeface="Open Sans Bold"/>
              </a:rPr>
              <a:t>Relevance</a:t>
            </a:r>
            <a:r>
              <a:rPr lang="en-US" sz="2999" b="1">
                <a:solidFill>
                  <a:srgbClr val="171717"/>
                </a:solidFill>
                <a:latin typeface="Open Sans Bold"/>
                <a:ea typeface="Open Sans Bold"/>
                <a:cs typeface="Open Sans Bold"/>
                <a:sym typeface="Open Sans Bold"/>
              </a:rPr>
              <a:t>:</a:t>
            </a:r>
          </a:p>
          <a:p>
            <a:pPr marL="626109" lvl="1" indent="-313054" algn="just">
              <a:lnSpc>
                <a:spcPts val="4059"/>
              </a:lnSpc>
              <a:buAutoNum type="arabicPeriod"/>
            </a:pPr>
            <a:r>
              <a:rPr lang="en-US" sz="2899">
                <a:solidFill>
                  <a:srgbClr val="171717"/>
                </a:solidFill>
                <a:latin typeface="Open Sans"/>
                <a:ea typeface="Open Sans"/>
                <a:cs typeface="Open Sans"/>
                <a:sym typeface="Open Sans"/>
              </a:rPr>
              <a:t>Addresses the real-world problem of information overload in stock trading.</a:t>
            </a:r>
          </a:p>
          <a:p>
            <a:pPr marL="626109" lvl="1" indent="-313054" algn="just">
              <a:lnSpc>
                <a:spcPts val="4059"/>
              </a:lnSpc>
              <a:buAutoNum type="arabicPeriod"/>
            </a:pPr>
            <a:r>
              <a:rPr lang="en-US" sz="2899">
                <a:solidFill>
                  <a:srgbClr val="171717"/>
                </a:solidFill>
                <a:latin typeface="Open Sans"/>
                <a:ea typeface="Open Sans"/>
                <a:cs typeface="Open Sans"/>
                <a:sym typeface="Open Sans"/>
              </a:rPr>
              <a:t>Helps traders make well-informed decisions by combining expert-like reasoning and real-time data analysis.</a:t>
            </a:r>
          </a:p>
          <a:p>
            <a:pPr marL="626109" lvl="1" indent="-313054" algn="just">
              <a:lnSpc>
                <a:spcPts val="4059"/>
              </a:lnSpc>
              <a:spcBef>
                <a:spcPct val="0"/>
              </a:spcBef>
              <a:buAutoNum type="arabicPeriod"/>
            </a:pPr>
            <a:r>
              <a:rPr lang="en-US" sz="2899">
                <a:solidFill>
                  <a:srgbClr val="171717"/>
                </a:solidFill>
                <a:latin typeface="Open Sans"/>
                <a:ea typeface="Open Sans"/>
                <a:cs typeface="Open Sans"/>
                <a:sym typeface="Open Sans"/>
              </a:rPr>
              <a:t>Aligns with current trends in AI-driven finance and personalized investment tools.</a:t>
            </a:r>
          </a:p>
        </p:txBody>
      </p:sp>
      <p:sp>
        <p:nvSpPr>
          <p:cNvPr id="5" name="TextBox 5"/>
          <p:cNvSpPr txBox="1"/>
          <p:nvPr/>
        </p:nvSpPr>
        <p:spPr>
          <a:xfrm>
            <a:off x="781736" y="5990687"/>
            <a:ext cx="10305775" cy="3964940"/>
          </a:xfrm>
          <a:prstGeom prst="rect">
            <a:avLst/>
          </a:prstGeom>
        </p:spPr>
        <p:txBody>
          <a:bodyPr lIns="0" tIns="0" rIns="0" bIns="0" rtlCol="0" anchor="t">
            <a:spAutoFit/>
          </a:bodyPr>
          <a:lstStyle/>
          <a:p>
            <a:pPr algn="just">
              <a:lnSpc>
                <a:spcPts val="4199"/>
              </a:lnSpc>
            </a:pPr>
            <a:r>
              <a:rPr lang="en-US" sz="2999" b="1" u="sng">
                <a:solidFill>
                  <a:srgbClr val="171717"/>
                </a:solidFill>
                <a:latin typeface="Open Sans Bold"/>
                <a:ea typeface="Open Sans Bold"/>
                <a:cs typeface="Open Sans Bold"/>
                <a:sym typeface="Open Sans Bold"/>
              </a:rPr>
              <a:t>Innovation:</a:t>
            </a:r>
          </a:p>
          <a:p>
            <a:pPr marL="604519" lvl="1" indent="-302260" algn="just">
              <a:lnSpc>
                <a:spcPts val="3919"/>
              </a:lnSpc>
              <a:buAutoNum type="arabicPeriod"/>
            </a:pPr>
            <a:r>
              <a:rPr lang="en-US" sz="2799">
                <a:solidFill>
                  <a:srgbClr val="171717"/>
                </a:solidFill>
                <a:latin typeface="Open Sans"/>
                <a:ea typeface="Open Sans"/>
                <a:cs typeface="Open Sans"/>
                <a:sym typeface="Open Sans"/>
              </a:rPr>
              <a:t>Uses a multi-agent debate system instead of a single AI model, simulating a panel of financial experts.</a:t>
            </a:r>
          </a:p>
          <a:p>
            <a:pPr marL="604519" lvl="1" indent="-302260" algn="just">
              <a:lnSpc>
                <a:spcPts val="3919"/>
              </a:lnSpc>
              <a:buAutoNum type="arabicPeriod"/>
            </a:pPr>
            <a:r>
              <a:rPr lang="en-US" sz="2799">
                <a:solidFill>
                  <a:srgbClr val="171717"/>
                </a:solidFill>
                <a:latin typeface="Open Sans"/>
                <a:ea typeface="Open Sans"/>
                <a:cs typeface="Open Sans"/>
                <a:sym typeface="Open Sans"/>
              </a:rPr>
              <a:t>Integrates diverse perspectives—technical, fundamental, news-based, and risk-focused—for balanced stock recommendations.</a:t>
            </a:r>
          </a:p>
          <a:p>
            <a:pPr marL="604519" lvl="1" indent="-302260" algn="just">
              <a:lnSpc>
                <a:spcPts val="3919"/>
              </a:lnSpc>
              <a:buAutoNum type="arabicPeriod"/>
            </a:pPr>
            <a:r>
              <a:rPr lang="en-US" sz="2799">
                <a:solidFill>
                  <a:srgbClr val="171717"/>
                </a:solidFill>
                <a:latin typeface="Open Sans"/>
                <a:ea typeface="Open Sans"/>
                <a:cs typeface="Open Sans"/>
                <a:sym typeface="Open Sans"/>
              </a:rPr>
              <a:t>Offers transparent, explainable AI decisions rather than black-box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a:extLst>
            <a:ext uri="{FF2B5EF4-FFF2-40B4-BE49-F238E27FC236}">
              <a16:creationId xmlns:a16="http://schemas.microsoft.com/office/drawing/2014/main" id="{975FD704-6D94-E489-CBA2-E0EB415D8BF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204484-2EB9-1D37-F5B9-A8F9E8554A64}"/>
              </a:ext>
            </a:extLst>
          </p:cNvPr>
          <p:cNvSpPr/>
          <p:nvPr/>
        </p:nvSpPr>
        <p:spPr>
          <a:xfrm>
            <a:off x="11207473" y="2484872"/>
            <a:ext cx="5072924" cy="4190676"/>
          </a:xfrm>
          <a:custGeom>
            <a:avLst/>
            <a:gdLst/>
            <a:ahLst/>
            <a:cxnLst/>
            <a:rect l="l" t="t" r="r" b="b"/>
            <a:pathLst>
              <a:path w="5072924" h="4190676">
                <a:moveTo>
                  <a:pt x="0" y="0"/>
                </a:moveTo>
                <a:lnTo>
                  <a:pt x="5072923" y="0"/>
                </a:lnTo>
                <a:lnTo>
                  <a:pt x="5072923" y="4190676"/>
                </a:lnTo>
                <a:lnTo>
                  <a:pt x="0" y="41906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a:extLst>
              <a:ext uri="{FF2B5EF4-FFF2-40B4-BE49-F238E27FC236}">
                <a16:creationId xmlns:a16="http://schemas.microsoft.com/office/drawing/2014/main" id="{16989B8A-26F7-674B-64A3-F6DECE35E1B1}"/>
              </a:ext>
            </a:extLst>
          </p:cNvPr>
          <p:cNvSpPr txBox="1"/>
          <p:nvPr/>
        </p:nvSpPr>
        <p:spPr>
          <a:xfrm>
            <a:off x="725515" y="1028700"/>
            <a:ext cx="8893902" cy="2714718"/>
          </a:xfrm>
          <a:prstGeom prst="rect">
            <a:avLst/>
          </a:prstGeom>
        </p:spPr>
        <p:txBody>
          <a:bodyPr lIns="0" tIns="0" rIns="0" bIns="0" rtlCol="0" anchor="t">
            <a:spAutoFit/>
          </a:bodyPr>
          <a:lstStyle/>
          <a:p>
            <a:pPr marL="0" lvl="0" indent="0" algn="ctr">
              <a:lnSpc>
                <a:spcPts val="7019"/>
              </a:lnSpc>
            </a:pPr>
            <a:r>
              <a:rPr lang="en-US" sz="7162" b="1" spc="-465" dirty="0">
                <a:solidFill>
                  <a:srgbClr val="171717"/>
                </a:solidFill>
                <a:latin typeface="Open Sans Bold"/>
                <a:ea typeface="Open Sans Bold"/>
                <a:cs typeface="Open Sans Bold"/>
                <a:sym typeface="Open Sans Bold"/>
              </a:rPr>
              <a:t>AI-Driven Stock Market Debate System</a:t>
            </a:r>
          </a:p>
        </p:txBody>
      </p:sp>
      <p:sp>
        <p:nvSpPr>
          <p:cNvPr id="8" name="TextBox 7">
            <a:extLst>
              <a:ext uri="{FF2B5EF4-FFF2-40B4-BE49-F238E27FC236}">
                <a16:creationId xmlns:a16="http://schemas.microsoft.com/office/drawing/2014/main" id="{92413F82-8DAE-F0CF-FE9F-5C961447BFA8}"/>
              </a:ext>
            </a:extLst>
          </p:cNvPr>
          <p:cNvSpPr txBox="1"/>
          <p:nvPr/>
        </p:nvSpPr>
        <p:spPr>
          <a:xfrm>
            <a:off x="1371600" y="4381500"/>
            <a:ext cx="8893902" cy="892552"/>
          </a:xfrm>
          <a:prstGeom prst="rect">
            <a:avLst/>
          </a:prstGeom>
          <a:noFill/>
        </p:spPr>
        <p:txBody>
          <a:bodyPr wrap="square" rtlCol="0">
            <a:spAutoFit/>
          </a:bodyPr>
          <a:lstStyle/>
          <a:p>
            <a:r>
              <a:rPr lang="en-US" sz="2400" b="1" dirty="0"/>
              <a:t>GITHUB LINK </a:t>
            </a:r>
          </a:p>
          <a:p>
            <a:r>
              <a:rPr lang="en-US" sz="2800" dirty="0">
                <a:hlinkClick r:id="rId4"/>
              </a:rPr>
              <a:t>https://github.com/shiv-1540/AIStockMarketDebate1.git</a:t>
            </a:r>
            <a:endParaRPr lang="en-US" sz="2800" dirty="0"/>
          </a:p>
        </p:txBody>
      </p:sp>
      <p:sp>
        <p:nvSpPr>
          <p:cNvPr id="13" name="TextBox 12">
            <a:extLst>
              <a:ext uri="{FF2B5EF4-FFF2-40B4-BE49-F238E27FC236}">
                <a16:creationId xmlns:a16="http://schemas.microsoft.com/office/drawing/2014/main" id="{0FD8EC30-93FB-E018-6FF2-8AA0DEABE6D8}"/>
              </a:ext>
            </a:extLst>
          </p:cNvPr>
          <p:cNvSpPr txBox="1"/>
          <p:nvPr/>
        </p:nvSpPr>
        <p:spPr>
          <a:xfrm>
            <a:off x="1219200" y="5912134"/>
            <a:ext cx="9683473" cy="830997"/>
          </a:xfrm>
          <a:prstGeom prst="rect">
            <a:avLst/>
          </a:prstGeom>
          <a:noFill/>
        </p:spPr>
        <p:txBody>
          <a:bodyPr wrap="square" rtlCol="0">
            <a:spAutoFit/>
          </a:bodyPr>
          <a:lstStyle/>
          <a:p>
            <a:r>
              <a:rPr lang="en-US" sz="2400" b="1" dirty="0"/>
              <a:t>DATASET LINK </a:t>
            </a:r>
          </a:p>
          <a:p>
            <a:r>
              <a:rPr lang="en-US" sz="2400" u="sng" dirty="0">
                <a:solidFill>
                  <a:srgbClr val="0070C0"/>
                </a:solidFill>
              </a:rPr>
              <a:t>https://www.kaggle.com/datasets/luisandresgarcia/stock-market-prediction</a:t>
            </a:r>
          </a:p>
        </p:txBody>
      </p:sp>
    </p:spTree>
    <p:extLst>
      <p:ext uri="{BB962C8B-B14F-4D97-AF65-F5344CB8AC3E}">
        <p14:creationId xmlns:p14="http://schemas.microsoft.com/office/powerpoint/2010/main" val="241353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Freeform 2"/>
          <p:cNvSpPr/>
          <p:nvPr/>
        </p:nvSpPr>
        <p:spPr>
          <a:xfrm>
            <a:off x="10657249" y="3736471"/>
            <a:ext cx="8431366" cy="7141052"/>
          </a:xfrm>
          <a:custGeom>
            <a:avLst/>
            <a:gdLst/>
            <a:ahLst/>
            <a:cxnLst/>
            <a:rect l="l" t="t" r="r" b="b"/>
            <a:pathLst>
              <a:path w="8431366" h="7141052">
                <a:moveTo>
                  <a:pt x="0" y="0"/>
                </a:moveTo>
                <a:lnTo>
                  <a:pt x="8431365" y="0"/>
                </a:lnTo>
                <a:lnTo>
                  <a:pt x="8431365" y="7141052"/>
                </a:lnTo>
                <a:lnTo>
                  <a:pt x="0" y="7141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942546"/>
            <a:ext cx="6763852" cy="789577"/>
          </a:xfrm>
          <a:prstGeom prst="rect">
            <a:avLst/>
          </a:prstGeom>
        </p:spPr>
        <p:txBody>
          <a:bodyPr lIns="0" tIns="0" rIns="0" bIns="0" rtlCol="0" anchor="t">
            <a:spAutoFit/>
          </a:bodyPr>
          <a:lstStyle/>
          <a:p>
            <a:pPr marL="0" lvl="0" indent="0" algn="l">
              <a:lnSpc>
                <a:spcPts val="5978"/>
              </a:lnSpc>
            </a:pPr>
            <a:r>
              <a:rPr lang="en-US" sz="6100" b="1" spc="-396">
                <a:solidFill>
                  <a:srgbClr val="171717"/>
                </a:solidFill>
                <a:latin typeface="Open Sans Bold"/>
                <a:ea typeface="Open Sans Bold"/>
                <a:cs typeface="Open Sans Bold"/>
                <a:sym typeface="Open Sans Bold"/>
              </a:rPr>
              <a:t>Problem Statement</a:t>
            </a:r>
          </a:p>
        </p:txBody>
      </p:sp>
      <p:sp>
        <p:nvSpPr>
          <p:cNvPr id="4" name="TextBox 4"/>
          <p:cNvSpPr txBox="1"/>
          <p:nvPr/>
        </p:nvSpPr>
        <p:spPr>
          <a:xfrm>
            <a:off x="1285410" y="2586826"/>
            <a:ext cx="9371839" cy="4091941"/>
          </a:xfrm>
          <a:prstGeom prst="rect">
            <a:avLst/>
          </a:prstGeom>
        </p:spPr>
        <p:txBody>
          <a:bodyPr lIns="0" tIns="0" rIns="0" bIns="0" rtlCol="0" anchor="t">
            <a:spAutoFit/>
          </a:bodyPr>
          <a:lstStyle/>
          <a:p>
            <a:pPr algn="just">
              <a:lnSpc>
                <a:spcPts val="5459"/>
              </a:lnSpc>
            </a:pPr>
            <a:r>
              <a:rPr lang="en-US" sz="3899" b="1" spc="-214">
                <a:solidFill>
                  <a:srgbClr val="171717"/>
                </a:solidFill>
                <a:latin typeface="Open Sans Bold"/>
                <a:ea typeface="Open Sans Bold"/>
                <a:cs typeface="Open Sans Bold"/>
                <a:sym typeface="Open Sans Bold"/>
              </a:rPr>
              <a:t>Traders struggle to make informed decisions due to overwhelming and fast-changing market data.</a:t>
            </a:r>
          </a:p>
          <a:p>
            <a:pPr algn="just">
              <a:lnSpc>
                <a:spcPts val="5459"/>
              </a:lnSpc>
              <a:spcBef>
                <a:spcPct val="0"/>
              </a:spcBef>
            </a:pPr>
            <a:r>
              <a:rPr lang="en-US" sz="3899" b="1" spc="-214">
                <a:solidFill>
                  <a:srgbClr val="171717"/>
                </a:solidFill>
                <a:latin typeface="Open Sans Bold"/>
                <a:ea typeface="Open Sans Bold"/>
                <a:cs typeface="Open Sans Bold"/>
                <a:sym typeface="Open Sans Bold"/>
              </a:rPr>
              <a:t> Current AI tools lack multi-perspective analysis, often leading to biased or incomplete stock recommendations.</a:t>
            </a:r>
          </a:p>
        </p:txBody>
      </p:sp>
      <p:sp>
        <p:nvSpPr>
          <p:cNvPr id="5" name="Freeform 5"/>
          <p:cNvSpPr/>
          <p:nvPr/>
        </p:nvSpPr>
        <p:spPr>
          <a:xfrm rot="2984692">
            <a:off x="15806353" y="1672796"/>
            <a:ext cx="3381397" cy="3393738"/>
          </a:xfrm>
          <a:custGeom>
            <a:avLst/>
            <a:gdLst/>
            <a:ahLst/>
            <a:cxnLst/>
            <a:rect l="l" t="t" r="r" b="b"/>
            <a:pathLst>
              <a:path w="3381397" h="3393738">
                <a:moveTo>
                  <a:pt x="0" y="0"/>
                </a:moveTo>
                <a:lnTo>
                  <a:pt x="3381397" y="0"/>
                </a:lnTo>
                <a:lnTo>
                  <a:pt x="3381397" y="3393738"/>
                </a:lnTo>
                <a:lnTo>
                  <a:pt x="0" y="33937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4382172">
            <a:off x="9515431" y="8892037"/>
            <a:ext cx="2950826" cy="2961595"/>
          </a:xfrm>
          <a:custGeom>
            <a:avLst/>
            <a:gdLst/>
            <a:ahLst/>
            <a:cxnLst/>
            <a:rect l="l" t="t" r="r" b="b"/>
            <a:pathLst>
              <a:path w="2950826" h="2961595">
                <a:moveTo>
                  <a:pt x="0" y="0"/>
                </a:moveTo>
                <a:lnTo>
                  <a:pt x="2950826" y="0"/>
                </a:lnTo>
                <a:lnTo>
                  <a:pt x="2950826" y="2961595"/>
                </a:lnTo>
                <a:lnTo>
                  <a:pt x="0" y="2961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a:extLst>
            <a:ext uri="{FF2B5EF4-FFF2-40B4-BE49-F238E27FC236}">
              <a16:creationId xmlns:a16="http://schemas.microsoft.com/office/drawing/2014/main" id="{B4E3B12D-3E4A-E55D-F437-59477D0BFFE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E7C9F51-7867-E925-425D-70F434745D7A}"/>
              </a:ext>
            </a:extLst>
          </p:cNvPr>
          <p:cNvSpPr/>
          <p:nvPr/>
        </p:nvSpPr>
        <p:spPr>
          <a:xfrm>
            <a:off x="10657249" y="3736471"/>
            <a:ext cx="8431366" cy="7141052"/>
          </a:xfrm>
          <a:custGeom>
            <a:avLst/>
            <a:gdLst/>
            <a:ahLst/>
            <a:cxnLst/>
            <a:rect l="l" t="t" r="r" b="b"/>
            <a:pathLst>
              <a:path w="8431366" h="7141052">
                <a:moveTo>
                  <a:pt x="0" y="0"/>
                </a:moveTo>
                <a:lnTo>
                  <a:pt x="8431365" y="0"/>
                </a:lnTo>
                <a:lnTo>
                  <a:pt x="8431365" y="7141052"/>
                </a:lnTo>
                <a:lnTo>
                  <a:pt x="0" y="7141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68D454CB-8140-0E7C-76A8-F1F31FFEE570}"/>
              </a:ext>
            </a:extLst>
          </p:cNvPr>
          <p:cNvSpPr txBox="1"/>
          <p:nvPr/>
        </p:nvSpPr>
        <p:spPr>
          <a:xfrm>
            <a:off x="1028700" y="942546"/>
            <a:ext cx="6763852" cy="789577"/>
          </a:xfrm>
          <a:prstGeom prst="rect">
            <a:avLst/>
          </a:prstGeom>
        </p:spPr>
        <p:txBody>
          <a:bodyPr lIns="0" tIns="0" rIns="0" bIns="0" rtlCol="0" anchor="t">
            <a:spAutoFit/>
          </a:bodyPr>
          <a:lstStyle/>
          <a:p>
            <a:pPr marL="0" lvl="0" indent="0" algn="l">
              <a:lnSpc>
                <a:spcPts val="5978"/>
              </a:lnSpc>
            </a:pPr>
            <a:r>
              <a:rPr lang="en-US" sz="6100" b="1" spc="-396" dirty="0">
                <a:solidFill>
                  <a:srgbClr val="171717"/>
                </a:solidFill>
                <a:latin typeface="Open Sans Bold"/>
                <a:ea typeface="Open Sans Bold"/>
                <a:cs typeface="Open Sans Bold"/>
                <a:sym typeface="Open Sans Bold"/>
              </a:rPr>
              <a:t>Problem Statement</a:t>
            </a:r>
          </a:p>
        </p:txBody>
      </p:sp>
      <p:sp>
        <p:nvSpPr>
          <p:cNvPr id="5" name="Freeform 5">
            <a:extLst>
              <a:ext uri="{FF2B5EF4-FFF2-40B4-BE49-F238E27FC236}">
                <a16:creationId xmlns:a16="http://schemas.microsoft.com/office/drawing/2014/main" id="{CB324737-3A5D-8B7B-FCE6-E9BD04FE0537}"/>
              </a:ext>
            </a:extLst>
          </p:cNvPr>
          <p:cNvSpPr/>
          <p:nvPr/>
        </p:nvSpPr>
        <p:spPr>
          <a:xfrm rot="2984692">
            <a:off x="15806353" y="1672796"/>
            <a:ext cx="3381397" cy="3393738"/>
          </a:xfrm>
          <a:custGeom>
            <a:avLst/>
            <a:gdLst/>
            <a:ahLst/>
            <a:cxnLst/>
            <a:rect l="l" t="t" r="r" b="b"/>
            <a:pathLst>
              <a:path w="3381397" h="3393738">
                <a:moveTo>
                  <a:pt x="0" y="0"/>
                </a:moveTo>
                <a:lnTo>
                  <a:pt x="3381397" y="0"/>
                </a:lnTo>
                <a:lnTo>
                  <a:pt x="3381397" y="3393738"/>
                </a:lnTo>
                <a:lnTo>
                  <a:pt x="0" y="33937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37FA7BDD-D9CA-B33A-2474-0C522C0534B0}"/>
              </a:ext>
            </a:extLst>
          </p:cNvPr>
          <p:cNvSpPr/>
          <p:nvPr/>
        </p:nvSpPr>
        <p:spPr>
          <a:xfrm rot="4382172">
            <a:off x="9515431" y="8892037"/>
            <a:ext cx="2950826" cy="2961595"/>
          </a:xfrm>
          <a:custGeom>
            <a:avLst/>
            <a:gdLst/>
            <a:ahLst/>
            <a:cxnLst/>
            <a:rect l="l" t="t" r="r" b="b"/>
            <a:pathLst>
              <a:path w="2950826" h="2961595">
                <a:moveTo>
                  <a:pt x="0" y="0"/>
                </a:moveTo>
                <a:lnTo>
                  <a:pt x="2950826" y="0"/>
                </a:lnTo>
                <a:lnTo>
                  <a:pt x="2950826" y="2961595"/>
                </a:lnTo>
                <a:lnTo>
                  <a:pt x="0" y="2961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3">
            <a:extLst>
              <a:ext uri="{FF2B5EF4-FFF2-40B4-BE49-F238E27FC236}">
                <a16:creationId xmlns:a16="http://schemas.microsoft.com/office/drawing/2014/main" id="{59590306-E3B3-D6EC-5AFE-B430BD14F3E9}"/>
              </a:ext>
            </a:extLst>
          </p:cNvPr>
          <p:cNvSpPr txBox="1"/>
          <p:nvPr/>
        </p:nvSpPr>
        <p:spPr>
          <a:xfrm>
            <a:off x="1219200" y="2400300"/>
            <a:ext cx="8067338" cy="6401753"/>
          </a:xfrm>
          <a:prstGeom prst="rect">
            <a:avLst/>
          </a:prstGeom>
        </p:spPr>
        <p:txBody>
          <a:bodyPr wrap="square" lIns="0" tIns="0" rIns="0" bIns="0" rtlCol="0" anchor="t">
            <a:spAutoFit/>
          </a:bodyPr>
          <a:lstStyle/>
          <a:p>
            <a:r>
              <a:rPr lang="en-US" sz="3200" b="1" spc="-214" dirty="0">
                <a:solidFill>
                  <a:srgbClr val="171717"/>
                </a:solidFill>
                <a:latin typeface="+mj-lt"/>
                <a:ea typeface="Open Sans Bold"/>
                <a:cs typeface="Arial" panose="020B0604020202020204" pitchFamily="34" charset="0"/>
                <a:sym typeface="Open Sans Bold"/>
              </a:rPr>
              <a:t>The AI solution will have five inputs: market type, risk level, and timeframe. </a:t>
            </a:r>
          </a:p>
          <a:p>
            <a:endParaRPr lang="en-US" sz="3200" b="1" spc="-214" dirty="0">
              <a:solidFill>
                <a:srgbClr val="171717"/>
              </a:solidFill>
              <a:latin typeface="+mj-lt"/>
              <a:ea typeface="Open Sans Bold"/>
              <a:cs typeface="Arial" panose="020B0604020202020204" pitchFamily="34" charset="0"/>
              <a:sym typeface="Open Sans Bold"/>
            </a:endParaRPr>
          </a:p>
          <a:p>
            <a:r>
              <a:rPr lang="en-US" sz="3200" b="1" spc="-214" dirty="0">
                <a:solidFill>
                  <a:srgbClr val="171717"/>
                </a:solidFill>
                <a:latin typeface="+mj-lt"/>
                <a:ea typeface="Open Sans Bold"/>
                <a:cs typeface="Arial" panose="020B0604020202020204" pitchFamily="34" charset="0"/>
                <a:sym typeface="Open Sans Bold"/>
              </a:rPr>
              <a:t>The outputs will be the top three stock picks for the week with justifications, entry price, stop loss, and target price for each pick, along with a reasoning breakdown. </a:t>
            </a:r>
          </a:p>
          <a:p>
            <a:endParaRPr lang="en-US" sz="3200" b="1" spc="-214" dirty="0">
              <a:solidFill>
                <a:srgbClr val="171717"/>
              </a:solidFill>
              <a:latin typeface="+mj-lt"/>
              <a:ea typeface="Open Sans Bold"/>
              <a:cs typeface="Arial" panose="020B0604020202020204" pitchFamily="34" charset="0"/>
              <a:sym typeface="Open Sans Bold"/>
            </a:endParaRPr>
          </a:p>
          <a:p>
            <a:r>
              <a:rPr lang="en-US" sz="3200" b="1" spc="-214" dirty="0">
                <a:solidFill>
                  <a:srgbClr val="171717"/>
                </a:solidFill>
                <a:latin typeface="+mj-lt"/>
                <a:ea typeface="Open Sans Bold"/>
                <a:cs typeface="Arial" panose="020B0604020202020204" pitchFamily="34" charset="0"/>
                <a:sym typeface="Open Sans Bold"/>
              </a:rPr>
              <a:t>The system will consist of multiple AI agents, each with a specific role, debating to provide a comprehensive analysis. Additionally, the AI solution will be integrated into a web application for easier access and interaction. The output will be generated in Python.</a:t>
            </a:r>
          </a:p>
          <a:p>
            <a:endParaRPr lang="en-US" sz="3200" dirty="0">
              <a:latin typeface="+mj-lt"/>
            </a:endParaRPr>
          </a:p>
        </p:txBody>
      </p:sp>
    </p:spTree>
    <p:extLst>
      <p:ext uri="{BB962C8B-B14F-4D97-AF65-F5344CB8AC3E}">
        <p14:creationId xmlns:p14="http://schemas.microsoft.com/office/powerpoint/2010/main" val="53828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Freeform 2"/>
          <p:cNvSpPr/>
          <p:nvPr/>
        </p:nvSpPr>
        <p:spPr>
          <a:xfrm>
            <a:off x="14221042" y="3831127"/>
            <a:ext cx="9078907" cy="6767913"/>
          </a:xfrm>
          <a:custGeom>
            <a:avLst/>
            <a:gdLst/>
            <a:ahLst/>
            <a:cxnLst/>
            <a:rect l="l" t="t" r="r" b="b"/>
            <a:pathLst>
              <a:path w="9078907" h="6767913">
                <a:moveTo>
                  <a:pt x="0" y="0"/>
                </a:moveTo>
                <a:lnTo>
                  <a:pt x="9078907" y="0"/>
                </a:lnTo>
                <a:lnTo>
                  <a:pt x="9078907" y="6767913"/>
                </a:lnTo>
                <a:lnTo>
                  <a:pt x="0" y="6767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382172">
            <a:off x="13400311" y="8273409"/>
            <a:ext cx="3194509" cy="3206167"/>
          </a:xfrm>
          <a:custGeom>
            <a:avLst/>
            <a:gdLst/>
            <a:ahLst/>
            <a:cxnLst/>
            <a:rect l="l" t="t" r="r" b="b"/>
            <a:pathLst>
              <a:path w="3194509" h="3206167">
                <a:moveTo>
                  <a:pt x="0" y="0"/>
                </a:moveTo>
                <a:lnTo>
                  <a:pt x="3194509" y="0"/>
                </a:lnTo>
                <a:lnTo>
                  <a:pt x="3194509" y="3206167"/>
                </a:lnTo>
                <a:lnTo>
                  <a:pt x="0" y="320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844580" y="704271"/>
            <a:ext cx="6290081" cy="791733"/>
          </a:xfrm>
          <a:prstGeom prst="rect">
            <a:avLst/>
          </a:prstGeom>
        </p:spPr>
        <p:txBody>
          <a:bodyPr lIns="0" tIns="0" rIns="0" bIns="0" rtlCol="0" anchor="t">
            <a:spAutoFit/>
          </a:bodyPr>
          <a:lstStyle/>
          <a:p>
            <a:pPr marL="0" lvl="0" indent="0" algn="l">
              <a:lnSpc>
                <a:spcPts val="6054"/>
              </a:lnSpc>
            </a:pPr>
            <a:r>
              <a:rPr lang="en-US" sz="6177" b="1" spc="-401">
                <a:solidFill>
                  <a:srgbClr val="171717"/>
                </a:solidFill>
                <a:latin typeface="Open Sans Bold"/>
                <a:ea typeface="Open Sans Bold"/>
                <a:cs typeface="Open Sans Bold"/>
                <a:sym typeface="Open Sans Bold"/>
              </a:rPr>
              <a:t>Literature Survey</a:t>
            </a:r>
          </a:p>
        </p:txBody>
      </p:sp>
      <p:sp>
        <p:nvSpPr>
          <p:cNvPr id="5" name="TextBox 5"/>
          <p:cNvSpPr txBox="1"/>
          <p:nvPr/>
        </p:nvSpPr>
        <p:spPr>
          <a:xfrm>
            <a:off x="1028700" y="1617189"/>
            <a:ext cx="5606653" cy="514332"/>
          </a:xfrm>
          <a:prstGeom prst="rect">
            <a:avLst/>
          </a:prstGeom>
        </p:spPr>
        <p:txBody>
          <a:bodyPr lIns="0" tIns="0" rIns="0" bIns="0" rtlCol="0" anchor="t">
            <a:spAutoFit/>
          </a:bodyPr>
          <a:lstStyle/>
          <a:p>
            <a:pPr algn="ctr">
              <a:lnSpc>
                <a:spcPts val="4200"/>
              </a:lnSpc>
              <a:spcBef>
                <a:spcPct val="0"/>
              </a:spcBef>
            </a:pPr>
            <a:r>
              <a:rPr lang="en-US" sz="3000" b="1" spc="-195">
                <a:solidFill>
                  <a:srgbClr val="171717"/>
                </a:solidFill>
                <a:latin typeface="Open Sans Bold"/>
                <a:ea typeface="Open Sans Bold"/>
                <a:cs typeface="Open Sans Bold"/>
                <a:sym typeface="Open Sans Bold"/>
              </a:rPr>
              <a:t>[1]  Multi-Agent Systems: A Survey</a:t>
            </a:r>
          </a:p>
        </p:txBody>
      </p:sp>
      <p:sp>
        <p:nvSpPr>
          <p:cNvPr id="6" name="TextBox 6"/>
          <p:cNvSpPr txBox="1"/>
          <p:nvPr/>
        </p:nvSpPr>
        <p:spPr>
          <a:xfrm>
            <a:off x="1549195" y="2347613"/>
            <a:ext cx="11927324" cy="1967212"/>
          </a:xfrm>
          <a:prstGeom prst="rect">
            <a:avLst/>
          </a:prstGeom>
        </p:spPr>
        <p:txBody>
          <a:bodyPr lIns="0" tIns="0" rIns="0" bIns="0" rtlCol="0" anchor="t">
            <a:spAutoFit/>
          </a:bodyPr>
          <a:lstStyle/>
          <a:p>
            <a:pPr algn="ctr">
              <a:lnSpc>
                <a:spcPts val="3921"/>
              </a:lnSpc>
              <a:spcBef>
                <a:spcPct val="0"/>
              </a:spcBef>
            </a:pPr>
            <a:r>
              <a:rPr lang="en-US" sz="2800" spc="-182">
                <a:solidFill>
                  <a:srgbClr val="171717"/>
                </a:solidFill>
                <a:latin typeface="Open Sans"/>
                <a:ea typeface="Open Sans"/>
                <a:cs typeface="Open Sans"/>
                <a:sym typeface="Open Sans"/>
              </a:rPr>
              <a:t>Multi-Agent Systems (MASs) are used to solve complex problems by breaking them into smaller tasks, which are handled by independent agents.  This survey explains what MASs are, how they work, where they’re used, and the main issues involved—serving as a useful guide for both researchers and professionals.</a:t>
            </a:r>
          </a:p>
        </p:txBody>
      </p:sp>
      <p:sp>
        <p:nvSpPr>
          <p:cNvPr id="7" name="TextBox 7"/>
          <p:cNvSpPr txBox="1"/>
          <p:nvPr/>
        </p:nvSpPr>
        <p:spPr>
          <a:xfrm>
            <a:off x="1549195" y="4494218"/>
            <a:ext cx="11927324" cy="481329"/>
          </a:xfrm>
          <a:prstGeom prst="rect">
            <a:avLst/>
          </a:prstGeom>
        </p:spPr>
        <p:txBody>
          <a:bodyPr lIns="0" tIns="0" rIns="0" bIns="0" rtlCol="0" anchor="t">
            <a:spAutoFit/>
          </a:bodyPr>
          <a:lstStyle/>
          <a:p>
            <a:pPr algn="ctr">
              <a:lnSpc>
                <a:spcPts val="3920"/>
              </a:lnSpc>
            </a:pPr>
            <a:r>
              <a:rPr lang="en-US" sz="2800" u="sng" dirty="0">
                <a:solidFill>
                  <a:srgbClr val="289BC3"/>
                </a:solidFill>
                <a:latin typeface="Canva Sans"/>
                <a:ea typeface="Canva Sans"/>
                <a:cs typeface="Canva Sans"/>
                <a:sym typeface="Canva Sans"/>
                <a:hlinkClick r:id="rId6" tooltip="https://ieeexplore.ieee.org/stamp/stamp.jsp?tp=&amp;arnumber=8352646"/>
              </a:rPr>
              <a:t>https://ieeexplore.ieee.org/stamp/stamp.jsp?tp=&amp;arnumber=8352646</a:t>
            </a:r>
          </a:p>
        </p:txBody>
      </p:sp>
      <p:sp>
        <p:nvSpPr>
          <p:cNvPr id="8" name="TextBox 8"/>
          <p:cNvSpPr txBox="1"/>
          <p:nvPr/>
        </p:nvSpPr>
        <p:spPr>
          <a:xfrm>
            <a:off x="844580" y="5229595"/>
            <a:ext cx="7692467" cy="1047732"/>
          </a:xfrm>
          <a:prstGeom prst="rect">
            <a:avLst/>
          </a:prstGeom>
        </p:spPr>
        <p:txBody>
          <a:bodyPr lIns="0" tIns="0" rIns="0" bIns="0" rtlCol="0" anchor="t">
            <a:spAutoFit/>
          </a:bodyPr>
          <a:lstStyle/>
          <a:p>
            <a:pPr algn="ctr">
              <a:lnSpc>
                <a:spcPts val="4200"/>
              </a:lnSpc>
              <a:spcBef>
                <a:spcPct val="0"/>
              </a:spcBef>
            </a:pPr>
            <a:r>
              <a:rPr lang="en-US" sz="3000" b="1" spc="-195">
                <a:solidFill>
                  <a:srgbClr val="171717"/>
                </a:solidFill>
                <a:latin typeface="Open Sans Bold"/>
                <a:ea typeface="Open Sans Bold"/>
                <a:cs typeface="Open Sans Bold"/>
                <a:sym typeface="Open Sans Bold"/>
              </a:rPr>
              <a:t>[2] Prediction of Stock Market Using Artificial Intelligence Application</a:t>
            </a:r>
          </a:p>
        </p:txBody>
      </p:sp>
      <p:sp>
        <p:nvSpPr>
          <p:cNvPr id="9" name="TextBox 9"/>
          <p:cNvSpPr txBox="1"/>
          <p:nvPr/>
        </p:nvSpPr>
        <p:spPr>
          <a:xfrm>
            <a:off x="1549195" y="8989061"/>
            <a:ext cx="8291870" cy="481329"/>
          </a:xfrm>
          <a:prstGeom prst="rect">
            <a:avLst/>
          </a:prstGeom>
        </p:spPr>
        <p:txBody>
          <a:bodyPr lIns="0" tIns="0" rIns="0" bIns="0" rtlCol="0" anchor="t">
            <a:spAutoFit/>
          </a:bodyPr>
          <a:lstStyle/>
          <a:p>
            <a:pPr algn="ctr">
              <a:lnSpc>
                <a:spcPts val="3920"/>
              </a:lnSpc>
            </a:pPr>
            <a:r>
              <a:rPr lang="en-US" sz="2800" u="sng" dirty="0">
                <a:solidFill>
                  <a:srgbClr val="289BC3"/>
                </a:solidFill>
                <a:latin typeface="Canva Sans"/>
                <a:ea typeface="Canva Sans"/>
                <a:cs typeface="Canva Sans"/>
                <a:sym typeface="Canva Sans"/>
                <a:hlinkClick r:id="rId7" tooltip="https://ieeexplore.ieee.org/document/10952368"/>
              </a:rPr>
              <a:t>https://ieeexplore.ieee.org/document/10952368</a:t>
            </a:r>
          </a:p>
        </p:txBody>
      </p:sp>
      <p:sp>
        <p:nvSpPr>
          <p:cNvPr id="10" name="TextBox 10"/>
          <p:cNvSpPr txBox="1"/>
          <p:nvPr/>
        </p:nvSpPr>
        <p:spPr>
          <a:xfrm>
            <a:off x="1549195" y="6698409"/>
            <a:ext cx="11927324" cy="1967212"/>
          </a:xfrm>
          <a:prstGeom prst="rect">
            <a:avLst/>
          </a:prstGeom>
        </p:spPr>
        <p:txBody>
          <a:bodyPr lIns="0" tIns="0" rIns="0" bIns="0" rtlCol="0" anchor="t">
            <a:spAutoFit/>
          </a:bodyPr>
          <a:lstStyle/>
          <a:p>
            <a:pPr algn="ctr">
              <a:lnSpc>
                <a:spcPts val="3921"/>
              </a:lnSpc>
              <a:spcBef>
                <a:spcPct val="0"/>
              </a:spcBef>
            </a:pPr>
            <a:r>
              <a:rPr lang="en-US" sz="2800" spc="-182">
                <a:solidFill>
                  <a:srgbClr val="171717"/>
                </a:solidFill>
                <a:latin typeface="Open Sans"/>
                <a:ea typeface="Open Sans"/>
                <a:cs typeface="Open Sans"/>
                <a:sym typeface="Open Sans"/>
              </a:rPr>
              <a:t>This explores how AI-powered apps collect and analyze data to forecast stock movements, and discusses their current use, future potential, and impact on financial research. It highlights how AI simplifies complex market behavior and plays a growing role in shaping investment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Freeform 2"/>
          <p:cNvSpPr/>
          <p:nvPr/>
        </p:nvSpPr>
        <p:spPr>
          <a:xfrm>
            <a:off x="-4400372" y="7670302"/>
            <a:ext cx="9078907" cy="6767913"/>
          </a:xfrm>
          <a:custGeom>
            <a:avLst/>
            <a:gdLst/>
            <a:ahLst/>
            <a:cxnLst/>
            <a:rect l="l" t="t" r="r" b="b"/>
            <a:pathLst>
              <a:path w="9078907" h="6767913">
                <a:moveTo>
                  <a:pt x="0" y="0"/>
                </a:moveTo>
                <a:lnTo>
                  <a:pt x="9078908" y="0"/>
                </a:lnTo>
                <a:lnTo>
                  <a:pt x="9078908" y="6767913"/>
                </a:lnTo>
                <a:lnTo>
                  <a:pt x="0" y="6767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382172">
            <a:off x="15957972" y="-329260"/>
            <a:ext cx="3194509" cy="3206167"/>
          </a:xfrm>
          <a:custGeom>
            <a:avLst/>
            <a:gdLst/>
            <a:ahLst/>
            <a:cxnLst/>
            <a:rect l="l" t="t" r="r" b="b"/>
            <a:pathLst>
              <a:path w="3194509" h="3206167">
                <a:moveTo>
                  <a:pt x="0" y="0"/>
                </a:moveTo>
                <a:lnTo>
                  <a:pt x="3194509" y="0"/>
                </a:lnTo>
                <a:lnTo>
                  <a:pt x="3194509" y="3206168"/>
                </a:lnTo>
                <a:lnTo>
                  <a:pt x="0" y="32061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844580" y="704271"/>
            <a:ext cx="6290081" cy="791733"/>
          </a:xfrm>
          <a:prstGeom prst="rect">
            <a:avLst/>
          </a:prstGeom>
        </p:spPr>
        <p:txBody>
          <a:bodyPr lIns="0" tIns="0" rIns="0" bIns="0" rtlCol="0" anchor="t">
            <a:spAutoFit/>
          </a:bodyPr>
          <a:lstStyle/>
          <a:p>
            <a:pPr marL="0" lvl="0" indent="0" algn="l">
              <a:lnSpc>
                <a:spcPts val="6054"/>
              </a:lnSpc>
            </a:pPr>
            <a:r>
              <a:rPr lang="en-US" sz="6177" b="1" spc="-401">
                <a:solidFill>
                  <a:srgbClr val="171717"/>
                </a:solidFill>
                <a:latin typeface="Open Sans Bold"/>
                <a:ea typeface="Open Sans Bold"/>
                <a:cs typeface="Open Sans Bold"/>
                <a:sym typeface="Open Sans Bold"/>
              </a:rPr>
              <a:t>Literature Survey</a:t>
            </a:r>
          </a:p>
        </p:txBody>
      </p:sp>
      <p:sp>
        <p:nvSpPr>
          <p:cNvPr id="5" name="TextBox 5"/>
          <p:cNvSpPr txBox="1"/>
          <p:nvPr/>
        </p:nvSpPr>
        <p:spPr>
          <a:xfrm>
            <a:off x="844580" y="2257808"/>
            <a:ext cx="14711287" cy="481312"/>
          </a:xfrm>
          <a:prstGeom prst="rect">
            <a:avLst/>
          </a:prstGeom>
        </p:spPr>
        <p:txBody>
          <a:bodyPr lIns="0" tIns="0" rIns="0" bIns="0" rtlCol="0" anchor="t">
            <a:spAutoFit/>
          </a:bodyPr>
          <a:lstStyle/>
          <a:p>
            <a:pPr algn="ctr">
              <a:lnSpc>
                <a:spcPts val="3921"/>
              </a:lnSpc>
              <a:spcBef>
                <a:spcPct val="0"/>
              </a:spcBef>
            </a:pPr>
            <a:r>
              <a:rPr lang="en-US" sz="2800" b="1" spc="-182">
                <a:solidFill>
                  <a:srgbClr val="171717"/>
                </a:solidFill>
                <a:latin typeface="Open Sans Bold"/>
                <a:ea typeface="Open Sans Bold"/>
                <a:cs typeface="Open Sans Bold"/>
                <a:sym typeface="Open Sans Bold"/>
              </a:rPr>
              <a:t>AI System (Type)                                        Purpose &amp;  Strengths                                Challenges</a:t>
            </a:r>
          </a:p>
        </p:txBody>
      </p:sp>
      <p:sp>
        <p:nvSpPr>
          <p:cNvPr id="6" name="TextBox 6"/>
          <p:cNvSpPr txBox="1"/>
          <p:nvPr/>
        </p:nvSpPr>
        <p:spPr>
          <a:xfrm>
            <a:off x="1506860" y="3501120"/>
            <a:ext cx="3335911" cy="993702"/>
          </a:xfrm>
          <a:prstGeom prst="rect">
            <a:avLst/>
          </a:prstGeom>
        </p:spPr>
        <p:txBody>
          <a:bodyPr lIns="0" tIns="0" rIns="0" bIns="0" rtlCol="0" anchor="t">
            <a:spAutoFit/>
          </a:bodyPr>
          <a:lstStyle/>
          <a:p>
            <a:pPr algn="ctr">
              <a:lnSpc>
                <a:spcPts val="4029"/>
              </a:lnSpc>
            </a:pPr>
            <a:r>
              <a:rPr lang="en-US" sz="2877" b="1" spc="-187">
                <a:solidFill>
                  <a:srgbClr val="171717"/>
                </a:solidFill>
                <a:latin typeface="Open Sans Bold"/>
                <a:ea typeface="Open Sans Bold"/>
                <a:cs typeface="Open Sans Bold"/>
                <a:sym typeface="Open Sans Bold"/>
              </a:rPr>
              <a:t>DBOT (Academic)</a:t>
            </a:r>
          </a:p>
          <a:p>
            <a:pPr algn="ctr">
              <a:lnSpc>
                <a:spcPts val="4029"/>
              </a:lnSpc>
              <a:spcBef>
                <a:spcPct val="0"/>
              </a:spcBef>
            </a:pPr>
            <a:r>
              <a:rPr lang="en-US" sz="2877" b="1" spc="-187">
                <a:solidFill>
                  <a:srgbClr val="171717"/>
                </a:solidFill>
                <a:latin typeface="Open Sans Bold"/>
                <a:ea typeface="Open Sans Bold"/>
                <a:cs typeface="Open Sans Bold"/>
                <a:sym typeface="Open Sans Bold"/>
              </a:rPr>
              <a:t>“Damodaran Bot</a:t>
            </a:r>
          </a:p>
        </p:txBody>
      </p:sp>
      <p:sp>
        <p:nvSpPr>
          <p:cNvPr id="7" name="TextBox 7"/>
          <p:cNvSpPr txBox="1"/>
          <p:nvPr/>
        </p:nvSpPr>
        <p:spPr>
          <a:xfrm>
            <a:off x="6351240" y="3212158"/>
            <a:ext cx="4956884" cy="2508177"/>
          </a:xfrm>
          <a:prstGeom prst="rect">
            <a:avLst/>
          </a:prstGeom>
        </p:spPr>
        <p:txBody>
          <a:bodyPr lIns="0" tIns="0" rIns="0" bIns="0" rtlCol="0" anchor="t">
            <a:spAutoFit/>
          </a:bodyPr>
          <a:lstStyle/>
          <a:p>
            <a:pPr algn="ctr">
              <a:lnSpc>
                <a:spcPts val="4029"/>
              </a:lnSpc>
              <a:spcBef>
                <a:spcPct val="0"/>
              </a:spcBef>
            </a:pPr>
            <a:r>
              <a:rPr lang="en-US" sz="2877" spc="-187">
                <a:solidFill>
                  <a:srgbClr val="171717"/>
                </a:solidFill>
                <a:latin typeface="Open Sans"/>
                <a:ea typeface="Open Sans"/>
                <a:cs typeface="Open Sans"/>
                <a:sym typeface="Open Sans"/>
              </a:rPr>
              <a:t>Expert-level fundamental reasoning Convincing narratives supporting its recommendation; broad coverage (can value any listed company)​</a:t>
            </a:r>
          </a:p>
        </p:txBody>
      </p:sp>
      <p:sp>
        <p:nvSpPr>
          <p:cNvPr id="8" name="TextBox 8"/>
          <p:cNvSpPr txBox="1"/>
          <p:nvPr/>
        </p:nvSpPr>
        <p:spPr>
          <a:xfrm>
            <a:off x="12138822" y="3501120"/>
            <a:ext cx="4485406" cy="993702"/>
          </a:xfrm>
          <a:prstGeom prst="rect">
            <a:avLst/>
          </a:prstGeom>
        </p:spPr>
        <p:txBody>
          <a:bodyPr lIns="0" tIns="0" rIns="0" bIns="0" rtlCol="0" anchor="t">
            <a:spAutoFit/>
          </a:bodyPr>
          <a:lstStyle/>
          <a:p>
            <a:pPr algn="ctr">
              <a:lnSpc>
                <a:spcPts val="4029"/>
              </a:lnSpc>
              <a:spcBef>
                <a:spcPct val="0"/>
              </a:spcBef>
            </a:pPr>
            <a:r>
              <a:rPr lang="en-US" sz="2877" spc="-187">
                <a:solidFill>
                  <a:srgbClr val="171717"/>
                </a:solidFill>
                <a:latin typeface="Open Sans"/>
                <a:ea typeface="Open Sans"/>
                <a:cs typeface="Open Sans"/>
                <a:sym typeface="Open Sans"/>
              </a:rPr>
              <a:t>Single-perspective (one expert’s style)</a:t>
            </a:r>
          </a:p>
        </p:txBody>
      </p:sp>
      <p:sp>
        <p:nvSpPr>
          <p:cNvPr id="9" name="TextBox 9"/>
          <p:cNvSpPr txBox="1"/>
          <p:nvPr/>
        </p:nvSpPr>
        <p:spPr>
          <a:xfrm>
            <a:off x="1342625" y="6145616"/>
            <a:ext cx="3335911" cy="993702"/>
          </a:xfrm>
          <a:prstGeom prst="rect">
            <a:avLst/>
          </a:prstGeom>
        </p:spPr>
        <p:txBody>
          <a:bodyPr lIns="0" tIns="0" rIns="0" bIns="0" rtlCol="0" anchor="t">
            <a:spAutoFit/>
          </a:bodyPr>
          <a:lstStyle/>
          <a:p>
            <a:pPr algn="ctr">
              <a:lnSpc>
                <a:spcPts val="4029"/>
              </a:lnSpc>
              <a:spcBef>
                <a:spcPct val="0"/>
              </a:spcBef>
            </a:pPr>
            <a:r>
              <a:rPr lang="en-US" sz="2877" b="1" spc="-187">
                <a:solidFill>
                  <a:srgbClr val="171717"/>
                </a:solidFill>
                <a:latin typeface="Open Sans Bold"/>
                <a:ea typeface="Open Sans Bold"/>
                <a:cs typeface="Open Sans Bold"/>
                <a:sym typeface="Open Sans Bold"/>
              </a:rPr>
              <a:t>ProPicks AI (InvestingPro)</a:t>
            </a:r>
          </a:p>
        </p:txBody>
      </p:sp>
      <p:sp>
        <p:nvSpPr>
          <p:cNvPr id="10" name="TextBox 10"/>
          <p:cNvSpPr txBox="1"/>
          <p:nvPr/>
        </p:nvSpPr>
        <p:spPr>
          <a:xfrm>
            <a:off x="11936760" y="6387639"/>
            <a:ext cx="5473264" cy="2003352"/>
          </a:xfrm>
          <a:prstGeom prst="rect">
            <a:avLst/>
          </a:prstGeom>
        </p:spPr>
        <p:txBody>
          <a:bodyPr lIns="0" tIns="0" rIns="0" bIns="0" rtlCol="0" anchor="t">
            <a:spAutoFit/>
          </a:bodyPr>
          <a:lstStyle/>
          <a:p>
            <a:pPr algn="ctr">
              <a:lnSpc>
                <a:spcPts val="4029"/>
              </a:lnSpc>
            </a:pPr>
            <a:r>
              <a:rPr lang="en-US" sz="2877" spc="-187">
                <a:solidFill>
                  <a:srgbClr val="171717"/>
                </a:solidFill>
                <a:latin typeface="Open Sans"/>
                <a:ea typeface="Open Sans"/>
                <a:cs typeface="Open Sans"/>
                <a:sym typeface="Open Sans"/>
              </a:rPr>
              <a:t>1. Past-dependent (regime changes could hurt performance)</a:t>
            </a:r>
          </a:p>
          <a:p>
            <a:pPr algn="ctr">
              <a:lnSpc>
                <a:spcPts val="4029"/>
              </a:lnSpc>
              <a:spcBef>
                <a:spcPct val="0"/>
              </a:spcBef>
            </a:pPr>
            <a:r>
              <a:rPr lang="en-US" sz="2877" spc="-187">
                <a:solidFill>
                  <a:srgbClr val="171717"/>
                </a:solidFill>
                <a:latin typeface="Open Sans"/>
                <a:ea typeface="Open Sans"/>
                <a:cs typeface="Open Sans"/>
                <a:sym typeface="Open Sans"/>
              </a:rPr>
              <a:t>2. Little transparency (users don’t see “why” each stock is picked)</a:t>
            </a:r>
          </a:p>
        </p:txBody>
      </p:sp>
      <p:sp>
        <p:nvSpPr>
          <p:cNvPr id="11" name="TextBox 11"/>
          <p:cNvSpPr txBox="1"/>
          <p:nvPr/>
        </p:nvSpPr>
        <p:spPr>
          <a:xfrm>
            <a:off x="6351240" y="6482335"/>
            <a:ext cx="4956884" cy="993702"/>
          </a:xfrm>
          <a:prstGeom prst="rect">
            <a:avLst/>
          </a:prstGeom>
        </p:spPr>
        <p:txBody>
          <a:bodyPr lIns="0" tIns="0" rIns="0" bIns="0" rtlCol="0" anchor="t">
            <a:spAutoFit/>
          </a:bodyPr>
          <a:lstStyle/>
          <a:p>
            <a:pPr algn="ctr">
              <a:lnSpc>
                <a:spcPts val="4029"/>
              </a:lnSpc>
              <a:spcBef>
                <a:spcPct val="0"/>
              </a:spcBef>
            </a:pPr>
            <a:r>
              <a:rPr lang="en-US" sz="2877" spc="-187">
                <a:solidFill>
                  <a:srgbClr val="171717"/>
                </a:solidFill>
                <a:latin typeface="Open Sans"/>
                <a:ea typeface="Open Sans"/>
                <a:cs typeface="Open Sans"/>
                <a:sym typeface="Open Sans"/>
              </a:rPr>
              <a:t>a data-driven selection of “winners”)​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Freeform 2"/>
          <p:cNvSpPr/>
          <p:nvPr/>
        </p:nvSpPr>
        <p:spPr>
          <a:xfrm rot="2984692">
            <a:off x="171413" y="2874636"/>
            <a:ext cx="3381397" cy="3393738"/>
          </a:xfrm>
          <a:custGeom>
            <a:avLst/>
            <a:gdLst/>
            <a:ahLst/>
            <a:cxnLst/>
            <a:rect l="l" t="t" r="r" b="b"/>
            <a:pathLst>
              <a:path w="3381397" h="3393738">
                <a:moveTo>
                  <a:pt x="0" y="0"/>
                </a:moveTo>
                <a:lnTo>
                  <a:pt x="3381397" y="0"/>
                </a:lnTo>
                <a:lnTo>
                  <a:pt x="3381397" y="3393738"/>
                </a:lnTo>
                <a:lnTo>
                  <a:pt x="0" y="33937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941263" y="4571505"/>
            <a:ext cx="8831700" cy="6563831"/>
          </a:xfrm>
          <a:custGeom>
            <a:avLst/>
            <a:gdLst/>
            <a:ahLst/>
            <a:cxnLst/>
            <a:rect l="l" t="t" r="r" b="b"/>
            <a:pathLst>
              <a:path w="8831700" h="6563831">
                <a:moveTo>
                  <a:pt x="8831700" y="0"/>
                </a:moveTo>
                <a:lnTo>
                  <a:pt x="0" y="0"/>
                </a:lnTo>
                <a:lnTo>
                  <a:pt x="0" y="6563831"/>
                </a:lnTo>
                <a:lnTo>
                  <a:pt x="8831700" y="6563831"/>
                </a:lnTo>
                <a:lnTo>
                  <a:pt x="88317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651965" y="800404"/>
            <a:ext cx="6325064" cy="789577"/>
          </a:xfrm>
          <a:prstGeom prst="rect">
            <a:avLst/>
          </a:prstGeom>
        </p:spPr>
        <p:txBody>
          <a:bodyPr lIns="0" tIns="0" rIns="0" bIns="0" rtlCol="0" anchor="t">
            <a:spAutoFit/>
          </a:bodyPr>
          <a:lstStyle/>
          <a:p>
            <a:pPr marL="0" lvl="0" indent="0" algn="r">
              <a:lnSpc>
                <a:spcPts val="5978"/>
              </a:lnSpc>
            </a:pPr>
            <a:r>
              <a:rPr lang="en-US" sz="6100" b="1" spc="-396">
                <a:solidFill>
                  <a:srgbClr val="171717"/>
                </a:solidFill>
                <a:latin typeface="Open Sans Bold"/>
                <a:ea typeface="Open Sans Bold"/>
                <a:cs typeface="Open Sans Bold"/>
                <a:sym typeface="Open Sans Bold"/>
              </a:rPr>
              <a:t>Solution Approach</a:t>
            </a:r>
          </a:p>
        </p:txBody>
      </p:sp>
      <p:pic>
        <p:nvPicPr>
          <p:cNvPr id="7" name="Picture 6">
            <a:extLst>
              <a:ext uri="{FF2B5EF4-FFF2-40B4-BE49-F238E27FC236}">
                <a16:creationId xmlns:a16="http://schemas.microsoft.com/office/drawing/2014/main" id="{AE9FF3A9-F5B4-D8EA-5E1A-79D7B12460B7}"/>
              </a:ext>
            </a:extLst>
          </p:cNvPr>
          <p:cNvPicPr>
            <a:picLocks noChangeAspect="1"/>
          </p:cNvPicPr>
          <p:nvPr/>
        </p:nvPicPr>
        <p:blipFill>
          <a:blip r:embed="rId6"/>
          <a:stretch>
            <a:fillRect/>
          </a:stretch>
        </p:blipFill>
        <p:spPr>
          <a:xfrm>
            <a:off x="6765471" y="1790700"/>
            <a:ext cx="10410145" cy="815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TextBox 2"/>
          <p:cNvSpPr txBox="1"/>
          <p:nvPr/>
        </p:nvSpPr>
        <p:spPr>
          <a:xfrm>
            <a:off x="381000" y="571500"/>
            <a:ext cx="9295210" cy="1123110"/>
          </a:xfrm>
          <a:prstGeom prst="rect">
            <a:avLst/>
          </a:prstGeom>
        </p:spPr>
        <p:txBody>
          <a:bodyPr lIns="0" tIns="0" rIns="0" bIns="0" rtlCol="0" anchor="t">
            <a:spAutoFit/>
          </a:bodyPr>
          <a:lstStyle/>
          <a:p>
            <a:pPr marL="0" lvl="0" indent="0" algn="l">
              <a:lnSpc>
                <a:spcPts val="8482"/>
              </a:lnSpc>
            </a:pPr>
            <a:r>
              <a:rPr lang="en-US" sz="8655" b="1" spc="-562" dirty="0">
                <a:solidFill>
                  <a:srgbClr val="171717"/>
                </a:solidFill>
                <a:latin typeface="Open Sans Bold"/>
                <a:ea typeface="Open Sans Bold"/>
                <a:cs typeface="Open Sans Bold"/>
                <a:sym typeface="Open Sans Bold"/>
              </a:rPr>
              <a:t>Expected Outcome</a:t>
            </a:r>
          </a:p>
        </p:txBody>
      </p:sp>
      <p:sp>
        <p:nvSpPr>
          <p:cNvPr id="3" name="TextBox 3"/>
          <p:cNvSpPr txBox="1"/>
          <p:nvPr/>
        </p:nvSpPr>
        <p:spPr>
          <a:xfrm>
            <a:off x="720442" y="2857500"/>
            <a:ext cx="9295210" cy="6660290"/>
          </a:xfrm>
          <a:prstGeom prst="rect">
            <a:avLst/>
          </a:prstGeom>
        </p:spPr>
        <p:txBody>
          <a:bodyPr lIns="0" tIns="0" rIns="0" bIns="0" rtlCol="0" anchor="t">
            <a:spAutoFit/>
          </a:bodyPr>
          <a:lstStyle/>
          <a:p>
            <a:pPr algn="just">
              <a:lnSpc>
                <a:spcPts val="4072"/>
              </a:lnSpc>
            </a:pPr>
            <a:r>
              <a:rPr lang="en-US" sz="2908" b="1" dirty="0">
                <a:solidFill>
                  <a:srgbClr val="171717"/>
                </a:solidFill>
                <a:latin typeface="Open Sans Bold"/>
                <a:ea typeface="Open Sans Bold"/>
                <a:cs typeface="Open Sans Bold"/>
                <a:sym typeface="Open Sans Bold"/>
              </a:rPr>
              <a:t>Final Deliverables:</a:t>
            </a:r>
          </a:p>
          <a:p>
            <a:pPr marL="628026" lvl="1" indent="-314013" algn="just">
              <a:lnSpc>
                <a:spcPts val="4072"/>
              </a:lnSpc>
              <a:buFont typeface="Arial"/>
              <a:buChar char="•"/>
            </a:pPr>
            <a:r>
              <a:rPr lang="en-US" sz="2908" dirty="0">
                <a:solidFill>
                  <a:srgbClr val="171717"/>
                </a:solidFill>
                <a:latin typeface="Open Sans"/>
                <a:ea typeface="Open Sans"/>
                <a:cs typeface="Open Sans"/>
                <a:sym typeface="Open Sans"/>
              </a:rPr>
              <a:t>A live system that generates stock recommendations.</a:t>
            </a:r>
          </a:p>
          <a:p>
            <a:pPr marL="628026" lvl="1" indent="-314013" algn="just">
              <a:lnSpc>
                <a:spcPts val="4072"/>
              </a:lnSpc>
              <a:buFont typeface="Arial"/>
              <a:buChar char="•"/>
            </a:pPr>
            <a:r>
              <a:rPr lang="en-US" sz="2908" dirty="0">
                <a:solidFill>
                  <a:srgbClr val="171717"/>
                </a:solidFill>
                <a:latin typeface="Open Sans"/>
                <a:ea typeface="Open Sans"/>
                <a:cs typeface="Open Sans"/>
                <a:sym typeface="Open Sans"/>
              </a:rPr>
              <a:t>Clear buy/hold/sell signals with entry/target/stop-loss prices.</a:t>
            </a:r>
          </a:p>
          <a:p>
            <a:pPr marL="628026" lvl="1" indent="-314013" algn="just">
              <a:lnSpc>
                <a:spcPts val="4072"/>
              </a:lnSpc>
              <a:buFont typeface="Arial"/>
              <a:buChar char="•"/>
            </a:pPr>
            <a:r>
              <a:rPr lang="en-US" sz="2908" dirty="0">
                <a:solidFill>
                  <a:srgbClr val="171717"/>
                </a:solidFill>
                <a:latin typeface="Open Sans"/>
                <a:ea typeface="Open Sans"/>
                <a:cs typeface="Open Sans"/>
                <a:sym typeface="Open Sans"/>
              </a:rPr>
              <a:t>A dashboard for users to interact with the AI and view recommendations.</a:t>
            </a:r>
          </a:p>
          <a:p>
            <a:pPr algn="just">
              <a:lnSpc>
                <a:spcPts val="4072"/>
              </a:lnSpc>
            </a:pPr>
            <a:r>
              <a:rPr lang="en-US" sz="2908" b="1" dirty="0">
                <a:solidFill>
                  <a:srgbClr val="171717"/>
                </a:solidFill>
                <a:latin typeface="Open Sans Bold"/>
                <a:ea typeface="Open Sans Bold"/>
                <a:cs typeface="Open Sans Bold"/>
                <a:sym typeface="Open Sans Bold"/>
              </a:rPr>
              <a:t>Business Impact:</a:t>
            </a:r>
          </a:p>
          <a:p>
            <a:pPr marL="628026" lvl="1" indent="-314013" algn="just">
              <a:lnSpc>
                <a:spcPts val="4072"/>
              </a:lnSpc>
              <a:buFont typeface="Arial"/>
              <a:buChar char="•"/>
            </a:pPr>
            <a:r>
              <a:rPr lang="en-US" sz="2908" dirty="0">
                <a:solidFill>
                  <a:srgbClr val="171717"/>
                </a:solidFill>
                <a:latin typeface="Open Sans"/>
                <a:ea typeface="Open Sans"/>
                <a:cs typeface="Open Sans"/>
                <a:sym typeface="Open Sans"/>
              </a:rPr>
              <a:t>Faster decision-making for traders.</a:t>
            </a:r>
          </a:p>
          <a:p>
            <a:pPr marL="628026" lvl="1" indent="-314013" algn="just">
              <a:lnSpc>
                <a:spcPts val="4072"/>
              </a:lnSpc>
              <a:buFont typeface="Arial"/>
              <a:buChar char="•"/>
            </a:pPr>
            <a:r>
              <a:rPr lang="en-US" sz="2908" dirty="0">
                <a:solidFill>
                  <a:srgbClr val="171717"/>
                </a:solidFill>
                <a:latin typeface="Open Sans"/>
                <a:ea typeface="Open Sans"/>
                <a:cs typeface="Open Sans"/>
                <a:sym typeface="Open Sans"/>
              </a:rPr>
              <a:t>Reduced emotional bias in stock selection.</a:t>
            </a:r>
          </a:p>
          <a:p>
            <a:pPr marL="628026" lvl="1" indent="-314013" algn="just">
              <a:lnSpc>
                <a:spcPts val="4072"/>
              </a:lnSpc>
              <a:buFont typeface="Arial"/>
              <a:buChar char="•"/>
            </a:pPr>
            <a:r>
              <a:rPr lang="en-US" sz="2908" dirty="0">
                <a:solidFill>
                  <a:srgbClr val="171717"/>
                </a:solidFill>
                <a:latin typeface="Open Sans"/>
                <a:ea typeface="Open Sans"/>
                <a:cs typeface="Open Sans"/>
                <a:sym typeface="Open Sans"/>
              </a:rPr>
              <a:t>Data-driven insights for better long-term investments.</a:t>
            </a:r>
          </a:p>
          <a:p>
            <a:pPr algn="just">
              <a:lnSpc>
                <a:spcPts val="4072"/>
              </a:lnSpc>
              <a:spcBef>
                <a:spcPct val="0"/>
              </a:spcBef>
            </a:pPr>
            <a:endParaRPr lang="en-US" sz="2908" dirty="0">
              <a:solidFill>
                <a:srgbClr val="171717"/>
              </a:solidFill>
              <a:latin typeface="Open Sans"/>
              <a:ea typeface="Open Sans"/>
              <a:cs typeface="Open Sans"/>
              <a:sym typeface="Open Sans"/>
            </a:endParaRPr>
          </a:p>
        </p:txBody>
      </p:sp>
      <p:sp>
        <p:nvSpPr>
          <p:cNvPr id="4" name="Freeform 4"/>
          <p:cNvSpPr/>
          <p:nvPr/>
        </p:nvSpPr>
        <p:spPr>
          <a:xfrm>
            <a:off x="10913574" y="2617845"/>
            <a:ext cx="8391908" cy="6112139"/>
          </a:xfrm>
          <a:custGeom>
            <a:avLst/>
            <a:gdLst/>
            <a:ahLst/>
            <a:cxnLst/>
            <a:rect l="l" t="t" r="r" b="b"/>
            <a:pathLst>
              <a:path w="8391908" h="6112139">
                <a:moveTo>
                  <a:pt x="0" y="0"/>
                </a:moveTo>
                <a:lnTo>
                  <a:pt x="8391908" y="0"/>
                </a:lnTo>
                <a:lnTo>
                  <a:pt x="8391908" y="6112140"/>
                </a:lnTo>
                <a:lnTo>
                  <a:pt x="0" y="6112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EEA"/>
        </a:solidFill>
        <a:effectLst/>
      </p:bgPr>
    </p:bg>
    <p:spTree>
      <p:nvGrpSpPr>
        <p:cNvPr id="1" name=""/>
        <p:cNvGrpSpPr/>
        <p:nvPr/>
      </p:nvGrpSpPr>
      <p:grpSpPr>
        <a:xfrm>
          <a:off x="0" y="0"/>
          <a:ext cx="0" cy="0"/>
          <a:chOff x="0" y="0"/>
          <a:chExt cx="0" cy="0"/>
        </a:xfrm>
      </p:grpSpPr>
      <p:sp>
        <p:nvSpPr>
          <p:cNvPr id="2" name="TextBox 2"/>
          <p:cNvSpPr txBox="1"/>
          <p:nvPr/>
        </p:nvSpPr>
        <p:spPr>
          <a:xfrm>
            <a:off x="8457896" y="4440849"/>
            <a:ext cx="6959778" cy="1053761"/>
          </a:xfrm>
          <a:prstGeom prst="rect">
            <a:avLst/>
          </a:prstGeom>
        </p:spPr>
        <p:txBody>
          <a:bodyPr lIns="0" tIns="0" rIns="0" bIns="0" rtlCol="0" anchor="t">
            <a:spAutoFit/>
          </a:bodyPr>
          <a:lstStyle/>
          <a:p>
            <a:pPr marL="0" lvl="0" indent="0" algn="r">
              <a:lnSpc>
                <a:spcPts val="7894"/>
              </a:lnSpc>
            </a:pPr>
            <a:r>
              <a:rPr lang="en-US" sz="8056" b="1" spc="-523">
                <a:solidFill>
                  <a:srgbClr val="F4543E"/>
                </a:solidFill>
                <a:latin typeface="Open Sans Bold"/>
                <a:ea typeface="Open Sans Bold"/>
                <a:cs typeface="Open Sans Bold"/>
                <a:sym typeface="Open Sans Bold"/>
              </a:rPr>
              <a:t>THANK YOU !!</a:t>
            </a:r>
          </a:p>
        </p:txBody>
      </p:sp>
      <p:sp>
        <p:nvSpPr>
          <p:cNvPr id="3" name="Freeform 3"/>
          <p:cNvSpPr/>
          <p:nvPr/>
        </p:nvSpPr>
        <p:spPr>
          <a:xfrm>
            <a:off x="-3275622" y="1730921"/>
            <a:ext cx="11733517" cy="7527379"/>
          </a:xfrm>
          <a:custGeom>
            <a:avLst/>
            <a:gdLst/>
            <a:ahLst/>
            <a:cxnLst/>
            <a:rect l="l" t="t" r="r" b="b"/>
            <a:pathLst>
              <a:path w="11733517" h="7527379">
                <a:moveTo>
                  <a:pt x="0" y="0"/>
                </a:moveTo>
                <a:lnTo>
                  <a:pt x="11733518" y="0"/>
                </a:lnTo>
                <a:lnTo>
                  <a:pt x="11733518" y="7527379"/>
                </a:lnTo>
                <a:lnTo>
                  <a:pt x="0" y="7527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742</Words>
  <Application>Microsoft Office PowerPoint</Application>
  <PresentationFormat>Custom</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Canva Sans</vt:lpstr>
      <vt:lpstr>Arial</vt:lpstr>
      <vt:lpstr>Open Sans</vt:lpstr>
      <vt:lpstr>Open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Black Colorful Illustration Stock Market Presentation</dc:title>
  <dc:creator>Shivshankar Ghyar</dc:creator>
  <cp:lastModifiedBy>Shivshankar Ghyar</cp:lastModifiedBy>
  <cp:revision>4</cp:revision>
  <dcterms:created xsi:type="dcterms:W3CDTF">2006-08-16T00:00:00Z</dcterms:created>
  <dcterms:modified xsi:type="dcterms:W3CDTF">2025-05-24T07:09:40Z</dcterms:modified>
  <dc:identifier>DAGh9gwV9eg</dc:identifier>
</cp:coreProperties>
</file>