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Lst>
  <p:notesMasterIdLst>
    <p:notesMasterId r:id="rId12"/>
  </p:notesMasterIdLst>
  <p:sldIdLst>
    <p:sldId id="274" r:id="rId2"/>
    <p:sldId id="279" r:id="rId3"/>
    <p:sldId id="280" r:id="rId4"/>
    <p:sldId id="272" r:id="rId5"/>
    <p:sldId id="273" r:id="rId6"/>
    <p:sldId id="275" r:id="rId7"/>
    <p:sldId id="276" r:id="rId8"/>
    <p:sldId id="277" r:id="rId9"/>
    <p:sldId id="281" r:id="rId10"/>
    <p:sldId id="278"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424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DBCC3"/>
    <a:srgbClr val="657E89"/>
    <a:srgbClr val="556A73"/>
    <a:srgbClr val="3D4C53"/>
    <a:srgbClr val="6A8490"/>
    <a:srgbClr val="4F6F41"/>
    <a:srgbClr val="E97F02"/>
    <a:srgbClr val="177EBD"/>
    <a:srgbClr val="BD1550"/>
    <a:srgbClr val="8A9B0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21978" autoAdjust="0"/>
    <p:restoredTop sz="94660"/>
  </p:normalViewPr>
  <p:slideViewPr>
    <p:cSldViewPr>
      <p:cViewPr varScale="1">
        <p:scale>
          <a:sx n="68" d="100"/>
          <a:sy n="68" d="100"/>
        </p:scale>
        <p:origin x="-976" y="-56"/>
      </p:cViewPr>
      <p:guideLst>
        <p:guide orient="horz" pos="2160"/>
        <p:guide pos="4241"/>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56" d="100"/>
          <a:sy n="56" d="100"/>
        </p:scale>
        <p:origin x="-2496" y="-96"/>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F5EE5DD-14CE-475A-93C6-84F387FFC5E8}" type="datetimeFigureOut">
              <a:rPr lang="en-US" smtClean="0"/>
              <a:pPr/>
              <a:t>11/15/2022</a:t>
            </a:fld>
            <a:endParaRPr lang="en-US"/>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a:t>© Copyright Showeet.com</a:t>
            </a: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D57A68-B95A-498B-8FA1-D6E958C41C58}" type="slidenum">
              <a:rPr lang="en-US" smtClean="0"/>
              <a:pPr/>
              <a:t>‹#›</a:t>
            </a:fld>
            <a:endParaRPr lang="en-US"/>
          </a:p>
        </p:txBody>
      </p:sp>
    </p:spTree>
    <p:extLst>
      <p:ext uri="{BB962C8B-B14F-4D97-AF65-F5344CB8AC3E}">
        <p14:creationId xmlns:p14="http://schemas.microsoft.com/office/powerpoint/2010/main" xmlns="" val="1461641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323528" y="3416424"/>
            <a:ext cx="4536504" cy="1470025"/>
          </a:xfrm>
        </p:spPr>
        <p:txBody>
          <a:bodyPr>
            <a:normAutofit/>
          </a:bodyPr>
          <a:lstStyle>
            <a:lvl1pPr algn="l">
              <a:defRPr sz="3600" b="1">
                <a:solidFill>
                  <a:srgbClr val="3D4C53"/>
                </a:solidFill>
                <a:latin typeface="+mj-lt"/>
              </a:defRPr>
            </a:lvl1pPr>
          </a:lstStyle>
          <a:p>
            <a:r>
              <a:rPr lang="en-US" dirty="0"/>
              <a:t>Click to edit Master title style</a:t>
            </a:r>
            <a:endParaRPr lang="fr-FR" dirty="0"/>
          </a:p>
        </p:txBody>
      </p:sp>
      <p:sp>
        <p:nvSpPr>
          <p:cNvPr id="3" name="Sous-titre 2"/>
          <p:cNvSpPr>
            <a:spLocks noGrp="1"/>
          </p:cNvSpPr>
          <p:nvPr>
            <p:ph type="subTitle" idx="1" hasCustomPrompt="1"/>
          </p:nvPr>
        </p:nvSpPr>
        <p:spPr>
          <a:xfrm>
            <a:off x="307486" y="5085184"/>
            <a:ext cx="4553634" cy="1536576"/>
          </a:xfrm>
        </p:spPr>
        <p:txBody>
          <a:bodyPr>
            <a:normAutofit/>
          </a:bodyPr>
          <a:lstStyle>
            <a:lvl1pPr marL="0" indent="0" algn="l">
              <a:buNone/>
              <a:defRPr sz="2000">
                <a:solidFill>
                  <a:schemeClr val="bg1">
                    <a:lumMod val="50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fr-FR" dirty="0"/>
          </a:p>
        </p:txBody>
      </p:sp>
      <p:sp>
        <p:nvSpPr>
          <p:cNvPr id="4" name="Espace réservé de la date 3"/>
          <p:cNvSpPr>
            <a:spLocks noGrp="1"/>
          </p:cNvSpPr>
          <p:nvPr>
            <p:ph type="dt" sz="half" idx="10"/>
          </p:nvPr>
        </p:nvSpPr>
        <p:spPr>
          <a:xfrm>
            <a:off x="6804248" y="6309320"/>
            <a:ext cx="2133600" cy="365125"/>
          </a:xfrm>
        </p:spPr>
        <p:txBody>
          <a:bodyPr/>
          <a:lstStyle>
            <a:lvl1pPr algn="r">
              <a:defRPr sz="1100">
                <a:latin typeface="+mj-lt"/>
                <a:ea typeface="Helvetica" pitchFamily="2" charset="0"/>
                <a:cs typeface="Helvetica" pitchFamily="2" charset="0"/>
              </a:defRPr>
            </a:lvl1pPr>
          </a:lstStyle>
          <a:p>
            <a:fld id="{FACF2378-FC09-4DCC-953E-234066DBF537}" type="datetimeFigureOut">
              <a:rPr lang="fr-FR" smtClean="0"/>
              <a:pPr/>
              <a:t>15/11/2022</a:t>
            </a:fld>
            <a:endParaRPr lang="fr-FR"/>
          </a:p>
        </p:txBody>
      </p:sp>
      <p:grpSp>
        <p:nvGrpSpPr>
          <p:cNvPr id="9" name="Groupe 8"/>
          <p:cNvGrpSpPr/>
          <p:nvPr userDrawn="1"/>
        </p:nvGrpSpPr>
        <p:grpSpPr>
          <a:xfrm>
            <a:off x="5868144" y="-1"/>
            <a:ext cx="3276952" cy="2178000"/>
            <a:chOff x="5868144" y="-1"/>
            <a:chExt cx="3276952" cy="2178000"/>
          </a:xfrm>
        </p:grpSpPr>
        <p:sp>
          <p:nvSpPr>
            <p:cNvPr id="7" name="Triangle rectangle 6"/>
            <p:cNvSpPr/>
            <p:nvPr userDrawn="1"/>
          </p:nvSpPr>
          <p:spPr>
            <a:xfrm rot="10800000">
              <a:off x="5868144" y="0"/>
              <a:ext cx="3275856" cy="1700808"/>
            </a:xfrm>
            <a:prstGeom prst="rtTriangle">
              <a:avLst/>
            </a:prstGeom>
            <a:gradFill flip="none" rotWithShape="1">
              <a:gsLst>
                <a:gs pos="100000">
                  <a:srgbClr val="3D4C53"/>
                </a:gs>
                <a:gs pos="28000">
                  <a:srgbClr val="6A8490"/>
                </a:gs>
                <a:gs pos="57000">
                  <a:srgbClr val="556A73"/>
                </a:gs>
                <a:gs pos="86000">
                  <a:srgbClr val="3D4C53"/>
                </a:gs>
                <a:gs pos="0">
                  <a:srgbClr val="ADBCC3"/>
                </a:gs>
              </a:gsLst>
              <a:lin ang="1788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Forme libre 7"/>
            <p:cNvSpPr/>
            <p:nvPr userDrawn="1"/>
          </p:nvSpPr>
          <p:spPr>
            <a:xfrm>
              <a:off x="5869240" y="-1"/>
              <a:ext cx="3275856" cy="2178000"/>
            </a:xfrm>
            <a:custGeom>
              <a:avLst/>
              <a:gdLst>
                <a:gd name="connsiteX0" fmla="*/ 1993900 w 3175000"/>
                <a:gd name="connsiteY0" fmla="*/ 2057400 h 2057400"/>
                <a:gd name="connsiteX1" fmla="*/ 0 w 3175000"/>
                <a:gd name="connsiteY1" fmla="*/ 0 h 2057400"/>
                <a:gd name="connsiteX2" fmla="*/ 3175000 w 3175000"/>
                <a:gd name="connsiteY2" fmla="*/ 1600200 h 2057400"/>
                <a:gd name="connsiteX3" fmla="*/ 1993900 w 3175000"/>
                <a:gd name="connsiteY3" fmla="*/ 2057400 h 2057400"/>
                <a:gd name="connsiteX0" fmla="*/ 1993900 w 3175000"/>
                <a:gd name="connsiteY0" fmla="*/ 2057400 h 2057400"/>
                <a:gd name="connsiteX1" fmla="*/ 0 w 3175000"/>
                <a:gd name="connsiteY1" fmla="*/ 0 h 2057400"/>
                <a:gd name="connsiteX2" fmla="*/ 3175000 w 3175000"/>
                <a:gd name="connsiteY2" fmla="*/ 1600200 h 2057400"/>
                <a:gd name="connsiteX3" fmla="*/ 1993900 w 3175000"/>
                <a:gd name="connsiteY3" fmla="*/ 2057400 h 2057400"/>
                <a:gd name="connsiteX0" fmla="*/ 1993900 w 3175000"/>
                <a:gd name="connsiteY0" fmla="*/ 2057400 h 2059259"/>
                <a:gd name="connsiteX1" fmla="*/ 0 w 3175000"/>
                <a:gd name="connsiteY1" fmla="*/ 0 h 2059259"/>
                <a:gd name="connsiteX2" fmla="*/ 3175000 w 3175000"/>
                <a:gd name="connsiteY2" fmla="*/ 1600200 h 2059259"/>
                <a:gd name="connsiteX3" fmla="*/ 1993900 w 3175000"/>
                <a:gd name="connsiteY3" fmla="*/ 2057400 h 2059259"/>
                <a:gd name="connsiteX0" fmla="*/ 1993900 w 3175000"/>
                <a:gd name="connsiteY0" fmla="*/ 2057400 h 2059259"/>
                <a:gd name="connsiteX1" fmla="*/ 0 w 3175000"/>
                <a:gd name="connsiteY1" fmla="*/ 0 h 2059259"/>
                <a:gd name="connsiteX2" fmla="*/ 3175000 w 3175000"/>
                <a:gd name="connsiteY2" fmla="*/ 1600200 h 2059259"/>
                <a:gd name="connsiteX3" fmla="*/ 1993900 w 3175000"/>
                <a:gd name="connsiteY3" fmla="*/ 2057400 h 2059259"/>
                <a:gd name="connsiteX0" fmla="*/ 1993900 w 3175000"/>
                <a:gd name="connsiteY0" fmla="*/ 2057400 h 2059259"/>
                <a:gd name="connsiteX1" fmla="*/ 0 w 3175000"/>
                <a:gd name="connsiteY1" fmla="*/ 0 h 2059259"/>
                <a:gd name="connsiteX2" fmla="*/ 3175000 w 3175000"/>
                <a:gd name="connsiteY2" fmla="*/ 1600200 h 2059259"/>
                <a:gd name="connsiteX3" fmla="*/ 1993900 w 3175000"/>
                <a:gd name="connsiteY3" fmla="*/ 2057400 h 2059259"/>
                <a:gd name="connsiteX0" fmla="*/ 1993900 w 3175000"/>
                <a:gd name="connsiteY0" fmla="*/ 2057400 h 2059259"/>
                <a:gd name="connsiteX1" fmla="*/ 0 w 3175000"/>
                <a:gd name="connsiteY1" fmla="*/ 0 h 2059259"/>
                <a:gd name="connsiteX2" fmla="*/ 3175000 w 3175000"/>
                <a:gd name="connsiteY2" fmla="*/ 1600200 h 2059259"/>
                <a:gd name="connsiteX3" fmla="*/ 1993900 w 3175000"/>
                <a:gd name="connsiteY3" fmla="*/ 2057400 h 2059259"/>
              </a:gdLst>
              <a:ahLst/>
              <a:cxnLst>
                <a:cxn ang="0">
                  <a:pos x="connsiteX0" y="connsiteY0"/>
                </a:cxn>
                <a:cxn ang="0">
                  <a:pos x="connsiteX1" y="connsiteY1"/>
                </a:cxn>
                <a:cxn ang="0">
                  <a:pos x="connsiteX2" y="connsiteY2"/>
                </a:cxn>
                <a:cxn ang="0">
                  <a:pos x="connsiteX3" y="connsiteY3"/>
                </a:cxn>
              </a:cxnLst>
              <a:rect l="l" t="t" r="r" b="b"/>
              <a:pathLst>
                <a:path w="3175000" h="2059259">
                  <a:moveTo>
                    <a:pt x="1993900" y="2057400"/>
                  </a:moveTo>
                  <a:cubicBezTo>
                    <a:pt x="1195917" y="809625"/>
                    <a:pt x="431270" y="328612"/>
                    <a:pt x="0" y="0"/>
                  </a:cubicBezTo>
                  <a:lnTo>
                    <a:pt x="3175000" y="1600200"/>
                  </a:lnTo>
                  <a:cubicBezTo>
                    <a:pt x="2362200" y="1385888"/>
                    <a:pt x="1992312" y="2100263"/>
                    <a:pt x="1993900" y="2057400"/>
                  </a:cubicBezTo>
                  <a:close/>
                </a:path>
              </a:pathLst>
            </a:custGeom>
            <a:gradFill flip="none" rotWithShape="1">
              <a:gsLst>
                <a:gs pos="90000">
                  <a:srgbClr val="6A8490"/>
                </a:gs>
                <a:gs pos="60000">
                  <a:srgbClr val="ADBCC3"/>
                </a:gs>
                <a:gs pos="0">
                  <a:srgbClr val="3D4C53"/>
                </a:gs>
                <a:gs pos="16260">
                  <a:srgbClr val="3D4C53"/>
                </a:gs>
                <a:gs pos="46000">
                  <a:srgbClr val="657E89"/>
                </a:gs>
                <a:gs pos="100000">
                  <a:srgbClr val="556A73"/>
                </a:gs>
              </a:gsLst>
              <a:lin ang="8100000" scaled="1"/>
              <a:tileRect/>
            </a:gradFill>
            <a:ln>
              <a:noFill/>
            </a:ln>
            <a:effectLst>
              <a:outerShdw blurRad="304800" dist="165100" algn="tl"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Tree>
    <p:extLst>
      <p:ext uri="{BB962C8B-B14F-4D97-AF65-F5344CB8AC3E}">
        <p14:creationId xmlns:p14="http://schemas.microsoft.com/office/powerpoint/2010/main" xmlns="" val="3379036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457200" y="274638"/>
            <a:ext cx="6275040" cy="1143000"/>
          </a:xfrm>
        </p:spPr>
        <p:txBody>
          <a:bodyPr>
            <a:noAutofit/>
          </a:bodyPr>
          <a:lstStyle>
            <a:lvl1pPr algn="l">
              <a:defRPr sz="3600" b="1" cap="small" baseline="0">
                <a:solidFill>
                  <a:srgbClr val="3D4C53"/>
                </a:solidFill>
                <a:latin typeface="+mj-lt"/>
              </a:defRPr>
            </a:lvl1pPr>
          </a:lstStyle>
          <a:p>
            <a:r>
              <a:rPr lang="en-US" dirty="0"/>
              <a:t>Click to edit Master title style</a:t>
            </a:r>
            <a:endParaRPr lang="fr-FR" dirty="0"/>
          </a:p>
        </p:txBody>
      </p:sp>
      <p:sp>
        <p:nvSpPr>
          <p:cNvPr id="3" name="Espace réservé du contenu 2"/>
          <p:cNvSpPr>
            <a:spLocks noGrp="1"/>
          </p:cNvSpPr>
          <p:nvPr>
            <p:ph idx="1" hasCustomPrompt="1"/>
          </p:nvPr>
        </p:nvSpPr>
        <p:spPr/>
        <p:txBody>
          <a:bodyPr>
            <a:normAutofit/>
          </a:bodyPr>
          <a:lstStyle>
            <a:lvl1pPr>
              <a:defRPr sz="2800">
                <a:solidFill>
                  <a:srgbClr val="3D4C53"/>
                </a:solidFill>
                <a:latin typeface="+mj-lt"/>
              </a:defRPr>
            </a:lvl1pPr>
            <a:lvl2pPr>
              <a:defRPr sz="2400">
                <a:solidFill>
                  <a:srgbClr val="3D4C53"/>
                </a:solidFill>
                <a:latin typeface="+mj-lt"/>
              </a:defRPr>
            </a:lvl2pPr>
            <a:lvl3pPr>
              <a:defRPr sz="2000">
                <a:solidFill>
                  <a:srgbClr val="3D4C53"/>
                </a:solidFill>
                <a:latin typeface="+mj-lt"/>
              </a:defRPr>
            </a:lvl3pPr>
            <a:lvl4pPr>
              <a:defRPr sz="1800">
                <a:solidFill>
                  <a:srgbClr val="3D4C53"/>
                </a:solidFill>
                <a:latin typeface="+mj-lt"/>
              </a:defRPr>
            </a:lvl4pPr>
            <a:lvl5pPr>
              <a:defRPr sz="1800">
                <a:solidFill>
                  <a:srgbClr val="3D4C53"/>
                </a:solidFill>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sp>
        <p:nvSpPr>
          <p:cNvPr id="4" name="Espace réservé de la date 3"/>
          <p:cNvSpPr>
            <a:spLocks noGrp="1"/>
          </p:cNvSpPr>
          <p:nvPr>
            <p:ph type="dt" sz="half" idx="10"/>
          </p:nvPr>
        </p:nvSpPr>
        <p:spPr/>
        <p:txBody>
          <a:bodyPr/>
          <a:lstStyle>
            <a:lvl1pPr>
              <a:defRPr sz="1200">
                <a:solidFill>
                  <a:schemeClr val="bg1">
                    <a:lumMod val="50000"/>
                  </a:schemeClr>
                </a:solidFill>
                <a:latin typeface="+mj-lt"/>
                <a:ea typeface="Helvetica" pitchFamily="2" charset="0"/>
                <a:cs typeface="Helvetica" pitchFamily="2" charset="0"/>
              </a:defRPr>
            </a:lvl1pPr>
          </a:lstStyle>
          <a:p>
            <a:fld id="{FACF2378-FC09-4DCC-953E-234066DBF537}" type="datetimeFigureOut">
              <a:rPr lang="fr-FR" smtClean="0"/>
              <a:pPr/>
              <a:t>15/11/2022</a:t>
            </a:fld>
            <a:endParaRPr lang="fr-FR"/>
          </a:p>
        </p:txBody>
      </p:sp>
      <p:sp>
        <p:nvSpPr>
          <p:cNvPr id="5" name="Espace réservé du pied de page 4"/>
          <p:cNvSpPr>
            <a:spLocks noGrp="1"/>
          </p:cNvSpPr>
          <p:nvPr>
            <p:ph type="ftr" sz="quarter" idx="11"/>
          </p:nvPr>
        </p:nvSpPr>
        <p:spPr/>
        <p:txBody>
          <a:bodyPr/>
          <a:lstStyle>
            <a:lvl1pPr>
              <a:defRPr sz="1200">
                <a:solidFill>
                  <a:schemeClr val="bg1">
                    <a:lumMod val="50000"/>
                  </a:schemeClr>
                </a:solidFill>
                <a:latin typeface="+mj-lt"/>
                <a:ea typeface="Helvetica" pitchFamily="2" charset="0"/>
                <a:cs typeface="Helvetica" pitchFamily="2" charset="0"/>
              </a:defRPr>
            </a:lvl1pPr>
          </a:lstStyle>
          <a:p>
            <a:r>
              <a:rPr lang="en-US"/>
              <a:t>Your footer here</a:t>
            </a:r>
          </a:p>
        </p:txBody>
      </p:sp>
      <p:sp>
        <p:nvSpPr>
          <p:cNvPr id="6" name="Espace réservé du numéro de diapositive 5"/>
          <p:cNvSpPr>
            <a:spLocks noGrp="1"/>
          </p:cNvSpPr>
          <p:nvPr>
            <p:ph type="sldNum" sz="quarter" idx="12"/>
          </p:nvPr>
        </p:nvSpPr>
        <p:spPr/>
        <p:txBody>
          <a:bodyPr/>
          <a:lstStyle>
            <a:lvl1pPr>
              <a:defRPr sz="1200">
                <a:solidFill>
                  <a:schemeClr val="bg1">
                    <a:lumMod val="50000"/>
                  </a:schemeClr>
                </a:solidFill>
                <a:latin typeface="+mj-lt"/>
                <a:ea typeface="Helvetica" pitchFamily="2" charset="0"/>
                <a:cs typeface="Helvetica" pitchFamily="2" charset="0"/>
              </a:defRPr>
            </a:lvl1pPr>
          </a:lstStyle>
          <a:p>
            <a:fld id="{32C675C4-93C7-41F2-9B34-E2481389FDD4}" type="slidenum">
              <a:rPr lang="fr-FR" smtClean="0"/>
              <a:pPr/>
              <a:t>‹#›</a:t>
            </a:fld>
            <a:endParaRPr lang="fr-FR"/>
          </a:p>
        </p:txBody>
      </p:sp>
      <p:grpSp>
        <p:nvGrpSpPr>
          <p:cNvPr id="10" name="Groupe 9"/>
          <p:cNvGrpSpPr/>
          <p:nvPr userDrawn="1"/>
        </p:nvGrpSpPr>
        <p:grpSpPr>
          <a:xfrm>
            <a:off x="5868144" y="-1"/>
            <a:ext cx="3276952" cy="2178000"/>
            <a:chOff x="5868144" y="-1"/>
            <a:chExt cx="3276952" cy="2178000"/>
          </a:xfrm>
        </p:grpSpPr>
        <p:sp>
          <p:nvSpPr>
            <p:cNvPr id="11" name="Triangle rectangle 10"/>
            <p:cNvSpPr/>
            <p:nvPr userDrawn="1"/>
          </p:nvSpPr>
          <p:spPr>
            <a:xfrm rot="10800000">
              <a:off x="5868144" y="0"/>
              <a:ext cx="3275856" cy="1700808"/>
            </a:xfrm>
            <a:prstGeom prst="rtTriangle">
              <a:avLst/>
            </a:prstGeom>
            <a:gradFill flip="none" rotWithShape="1">
              <a:gsLst>
                <a:gs pos="100000">
                  <a:srgbClr val="3D4C53"/>
                </a:gs>
                <a:gs pos="28000">
                  <a:srgbClr val="6A8490"/>
                </a:gs>
                <a:gs pos="57000">
                  <a:srgbClr val="556A73"/>
                </a:gs>
                <a:gs pos="86000">
                  <a:srgbClr val="3D4C53"/>
                </a:gs>
                <a:gs pos="0">
                  <a:srgbClr val="ADBCC3"/>
                </a:gs>
              </a:gsLst>
              <a:lin ang="1788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Forme libre 11"/>
            <p:cNvSpPr/>
            <p:nvPr userDrawn="1"/>
          </p:nvSpPr>
          <p:spPr>
            <a:xfrm>
              <a:off x="5869240" y="-1"/>
              <a:ext cx="3275856" cy="2178000"/>
            </a:xfrm>
            <a:custGeom>
              <a:avLst/>
              <a:gdLst>
                <a:gd name="connsiteX0" fmla="*/ 1993900 w 3175000"/>
                <a:gd name="connsiteY0" fmla="*/ 2057400 h 2057400"/>
                <a:gd name="connsiteX1" fmla="*/ 0 w 3175000"/>
                <a:gd name="connsiteY1" fmla="*/ 0 h 2057400"/>
                <a:gd name="connsiteX2" fmla="*/ 3175000 w 3175000"/>
                <a:gd name="connsiteY2" fmla="*/ 1600200 h 2057400"/>
                <a:gd name="connsiteX3" fmla="*/ 1993900 w 3175000"/>
                <a:gd name="connsiteY3" fmla="*/ 2057400 h 2057400"/>
                <a:gd name="connsiteX0" fmla="*/ 1993900 w 3175000"/>
                <a:gd name="connsiteY0" fmla="*/ 2057400 h 2057400"/>
                <a:gd name="connsiteX1" fmla="*/ 0 w 3175000"/>
                <a:gd name="connsiteY1" fmla="*/ 0 h 2057400"/>
                <a:gd name="connsiteX2" fmla="*/ 3175000 w 3175000"/>
                <a:gd name="connsiteY2" fmla="*/ 1600200 h 2057400"/>
                <a:gd name="connsiteX3" fmla="*/ 1993900 w 3175000"/>
                <a:gd name="connsiteY3" fmla="*/ 2057400 h 2057400"/>
                <a:gd name="connsiteX0" fmla="*/ 1993900 w 3175000"/>
                <a:gd name="connsiteY0" fmla="*/ 2057400 h 2059259"/>
                <a:gd name="connsiteX1" fmla="*/ 0 w 3175000"/>
                <a:gd name="connsiteY1" fmla="*/ 0 h 2059259"/>
                <a:gd name="connsiteX2" fmla="*/ 3175000 w 3175000"/>
                <a:gd name="connsiteY2" fmla="*/ 1600200 h 2059259"/>
                <a:gd name="connsiteX3" fmla="*/ 1993900 w 3175000"/>
                <a:gd name="connsiteY3" fmla="*/ 2057400 h 2059259"/>
                <a:gd name="connsiteX0" fmla="*/ 1993900 w 3175000"/>
                <a:gd name="connsiteY0" fmla="*/ 2057400 h 2059259"/>
                <a:gd name="connsiteX1" fmla="*/ 0 w 3175000"/>
                <a:gd name="connsiteY1" fmla="*/ 0 h 2059259"/>
                <a:gd name="connsiteX2" fmla="*/ 3175000 w 3175000"/>
                <a:gd name="connsiteY2" fmla="*/ 1600200 h 2059259"/>
                <a:gd name="connsiteX3" fmla="*/ 1993900 w 3175000"/>
                <a:gd name="connsiteY3" fmla="*/ 2057400 h 2059259"/>
                <a:gd name="connsiteX0" fmla="*/ 1993900 w 3175000"/>
                <a:gd name="connsiteY0" fmla="*/ 2057400 h 2059259"/>
                <a:gd name="connsiteX1" fmla="*/ 0 w 3175000"/>
                <a:gd name="connsiteY1" fmla="*/ 0 h 2059259"/>
                <a:gd name="connsiteX2" fmla="*/ 3175000 w 3175000"/>
                <a:gd name="connsiteY2" fmla="*/ 1600200 h 2059259"/>
                <a:gd name="connsiteX3" fmla="*/ 1993900 w 3175000"/>
                <a:gd name="connsiteY3" fmla="*/ 2057400 h 2059259"/>
                <a:gd name="connsiteX0" fmla="*/ 1993900 w 3175000"/>
                <a:gd name="connsiteY0" fmla="*/ 2057400 h 2059259"/>
                <a:gd name="connsiteX1" fmla="*/ 0 w 3175000"/>
                <a:gd name="connsiteY1" fmla="*/ 0 h 2059259"/>
                <a:gd name="connsiteX2" fmla="*/ 3175000 w 3175000"/>
                <a:gd name="connsiteY2" fmla="*/ 1600200 h 2059259"/>
                <a:gd name="connsiteX3" fmla="*/ 1993900 w 3175000"/>
                <a:gd name="connsiteY3" fmla="*/ 2057400 h 2059259"/>
              </a:gdLst>
              <a:ahLst/>
              <a:cxnLst>
                <a:cxn ang="0">
                  <a:pos x="connsiteX0" y="connsiteY0"/>
                </a:cxn>
                <a:cxn ang="0">
                  <a:pos x="connsiteX1" y="connsiteY1"/>
                </a:cxn>
                <a:cxn ang="0">
                  <a:pos x="connsiteX2" y="connsiteY2"/>
                </a:cxn>
                <a:cxn ang="0">
                  <a:pos x="connsiteX3" y="connsiteY3"/>
                </a:cxn>
              </a:cxnLst>
              <a:rect l="l" t="t" r="r" b="b"/>
              <a:pathLst>
                <a:path w="3175000" h="2059259">
                  <a:moveTo>
                    <a:pt x="1993900" y="2057400"/>
                  </a:moveTo>
                  <a:cubicBezTo>
                    <a:pt x="1195917" y="809625"/>
                    <a:pt x="431270" y="328612"/>
                    <a:pt x="0" y="0"/>
                  </a:cubicBezTo>
                  <a:lnTo>
                    <a:pt x="3175000" y="1600200"/>
                  </a:lnTo>
                  <a:cubicBezTo>
                    <a:pt x="2362200" y="1385888"/>
                    <a:pt x="1992312" y="2100263"/>
                    <a:pt x="1993900" y="2057400"/>
                  </a:cubicBezTo>
                  <a:close/>
                </a:path>
              </a:pathLst>
            </a:custGeom>
            <a:gradFill flip="none" rotWithShape="1">
              <a:gsLst>
                <a:gs pos="90000">
                  <a:srgbClr val="6A8490"/>
                </a:gs>
                <a:gs pos="60000">
                  <a:srgbClr val="ADBCC3"/>
                </a:gs>
                <a:gs pos="0">
                  <a:srgbClr val="3D4C53"/>
                </a:gs>
                <a:gs pos="16260">
                  <a:srgbClr val="3D4C53"/>
                </a:gs>
                <a:gs pos="46000">
                  <a:srgbClr val="657E89"/>
                </a:gs>
                <a:gs pos="100000">
                  <a:srgbClr val="556A73"/>
                </a:gs>
              </a:gsLst>
              <a:lin ang="8100000" scaled="1"/>
              <a:tileRect/>
            </a:gradFill>
            <a:ln>
              <a:noFill/>
            </a:ln>
            <a:effectLst>
              <a:outerShdw blurRad="304800" dist="165100" algn="tl"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Tree>
    <p:extLst>
      <p:ext uri="{BB962C8B-B14F-4D97-AF65-F5344CB8AC3E}">
        <p14:creationId xmlns:p14="http://schemas.microsoft.com/office/powerpoint/2010/main" xmlns="" val="190118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re et contenu">
    <p:bg>
      <p:bgPr>
        <a:gradFill>
          <a:gsLst>
            <a:gs pos="0">
              <a:srgbClr val="556A73"/>
            </a:gs>
            <a:gs pos="50000">
              <a:srgbClr val="3D4C53"/>
            </a:gs>
            <a:gs pos="100000">
              <a:srgbClr val="556A73"/>
            </a:gs>
          </a:gsLst>
          <a:lin ang="5400000" scaled="0"/>
        </a:gradFill>
        <a:effectLst/>
      </p:bgPr>
    </p:bg>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457200" y="274638"/>
            <a:ext cx="6275388" cy="1143000"/>
          </a:xfrm>
        </p:spPr>
        <p:txBody>
          <a:bodyPr>
            <a:normAutofit/>
          </a:bodyPr>
          <a:lstStyle>
            <a:lvl1pPr algn="l">
              <a:defRPr sz="3600" b="1" cap="small" baseline="0">
                <a:solidFill>
                  <a:schemeClr val="bg1"/>
                </a:solidFill>
                <a:latin typeface="+mj-lt"/>
              </a:defRPr>
            </a:lvl1pPr>
          </a:lstStyle>
          <a:p>
            <a:r>
              <a:rPr lang="en-US" dirty="0"/>
              <a:t>Click to edit Master title style</a:t>
            </a:r>
            <a:endParaRPr lang="fr-FR" dirty="0"/>
          </a:p>
        </p:txBody>
      </p:sp>
      <p:sp>
        <p:nvSpPr>
          <p:cNvPr id="3" name="Espace réservé du contenu 2"/>
          <p:cNvSpPr>
            <a:spLocks noGrp="1"/>
          </p:cNvSpPr>
          <p:nvPr>
            <p:ph idx="1" hasCustomPrompt="1"/>
          </p:nvPr>
        </p:nvSpPr>
        <p:spPr/>
        <p:txBody>
          <a:bodyPr>
            <a:normAutofit/>
          </a:bodyPr>
          <a:lstStyle>
            <a:lvl1pPr>
              <a:defRPr sz="2800">
                <a:solidFill>
                  <a:schemeClr val="bg1"/>
                </a:solidFill>
                <a:latin typeface="+mj-lt"/>
              </a:defRPr>
            </a:lvl1pPr>
            <a:lvl2pPr>
              <a:defRPr sz="2400">
                <a:solidFill>
                  <a:schemeClr val="bg1"/>
                </a:solidFill>
                <a:latin typeface="+mj-lt"/>
              </a:defRPr>
            </a:lvl2pPr>
            <a:lvl3pPr>
              <a:defRPr sz="2000">
                <a:solidFill>
                  <a:schemeClr val="bg1"/>
                </a:solidFill>
                <a:latin typeface="+mj-lt"/>
              </a:defRPr>
            </a:lvl3pPr>
            <a:lvl4pPr>
              <a:defRPr sz="1800">
                <a:solidFill>
                  <a:schemeClr val="bg1"/>
                </a:solidFill>
                <a:latin typeface="+mj-lt"/>
              </a:defRPr>
            </a:lvl4pPr>
            <a:lvl5pPr>
              <a:defRPr sz="1800">
                <a:solidFill>
                  <a:schemeClr val="bg1"/>
                </a:solidFill>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sp>
        <p:nvSpPr>
          <p:cNvPr id="4" name="Espace réservé de la date 3"/>
          <p:cNvSpPr>
            <a:spLocks noGrp="1"/>
          </p:cNvSpPr>
          <p:nvPr>
            <p:ph type="dt" sz="half" idx="10"/>
          </p:nvPr>
        </p:nvSpPr>
        <p:spPr/>
        <p:txBody>
          <a:bodyPr/>
          <a:lstStyle>
            <a:lvl1pPr>
              <a:defRPr sz="1200">
                <a:solidFill>
                  <a:schemeClr val="bg1"/>
                </a:solidFill>
                <a:latin typeface="+mj-lt"/>
                <a:ea typeface="Helvetica" pitchFamily="2" charset="0"/>
                <a:cs typeface="Helvetica" pitchFamily="2" charset="0"/>
              </a:defRPr>
            </a:lvl1pPr>
          </a:lstStyle>
          <a:p>
            <a:fld id="{FACF2378-FC09-4DCC-953E-234066DBF537}" type="datetimeFigureOut">
              <a:rPr lang="en-US" smtClean="0"/>
              <a:pPr/>
              <a:t>11/15/2022</a:t>
            </a:fld>
            <a:endParaRPr lang="en-US"/>
          </a:p>
        </p:txBody>
      </p:sp>
      <p:sp>
        <p:nvSpPr>
          <p:cNvPr id="5" name="Espace réservé du pied de page 4"/>
          <p:cNvSpPr>
            <a:spLocks noGrp="1"/>
          </p:cNvSpPr>
          <p:nvPr>
            <p:ph type="ftr" sz="quarter" idx="11"/>
          </p:nvPr>
        </p:nvSpPr>
        <p:spPr/>
        <p:txBody>
          <a:bodyPr/>
          <a:lstStyle>
            <a:lvl1pPr>
              <a:defRPr sz="1200">
                <a:solidFill>
                  <a:schemeClr val="bg1"/>
                </a:solidFill>
                <a:latin typeface="+mj-lt"/>
                <a:ea typeface="Helvetica" pitchFamily="2" charset="0"/>
                <a:cs typeface="Helvetica" pitchFamily="2" charset="0"/>
              </a:defRPr>
            </a:lvl1pPr>
          </a:lstStyle>
          <a:p>
            <a:r>
              <a:rPr lang="en-US"/>
              <a:t>Your footer here</a:t>
            </a:r>
          </a:p>
        </p:txBody>
      </p:sp>
      <p:sp>
        <p:nvSpPr>
          <p:cNvPr id="6" name="Espace réservé du numéro de diapositive 5"/>
          <p:cNvSpPr>
            <a:spLocks noGrp="1"/>
          </p:cNvSpPr>
          <p:nvPr>
            <p:ph type="sldNum" sz="quarter" idx="12"/>
          </p:nvPr>
        </p:nvSpPr>
        <p:spPr/>
        <p:txBody>
          <a:bodyPr/>
          <a:lstStyle>
            <a:lvl1pPr>
              <a:defRPr sz="1200">
                <a:solidFill>
                  <a:schemeClr val="bg1"/>
                </a:solidFill>
                <a:latin typeface="+mj-lt"/>
                <a:ea typeface="Helvetica" pitchFamily="2" charset="0"/>
                <a:cs typeface="Helvetica" pitchFamily="2" charset="0"/>
              </a:defRPr>
            </a:lvl1pPr>
          </a:lstStyle>
          <a:p>
            <a:fld id="{32C675C4-93C7-41F2-9B34-E2481389FDD4}" type="slidenum">
              <a:rPr lang="en-US" smtClean="0"/>
              <a:pPr/>
              <a:t>‹#›</a:t>
            </a:fld>
            <a:endParaRPr lang="en-US"/>
          </a:p>
        </p:txBody>
      </p:sp>
      <p:grpSp>
        <p:nvGrpSpPr>
          <p:cNvPr id="10" name="Groupe 9"/>
          <p:cNvGrpSpPr/>
          <p:nvPr userDrawn="1"/>
        </p:nvGrpSpPr>
        <p:grpSpPr>
          <a:xfrm>
            <a:off x="5868144" y="-1"/>
            <a:ext cx="3276952" cy="2178000"/>
            <a:chOff x="5868144" y="-1"/>
            <a:chExt cx="3276952" cy="2178000"/>
          </a:xfrm>
        </p:grpSpPr>
        <p:sp>
          <p:nvSpPr>
            <p:cNvPr id="9" name="Forme libre 8"/>
            <p:cNvSpPr/>
            <p:nvPr userDrawn="1"/>
          </p:nvSpPr>
          <p:spPr>
            <a:xfrm>
              <a:off x="5869240" y="-1"/>
              <a:ext cx="3275856" cy="2178000"/>
            </a:xfrm>
            <a:custGeom>
              <a:avLst/>
              <a:gdLst>
                <a:gd name="connsiteX0" fmla="*/ 1993900 w 3175000"/>
                <a:gd name="connsiteY0" fmla="*/ 2057400 h 2057400"/>
                <a:gd name="connsiteX1" fmla="*/ 0 w 3175000"/>
                <a:gd name="connsiteY1" fmla="*/ 0 h 2057400"/>
                <a:gd name="connsiteX2" fmla="*/ 3175000 w 3175000"/>
                <a:gd name="connsiteY2" fmla="*/ 1600200 h 2057400"/>
                <a:gd name="connsiteX3" fmla="*/ 1993900 w 3175000"/>
                <a:gd name="connsiteY3" fmla="*/ 2057400 h 2057400"/>
                <a:gd name="connsiteX0" fmla="*/ 1993900 w 3175000"/>
                <a:gd name="connsiteY0" fmla="*/ 2057400 h 2057400"/>
                <a:gd name="connsiteX1" fmla="*/ 0 w 3175000"/>
                <a:gd name="connsiteY1" fmla="*/ 0 h 2057400"/>
                <a:gd name="connsiteX2" fmla="*/ 3175000 w 3175000"/>
                <a:gd name="connsiteY2" fmla="*/ 1600200 h 2057400"/>
                <a:gd name="connsiteX3" fmla="*/ 1993900 w 3175000"/>
                <a:gd name="connsiteY3" fmla="*/ 2057400 h 2057400"/>
                <a:gd name="connsiteX0" fmla="*/ 1993900 w 3175000"/>
                <a:gd name="connsiteY0" fmla="*/ 2057400 h 2059259"/>
                <a:gd name="connsiteX1" fmla="*/ 0 w 3175000"/>
                <a:gd name="connsiteY1" fmla="*/ 0 h 2059259"/>
                <a:gd name="connsiteX2" fmla="*/ 3175000 w 3175000"/>
                <a:gd name="connsiteY2" fmla="*/ 1600200 h 2059259"/>
                <a:gd name="connsiteX3" fmla="*/ 1993900 w 3175000"/>
                <a:gd name="connsiteY3" fmla="*/ 2057400 h 2059259"/>
                <a:gd name="connsiteX0" fmla="*/ 1993900 w 3175000"/>
                <a:gd name="connsiteY0" fmla="*/ 2057400 h 2059259"/>
                <a:gd name="connsiteX1" fmla="*/ 0 w 3175000"/>
                <a:gd name="connsiteY1" fmla="*/ 0 h 2059259"/>
                <a:gd name="connsiteX2" fmla="*/ 3175000 w 3175000"/>
                <a:gd name="connsiteY2" fmla="*/ 1600200 h 2059259"/>
                <a:gd name="connsiteX3" fmla="*/ 1993900 w 3175000"/>
                <a:gd name="connsiteY3" fmla="*/ 2057400 h 2059259"/>
                <a:gd name="connsiteX0" fmla="*/ 1993900 w 3175000"/>
                <a:gd name="connsiteY0" fmla="*/ 2057400 h 2059259"/>
                <a:gd name="connsiteX1" fmla="*/ 0 w 3175000"/>
                <a:gd name="connsiteY1" fmla="*/ 0 h 2059259"/>
                <a:gd name="connsiteX2" fmla="*/ 3175000 w 3175000"/>
                <a:gd name="connsiteY2" fmla="*/ 1600200 h 2059259"/>
                <a:gd name="connsiteX3" fmla="*/ 1993900 w 3175000"/>
                <a:gd name="connsiteY3" fmla="*/ 2057400 h 2059259"/>
                <a:gd name="connsiteX0" fmla="*/ 1993900 w 3175000"/>
                <a:gd name="connsiteY0" fmla="*/ 2057400 h 2059259"/>
                <a:gd name="connsiteX1" fmla="*/ 0 w 3175000"/>
                <a:gd name="connsiteY1" fmla="*/ 0 h 2059259"/>
                <a:gd name="connsiteX2" fmla="*/ 3175000 w 3175000"/>
                <a:gd name="connsiteY2" fmla="*/ 1600200 h 2059259"/>
                <a:gd name="connsiteX3" fmla="*/ 1993900 w 3175000"/>
                <a:gd name="connsiteY3" fmla="*/ 2057400 h 2059259"/>
              </a:gdLst>
              <a:ahLst/>
              <a:cxnLst>
                <a:cxn ang="0">
                  <a:pos x="connsiteX0" y="connsiteY0"/>
                </a:cxn>
                <a:cxn ang="0">
                  <a:pos x="connsiteX1" y="connsiteY1"/>
                </a:cxn>
                <a:cxn ang="0">
                  <a:pos x="connsiteX2" y="connsiteY2"/>
                </a:cxn>
                <a:cxn ang="0">
                  <a:pos x="connsiteX3" y="connsiteY3"/>
                </a:cxn>
              </a:cxnLst>
              <a:rect l="l" t="t" r="r" b="b"/>
              <a:pathLst>
                <a:path w="3175000" h="2059259">
                  <a:moveTo>
                    <a:pt x="1993900" y="2057400"/>
                  </a:moveTo>
                  <a:cubicBezTo>
                    <a:pt x="1195917" y="809625"/>
                    <a:pt x="431270" y="328612"/>
                    <a:pt x="0" y="0"/>
                  </a:cubicBezTo>
                  <a:lnTo>
                    <a:pt x="3175000" y="1600200"/>
                  </a:lnTo>
                  <a:cubicBezTo>
                    <a:pt x="2362200" y="1385888"/>
                    <a:pt x="1992312" y="2100263"/>
                    <a:pt x="1993900" y="2057400"/>
                  </a:cubicBezTo>
                  <a:close/>
                </a:path>
              </a:pathLst>
            </a:custGeom>
            <a:gradFill flip="none" rotWithShape="1">
              <a:gsLst>
                <a:gs pos="90000">
                  <a:srgbClr val="6A8490"/>
                </a:gs>
                <a:gs pos="60000">
                  <a:srgbClr val="ADBCC3"/>
                </a:gs>
                <a:gs pos="0">
                  <a:srgbClr val="3D4C53"/>
                </a:gs>
                <a:gs pos="16260">
                  <a:srgbClr val="3D4C53"/>
                </a:gs>
                <a:gs pos="46000">
                  <a:srgbClr val="657E89"/>
                </a:gs>
                <a:gs pos="100000">
                  <a:srgbClr val="556A73"/>
                </a:gs>
              </a:gsLst>
              <a:lin ang="8100000" scaled="1"/>
              <a:tileRect/>
            </a:gradFill>
            <a:ln>
              <a:noFill/>
            </a:ln>
            <a:effectLst>
              <a:outerShdw blurRad="304800" dist="165100" algn="tl"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Triangle rectangle 6"/>
            <p:cNvSpPr/>
            <p:nvPr userDrawn="1"/>
          </p:nvSpPr>
          <p:spPr>
            <a:xfrm rot="10800000">
              <a:off x="5868144" y="0"/>
              <a:ext cx="3275856" cy="1700808"/>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Tree>
    <p:extLst>
      <p:ext uri="{BB962C8B-B14F-4D97-AF65-F5344CB8AC3E}">
        <p14:creationId xmlns:p14="http://schemas.microsoft.com/office/powerpoint/2010/main" xmlns="" val="71526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19202262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hyperlink" Target="http://www.showeet.com/" TargetMode="Externa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endParaRPr lang="fr-FR" dirty="0"/>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CF2378-FC09-4DCC-953E-234066DBF537}" type="datetimeFigureOut">
              <a:rPr lang="fr-FR" smtClean="0"/>
              <a:pPr/>
              <a:t>15/11/2022</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C675C4-93C7-41F2-9B34-E2481389FDD4}" type="slidenum">
              <a:rPr lang="fr-FR" smtClean="0"/>
              <a:pPr/>
              <a:t>‹#›</a:t>
            </a:fld>
            <a:endParaRPr lang="fr-FR"/>
          </a:p>
        </p:txBody>
      </p:sp>
      <p:sp>
        <p:nvSpPr>
          <p:cNvPr id="7" name="Rectangle 6"/>
          <p:cNvSpPr/>
          <p:nvPr userDrawn="1"/>
        </p:nvSpPr>
        <p:spPr>
          <a:xfrm rot="5400000">
            <a:off x="8396804" y="5799922"/>
            <a:ext cx="1839157" cy="276999"/>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200" dirty="0">
                <a:solidFill>
                  <a:prstClr val="black"/>
                </a:solidFill>
              </a:rPr>
              <a:t>© Copyright Showeet.com</a:t>
            </a:r>
          </a:p>
        </p:txBody>
      </p:sp>
      <p:sp>
        <p:nvSpPr>
          <p:cNvPr id="8" name="Rectangle 7"/>
          <p:cNvSpPr/>
          <p:nvPr userDrawn="1"/>
        </p:nvSpPr>
        <p:spPr>
          <a:xfrm>
            <a:off x="-1386631" y="0"/>
            <a:ext cx="1381640" cy="553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100" dirty="0">
                <a:solidFill>
                  <a:schemeClr val="tx2"/>
                </a:solidFill>
                <a:latin typeface="Arial" pitchFamily="34" charset="0"/>
                <a:cs typeface="Arial" pitchFamily="34" charset="0"/>
              </a:rPr>
              <a:t>Free template released</a:t>
            </a:r>
            <a:r>
              <a:rPr lang="en-US" sz="1100" baseline="0" dirty="0">
                <a:solidFill>
                  <a:schemeClr val="tx2"/>
                </a:solidFill>
                <a:latin typeface="Arial" pitchFamily="34" charset="0"/>
                <a:cs typeface="Arial" pitchFamily="34" charset="0"/>
              </a:rPr>
              <a:t> by </a:t>
            </a:r>
            <a:r>
              <a:rPr lang="en-US" sz="1100" baseline="0" dirty="0">
                <a:solidFill>
                  <a:schemeClr val="tx2"/>
                </a:solidFill>
                <a:latin typeface="Arial" pitchFamily="34" charset="0"/>
                <a:cs typeface="Arial" pitchFamily="34" charset="0"/>
                <a:hlinkClick r:id="rId6"/>
              </a:rPr>
              <a:t>Showeet.com</a:t>
            </a:r>
            <a:endParaRPr lang="en-US" sz="1100" dirty="0">
              <a:solidFill>
                <a:schemeClr val="tx2"/>
              </a:solidFill>
              <a:latin typeface="Arial" pitchFamily="34" charset="0"/>
              <a:cs typeface="Arial" pitchFamily="34" charset="0"/>
            </a:endParaRPr>
          </a:p>
        </p:txBody>
      </p:sp>
    </p:spTree>
    <p:extLst>
      <p:ext uri="{BB962C8B-B14F-4D97-AF65-F5344CB8AC3E}">
        <p14:creationId xmlns:p14="http://schemas.microsoft.com/office/powerpoint/2010/main" xmlns="" val="3270999570"/>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57" r:id="rId3"/>
    <p:sldLayoutId id="2147483752" r:id="rId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3.xml"/><Relationship Id="rId5" Type="http://schemas.openxmlformats.org/officeDocument/2006/relationships/image" Target="../media/image6.jpeg"/><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a:xfrm>
            <a:off x="285720" y="2571744"/>
            <a:ext cx="4503491" cy="2714644"/>
          </a:xfrm>
        </p:spPr>
        <p:txBody>
          <a:bodyPr>
            <a:normAutofit fontScale="90000"/>
          </a:bodyPr>
          <a:lstStyle/>
          <a:p>
            <a:r>
              <a:rPr lang="en-US" dirty="0">
                <a:latin typeface="Lucida Bright" panose="02040602050505020304" pitchFamily="18" charset="0"/>
              </a:rPr>
              <a:t>Password based garage door </a:t>
            </a:r>
            <a:r>
              <a:rPr lang="en-US" dirty="0" smtClean="0">
                <a:latin typeface="Lucida Bright" panose="02040602050505020304" pitchFamily="18" charset="0"/>
              </a:rPr>
              <a:t/>
            </a:r>
            <a:br>
              <a:rPr lang="en-US" dirty="0" smtClean="0">
                <a:latin typeface="Lucida Bright" panose="02040602050505020304" pitchFamily="18" charset="0"/>
              </a:rPr>
            </a:br>
            <a:r>
              <a:rPr lang="en-US" dirty="0" smtClean="0">
                <a:latin typeface="Lucida Bright" panose="02040602050505020304" pitchFamily="18" charset="0"/>
              </a:rPr>
              <a:t/>
            </a:r>
            <a:br>
              <a:rPr lang="en-US" dirty="0" smtClean="0">
                <a:latin typeface="Lucida Bright" panose="02040602050505020304" pitchFamily="18" charset="0"/>
              </a:rPr>
            </a:br>
            <a:r>
              <a:rPr lang="en-US" dirty="0" smtClean="0">
                <a:latin typeface="Lucida Bright" panose="02040602050505020304" pitchFamily="18" charset="0"/>
              </a:rPr>
              <a:t>                   </a:t>
            </a:r>
            <a:r>
              <a:rPr lang="en-US" sz="1800" dirty="0" smtClean="0"/>
              <a:t>Under </a:t>
            </a:r>
            <a:r>
              <a:rPr lang="en-US" sz="1800" dirty="0" smtClean="0"/>
              <a:t>the guidance</a:t>
            </a:r>
            <a:r>
              <a:rPr lang="en-IN" sz="1800" dirty="0" smtClean="0"/>
              <a:t/>
            </a:r>
            <a:br>
              <a:rPr lang="en-IN" sz="1800" dirty="0" smtClean="0"/>
            </a:br>
            <a:r>
              <a:rPr lang="en-IN" sz="1800" dirty="0" smtClean="0"/>
              <a:t>                                                     </a:t>
            </a:r>
            <a:r>
              <a:rPr lang="en-US" sz="1800" dirty="0" smtClean="0"/>
              <a:t>of</a:t>
            </a:r>
            <a:r>
              <a:rPr lang="en-IN" sz="1800" dirty="0" smtClean="0"/>
              <a:t/>
            </a:r>
            <a:br>
              <a:rPr lang="en-IN" sz="1800" dirty="0" smtClean="0"/>
            </a:br>
            <a:r>
              <a:rPr lang="en-IN" sz="1800" dirty="0" smtClean="0"/>
              <a:t>		             </a:t>
            </a:r>
            <a:r>
              <a:rPr lang="en-US" sz="1800" dirty="0" err="1" smtClean="0"/>
              <a:t>Dr.Sumit</a:t>
            </a:r>
            <a:r>
              <a:rPr lang="en-US" sz="1800" dirty="0" smtClean="0"/>
              <a:t> </a:t>
            </a:r>
            <a:r>
              <a:rPr lang="en-US" sz="1800" dirty="0" smtClean="0"/>
              <a:t>Gupta</a:t>
            </a:r>
            <a:r>
              <a:rPr lang="en-IN" sz="1800" dirty="0" smtClean="0"/>
              <a:t/>
            </a:r>
            <a:br>
              <a:rPr lang="en-IN" sz="1800" dirty="0" smtClean="0"/>
            </a:br>
            <a:r>
              <a:rPr lang="en-IN" sz="1800" dirty="0" smtClean="0"/>
              <a:t>		             </a:t>
            </a:r>
            <a:r>
              <a:rPr lang="en-US" sz="1800" dirty="0" err="1" smtClean="0"/>
              <a:t>Asst.Prof</a:t>
            </a:r>
            <a:r>
              <a:rPr lang="en-US" sz="1800" dirty="0" smtClean="0"/>
              <a:t>.</a:t>
            </a:r>
            <a:r>
              <a:rPr lang="en-IN" sz="1800" dirty="0" smtClean="0"/>
              <a:t/>
            </a:r>
            <a:br>
              <a:rPr lang="en-IN" sz="1800" dirty="0" smtClean="0"/>
            </a:br>
            <a:r>
              <a:rPr lang="en-US" sz="1800" dirty="0" smtClean="0"/>
              <a:t> </a:t>
            </a:r>
            <a:r>
              <a:rPr lang="en-US" sz="1800" dirty="0" smtClean="0"/>
              <a:t>                                                   Department </a:t>
            </a:r>
            <a:r>
              <a:rPr lang="en-US" sz="1800" dirty="0" smtClean="0"/>
              <a:t>of ECE </a:t>
            </a:r>
            <a:r>
              <a:rPr lang="en-US" dirty="0">
                <a:latin typeface="Lucida Bright" panose="02040602050505020304" pitchFamily="18" charset="0"/>
              </a:rPr>
              <a:t/>
            </a:r>
            <a:br>
              <a:rPr lang="en-US" dirty="0">
                <a:latin typeface="Lucida Bright" panose="02040602050505020304" pitchFamily="18" charset="0"/>
              </a:rPr>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US" dirty="0"/>
          </a:p>
        </p:txBody>
      </p:sp>
      <p:sp>
        <p:nvSpPr>
          <p:cNvPr id="5" name="Sous-titre 4"/>
          <p:cNvSpPr>
            <a:spLocks noGrp="1"/>
          </p:cNvSpPr>
          <p:nvPr>
            <p:ph type="subTitle" idx="1"/>
          </p:nvPr>
        </p:nvSpPr>
        <p:spPr>
          <a:xfrm>
            <a:off x="307486" y="4077072"/>
            <a:ext cx="4912586" cy="2447917"/>
          </a:xfrm>
        </p:spPr>
        <p:txBody>
          <a:bodyPr>
            <a:normAutofit/>
          </a:bodyPr>
          <a:lstStyle/>
          <a:p>
            <a:pPr marL="584835" algn="just">
              <a:tabLst>
                <a:tab pos="4191635" algn="l"/>
              </a:tabLst>
            </a:pPr>
            <a:r>
              <a:rPr lang="en-US" sz="1800" dirty="0">
                <a:latin typeface="Lucida Bright" panose="02040602050505020304" pitchFamily="18" charset="0"/>
                <a:ea typeface="Times New Roman" panose="02020603050405020304" pitchFamily="18" charset="0"/>
              </a:rPr>
              <a:t>Team-4</a:t>
            </a:r>
          </a:p>
          <a:p>
            <a:pPr marL="584835" algn="just">
              <a:tabLst>
                <a:tab pos="4191635" algn="l"/>
              </a:tabLst>
            </a:pPr>
            <a:r>
              <a:rPr lang="en-US" sz="1800" dirty="0">
                <a:effectLst/>
                <a:latin typeface="Lucida Bright" panose="02040602050505020304" pitchFamily="18" charset="0"/>
                <a:ea typeface="Times New Roman" panose="02020603050405020304" pitchFamily="18" charset="0"/>
              </a:rPr>
              <a:t>2003A51182       G. Shiva sai</a:t>
            </a:r>
          </a:p>
          <a:p>
            <a:pPr marL="584835" algn="just">
              <a:tabLst>
                <a:tab pos="4191635" algn="l"/>
              </a:tabLst>
            </a:pPr>
            <a:r>
              <a:rPr lang="en-US" sz="1800" dirty="0">
                <a:latin typeface="Lucida Bright" panose="02040602050505020304" pitchFamily="18" charset="0"/>
                <a:ea typeface="Times New Roman" panose="02020603050405020304" pitchFamily="18" charset="0"/>
              </a:rPr>
              <a:t>2003A51150       K. Goutham </a:t>
            </a:r>
            <a:r>
              <a:rPr lang="en-US" sz="1800" dirty="0" err="1">
                <a:latin typeface="Lucida Bright" panose="02040602050505020304" pitchFamily="18" charset="0"/>
                <a:ea typeface="Times New Roman" panose="02020603050405020304" pitchFamily="18" charset="0"/>
              </a:rPr>
              <a:t>reddy</a:t>
            </a:r>
            <a:endParaRPr lang="en-US" sz="1800" dirty="0">
              <a:latin typeface="Lucida Bright" panose="02040602050505020304" pitchFamily="18" charset="0"/>
              <a:ea typeface="Times New Roman" panose="02020603050405020304" pitchFamily="18" charset="0"/>
            </a:endParaRPr>
          </a:p>
          <a:p>
            <a:pPr marL="584835" algn="just">
              <a:tabLst>
                <a:tab pos="4191635" algn="l"/>
              </a:tabLst>
            </a:pPr>
            <a:r>
              <a:rPr lang="en-US" sz="1800" dirty="0">
                <a:effectLst/>
                <a:latin typeface="Lucida Bright" panose="02040602050505020304" pitchFamily="18" charset="0"/>
                <a:ea typeface="Times New Roman" panose="02020603050405020304" pitchFamily="18" charset="0"/>
              </a:rPr>
              <a:t>2003A51188       </a:t>
            </a:r>
            <a:r>
              <a:rPr lang="en-US" sz="1800" dirty="0" err="1">
                <a:effectLst/>
                <a:latin typeface="Lucida Bright" panose="02040602050505020304" pitchFamily="18" charset="0"/>
                <a:ea typeface="Times New Roman" panose="02020603050405020304" pitchFamily="18" charset="0"/>
              </a:rPr>
              <a:t>N.Vivek</a:t>
            </a:r>
            <a:r>
              <a:rPr lang="en-US" sz="1800" dirty="0">
                <a:effectLst/>
                <a:latin typeface="Lucida Bright" panose="02040602050505020304" pitchFamily="18" charset="0"/>
                <a:ea typeface="Times New Roman" panose="02020603050405020304" pitchFamily="18" charset="0"/>
              </a:rPr>
              <a:t> naik</a:t>
            </a:r>
          </a:p>
          <a:p>
            <a:pPr marL="584835" algn="just">
              <a:tabLst>
                <a:tab pos="4191635" algn="l"/>
              </a:tabLst>
            </a:pPr>
            <a:r>
              <a:rPr lang="en-US" sz="1800" dirty="0">
                <a:latin typeface="Lucida Bright" panose="02040602050505020304" pitchFamily="18" charset="0"/>
                <a:ea typeface="Times New Roman" panose="02020603050405020304" pitchFamily="18" charset="0"/>
              </a:rPr>
              <a:t>2003A51213       </a:t>
            </a:r>
            <a:r>
              <a:rPr lang="en-US" sz="1800" dirty="0" err="1">
                <a:latin typeface="Lucida Bright" panose="02040602050505020304" pitchFamily="18" charset="0"/>
                <a:ea typeface="Times New Roman" panose="02020603050405020304" pitchFamily="18" charset="0"/>
              </a:rPr>
              <a:t>S.Benjamen</a:t>
            </a:r>
            <a:endParaRPr lang="en-IN" sz="1800" dirty="0">
              <a:effectLst/>
              <a:latin typeface="Lucida Bright" panose="02040602050505020304" pitchFamily="18" charset="0"/>
              <a:ea typeface="Times New Roman" panose="02020603050405020304" pitchFamily="18" charset="0"/>
            </a:endParaRPr>
          </a:p>
        </p:txBody>
      </p:sp>
      <p:sp>
        <p:nvSpPr>
          <p:cNvPr id="6" name="Espace réservé de la date 5"/>
          <p:cNvSpPr>
            <a:spLocks noGrp="1"/>
          </p:cNvSpPr>
          <p:nvPr>
            <p:ph type="dt" sz="half" idx="10"/>
          </p:nvPr>
        </p:nvSpPr>
        <p:spPr>
          <a:xfrm>
            <a:off x="6804248" y="6309321"/>
            <a:ext cx="2118073" cy="342130"/>
          </a:xfrm>
        </p:spPr>
        <p:txBody>
          <a:bodyPr/>
          <a:lstStyle/>
          <a:p>
            <a:fld id="{6B053CB3-C02B-42D8-A967-07B0478A2047}" type="datetime1">
              <a:rPr lang="fr-FR" smtClean="0"/>
              <a:pPr/>
              <a:t>16/11/2022</a:t>
            </a:fld>
            <a:endParaRPr lang="fr-FR" dirty="0"/>
          </a:p>
        </p:txBody>
      </p:sp>
    </p:spTree>
    <p:extLst>
      <p:ext uri="{BB962C8B-B14F-4D97-AF65-F5344CB8AC3E}">
        <p14:creationId xmlns:p14="http://schemas.microsoft.com/office/powerpoint/2010/main" xmlns="" val="18309645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444402-F1F3-1D17-8FCF-7765D7E993A5}"/>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xmlns="" id="{B2DABCD5-B2BA-2D38-6059-81A8CC6C2EF2}"/>
              </a:ext>
            </a:extLst>
          </p:cNvPr>
          <p:cNvSpPr>
            <a:spLocks noGrp="1"/>
          </p:cNvSpPr>
          <p:nvPr>
            <p:ph idx="1"/>
          </p:nvPr>
        </p:nvSpPr>
        <p:spPr>
          <a:xfrm>
            <a:off x="457200" y="2276872"/>
            <a:ext cx="8229600" cy="3849291"/>
          </a:xfrm>
        </p:spPr>
        <p:txBody>
          <a:bodyPr/>
          <a:lstStyle/>
          <a:p>
            <a:pPr>
              <a:lnSpc>
                <a:spcPct val="150000"/>
              </a:lnSpc>
            </a:pPr>
            <a:r>
              <a:rPr lang="en-US" sz="1800" dirty="0">
                <a:effectLst/>
                <a:latin typeface="Times New Roman" panose="02020603050405020304" pitchFamily="18" charset="0"/>
                <a:ea typeface="Times New Roman" panose="02020603050405020304" pitchFamily="18" charset="0"/>
              </a:rPr>
              <a:t>The main objective of this project is to unlock a garage door by an android application using a unique password entered through the android application device.</a:t>
            </a:r>
          </a:p>
          <a:p>
            <a:pPr>
              <a:lnSpc>
                <a:spcPct val="150000"/>
              </a:lnSpc>
            </a:pPr>
            <a:r>
              <a:rPr lang="en-US" sz="1800" dirty="0">
                <a:effectLst/>
                <a:latin typeface="Times New Roman" panose="02020603050405020304" pitchFamily="18" charset="0"/>
                <a:ea typeface="Times New Roman" panose="02020603050405020304" pitchFamily="18" charset="0"/>
              </a:rPr>
              <a:t> Opening and closing of garage door involves human labor. In this proposed system, the opening and closing of a garage door is achieved by using an android application. </a:t>
            </a:r>
            <a:endParaRPr lang="en-IN" dirty="0"/>
          </a:p>
        </p:txBody>
      </p:sp>
    </p:spTree>
    <p:extLst>
      <p:ext uri="{BB962C8B-B14F-4D97-AF65-F5344CB8AC3E}">
        <p14:creationId xmlns:p14="http://schemas.microsoft.com/office/powerpoint/2010/main" xmlns="" val="30370882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Abstract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2071678"/>
            <a:ext cx="8229600" cy="4054485"/>
          </a:xfrm>
        </p:spPr>
        <p:txBody>
          <a:bodyPr>
            <a:normAutofit/>
          </a:bodyPr>
          <a:lstStyle/>
          <a:p>
            <a:pPr algn="just"/>
            <a:r>
              <a:rPr lang="en-US" sz="2000" dirty="0" smtClean="0">
                <a:latin typeface="Times New Roman" pitchFamily="18" charset="0"/>
                <a:cs typeface="Times New Roman" pitchFamily="18" charset="0"/>
              </a:rPr>
              <a:t>Now a day’s most of the systems are automated in order to face new challenges and present day requirements to achieve good results. Automated systems have less manual operations so that the flexibility, reliabilities are high and accurate. </a:t>
            </a:r>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Electronic locking systems</a:t>
            </a:r>
            <a:r>
              <a:rPr lang="en-US" sz="2000" dirty="0" smtClean="0"/>
              <a:t> are preferable over mechanical locks, to resolve the security problems that are associated with the mechanical locks This system uses Android technology for opening and closing operations. Hence, users can use their Android mobiles for door operations instead of using a keypad.</a:t>
            </a:r>
            <a:r>
              <a:rPr lang="en-IN" sz="2000" dirty="0" smtClean="0"/>
              <a:t> </a:t>
            </a:r>
          </a:p>
          <a:p>
            <a:pPr algn="just"/>
            <a:endParaRPr lang="en-US" sz="20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Introduction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2285992"/>
            <a:ext cx="8229600" cy="3840171"/>
          </a:xfrm>
        </p:spPr>
        <p:txBody>
          <a:bodyPr>
            <a:normAutofit/>
          </a:bodyPr>
          <a:lstStyle/>
          <a:p>
            <a:pPr algn="just"/>
            <a:r>
              <a:rPr lang="en-US" sz="2000" dirty="0" smtClean="0">
                <a:latin typeface="Times New Roman" pitchFamily="18" charset="0"/>
                <a:cs typeface="Times New Roman" pitchFamily="18" charset="0"/>
              </a:rPr>
              <a:t>This project is designed to unlock a garage door with an Android device by entering a single password in an Android application. An Android OS-based device, such as a mobile or tablet, is connected to this system through a Bluetooth device</a:t>
            </a:r>
            <a:r>
              <a:rPr lang="en-US" sz="2000" dirty="0" smtClean="0">
                <a:latin typeface="Times New Roman" pitchFamily="18" charset="0"/>
                <a:cs typeface="Times New Roman" pitchFamily="18" charset="0"/>
              </a:rPr>
              <a:t>.</a:t>
            </a:r>
          </a:p>
          <a:p>
            <a:pPr algn="just"/>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The Bluetooth device is attached to the microcontroller, which is programmed with a particular password for opening and closing the garage door by its owner. An android application with a Graphical User Interface based touch screen</a:t>
            </a:r>
            <a:endParaRPr lang="en-IN" sz="2000" dirty="0" smtClean="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normAutofit/>
          </a:bodyPr>
          <a:lstStyle/>
          <a:p>
            <a:r>
              <a:rPr lang="en-US" dirty="0">
                <a:latin typeface="Lucida Bright" panose="02040602050505020304" pitchFamily="18" charset="0"/>
              </a:rPr>
              <a:t>Problem statement</a:t>
            </a:r>
          </a:p>
        </p:txBody>
      </p:sp>
      <p:sp>
        <p:nvSpPr>
          <p:cNvPr id="5" name="Espace réservé du contenu 4"/>
          <p:cNvSpPr>
            <a:spLocks noGrp="1"/>
          </p:cNvSpPr>
          <p:nvPr>
            <p:ph idx="1"/>
          </p:nvPr>
        </p:nvSpPr>
        <p:spPr>
          <a:xfrm>
            <a:off x="285720" y="2564905"/>
            <a:ext cx="8643998" cy="2292855"/>
          </a:xfrm>
        </p:spPr>
        <p:txBody>
          <a:bodyPr/>
          <a:lstStyle/>
          <a:p>
            <a:pPr>
              <a:lnSpc>
                <a:spcPct val="150000"/>
              </a:lnSpc>
              <a:buNone/>
            </a:pPr>
            <a:r>
              <a:rPr lang="en-US" sz="1800" dirty="0" smtClean="0">
                <a:solidFill>
                  <a:schemeClr val="tx1"/>
                </a:solidFill>
                <a:effectLst/>
                <a:latin typeface="Times New Roman" panose="02020603050405020304" pitchFamily="18" charset="0"/>
                <a:ea typeface="Times New Roman" panose="02020603050405020304" pitchFamily="18" charset="0"/>
              </a:rPr>
              <a:t>       Basically </a:t>
            </a:r>
            <a:r>
              <a:rPr lang="en-US" sz="1800" dirty="0">
                <a:solidFill>
                  <a:schemeClr val="tx1"/>
                </a:solidFill>
                <a:effectLst/>
                <a:latin typeface="Times New Roman" panose="02020603050405020304" pitchFamily="18" charset="0"/>
                <a:ea typeface="Times New Roman" panose="02020603050405020304" pitchFamily="18" charset="0"/>
              </a:rPr>
              <a:t>traditional locks are heavy and are not protective as they can be broken down easily by using some tools. </a:t>
            </a:r>
            <a:r>
              <a:rPr lang="en-US" sz="1800" dirty="0" smtClean="0">
                <a:solidFill>
                  <a:schemeClr val="tx1"/>
                </a:solidFill>
                <a:effectLst/>
                <a:latin typeface="Times New Roman" panose="02020603050405020304" pitchFamily="18" charset="0"/>
                <a:ea typeface="Times New Roman" panose="02020603050405020304" pitchFamily="18" charset="0"/>
              </a:rPr>
              <a:t>electronic locking system</a:t>
            </a:r>
            <a:r>
              <a:rPr lang="en-US" sz="1800" dirty="0">
                <a:solidFill>
                  <a:schemeClr val="tx1"/>
                </a:solidFill>
                <a:effectLst/>
                <a:latin typeface="Times New Roman" panose="02020603050405020304" pitchFamily="18" charset="0"/>
                <a:ea typeface="Times New Roman" panose="02020603050405020304" pitchFamily="18" charset="0"/>
              </a:rPr>
              <a:t> are preferable </a:t>
            </a:r>
            <a:r>
              <a:rPr lang="en-US" sz="1800" dirty="0" smtClean="0">
                <a:solidFill>
                  <a:schemeClr val="tx1"/>
                </a:solidFill>
                <a:effectLst/>
                <a:latin typeface="Times New Roman" panose="02020603050405020304" pitchFamily="18" charset="0"/>
                <a:ea typeface="Times New Roman" panose="02020603050405020304" pitchFamily="18" charset="0"/>
              </a:rPr>
              <a:t>over mechanical </a:t>
            </a:r>
            <a:r>
              <a:rPr lang="en-US" sz="1800" dirty="0">
                <a:solidFill>
                  <a:schemeClr val="tx1"/>
                </a:solidFill>
                <a:effectLst/>
                <a:latin typeface="Times New Roman" panose="02020603050405020304" pitchFamily="18" charset="0"/>
                <a:ea typeface="Times New Roman" panose="02020603050405020304" pitchFamily="18" charset="0"/>
              </a:rPr>
              <a:t>locks, to resolve the security problems that are associated with the mechanical locks</a:t>
            </a:r>
            <a:endParaRPr lang="en-IN" sz="1800" dirty="0">
              <a:solidFill>
                <a:schemeClr val="tx1"/>
              </a:solidFill>
              <a:effectLst/>
              <a:latin typeface="Times New Roman" panose="02020603050405020304" pitchFamily="18" charset="0"/>
              <a:ea typeface="Times New Roman" panose="02020603050405020304" pitchFamily="18" charset="0"/>
            </a:endParaRPr>
          </a:p>
        </p:txBody>
      </p:sp>
      <p:sp>
        <p:nvSpPr>
          <p:cNvPr id="2" name="Espace réservé de la date 1"/>
          <p:cNvSpPr>
            <a:spLocks noGrp="1"/>
          </p:cNvSpPr>
          <p:nvPr>
            <p:ph type="dt" sz="half" idx="10"/>
          </p:nvPr>
        </p:nvSpPr>
        <p:spPr/>
        <p:txBody>
          <a:bodyPr/>
          <a:lstStyle/>
          <a:p>
            <a:r>
              <a:rPr lang="en-US" dirty="0" smtClean="0"/>
              <a:t> </a:t>
            </a:r>
            <a:endParaRPr lang="en-US" dirty="0"/>
          </a:p>
        </p:txBody>
      </p:sp>
      <p:sp>
        <p:nvSpPr>
          <p:cNvPr id="3" name="Espace réservé du pied de page 2"/>
          <p:cNvSpPr>
            <a:spLocks noGrp="1"/>
          </p:cNvSpPr>
          <p:nvPr>
            <p:ph type="ftr" sz="quarter" idx="11"/>
          </p:nvPr>
        </p:nvSpPr>
        <p:spPr/>
        <p:txBody>
          <a:bodyPr/>
          <a:lstStyle/>
          <a:p>
            <a:r>
              <a:rPr lang="en-US" dirty="0" smtClean="0"/>
              <a:t> </a:t>
            </a:r>
            <a:endParaRPr lang="en-US" dirty="0"/>
          </a:p>
        </p:txBody>
      </p:sp>
      <p:sp>
        <p:nvSpPr>
          <p:cNvPr id="6" name="Espace réservé du numéro de diapositive 5"/>
          <p:cNvSpPr>
            <a:spLocks noGrp="1"/>
          </p:cNvSpPr>
          <p:nvPr>
            <p:ph type="sldNum" sz="quarter" idx="12"/>
          </p:nvPr>
        </p:nvSpPr>
        <p:spPr/>
        <p:txBody>
          <a:bodyPr/>
          <a:lstStyle/>
          <a:p>
            <a:fld id="{F9922A8A-E335-4B01-9B47-7F79D612943A}" type="slidenum">
              <a:rPr lang="en-US" smtClean="0"/>
              <a:pPr/>
              <a:t>4</a:t>
            </a:fld>
            <a:endParaRPr lang="en-US"/>
          </a:p>
        </p:txBody>
      </p:sp>
    </p:spTree>
    <p:extLst>
      <p:ext uri="{BB962C8B-B14F-4D97-AF65-F5344CB8AC3E}">
        <p14:creationId xmlns:p14="http://schemas.microsoft.com/office/powerpoint/2010/main" xmlns="" val="3488433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en-US" dirty="0" smtClean="0">
                <a:latin typeface="Lucida Bright" panose="02040602050505020304" pitchFamily="18" charset="0"/>
              </a:rPr>
              <a:t>Proposed work</a:t>
            </a:r>
            <a:endParaRPr lang="en-US" dirty="0">
              <a:latin typeface="Lucida Bright" panose="02040602050505020304" pitchFamily="18" charset="0"/>
            </a:endParaRPr>
          </a:p>
        </p:txBody>
      </p:sp>
      <p:sp>
        <p:nvSpPr>
          <p:cNvPr id="5" name="Espace réservé du contenu 4"/>
          <p:cNvSpPr>
            <a:spLocks noGrp="1"/>
          </p:cNvSpPr>
          <p:nvPr>
            <p:ph idx="1"/>
          </p:nvPr>
        </p:nvSpPr>
        <p:spPr>
          <a:xfrm>
            <a:off x="457200" y="1124744"/>
            <a:ext cx="8229600" cy="5001419"/>
          </a:xfrm>
        </p:spPr>
        <p:txBody>
          <a:bodyPr/>
          <a:lstStyle/>
          <a:p>
            <a:pPr marL="0" indent="0">
              <a:lnSpc>
                <a:spcPct val="150000"/>
              </a:lnSpc>
              <a:buNone/>
            </a:pPr>
            <a:r>
              <a:rPr lang="en-US" dirty="0"/>
              <a:t>Password based garage door:</a:t>
            </a:r>
          </a:p>
          <a:p>
            <a:pPr marL="0" indent="0">
              <a:lnSpc>
                <a:spcPct val="150000"/>
              </a:lnSpc>
              <a:buNone/>
            </a:pPr>
            <a:endParaRPr lang="en-US" dirty="0"/>
          </a:p>
          <a:p>
            <a:pPr algn="just">
              <a:lnSpc>
                <a:spcPct val="150000"/>
              </a:lnSpc>
            </a:pPr>
            <a:r>
              <a:rPr lang="en-US" sz="1800" dirty="0">
                <a:effectLst/>
                <a:latin typeface="Times New Roman" panose="02020603050405020304" pitchFamily="18" charset="0"/>
                <a:ea typeface="Times New Roman" panose="02020603050405020304" pitchFamily="18" charset="0"/>
              </a:rPr>
              <a:t>In this project, we are going to monitor the status of a door using an ESP32 board we will receive a message in your Telegram account whenever the garage door changes state: opened or closed and car arrival status.</a:t>
            </a:r>
          </a:p>
          <a:p>
            <a:pPr algn="just">
              <a:lnSpc>
                <a:spcPct val="150000"/>
              </a:lnSpc>
            </a:pPr>
            <a:r>
              <a:rPr lang="en-US" sz="1800" dirty="0">
                <a:effectLst/>
                <a:latin typeface="Times New Roman" panose="02020603050405020304" pitchFamily="18" charset="0"/>
                <a:ea typeface="Times New Roman" panose="02020603050405020304" pitchFamily="18" charset="0"/>
              </a:rPr>
              <a:t>As long as you have access to the internet on your smartphone, you’ll be notified no matter where you are. </a:t>
            </a:r>
          </a:p>
          <a:p>
            <a:pPr algn="just">
              <a:lnSpc>
                <a:spcPct val="150000"/>
              </a:lnSpc>
            </a:pPr>
            <a:r>
              <a:rPr lang="en-US" sz="1800" dirty="0">
                <a:effectLst/>
                <a:latin typeface="Times New Roman" panose="02020603050405020304" pitchFamily="18" charset="0"/>
                <a:ea typeface="Times New Roman" panose="02020603050405020304" pitchFamily="18" charset="0"/>
              </a:rPr>
              <a:t>The ESP32 board will be programmed using Arduino </a:t>
            </a:r>
            <a:r>
              <a:rPr lang="en-US" sz="1800" dirty="0" err="1">
                <a:effectLst/>
                <a:latin typeface="Times New Roman" panose="02020603050405020304" pitchFamily="18" charset="0"/>
                <a:ea typeface="Times New Roman" panose="02020603050405020304" pitchFamily="18" charset="0"/>
              </a:rPr>
              <a:t>IDE.In</a:t>
            </a:r>
            <a:r>
              <a:rPr lang="en-US" sz="1800" dirty="0">
                <a:effectLst/>
                <a:latin typeface="Times New Roman" panose="02020603050405020304" pitchFamily="18" charset="0"/>
                <a:ea typeface="Times New Roman" panose="02020603050405020304" pitchFamily="18" charset="0"/>
              </a:rPr>
              <a:t> this </a:t>
            </a:r>
            <a:r>
              <a:rPr lang="en-US" sz="1800" dirty="0" smtClean="0">
                <a:effectLst/>
                <a:latin typeface="Times New Roman" panose="02020603050405020304" pitchFamily="18" charset="0"/>
                <a:ea typeface="Times New Roman" panose="02020603050405020304" pitchFamily="18" charset="0"/>
              </a:rPr>
              <a:t>password based locking system , </a:t>
            </a:r>
            <a:r>
              <a:rPr lang="en-US" sz="1800" dirty="0">
                <a:effectLst/>
                <a:latin typeface="Times New Roman" panose="02020603050405020304" pitchFamily="18" charset="0"/>
                <a:ea typeface="Times New Roman" panose="02020603050405020304" pitchFamily="18" charset="0"/>
              </a:rPr>
              <a:t>the micro controller is connected telegram bot the message from telegram are used   to open and close the door. </a:t>
            </a:r>
            <a:endParaRPr lang="en-US" dirty="0"/>
          </a:p>
        </p:txBody>
      </p:sp>
      <p:sp>
        <p:nvSpPr>
          <p:cNvPr id="2" name="Espace réservé de la date 1"/>
          <p:cNvSpPr>
            <a:spLocks noGrp="1"/>
          </p:cNvSpPr>
          <p:nvPr>
            <p:ph type="dt" sz="half" idx="10"/>
          </p:nvPr>
        </p:nvSpPr>
        <p:spPr/>
        <p:txBody>
          <a:bodyPr/>
          <a:lstStyle/>
          <a:p>
            <a:endParaRPr lang="en-US" dirty="0"/>
          </a:p>
        </p:txBody>
      </p:sp>
      <p:sp>
        <p:nvSpPr>
          <p:cNvPr id="3" name="Espace réservé du pied de page 2"/>
          <p:cNvSpPr>
            <a:spLocks noGrp="1"/>
          </p:cNvSpPr>
          <p:nvPr>
            <p:ph type="ftr" sz="quarter" idx="11"/>
          </p:nvPr>
        </p:nvSpPr>
        <p:spPr/>
        <p:txBody>
          <a:bodyPr/>
          <a:lstStyle/>
          <a:p>
            <a:r>
              <a:rPr lang="en-IN" dirty="0" smtClean="0"/>
              <a:t> </a:t>
            </a:r>
            <a:endParaRPr lang="en-US" dirty="0"/>
          </a:p>
        </p:txBody>
      </p:sp>
      <p:sp>
        <p:nvSpPr>
          <p:cNvPr id="6" name="Espace réservé du numéro de diapositive 5"/>
          <p:cNvSpPr>
            <a:spLocks noGrp="1"/>
          </p:cNvSpPr>
          <p:nvPr>
            <p:ph type="sldNum" sz="quarter" idx="12"/>
          </p:nvPr>
        </p:nvSpPr>
        <p:spPr/>
        <p:txBody>
          <a:bodyPr/>
          <a:lstStyle/>
          <a:p>
            <a:fld id="{F9922A8A-E335-4B01-9B47-7F79D612943A}" type="slidenum">
              <a:rPr lang="en-US" smtClean="0"/>
              <a:pPr/>
              <a:t>5</a:t>
            </a:fld>
            <a:endParaRPr lang="en-US"/>
          </a:p>
        </p:txBody>
      </p:sp>
      <p:sp>
        <p:nvSpPr>
          <p:cNvPr id="7" name="ZoneTexte 6"/>
          <p:cNvSpPr txBox="1"/>
          <p:nvPr/>
        </p:nvSpPr>
        <p:spPr>
          <a:xfrm>
            <a:off x="7130550" y="18337"/>
            <a:ext cx="2012089" cy="600164"/>
          </a:xfrm>
          <a:prstGeom prst="rect">
            <a:avLst/>
          </a:prstGeom>
          <a:noFill/>
        </p:spPr>
        <p:txBody>
          <a:bodyPr wrap="none" rtlCol="0">
            <a:spAutoFit/>
          </a:bodyPr>
          <a:lstStyle/>
          <a:p>
            <a:pPr algn="r"/>
            <a:r>
              <a:rPr lang="fr-FR" sz="1100" dirty="0">
                <a:solidFill>
                  <a:schemeClr val="bg1">
                    <a:lumMod val="75000"/>
                  </a:schemeClr>
                </a:solidFill>
                <a:latin typeface="Arial" pitchFamily="34" charset="0"/>
                <a:ea typeface="Helvetica" pitchFamily="2" charset="0"/>
                <a:cs typeface="Arial" pitchFamily="34" charset="0"/>
              </a:rPr>
              <a:t>John Smith</a:t>
            </a:r>
          </a:p>
          <a:p>
            <a:pPr algn="r"/>
            <a:r>
              <a:rPr lang="en-US" sz="1100" dirty="0">
                <a:solidFill>
                  <a:srgbClr val="657E89"/>
                </a:solidFill>
                <a:latin typeface="Arial" pitchFamily="34" charset="0"/>
                <a:ea typeface="Helvetica" pitchFamily="2" charset="0"/>
                <a:cs typeface="Arial" pitchFamily="34" charset="0"/>
              </a:rPr>
              <a:t>Business Analyst</a:t>
            </a:r>
          </a:p>
          <a:p>
            <a:pPr algn="r"/>
            <a:r>
              <a:rPr lang="fr-FR" sz="1100" dirty="0">
                <a:solidFill>
                  <a:schemeClr val="bg1">
                    <a:lumMod val="75000"/>
                  </a:schemeClr>
                </a:solidFill>
                <a:latin typeface="Arial" pitchFamily="34" charset="0"/>
                <a:ea typeface="Helvetica" pitchFamily="2" charset="0"/>
                <a:cs typeface="Arial" pitchFamily="34" charset="0"/>
              </a:rPr>
              <a:t>yourname@yourwebsite.com</a:t>
            </a:r>
          </a:p>
        </p:txBody>
      </p:sp>
    </p:spTree>
    <p:extLst>
      <p:ext uri="{BB962C8B-B14F-4D97-AF65-F5344CB8AC3E}">
        <p14:creationId xmlns:p14="http://schemas.microsoft.com/office/powerpoint/2010/main" xmlns="" val="25809044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3B4E48-39BE-7BB7-EBD7-88CB0E925719}"/>
              </a:ext>
            </a:extLst>
          </p:cNvPr>
          <p:cNvSpPr>
            <a:spLocks noGrp="1"/>
          </p:cNvSpPr>
          <p:nvPr>
            <p:ph type="title"/>
          </p:nvPr>
        </p:nvSpPr>
        <p:spPr>
          <a:xfrm>
            <a:off x="457200" y="274638"/>
            <a:ext cx="6275040" cy="1570186"/>
          </a:xfrm>
        </p:spPr>
        <p:txBody>
          <a:bodyPr/>
          <a:lstStyle/>
          <a:p>
            <a:r>
              <a:rPr lang="en-US" dirty="0">
                <a:solidFill>
                  <a:schemeClr val="tx1"/>
                </a:solidFill>
                <a:latin typeface="Times New Roman" pitchFamily="18" charset="0"/>
                <a:cs typeface="Times New Roman" pitchFamily="18" charset="0"/>
              </a:rPr>
              <a:t>Hardware and software tools</a:t>
            </a:r>
            <a:endParaRPr lang="en-IN" dirty="0">
              <a:solidFill>
                <a:schemeClr val="tx1"/>
              </a:solidFill>
              <a:latin typeface="Times New Roman" pitchFamily="18" charset="0"/>
              <a:cs typeface="Times New Roman" pitchFamily="18" charset="0"/>
            </a:endParaRPr>
          </a:p>
        </p:txBody>
      </p:sp>
      <p:pic>
        <p:nvPicPr>
          <p:cNvPr id="4" name="Content Placeholder 3" descr="Arduino IDE">
            <a:extLst>
              <a:ext uri="{FF2B5EF4-FFF2-40B4-BE49-F238E27FC236}">
                <a16:creationId xmlns:a16="http://schemas.microsoft.com/office/drawing/2014/main" xmlns="" id="{80391773-D5B1-595C-4456-A935C4D5F4C2}"/>
              </a:ext>
            </a:extLst>
          </p:cNvPr>
          <p:cNvPicPr>
            <a:picLocks noGrp="1" noChangeAspect="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flipV="1">
            <a:off x="827584" y="3717032"/>
            <a:ext cx="2016224" cy="1994566"/>
          </a:xfrm>
          <a:prstGeom prst="rect">
            <a:avLst/>
          </a:prstGeom>
          <a:noFill/>
          <a:ln>
            <a:noFill/>
          </a:ln>
        </p:spPr>
      </p:pic>
      <p:pic>
        <p:nvPicPr>
          <p:cNvPr id="6" name="Picture 5" descr="See the source image">
            <a:extLst>
              <a:ext uri="{FF2B5EF4-FFF2-40B4-BE49-F238E27FC236}">
                <a16:creationId xmlns:a16="http://schemas.microsoft.com/office/drawing/2014/main" xmlns="" id="{0AB68007-F7D6-1F32-A7DB-5C9FC25D29DA}"/>
              </a:ext>
            </a:extLst>
          </p:cNvPr>
          <p:cNvPicPr>
            <a:picLocks noChangeAspect="1"/>
          </p:cNvPicPr>
          <p:nvPr/>
        </p:nvPicPr>
        <p:blipFill>
          <a:blip r:embed="rId3">
            <a:extLst>
              <a:ext uri="{28A0092B-C50C-407E-A947-70E740481C1C}">
                <a14:useLocalDpi xmlns:a14="http://schemas.microsoft.com/office/drawing/2010/main" xmlns="" val="0"/>
              </a:ext>
            </a:extLst>
          </a:blip>
          <a:srcRect/>
          <a:stretch>
            <a:fillRect/>
          </a:stretch>
        </p:blipFill>
        <p:spPr bwMode="auto">
          <a:xfrm>
            <a:off x="4716016" y="3685808"/>
            <a:ext cx="2952328" cy="2025790"/>
          </a:xfrm>
          <a:prstGeom prst="rect">
            <a:avLst/>
          </a:prstGeom>
          <a:noFill/>
          <a:ln>
            <a:noFill/>
          </a:ln>
        </p:spPr>
      </p:pic>
      <p:sp>
        <p:nvSpPr>
          <p:cNvPr id="7" name="TextBox 6">
            <a:extLst>
              <a:ext uri="{FF2B5EF4-FFF2-40B4-BE49-F238E27FC236}">
                <a16:creationId xmlns:a16="http://schemas.microsoft.com/office/drawing/2014/main" xmlns="" id="{F6EE967C-96B0-30D9-2F48-6820D4737067}"/>
              </a:ext>
            </a:extLst>
          </p:cNvPr>
          <p:cNvSpPr txBox="1"/>
          <p:nvPr/>
        </p:nvSpPr>
        <p:spPr>
          <a:xfrm flipH="1">
            <a:off x="971600" y="1844824"/>
            <a:ext cx="5642913" cy="523220"/>
          </a:xfrm>
          <a:prstGeom prst="rect">
            <a:avLst/>
          </a:prstGeom>
          <a:noFill/>
        </p:spPr>
        <p:txBody>
          <a:bodyPr wrap="square" rtlCol="0">
            <a:spAutoFit/>
          </a:bodyPr>
          <a:lstStyle/>
          <a:p>
            <a:r>
              <a:rPr lang="en-US" sz="2800" b="1" dirty="0">
                <a:latin typeface="Lucida Bright" panose="02040602050505020304" pitchFamily="18" charset="0"/>
              </a:rPr>
              <a:t>Software tools:</a:t>
            </a:r>
            <a:endParaRPr lang="en-IN" sz="2800" b="1" dirty="0">
              <a:latin typeface="Lucida Bright" panose="02040602050505020304" pitchFamily="18" charset="0"/>
            </a:endParaRPr>
          </a:p>
        </p:txBody>
      </p:sp>
      <p:sp>
        <p:nvSpPr>
          <p:cNvPr id="8" name="TextBox 7">
            <a:extLst>
              <a:ext uri="{FF2B5EF4-FFF2-40B4-BE49-F238E27FC236}">
                <a16:creationId xmlns:a16="http://schemas.microsoft.com/office/drawing/2014/main" xmlns="" id="{A9F4218A-6ED8-F25F-F36F-BB4DA92B07A7}"/>
              </a:ext>
            </a:extLst>
          </p:cNvPr>
          <p:cNvSpPr txBox="1"/>
          <p:nvPr/>
        </p:nvSpPr>
        <p:spPr>
          <a:xfrm>
            <a:off x="971600" y="2641982"/>
            <a:ext cx="3960440" cy="646331"/>
          </a:xfrm>
          <a:prstGeom prst="rect">
            <a:avLst/>
          </a:prstGeom>
          <a:noFill/>
        </p:spPr>
        <p:txBody>
          <a:bodyPr wrap="square" rtlCol="0">
            <a:spAutoFit/>
          </a:bodyPr>
          <a:lstStyle/>
          <a:p>
            <a:pPr marL="342900" indent="-342900">
              <a:buAutoNum type="arabicParenR"/>
            </a:pPr>
            <a:r>
              <a:rPr lang="en-US" dirty="0"/>
              <a:t>Arduino Ide</a:t>
            </a:r>
          </a:p>
          <a:p>
            <a:pPr marL="342900" indent="-342900">
              <a:buAutoNum type="arabicParenR"/>
            </a:pPr>
            <a:r>
              <a:rPr lang="en-US" dirty="0"/>
              <a:t>Telegram Bot</a:t>
            </a:r>
            <a:endParaRPr lang="en-IN" dirty="0"/>
          </a:p>
        </p:txBody>
      </p:sp>
    </p:spTree>
    <p:extLst>
      <p:ext uri="{BB962C8B-B14F-4D97-AF65-F5344CB8AC3E}">
        <p14:creationId xmlns:p14="http://schemas.microsoft.com/office/powerpoint/2010/main" xmlns="" val="21191965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916CDD-109B-E353-FC31-485753DFE5B5}"/>
              </a:ext>
            </a:extLst>
          </p:cNvPr>
          <p:cNvSpPr>
            <a:spLocks noGrp="1"/>
          </p:cNvSpPr>
          <p:nvPr>
            <p:ph type="title"/>
          </p:nvPr>
        </p:nvSpPr>
        <p:spPr/>
        <p:txBody>
          <a:bodyPr/>
          <a:lstStyle/>
          <a:p>
            <a:r>
              <a:rPr lang="en-US" dirty="0"/>
              <a:t>Hardware and software tools</a:t>
            </a:r>
            <a:endParaRPr lang="en-IN" dirty="0"/>
          </a:p>
        </p:txBody>
      </p:sp>
      <p:sp>
        <p:nvSpPr>
          <p:cNvPr id="3" name="Content Placeholder 2">
            <a:extLst>
              <a:ext uri="{FF2B5EF4-FFF2-40B4-BE49-F238E27FC236}">
                <a16:creationId xmlns:a16="http://schemas.microsoft.com/office/drawing/2014/main" xmlns="" id="{3AE6F6C4-BFCA-5544-42CD-A085B415E400}"/>
              </a:ext>
            </a:extLst>
          </p:cNvPr>
          <p:cNvSpPr>
            <a:spLocks noGrp="1"/>
          </p:cNvSpPr>
          <p:nvPr>
            <p:ph idx="1"/>
          </p:nvPr>
        </p:nvSpPr>
        <p:spPr/>
        <p:txBody>
          <a:bodyPr/>
          <a:lstStyle/>
          <a:p>
            <a:r>
              <a:rPr lang="en-US" dirty="0"/>
              <a:t>Hardware tools:</a:t>
            </a:r>
          </a:p>
          <a:p>
            <a:pPr marL="0" indent="0">
              <a:buNone/>
            </a:pPr>
            <a:endParaRPr lang="en-IN" dirty="0"/>
          </a:p>
        </p:txBody>
      </p:sp>
      <p:pic>
        <p:nvPicPr>
          <p:cNvPr id="6" name="Picture 5">
            <a:extLst>
              <a:ext uri="{FF2B5EF4-FFF2-40B4-BE49-F238E27FC236}">
                <a16:creationId xmlns:a16="http://schemas.microsoft.com/office/drawing/2014/main" xmlns="" id="{FA88ADCB-8236-6792-C562-F708CAE712AB}"/>
              </a:ext>
            </a:extLst>
          </p:cNvPr>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630789" y="4730606"/>
            <a:ext cx="2304256" cy="1608455"/>
          </a:xfrm>
          <a:prstGeom prst="rect">
            <a:avLst/>
          </a:prstGeom>
          <a:noFill/>
          <a:ln>
            <a:noFill/>
          </a:ln>
        </p:spPr>
      </p:pic>
      <p:pic>
        <p:nvPicPr>
          <p:cNvPr id="1026" name="Picture 2" descr="See the source image">
            <a:extLst>
              <a:ext uri="{FF2B5EF4-FFF2-40B4-BE49-F238E27FC236}">
                <a16:creationId xmlns:a16="http://schemas.microsoft.com/office/drawing/2014/main" xmlns="" id="{41CF0AF2-DAF2-10D7-8A0A-1AE82D92C018}"/>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rot="16200000">
            <a:off x="83815" y="4604818"/>
            <a:ext cx="2285637" cy="1374160"/>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6">
            <a:extLst>
              <a:ext uri="{FF2B5EF4-FFF2-40B4-BE49-F238E27FC236}">
                <a16:creationId xmlns:a16="http://schemas.microsoft.com/office/drawing/2014/main" xmlns="" id="{2B09D94F-0CAA-1AF5-A4A6-F4E26A33302D}"/>
              </a:ext>
            </a:extLst>
          </p:cNvPr>
          <p:cNvPicPr>
            <a:picLocks noChangeAspect="1"/>
          </p:cNvPicPr>
          <p:nvPr/>
        </p:nvPicPr>
        <p:blipFill>
          <a:blip r:embed="rId4">
            <a:extLst>
              <a:ext uri="{28A0092B-C50C-407E-A947-70E740481C1C}">
                <a14:useLocalDpi xmlns:a14="http://schemas.microsoft.com/office/drawing/2010/main" xmlns="" val="0"/>
              </a:ext>
            </a:extLst>
          </a:blip>
          <a:srcRect/>
          <a:stretch>
            <a:fillRect/>
          </a:stretch>
        </p:blipFill>
        <p:spPr bwMode="auto">
          <a:xfrm>
            <a:off x="5652120" y="4761714"/>
            <a:ext cx="2304256" cy="1624330"/>
          </a:xfrm>
          <a:prstGeom prst="rect">
            <a:avLst/>
          </a:prstGeom>
          <a:noFill/>
          <a:ln>
            <a:noFill/>
          </a:ln>
        </p:spPr>
      </p:pic>
      <p:pic>
        <p:nvPicPr>
          <p:cNvPr id="8" name="Picture 7" descr="See the source image">
            <a:extLst>
              <a:ext uri="{FF2B5EF4-FFF2-40B4-BE49-F238E27FC236}">
                <a16:creationId xmlns:a16="http://schemas.microsoft.com/office/drawing/2014/main" xmlns="" id="{C1CDEEF1-4968-0307-5221-BE6E8E3DE60F}"/>
              </a:ext>
            </a:extLst>
          </p:cNvPr>
          <p:cNvPicPr>
            <a:picLocks noChangeAspect="1"/>
          </p:cNvPicPr>
          <p:nvPr/>
        </p:nvPicPr>
        <p:blipFill>
          <a:blip r:embed="rId5" cstate="print"/>
          <a:srcRect/>
          <a:stretch>
            <a:fillRect/>
          </a:stretch>
        </p:blipFill>
        <p:spPr bwMode="auto">
          <a:xfrm>
            <a:off x="5652120" y="2161635"/>
            <a:ext cx="2073910" cy="2259330"/>
          </a:xfrm>
          <a:prstGeom prst="rect">
            <a:avLst/>
          </a:prstGeom>
          <a:noFill/>
          <a:ln w="9525">
            <a:noFill/>
            <a:miter lim="800000"/>
            <a:headEnd/>
            <a:tailEnd/>
          </a:ln>
        </p:spPr>
      </p:pic>
      <p:sp>
        <p:nvSpPr>
          <p:cNvPr id="9" name="TextBox 8">
            <a:extLst>
              <a:ext uri="{FF2B5EF4-FFF2-40B4-BE49-F238E27FC236}">
                <a16:creationId xmlns:a16="http://schemas.microsoft.com/office/drawing/2014/main" xmlns="" id="{6C06EAFF-ECB6-72A1-E417-F8BAEE5933A7}"/>
              </a:ext>
            </a:extLst>
          </p:cNvPr>
          <p:cNvSpPr txBox="1"/>
          <p:nvPr/>
        </p:nvSpPr>
        <p:spPr>
          <a:xfrm>
            <a:off x="683568" y="2339589"/>
            <a:ext cx="2304256" cy="1200329"/>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ESP32</a:t>
            </a:r>
          </a:p>
          <a:p>
            <a:pPr marL="285750" indent="-285750">
              <a:buFont typeface="Arial" panose="020B0604020202020204" pitchFamily="34" charset="0"/>
              <a:buChar char="•"/>
            </a:pPr>
            <a:r>
              <a:rPr lang="en-US" dirty="0">
                <a:solidFill>
                  <a:schemeClr val="bg1"/>
                </a:solidFill>
              </a:rPr>
              <a:t>Ultra sonic sensor</a:t>
            </a:r>
          </a:p>
          <a:p>
            <a:pPr marL="285750" indent="-285750">
              <a:buFont typeface="Arial" panose="020B0604020202020204" pitchFamily="34" charset="0"/>
              <a:buChar char="•"/>
            </a:pPr>
            <a:r>
              <a:rPr lang="en-US" dirty="0">
                <a:solidFill>
                  <a:schemeClr val="bg1"/>
                </a:solidFill>
              </a:rPr>
              <a:t>IR sensor</a:t>
            </a:r>
          </a:p>
          <a:p>
            <a:pPr marL="285750" indent="-285750">
              <a:buFont typeface="Arial" panose="020B0604020202020204" pitchFamily="34" charset="0"/>
              <a:buChar char="•"/>
            </a:pPr>
            <a:r>
              <a:rPr lang="en-US" dirty="0">
                <a:solidFill>
                  <a:schemeClr val="bg1"/>
                </a:solidFill>
              </a:rPr>
              <a:t>Micro servo</a:t>
            </a:r>
            <a:endParaRPr lang="en-IN" dirty="0">
              <a:solidFill>
                <a:schemeClr val="bg1"/>
              </a:solidFill>
            </a:endParaRPr>
          </a:p>
        </p:txBody>
      </p:sp>
    </p:spTree>
    <p:extLst>
      <p:ext uri="{BB962C8B-B14F-4D97-AF65-F5344CB8AC3E}">
        <p14:creationId xmlns:p14="http://schemas.microsoft.com/office/powerpoint/2010/main" xmlns="" val="11211563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FF2FBB-3AEE-4DA5-5D93-37510F7299D0}"/>
              </a:ext>
            </a:extLst>
          </p:cNvPr>
          <p:cNvSpPr>
            <a:spLocks noGrp="1"/>
          </p:cNvSpPr>
          <p:nvPr>
            <p:ph type="title"/>
          </p:nvPr>
        </p:nvSpPr>
        <p:spPr/>
        <p:txBody>
          <a:bodyPr/>
          <a:lstStyle/>
          <a:p>
            <a:r>
              <a:rPr lang="en-US" dirty="0"/>
              <a:t>Block diagram</a:t>
            </a:r>
            <a:endParaRPr lang="en-IN" dirty="0"/>
          </a:p>
        </p:txBody>
      </p:sp>
      <p:sp>
        <p:nvSpPr>
          <p:cNvPr id="7" name="Content Placeholder 6"/>
          <p:cNvSpPr>
            <a:spLocks noGrp="1"/>
          </p:cNvSpPr>
          <p:nvPr>
            <p:ph idx="1"/>
          </p:nvPr>
        </p:nvSpPr>
        <p:spPr/>
        <p:txBody>
          <a:bodyPr/>
          <a:lstStyle/>
          <a:p>
            <a:pPr>
              <a:buNone/>
            </a:pPr>
            <a:r>
              <a:rPr lang="en-IN" dirty="0" smtClean="0"/>
              <a:t> </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xmlns:lc="http://schemas.openxmlformats.org/drawingml/2006/lockedCanvas" xmlns="" val="0"/>
              </a:ext>
            </a:extLst>
          </a:blip>
          <a:stretch>
            <a:fillRect/>
          </a:stretch>
        </p:blipFill>
        <p:spPr>
          <a:xfrm>
            <a:off x="571472" y="2143116"/>
            <a:ext cx="7288567" cy="3852879"/>
          </a:xfrm>
          <a:prstGeom prst="rect">
            <a:avLst/>
          </a:prstGeom>
        </p:spPr>
      </p:pic>
    </p:spTree>
    <p:extLst>
      <p:ext uri="{BB962C8B-B14F-4D97-AF65-F5344CB8AC3E}">
        <p14:creationId xmlns:p14="http://schemas.microsoft.com/office/powerpoint/2010/main" xmlns="" val="38989878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Photos of the project</a:t>
            </a:r>
            <a:endParaRPr lang="en-US" dirty="0">
              <a:latin typeface="Times New Roman" pitchFamily="18" charset="0"/>
              <a:cs typeface="Times New Roman" pitchFamily="18" charset="0"/>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xmlns:lc="http://schemas.openxmlformats.org/drawingml/2006/lockedCanvas" xmlns="" val="0"/>
              </a:ext>
            </a:extLst>
          </a:blip>
          <a:srcRect/>
          <a:stretch>
            <a:fillRect/>
          </a:stretch>
        </p:blipFill>
        <p:spPr bwMode="auto">
          <a:xfrm>
            <a:off x="1558167" y="1600200"/>
            <a:ext cx="6027665" cy="4525963"/>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Conception personnalisé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3354</TotalTime>
  <Words>289</Words>
  <Application>Microsoft Office PowerPoint</Application>
  <PresentationFormat>On-screen Show (4:3)</PresentationFormat>
  <Paragraphs>45</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Conception personnalisée</vt:lpstr>
      <vt:lpstr>Password based garage door                      Under the guidance                                                      of                Dr.Sumit Gupta                Asst.Prof.                                                     Department of ECE        </vt:lpstr>
      <vt:lpstr>Abstract</vt:lpstr>
      <vt:lpstr>Introduction</vt:lpstr>
      <vt:lpstr>Problem statement</vt:lpstr>
      <vt:lpstr>Proposed work</vt:lpstr>
      <vt:lpstr>Hardware and software tools</vt:lpstr>
      <vt:lpstr>Hardware and software tools</vt:lpstr>
      <vt:lpstr>Block diagram</vt:lpstr>
      <vt:lpstr>Photos of the project</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 Turn The Page (Steel Blue)</dc:title>
  <dc:creator>showeet.com</dc:creator>
  <cp:lastModifiedBy>G shiva sai</cp:lastModifiedBy>
  <cp:revision>3</cp:revision>
  <dcterms:created xsi:type="dcterms:W3CDTF">2012-01-16T12:17:13Z</dcterms:created>
  <dcterms:modified xsi:type="dcterms:W3CDTF">2022-11-16T07:31:04Z</dcterms:modified>
  <cp:category>Templates</cp:category>
</cp:coreProperties>
</file>