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FF66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34" autoAdjust="0"/>
  </p:normalViewPr>
  <p:slideViewPr>
    <p:cSldViewPr>
      <p:cViewPr varScale="1">
        <p:scale>
          <a:sx n="21" d="100"/>
          <a:sy n="21" d="100"/>
        </p:scale>
        <p:origin x="-1224" y="-13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vAchari948\Downloads\OUTPUT%20Result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5.0318539727988533E-2"/>
          <c:y val="1.303957197657985E-2"/>
          <c:w val="0.94579654815875303"/>
          <c:h val="0.87832106584503022"/>
        </c:manualLayout>
      </c:layout>
      <c:lineChart>
        <c:grouping val="standard"/>
        <c:ser>
          <c:idx val="0"/>
          <c:order val="0"/>
          <c:tx>
            <c:strRef>
              <c:f>Sheet7!$B$1</c:f>
              <c:strCache>
                <c:ptCount val="1"/>
                <c:pt idx="0">
                  <c:v>SWT</c:v>
                </c:pt>
              </c:strCache>
            </c:strRef>
          </c:tx>
          <c:cat>
            <c:strRef>
              <c:f>Sheet7!$A$2:$A$7</c:f>
              <c:strCache>
                <c:ptCount val="6"/>
                <c:pt idx="0">
                  <c:v>MI</c:v>
                </c:pt>
                <c:pt idx="1">
                  <c:v>QAB/F</c:v>
                </c:pt>
                <c:pt idx="2">
                  <c:v>SNRVIS</c:v>
                </c:pt>
                <c:pt idx="3">
                  <c:v>SNRIR</c:v>
                </c:pt>
                <c:pt idx="4">
                  <c:v>CORRvis</c:v>
                </c:pt>
                <c:pt idx="5">
                  <c:v>CORR IR</c:v>
                </c:pt>
              </c:strCache>
            </c:strRef>
          </c:cat>
          <c:val>
            <c:numRef>
              <c:f>Sheet7!$B$2:$B$7</c:f>
              <c:numCache>
                <c:formatCode>General</c:formatCode>
                <c:ptCount val="6"/>
                <c:pt idx="0">
                  <c:v>1.91</c:v>
                </c:pt>
                <c:pt idx="1">
                  <c:v>0.435</c:v>
                </c:pt>
                <c:pt idx="2">
                  <c:v>17.079999999999998</c:v>
                </c:pt>
                <c:pt idx="3">
                  <c:v>16.79</c:v>
                </c:pt>
                <c:pt idx="4">
                  <c:v>0.65300000000000002</c:v>
                </c:pt>
                <c:pt idx="5">
                  <c:v>0.45500000000000002</c:v>
                </c:pt>
              </c:numCache>
            </c:numRef>
          </c:val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PCNN</c:v>
                </c:pt>
              </c:strCache>
            </c:strRef>
          </c:tx>
          <c:cat>
            <c:strRef>
              <c:f>Sheet7!$A$2:$A$7</c:f>
              <c:strCache>
                <c:ptCount val="6"/>
                <c:pt idx="0">
                  <c:v>MI</c:v>
                </c:pt>
                <c:pt idx="1">
                  <c:v>QAB/F</c:v>
                </c:pt>
                <c:pt idx="2">
                  <c:v>SNRVIS</c:v>
                </c:pt>
                <c:pt idx="3">
                  <c:v>SNRIR</c:v>
                </c:pt>
                <c:pt idx="4">
                  <c:v>CORRvis</c:v>
                </c:pt>
                <c:pt idx="5">
                  <c:v>CORR IR</c:v>
                </c:pt>
              </c:strCache>
            </c:strRef>
          </c:cat>
          <c:val>
            <c:numRef>
              <c:f>Sheet7!$C$2:$C$7</c:f>
              <c:numCache>
                <c:formatCode>General</c:formatCode>
                <c:ptCount val="6"/>
                <c:pt idx="0">
                  <c:v>1.93</c:v>
                </c:pt>
                <c:pt idx="1">
                  <c:v>0.28199999999999997</c:v>
                </c:pt>
                <c:pt idx="2">
                  <c:v>13.43</c:v>
                </c:pt>
                <c:pt idx="3">
                  <c:v>15.35</c:v>
                </c:pt>
                <c:pt idx="4">
                  <c:v>0.55200000000000005</c:v>
                </c:pt>
                <c:pt idx="5">
                  <c:v>0.47799999999999998</c:v>
                </c:pt>
              </c:numCache>
            </c:numRef>
          </c:val>
        </c:ser>
        <c:ser>
          <c:idx val="2"/>
          <c:order val="2"/>
          <c:tx>
            <c:strRef>
              <c:f>Sheet7!$D$1</c:f>
              <c:strCache>
                <c:ptCount val="1"/>
                <c:pt idx="0">
                  <c:v>H-MSD</c:v>
                </c:pt>
              </c:strCache>
            </c:strRef>
          </c:tx>
          <c:cat>
            <c:strRef>
              <c:f>Sheet7!$A$2:$A$7</c:f>
              <c:strCache>
                <c:ptCount val="6"/>
                <c:pt idx="0">
                  <c:v>MI</c:v>
                </c:pt>
                <c:pt idx="1">
                  <c:v>QAB/F</c:v>
                </c:pt>
                <c:pt idx="2">
                  <c:v>SNRVIS</c:v>
                </c:pt>
                <c:pt idx="3">
                  <c:v>SNRIR</c:v>
                </c:pt>
                <c:pt idx="4">
                  <c:v>CORRvis</c:v>
                </c:pt>
                <c:pt idx="5">
                  <c:v>CORR IR</c:v>
                </c:pt>
              </c:strCache>
            </c:strRef>
          </c:cat>
          <c:val>
            <c:numRef>
              <c:f>Sheet7!$D$2:$D$7</c:f>
              <c:numCache>
                <c:formatCode>General</c:formatCode>
                <c:ptCount val="6"/>
                <c:pt idx="0">
                  <c:v>2.2599999999999998</c:v>
                </c:pt>
                <c:pt idx="1">
                  <c:v>0.54900000000000004</c:v>
                </c:pt>
                <c:pt idx="2">
                  <c:v>21.42</c:v>
                </c:pt>
                <c:pt idx="3">
                  <c:v>13.72</c:v>
                </c:pt>
                <c:pt idx="4">
                  <c:v>0.77600000000000002</c:v>
                </c:pt>
                <c:pt idx="5">
                  <c:v>0.48799999999999999</c:v>
                </c:pt>
              </c:numCache>
            </c:numRef>
          </c:val>
        </c:ser>
        <c:dropLines/>
        <c:marker val="1"/>
        <c:axId val="126929920"/>
        <c:axId val="40330368"/>
      </c:lineChart>
      <c:catAx>
        <c:axId val="126929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Performance</a:t>
                </a:r>
                <a:r>
                  <a:rPr lang="en-IN" baseline="0"/>
                  <a:t> matrices</a:t>
                </a:r>
                <a:endParaRPr lang="en-IN"/>
              </a:p>
            </c:rich>
          </c:tx>
          <c:layout/>
        </c:title>
        <c:majorTickMark val="none"/>
        <c:tickLblPos val="nextTo"/>
        <c:crossAx val="40330368"/>
        <c:crosses val="autoZero"/>
        <c:auto val="1"/>
        <c:lblAlgn val="ctr"/>
        <c:lblOffset val="100"/>
      </c:catAx>
      <c:valAx>
        <c:axId val="403303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Average</a:t>
                </a:r>
                <a:r>
                  <a:rPr lang="en-IN" baseline="0"/>
                  <a:t> values</a:t>
                </a:r>
                <a:endParaRPr lang="en-IN"/>
              </a:p>
            </c:rich>
          </c:tx>
          <c:layout/>
        </c:title>
        <c:numFmt formatCode="General" sourceLinked="1"/>
        <c:tickLblPos val="nextTo"/>
        <c:crossAx val="126929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640923672419733"/>
          <c:y val="7.4592932827840963E-2"/>
          <c:w val="0.14359078276980083"/>
          <c:h val="0.27578764459998056"/>
        </c:manualLayout>
      </c:layout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83DB-D56B-4360-A41C-6CA2D0CCB0E4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6E46-29D4-4583-BEC9-2A9B776B76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45000" t="35000" r="-55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67200" y="8602682"/>
            <a:ext cx="845820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300" dirty="0" smtClean="0">
                <a:ln w="1143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Abstract</a:t>
            </a:r>
            <a:endParaRPr lang="en-US" sz="5400" cap="none" spc="300" dirty="0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14151173"/>
            <a:ext cx="845820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</a:t>
            </a:r>
            <a:endParaRPr lang="en-US" sz="5400" cap="none" spc="300" dirty="0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944600" y="8593752"/>
            <a:ext cx="845820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300" dirty="0" smtClean="0">
                <a:ln w="1143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Existing system</a:t>
            </a:r>
            <a:endParaRPr lang="en-US" sz="5400" cap="none" spc="300" dirty="0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944600" y="14317682"/>
            <a:ext cx="845820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300" dirty="0" smtClean="0">
                <a:ln w="1143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Proposed System</a:t>
            </a:r>
            <a:endParaRPr lang="en-US" sz="5400" cap="none" spc="300" dirty="0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469600" y="8526482"/>
            <a:ext cx="845820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300" dirty="0" smtClean="0">
                <a:ln w="1143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Results</a:t>
            </a:r>
            <a:endParaRPr lang="en-US" sz="5400" cap="none" spc="300" dirty="0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22000" y="16764000"/>
            <a:ext cx="8458200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300" dirty="0" smtClean="0">
                <a:ln w="1143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Conclusion</a:t>
            </a:r>
            <a:endParaRPr lang="en-US" sz="5400" cap="none" spc="300" dirty="0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14836973"/>
            <a:ext cx="883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IN" sz="3600" dirty="0"/>
              <a:t>Image fusion is the process of combining relevant information from two or more images into a single image. The resulting image will be more informative than any of the input images</a:t>
            </a:r>
            <a:r>
              <a:rPr lang="en-IN" sz="3600" dirty="0" smtClean="0"/>
              <a:t>.</a:t>
            </a:r>
            <a:endParaRPr lang="en-IN" sz="4400" dirty="0" smtClean="0"/>
          </a:p>
          <a:p>
            <a:pPr marL="742950" indent="-742950" algn="just">
              <a:buFont typeface="+mj-lt"/>
              <a:buAutoNum type="arabicPeriod"/>
            </a:pPr>
            <a:endParaRPr lang="en-IN" sz="1600" dirty="0"/>
          </a:p>
          <a:p>
            <a:pPr marL="742950" indent="-742950" algn="just">
              <a:buFont typeface="+mj-lt"/>
              <a:buAutoNum type="arabicPeriod"/>
            </a:pPr>
            <a:r>
              <a:rPr lang="en-IN" sz="3600" dirty="0"/>
              <a:t>A novel method to fuse Infrared (IR) and visible images has been proposed based on combining rule for a multi scale decomposition based image fusion. </a:t>
            </a:r>
          </a:p>
          <a:p>
            <a:pPr marL="742950" indent="-742950">
              <a:buFont typeface="+mj-lt"/>
              <a:buAutoNum type="arabicPeriod"/>
            </a:pPr>
            <a:endParaRPr lang="en-IN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14800" y="9432964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/>
            <a:endParaRPr lang="en-US" sz="3600" dirty="0" smtClean="0"/>
          </a:p>
          <a:p>
            <a:pPr marL="742950" indent="-742950" algn="just"/>
            <a:r>
              <a:rPr lang="en-US" sz="3600" dirty="0" smtClean="0"/>
              <a:t> </a:t>
            </a:r>
            <a:r>
              <a:rPr lang="en-US" sz="3600" dirty="0" smtClean="0"/>
              <a:t>      </a:t>
            </a:r>
            <a:r>
              <a:rPr lang="en-IN" sz="3600" dirty="0" smtClean="0"/>
              <a:t>The </a:t>
            </a:r>
            <a:r>
              <a:rPr lang="en-IN" sz="3600" dirty="0" smtClean="0"/>
              <a:t>goal </a:t>
            </a:r>
            <a:r>
              <a:rPr lang="en-IN" sz="3600" dirty="0"/>
              <a:t>is to identify the most important information in the source </a:t>
            </a:r>
            <a:r>
              <a:rPr lang="en-IN" sz="3600" dirty="0" smtClean="0"/>
              <a:t>images (Infrared and Visible images) </a:t>
            </a:r>
            <a:r>
              <a:rPr lang="en-IN" sz="3600" dirty="0"/>
              <a:t>and to transfer, without distortion or loss, this information into a fused image</a:t>
            </a:r>
            <a:r>
              <a:rPr lang="en-IN" sz="3600" dirty="0" smtClean="0"/>
              <a:t>. For better visual perception.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39800" y="951708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23088600" y="172974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/>
            <a:r>
              <a:rPr lang="en-IN" sz="3600" dirty="0" smtClean="0"/>
              <a:t>       Experimental </a:t>
            </a:r>
            <a:r>
              <a:rPr lang="en-IN" sz="3600" dirty="0"/>
              <a:t>results demonstrate that the proposed fusion method is able to provide perceptually better fusion results compared with various other pixel-based multi-scale fusion algorithms.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962400"/>
            <a:ext cx="32918400" cy="12192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FFCC0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FFCC00">
                  <a:tint val="66000"/>
                  <a:satMod val="160000"/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886200" y="3472220"/>
            <a:ext cx="28803600" cy="498598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IN" sz="1200" b="1" dirty="0" smtClean="0"/>
          </a:p>
          <a:p>
            <a:pPr algn="ctr">
              <a:lnSpc>
                <a:spcPct val="150000"/>
              </a:lnSpc>
            </a:pPr>
            <a:r>
              <a:rPr lang="en-IN" sz="6000" b="1" dirty="0" smtClean="0"/>
              <a:t>Image </a:t>
            </a:r>
            <a:r>
              <a:rPr lang="en-IN" sz="6000" b="1" dirty="0"/>
              <a:t>Fusion of  Infrared(IR) and Visible images using a novel Hybrid MSD </a:t>
            </a:r>
            <a:r>
              <a:rPr lang="en-IN" sz="6000" b="1" dirty="0" smtClean="0"/>
              <a:t>approach</a:t>
            </a:r>
          </a:p>
          <a:p>
            <a:pPr algn="ctr">
              <a:lnSpc>
                <a:spcPct val="150000"/>
              </a:lnSpc>
            </a:pPr>
            <a:r>
              <a:rPr lang="en-IN" sz="6000" dirty="0" smtClean="0"/>
              <a:t>Nitin </a:t>
            </a:r>
            <a:r>
              <a:rPr lang="en-IN" sz="6000" dirty="0"/>
              <a:t>K</a:t>
            </a:r>
            <a:r>
              <a:rPr lang="en-IN" sz="6000" dirty="0" smtClean="0"/>
              <a:t> (1DS13CS067) Shivprasad A (1DS13CS091) </a:t>
            </a:r>
          </a:p>
          <a:p>
            <a:pPr algn="ctr"/>
            <a:r>
              <a:rPr lang="en-IN" sz="6000" dirty="0" smtClean="0"/>
              <a:t>Soumil B (1DS13CS099) Tanish S (1DS13CS110)</a:t>
            </a:r>
            <a:endParaRPr lang="en-IN" sz="6000" dirty="0"/>
          </a:p>
          <a:p>
            <a:pPr algn="ctr" eaLnBrk="1" hangingPunct="1"/>
            <a:r>
              <a:rPr lang="en-IN" sz="6000" b="1" dirty="0" smtClean="0"/>
              <a:t>Guide: Dr. </a:t>
            </a:r>
            <a:r>
              <a:rPr lang="en-IN" sz="6000" b="1" dirty="0" err="1" smtClean="0"/>
              <a:t>Shubha</a:t>
            </a:r>
            <a:r>
              <a:rPr lang="en-IN" sz="6000" b="1" dirty="0" smtClean="0"/>
              <a:t> </a:t>
            </a:r>
            <a:r>
              <a:rPr lang="en-IN" sz="6000" b="1" dirty="0" err="1" smtClean="0"/>
              <a:t>Bhat</a:t>
            </a:r>
            <a:r>
              <a:rPr lang="en-IN" sz="6000" b="1" dirty="0" smtClean="0"/>
              <a:t> and Mr. </a:t>
            </a:r>
            <a:r>
              <a:rPr lang="en-IN" sz="6000" b="1" dirty="0" err="1" smtClean="0"/>
              <a:t>Sasidhar</a:t>
            </a:r>
            <a:r>
              <a:rPr lang="en-IN" sz="6000" b="1" dirty="0" smtClean="0"/>
              <a:t> Bola</a:t>
            </a:r>
            <a:endParaRPr lang="en-IN" sz="11500" b="1" dirty="0"/>
          </a:p>
        </p:txBody>
      </p:sp>
      <p:sp>
        <p:nvSpPr>
          <p:cNvPr id="38" name="Rectangle 37"/>
          <p:cNvSpPr/>
          <p:nvPr/>
        </p:nvSpPr>
        <p:spPr>
          <a:xfrm>
            <a:off x="76200" y="2245281"/>
            <a:ext cx="32918400" cy="1828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3087" y="228600"/>
            <a:ext cx="24687913" cy="1862048"/>
          </a:xfrm>
          <a:prstGeom prst="rect">
            <a:avLst/>
          </a:prstGeom>
          <a:noFill/>
          <a:effectLst>
            <a:outerShdw blurRad="774700" dir="10800000" sx="38000" sy="38000" kx="1200000" algn="br" rotWithShape="0">
              <a:prstClr val="black">
                <a:alpha val="37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rgbClr val="002060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 scaled="1"/>
                  <a:tileRect/>
                </a:gradFill>
                <a:effectLst/>
              </a:rPr>
              <a:t>Dayananda Sagar College of Engineering</a:t>
            </a:r>
            <a:endParaRPr lang="en-US" sz="11500" b="1" cap="none" spc="0" dirty="0">
              <a:ln w="10541" cmpd="sng">
                <a:solidFill>
                  <a:srgbClr val="002060"/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50874" y="2514600"/>
            <a:ext cx="20224126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8000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Department of Computer Science &amp; Engineering</a:t>
            </a:r>
            <a:endParaRPr lang="en-US" sz="8000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3429000" cy="21945600"/>
          </a:xfrm>
          <a:prstGeom prst="rect">
            <a:avLst/>
          </a:prstGeom>
          <a:gradFill flip="none" rotWithShape="1">
            <a:gsLst>
              <a:gs pos="0">
                <a:srgbClr val="000082">
                  <a:shade val="30000"/>
                  <a:satMod val="115000"/>
                </a:srgbClr>
              </a:gs>
              <a:gs pos="50000">
                <a:srgbClr val="000082">
                  <a:shade val="67500"/>
                  <a:satMod val="115000"/>
                </a:srgbClr>
              </a:gs>
              <a:gs pos="100000">
                <a:srgbClr val="000082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85800" y="609600"/>
            <a:ext cx="4572000" cy="4572000"/>
            <a:chOff x="11811000" y="2667000"/>
            <a:chExt cx="4572000" cy="4572000"/>
          </a:xfrm>
        </p:grpSpPr>
        <p:sp>
          <p:nvSpPr>
            <p:cNvPr id="50" name="Oval 49"/>
            <p:cNvSpPr/>
            <p:nvPr/>
          </p:nvSpPr>
          <p:spPr>
            <a:xfrm>
              <a:off x="11811000" y="2667000"/>
              <a:ext cx="4572000" cy="45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7" descr="C:\Users\Bharathi\Desktop\Madhu\New folder\site\dsi.png"/>
            <p:cNvPicPr>
              <a:picLocks noChangeAspect="1" noChangeArrowheads="1"/>
            </p:cNvPicPr>
            <p:nvPr/>
          </p:nvPicPr>
          <p:blipFill>
            <a:blip r:embed="rId3" cstate="print"/>
            <a:srcRect l="6557" t="3333" r="3281" b="5000"/>
            <a:stretch>
              <a:fillRect/>
            </a:stretch>
          </p:blipFill>
          <p:spPr bwMode="auto">
            <a:xfrm>
              <a:off x="11811000" y="2667000"/>
              <a:ext cx="4572000" cy="4572000"/>
            </a:xfrm>
            <a:prstGeom prst="rect">
              <a:avLst/>
            </a:prstGeom>
            <a:noFill/>
          </p:spPr>
        </p:pic>
      </p:grpSp>
      <p:pic>
        <p:nvPicPr>
          <p:cNvPr id="34" name="Picture 33" descr="imageedit_1_21708147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00" y="9829800"/>
            <a:ext cx="8305800" cy="4305300"/>
          </a:xfrm>
          <a:prstGeom prst="rect">
            <a:avLst/>
          </a:prstGeom>
        </p:spPr>
      </p:pic>
      <p:pic>
        <p:nvPicPr>
          <p:cNvPr id="36" name="Picture 35" descr="imageedit_5_22412017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400" y="15621000"/>
            <a:ext cx="8763000" cy="5257800"/>
          </a:xfrm>
          <a:prstGeom prst="rect">
            <a:avLst/>
          </a:prstGeom>
        </p:spPr>
      </p:pic>
      <p:graphicFrame>
        <p:nvGraphicFramePr>
          <p:cNvPr id="39" name="Chart 38"/>
          <p:cNvGraphicFramePr/>
          <p:nvPr/>
        </p:nvGraphicFramePr>
        <p:xfrm>
          <a:off x="23545800" y="9601200"/>
          <a:ext cx="8382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774400" y="13716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 smtClean="0"/>
              <a:t>The average performance matrix values of proposed method outperform the others in most of the evaluation matrices such as Mutual information, edge association and structural information.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4600" y="3200400"/>
            <a:ext cx="23850600" cy="1493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24600" y="19659600"/>
            <a:ext cx="23850600" cy="76200"/>
          </a:xfrm>
          <a:prstGeom prst="straightConnector1">
            <a:avLst/>
          </a:prstGeom>
          <a:ln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65800" y="3200400"/>
            <a:ext cx="0" cy="14935200"/>
          </a:xfrm>
          <a:prstGeom prst="straightConnector1">
            <a:avLst/>
          </a:prstGeom>
          <a:ln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54400" y="18613160"/>
            <a:ext cx="2743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 feet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9260094" y="9611380"/>
            <a:ext cx="2743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 feet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18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169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Bharathi</dc:creator>
  <cp:lastModifiedBy>SHIVPRASAD ACHARI</cp:lastModifiedBy>
  <cp:revision>46</cp:revision>
  <dcterms:created xsi:type="dcterms:W3CDTF">2017-05-24T15:11:12Z</dcterms:created>
  <dcterms:modified xsi:type="dcterms:W3CDTF">2017-05-29T06:01:30Z</dcterms:modified>
</cp:coreProperties>
</file>