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8" r:id="rId2"/>
    <p:sldId id="258" r:id="rId3"/>
    <p:sldId id="259" r:id="rId4"/>
    <p:sldId id="292" r:id="rId5"/>
    <p:sldId id="286" r:id="rId6"/>
    <p:sldId id="264" r:id="rId7"/>
    <p:sldId id="300" r:id="rId8"/>
    <p:sldId id="285" r:id="rId9"/>
    <p:sldId id="294" r:id="rId10"/>
    <p:sldId id="295" r:id="rId11"/>
    <p:sldId id="296" r:id="rId12"/>
    <p:sldId id="297" r:id="rId13"/>
    <p:sldId id="298" r:id="rId14"/>
    <p:sldId id="299" r:id="rId15"/>
    <p:sldId id="279" r:id="rId16"/>
    <p:sldId id="280" r:id="rId17"/>
    <p:sldId id="269" r:id="rId18"/>
    <p:sldId id="293" r:id="rId19"/>
    <p:sldId id="302" r:id="rId20"/>
    <p:sldId id="301" r:id="rId21"/>
    <p:sldId id="271" r:id="rId22"/>
    <p:sldId id="272" r:id="rId23"/>
    <p:sldId id="276" r:id="rId24"/>
    <p:sldId id="274"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p:scale>
          <a:sx n="70" d="100"/>
          <a:sy n="70" d="100"/>
        </p:scale>
        <p:origin x="-1410" y="-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55A66-DA8B-A442-B7B8-E660A3F1635A}" type="datetimeFigureOut">
              <a:rPr lang="en-US" smtClean="0"/>
              <a:pPr/>
              <a:t>3/7/2017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4EB36-0EA7-924E-B9AD-99CC02F34E0D}" type="slidenum">
              <a:rPr lang="en-US" smtClean="0"/>
              <a:pPr/>
              <a:t>‹#›</a:t>
            </a:fld>
            <a:endParaRPr lang="en-US"/>
          </a:p>
        </p:txBody>
      </p:sp>
    </p:spTree>
    <p:extLst>
      <p:ext uri="{BB962C8B-B14F-4D97-AF65-F5344CB8AC3E}">
        <p14:creationId xmlns="" xmlns:p14="http://schemas.microsoft.com/office/powerpoint/2010/main" val="2077241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5</a:t>
            </a:fld>
            <a:endParaRPr lang="en-US"/>
          </a:p>
        </p:txBody>
      </p:sp>
    </p:spTree>
    <p:extLst>
      <p:ext uri="{BB962C8B-B14F-4D97-AF65-F5344CB8AC3E}">
        <p14:creationId xmlns="" xmlns:p14="http://schemas.microsoft.com/office/powerpoint/2010/main" val="213710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6</a:t>
            </a:fld>
            <a:endParaRPr lang="en-US"/>
          </a:p>
        </p:txBody>
      </p:sp>
    </p:spTree>
    <p:extLst>
      <p:ext uri="{BB962C8B-B14F-4D97-AF65-F5344CB8AC3E}">
        <p14:creationId xmlns="" xmlns:p14="http://schemas.microsoft.com/office/powerpoint/2010/main" val="3981550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8</a:t>
            </a:fld>
            <a:endParaRPr lang="en-US"/>
          </a:p>
        </p:txBody>
      </p:sp>
    </p:spTree>
    <p:extLst>
      <p:ext uri="{BB962C8B-B14F-4D97-AF65-F5344CB8AC3E}">
        <p14:creationId xmlns="" xmlns:p14="http://schemas.microsoft.com/office/powerpoint/2010/main" val="350448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4EB36-0EA7-924E-B9AD-99CC02F34E0D}" type="slidenum">
              <a:rPr lang="en-US" smtClean="0"/>
              <a:pPr/>
              <a:t>17</a:t>
            </a:fld>
            <a:endParaRPr lang="en-US"/>
          </a:p>
        </p:txBody>
      </p:sp>
    </p:spTree>
    <p:extLst>
      <p:ext uri="{BB962C8B-B14F-4D97-AF65-F5344CB8AC3E}">
        <p14:creationId xmlns="" xmlns:p14="http://schemas.microsoft.com/office/powerpoint/2010/main" val="187152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4EB36-0EA7-924E-B9AD-99CC02F34E0D}" type="slidenum">
              <a:rPr lang="en-US" smtClean="0"/>
              <a:pPr/>
              <a:t>18</a:t>
            </a:fld>
            <a:endParaRPr lang="en-US"/>
          </a:p>
        </p:txBody>
      </p:sp>
    </p:spTree>
    <p:extLst>
      <p:ext uri="{BB962C8B-B14F-4D97-AF65-F5344CB8AC3E}">
        <p14:creationId xmlns="" xmlns:p14="http://schemas.microsoft.com/office/powerpoint/2010/main" val="231625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3/7/2017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n.mathworks.com/help/images/ref/imgaussfilt.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9641"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838201" y="514052"/>
            <a:ext cx="8325440" cy="2964914"/>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SEMINAR</a:t>
            </a:r>
          </a:p>
          <a:p>
            <a:pPr algn="ctr"/>
            <a:r>
              <a:rPr lang="en-US" sz="3200" dirty="0" smtClean="0">
                <a:latin typeface="Times New Roman" panose="02020603050405020304" pitchFamily="18" charset="0"/>
                <a:cs typeface="Times New Roman" panose="02020603050405020304" pitchFamily="18" charset="0"/>
              </a:rPr>
              <a:t>ON</a:t>
            </a:r>
          </a:p>
          <a:p>
            <a:pPr algn="ctr"/>
            <a:endParaRPr lang="en-US" sz="2800" b="1" baseline="30000" dirty="0">
              <a:solidFill>
                <a:srgbClr val="000000"/>
              </a:solidFill>
              <a:cs typeface="Times New Roman" panose="02020603050405020304" pitchFamily="18" charset="0"/>
            </a:endParaRPr>
          </a:p>
          <a:p>
            <a:pPr algn="ctr"/>
            <a:r>
              <a:rPr lang="en-IN" sz="2800" dirty="0" smtClean="0"/>
              <a:t>Fusion of infrared and visible images through a hybrid multi-scale decomposition with Gaussian and bilateral filters</a:t>
            </a:r>
          </a:p>
          <a:p>
            <a:endParaRPr lang="en-US" sz="20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4667071"/>
            <a:ext cx="7010400"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Under the Guidance of:</a:t>
            </a:r>
          </a:p>
          <a:p>
            <a:r>
              <a:rPr lang="en-US" dirty="0" smtClean="0"/>
              <a:t>Dr. </a:t>
            </a:r>
            <a:r>
              <a:rPr lang="en-US" dirty="0" err="1" smtClean="0"/>
              <a:t>Shubha</a:t>
            </a:r>
            <a:r>
              <a:rPr lang="en-US" dirty="0" smtClean="0"/>
              <a:t> </a:t>
            </a:r>
            <a:r>
              <a:rPr lang="en-US" dirty="0" err="1" smtClean="0"/>
              <a:t>Bhat</a:t>
            </a:r>
            <a:r>
              <a:rPr lang="en-US" dirty="0" smtClean="0"/>
              <a:t> and Prof. </a:t>
            </a:r>
            <a:r>
              <a:rPr lang="en-US" dirty="0" err="1" smtClean="0"/>
              <a:t>Shashidhara</a:t>
            </a:r>
            <a:r>
              <a:rPr lang="en-US" dirty="0" smtClean="0"/>
              <a:t> Bola</a:t>
            </a:r>
            <a:endParaRPr lang="en-IN" dirty="0" smtClean="0"/>
          </a:p>
          <a:p>
            <a:pPr marL="514350" indent="-514350"/>
            <a:r>
              <a:rPr lang="en-US" dirty="0" smtClean="0">
                <a:latin typeface="Times New Roman" panose="02020603050405020304" pitchFamily="18" charset="0"/>
                <a:cs typeface="Times New Roman" panose="02020603050405020304" pitchFamily="18" charset="0"/>
              </a:rPr>
              <a:t>Dept </a:t>
            </a:r>
            <a:r>
              <a:rPr lang="en-US" dirty="0">
                <a:latin typeface="Times New Roman" panose="02020603050405020304" pitchFamily="18" charset="0"/>
                <a:cs typeface="Times New Roman" panose="02020603050405020304" pitchFamily="18" charset="0"/>
              </a:rPr>
              <a:t>of Computer Science &amp; </a:t>
            </a:r>
            <a:r>
              <a:rPr lang="en-US" dirty="0" smtClean="0">
                <a:latin typeface="Times New Roman" panose="02020603050405020304" pitchFamily="18" charset="0"/>
                <a:cs typeface="Times New Roman" panose="02020603050405020304" pitchFamily="18" charset="0"/>
              </a:rPr>
              <a:t>Engineering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38400" y="2990671"/>
            <a:ext cx="4800600" cy="1200329"/>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Presented </a:t>
            </a:r>
          </a:p>
          <a:p>
            <a:pPr algn="ct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By	</a:t>
            </a:r>
          </a:p>
          <a:p>
            <a:pPr algn="ct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SHIVPRASAD ACHARI</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1DS13CS091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39637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050" name="Picture 2" descr="C:\Users\Shivprasad\Pictures\Screenshots\Screenshot (88).png"/>
          <p:cNvPicPr>
            <a:picLocks noChangeAspect="1" noChangeArrowheads="1"/>
          </p:cNvPicPr>
          <p:nvPr/>
        </p:nvPicPr>
        <p:blipFill>
          <a:blip r:embed="rId3" cstate="print"/>
          <a:srcRect/>
          <a:stretch>
            <a:fillRect/>
          </a:stretch>
        </p:blipFill>
        <p:spPr bwMode="auto">
          <a:xfrm>
            <a:off x="1295400" y="0"/>
            <a:ext cx="7848600" cy="5943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3074" name="Picture 2" descr="C:\Users\Shivprasad\Pictures\Screenshots\Screenshot (89).png"/>
          <p:cNvPicPr>
            <a:picLocks noChangeAspect="1" noChangeArrowheads="1"/>
          </p:cNvPicPr>
          <p:nvPr/>
        </p:nvPicPr>
        <p:blipFill>
          <a:blip r:embed="rId3" cstate="print"/>
          <a:srcRect/>
          <a:stretch>
            <a:fillRect/>
          </a:stretch>
        </p:blipFill>
        <p:spPr bwMode="auto">
          <a:xfrm>
            <a:off x="1143000" y="228600"/>
            <a:ext cx="7724775" cy="5410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4098" name="Picture 2" descr="C:\Users\Shivprasad\Downloads\Bilateral_Filter.jpg"/>
          <p:cNvPicPr>
            <a:picLocks noChangeAspect="1" noChangeArrowheads="1"/>
          </p:cNvPicPr>
          <p:nvPr/>
        </p:nvPicPr>
        <p:blipFill>
          <a:blip r:embed="rId3" cstate="print"/>
          <a:srcRect/>
          <a:stretch>
            <a:fillRect/>
          </a:stretch>
        </p:blipFill>
        <p:spPr bwMode="auto">
          <a:xfrm>
            <a:off x="1066800" y="0"/>
            <a:ext cx="8077200" cy="4667250"/>
          </a:xfrm>
          <a:prstGeom prst="rect">
            <a:avLst/>
          </a:prstGeom>
          <a:noFill/>
        </p:spPr>
      </p:pic>
      <p:sp>
        <p:nvSpPr>
          <p:cNvPr id="7" name="Rectangle 6"/>
          <p:cNvSpPr/>
          <p:nvPr/>
        </p:nvSpPr>
        <p:spPr>
          <a:xfrm>
            <a:off x="1143000" y="4876800"/>
            <a:ext cx="7772400" cy="1200329"/>
          </a:xfrm>
          <a:prstGeom prst="rect">
            <a:avLst/>
          </a:prstGeom>
        </p:spPr>
        <p:txBody>
          <a:bodyPr wrap="square">
            <a:spAutoFit/>
          </a:bodyPr>
          <a:lstStyle/>
          <a:p>
            <a:r>
              <a:rPr lang="en-IN" dirty="0" smtClean="0"/>
              <a:t>A </a:t>
            </a:r>
            <a:r>
              <a:rPr lang="en-IN" b="1" dirty="0" smtClean="0"/>
              <a:t>bilateral filter</a:t>
            </a:r>
            <a:r>
              <a:rPr lang="en-IN" dirty="0" smtClean="0"/>
              <a:t> is a non-linear, edge-preserving and noise-reducing smoothing filter for images The bilateral filter will produce</a:t>
            </a:r>
          </a:p>
          <a:p>
            <a:r>
              <a:rPr lang="en-IN" dirty="0" smtClean="0"/>
              <a:t> a more pleasant results, because it will avoid the introduction of blur between objects while still removing noise in uniform areas.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Rectangle 5"/>
          <p:cNvSpPr/>
          <p:nvPr/>
        </p:nvSpPr>
        <p:spPr>
          <a:xfrm>
            <a:off x="1600200" y="457200"/>
            <a:ext cx="7391400" cy="5386090"/>
          </a:xfrm>
          <a:prstGeom prst="rect">
            <a:avLst/>
          </a:prstGeom>
        </p:spPr>
        <p:txBody>
          <a:bodyPr wrap="square">
            <a:spAutoFit/>
          </a:bodyPr>
          <a:lstStyle/>
          <a:p>
            <a:pPr>
              <a:buFont typeface="Wingdings" pitchFamily="2" charset="2"/>
              <a:buChar char="q"/>
            </a:pPr>
            <a:r>
              <a:rPr lang="en-IN" sz="2000" dirty="0" smtClean="0"/>
              <a:t> A </a:t>
            </a:r>
            <a:r>
              <a:rPr lang="en-IN" dirty="0" smtClean="0"/>
              <a:t>Gaussian function denoted as </a:t>
            </a:r>
            <a:r>
              <a:rPr lang="en-IN" i="1" dirty="0" smtClean="0"/>
              <a:t>g</a:t>
            </a:r>
            <a:r>
              <a:rPr lang="el-GR" i="1" dirty="0" smtClean="0"/>
              <a:t>σ(</a:t>
            </a:r>
            <a:r>
              <a:rPr lang="en-IN" i="1" dirty="0" smtClean="0"/>
              <a:t>x)=exp(−x2/</a:t>
            </a:r>
            <a:r>
              <a:rPr lang="el-GR" i="1" dirty="0" smtClean="0"/>
              <a:t>σ2)</a:t>
            </a:r>
            <a:endParaRPr lang="en-US" i="1" dirty="0" smtClean="0"/>
          </a:p>
          <a:p>
            <a:endParaRPr lang="en-US" i="1" dirty="0" smtClean="0"/>
          </a:p>
          <a:p>
            <a:pPr>
              <a:buFont typeface="Wingdings" pitchFamily="2" charset="2"/>
              <a:buChar char="q"/>
            </a:pPr>
            <a:r>
              <a:rPr lang="en-IN" dirty="0" smtClean="0">
                <a:hlinkClick r:id="rId3"/>
              </a:rPr>
              <a:t>B</a:t>
            </a:r>
            <a:r>
              <a:rPr lang="en-IN" dirty="0" smtClean="0"/>
              <a:t> = </a:t>
            </a:r>
            <a:r>
              <a:rPr lang="en-IN" dirty="0" err="1" smtClean="0"/>
              <a:t>imgaussfilt</a:t>
            </a:r>
            <a:r>
              <a:rPr lang="en-IN" dirty="0" smtClean="0"/>
              <a:t>(</a:t>
            </a:r>
            <a:r>
              <a:rPr lang="en-IN" dirty="0" err="1" smtClean="0">
                <a:hlinkClick r:id="rId3"/>
              </a:rPr>
              <a:t>A</a:t>
            </a:r>
            <a:r>
              <a:rPr lang="en-IN" dirty="0" err="1" smtClean="0"/>
              <a:t>,</a:t>
            </a:r>
            <a:r>
              <a:rPr lang="en-IN" dirty="0" err="1" smtClean="0">
                <a:hlinkClick r:id="rId3"/>
              </a:rPr>
              <a:t>sigma</a:t>
            </a:r>
            <a:r>
              <a:rPr lang="en-IN" dirty="0" smtClean="0"/>
              <a:t>)</a:t>
            </a:r>
          </a:p>
          <a:p>
            <a:r>
              <a:rPr lang="en-IN" dirty="0" smtClean="0"/>
              <a:t> filters image A with a 2-D Gaussian smoothing kernel with standard deviation specified by sigma.</a:t>
            </a:r>
            <a:endParaRPr lang="en-US" i="1" dirty="0" smtClean="0"/>
          </a:p>
          <a:p>
            <a:pPr>
              <a:buFont typeface="Wingdings" pitchFamily="2" charset="2"/>
              <a:buChar char="q"/>
            </a:pPr>
            <a:endParaRPr lang="en-US" i="1" dirty="0" smtClean="0"/>
          </a:p>
          <a:p>
            <a:pPr>
              <a:buFont typeface="Wingdings" pitchFamily="2" charset="2"/>
              <a:buChar char="q"/>
            </a:pPr>
            <a:r>
              <a:rPr lang="en-IN" dirty="0" smtClean="0"/>
              <a:t> The bilateral filtering of image </a:t>
            </a:r>
            <a:r>
              <a:rPr lang="en-IN" b="1" i="1" dirty="0" smtClean="0"/>
              <a:t>I </a:t>
            </a:r>
            <a:r>
              <a:rPr lang="en-IN" i="1" dirty="0" smtClean="0"/>
              <a:t>at pixel </a:t>
            </a:r>
            <a:r>
              <a:rPr lang="en-IN" b="1" i="1" dirty="0" smtClean="0"/>
              <a:t>p </a:t>
            </a:r>
            <a:r>
              <a:rPr lang="en-IN" dirty="0" smtClean="0"/>
              <a:t>is performed as</a:t>
            </a:r>
            <a:r>
              <a:rPr lang="en-IN" b="1" i="1" dirty="0" smtClean="0"/>
              <a:t>:</a:t>
            </a:r>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endParaRPr lang="en-IN" dirty="0" smtClean="0"/>
          </a:p>
          <a:p>
            <a:pPr>
              <a:buFont typeface="Wingdings" pitchFamily="2" charset="2"/>
              <a:buChar char="q"/>
            </a:pPr>
            <a:r>
              <a:rPr lang="en-IN" dirty="0" smtClean="0"/>
              <a:t>where </a:t>
            </a:r>
            <a:r>
              <a:rPr lang="en-IN" i="1" dirty="0" smtClean="0"/>
              <a:t>σ</a:t>
            </a:r>
            <a:r>
              <a:rPr lang="en-IN" dirty="0" smtClean="0"/>
              <a:t> </a:t>
            </a:r>
            <a:r>
              <a:rPr lang="en-IN" i="1" baseline="-25000" dirty="0" smtClean="0"/>
              <a:t>s</a:t>
            </a:r>
            <a:r>
              <a:rPr lang="en-IN" dirty="0" smtClean="0"/>
              <a:t> and </a:t>
            </a:r>
            <a:r>
              <a:rPr lang="en-IN" i="1" dirty="0" smtClean="0"/>
              <a:t>σ</a:t>
            </a:r>
            <a:r>
              <a:rPr lang="en-IN" dirty="0" smtClean="0"/>
              <a:t> </a:t>
            </a:r>
            <a:r>
              <a:rPr lang="en-IN" i="1" baseline="-25000" dirty="0" smtClean="0"/>
              <a:t>r</a:t>
            </a:r>
            <a:r>
              <a:rPr lang="en-IN" dirty="0" smtClean="0"/>
              <a:t> are the standard deviations of the spatial and range Gaussians, which control the influences of neighbouring pixel </a:t>
            </a:r>
            <a:r>
              <a:rPr lang="en-IN" b="1" dirty="0" smtClean="0"/>
              <a:t>q</a:t>
            </a:r>
            <a:r>
              <a:rPr lang="en-IN" dirty="0" smtClean="0"/>
              <a:t> in terms of spatial and intensity differences.</a:t>
            </a:r>
          </a:p>
          <a:p>
            <a:endParaRPr lang="en-IN" dirty="0"/>
          </a:p>
        </p:txBody>
      </p:sp>
      <p:pic>
        <p:nvPicPr>
          <p:cNvPr id="5122" name="Picture 2" descr="C:\Users\Shivprasad\Desktop\Untitled.png"/>
          <p:cNvPicPr>
            <a:picLocks noChangeAspect="1" noChangeArrowheads="1"/>
          </p:cNvPicPr>
          <p:nvPr/>
        </p:nvPicPr>
        <p:blipFill>
          <a:blip r:embed="rId4" cstate="print"/>
          <a:srcRect/>
          <a:stretch>
            <a:fillRect/>
          </a:stretch>
        </p:blipFill>
        <p:spPr bwMode="auto">
          <a:xfrm>
            <a:off x="2667000" y="2590800"/>
            <a:ext cx="4953000" cy="184090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 name="Picture 2" descr="C:\Documents and Settings\ADMIN\Desktop\Courses Offered.jpg"/>
          <p:cNvPicPr>
            <a:picLocks noChangeAspect="1" noChangeArrowheads="1"/>
          </p:cNvPicPr>
          <p:nvPr/>
        </p:nvPicPr>
        <p:blipFill>
          <a:blip r:embed="rId2" cstate="print"/>
          <a:srcRect/>
          <a:stretch>
            <a:fillRect/>
          </a:stretch>
        </p:blipFill>
        <p:spPr bwMode="auto">
          <a:xfrm>
            <a:off x="0" y="-21859"/>
            <a:ext cx="9144000" cy="6858000"/>
          </a:xfrm>
          <a:prstGeom prst="rect">
            <a:avLst/>
          </a:prstGeom>
          <a:noFill/>
        </p:spPr>
      </p:pic>
      <p:pic>
        <p:nvPicPr>
          <p:cNvPr id="6146" name="Picture 2" descr="C:\Users\Shivprasad\Desktop\mmkonon.png"/>
          <p:cNvPicPr>
            <a:picLocks noChangeAspect="1" noChangeArrowheads="1"/>
          </p:cNvPicPr>
          <p:nvPr/>
        </p:nvPicPr>
        <p:blipFill>
          <a:blip r:embed="rId3" cstate="print"/>
          <a:srcRect/>
          <a:stretch>
            <a:fillRect/>
          </a:stretch>
        </p:blipFill>
        <p:spPr bwMode="auto">
          <a:xfrm>
            <a:off x="1143000" y="990600"/>
            <a:ext cx="7848600" cy="45243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7170" name="Picture 2" descr="C:\Users\Shivprasad\Desktop\Untitled123.png"/>
          <p:cNvPicPr>
            <a:picLocks noChangeAspect="1" noChangeArrowheads="1"/>
          </p:cNvPicPr>
          <p:nvPr/>
        </p:nvPicPr>
        <p:blipFill>
          <a:blip r:embed="rId3" cstate="print"/>
          <a:srcRect/>
          <a:stretch>
            <a:fillRect/>
          </a:stretch>
        </p:blipFill>
        <p:spPr bwMode="auto">
          <a:xfrm>
            <a:off x="914400" y="0"/>
            <a:ext cx="8001000" cy="5715000"/>
          </a:xfrm>
          <a:prstGeom prst="rect">
            <a:avLst/>
          </a:prstGeom>
          <a:noFill/>
        </p:spPr>
      </p:pic>
    </p:spTree>
    <p:extLst>
      <p:ext uri="{BB962C8B-B14F-4D97-AF65-F5344CB8AC3E}">
        <p14:creationId xmlns="" xmlns:p14="http://schemas.microsoft.com/office/powerpoint/2010/main" val="2380796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pic>
        <p:nvPicPr>
          <p:cNvPr id="8194" name="Picture 2" descr="C:\Users\Shivprasad\Desktop\Untitled1234.png"/>
          <p:cNvPicPr>
            <a:picLocks noChangeAspect="1" noChangeArrowheads="1"/>
          </p:cNvPicPr>
          <p:nvPr/>
        </p:nvPicPr>
        <p:blipFill>
          <a:blip r:embed="rId3" cstate="print"/>
          <a:srcRect/>
          <a:stretch>
            <a:fillRect/>
          </a:stretch>
        </p:blipFill>
        <p:spPr bwMode="auto">
          <a:xfrm>
            <a:off x="1219200" y="228600"/>
            <a:ext cx="7543800" cy="5610225"/>
          </a:xfrm>
          <a:prstGeom prst="rect">
            <a:avLst/>
          </a:prstGeom>
          <a:noFill/>
        </p:spPr>
      </p:pic>
    </p:spTree>
    <p:extLst>
      <p:ext uri="{BB962C8B-B14F-4D97-AF65-F5344CB8AC3E}">
        <p14:creationId xmlns="" xmlns:p14="http://schemas.microsoft.com/office/powerpoint/2010/main" val="3621345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Rectangle 7"/>
          <p:cNvSpPr/>
          <p:nvPr/>
        </p:nvSpPr>
        <p:spPr>
          <a:xfrm>
            <a:off x="1066800" y="228600"/>
            <a:ext cx="2916504" cy="400110"/>
          </a:xfrm>
          <a:prstGeom prst="rect">
            <a:avLst/>
          </a:prstGeom>
        </p:spPr>
        <p:txBody>
          <a:bodyPr wrap="none">
            <a:spAutoFit/>
          </a:bodyPr>
          <a:lstStyle/>
          <a:p>
            <a:r>
              <a:rPr lang="en-IN" sz="2000" b="1" i="1" dirty="0" smtClean="0"/>
              <a:t>3.2.Baselevelcombination</a:t>
            </a:r>
            <a:endParaRPr lang="en-IN" sz="2000" b="1" dirty="0"/>
          </a:p>
        </p:txBody>
      </p:sp>
      <p:pic>
        <p:nvPicPr>
          <p:cNvPr id="9218" name="Picture 2" descr="C:\Users\Shivprasad\Desktop\Untitled12345.png"/>
          <p:cNvPicPr>
            <a:picLocks noChangeAspect="1" noChangeArrowheads="1"/>
          </p:cNvPicPr>
          <p:nvPr/>
        </p:nvPicPr>
        <p:blipFill>
          <a:blip r:embed="rId4" cstate="print"/>
          <a:srcRect/>
          <a:stretch>
            <a:fillRect/>
          </a:stretch>
        </p:blipFill>
        <p:spPr bwMode="auto">
          <a:xfrm>
            <a:off x="1219200" y="838200"/>
            <a:ext cx="7707609" cy="4043363"/>
          </a:xfrm>
          <a:prstGeom prst="rect">
            <a:avLst/>
          </a:prstGeom>
          <a:noFill/>
        </p:spPr>
      </p:pic>
    </p:spTree>
    <p:extLst>
      <p:ext uri="{BB962C8B-B14F-4D97-AF65-F5344CB8AC3E}">
        <p14:creationId xmlns="" xmlns:p14="http://schemas.microsoft.com/office/powerpoint/2010/main" val="4098660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8" name="Rectangle 15"/>
          <p:cNvSpPr>
            <a:spLocks noChangeArrowheads="1"/>
          </p:cNvSpPr>
          <p:nvPr/>
        </p:nvSpPr>
        <p:spPr bwMode="auto">
          <a:xfrm>
            <a:off x="0" y="914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Box 26"/>
          <p:cNvSpPr txBox="1"/>
          <p:nvPr/>
        </p:nvSpPr>
        <p:spPr>
          <a:xfrm>
            <a:off x="1143000" y="41568"/>
            <a:ext cx="7391400" cy="5232202"/>
          </a:xfrm>
          <a:prstGeom prst="rect">
            <a:avLst/>
          </a:prstGeom>
          <a:noFill/>
        </p:spPr>
        <p:txBody>
          <a:bodyPr wrap="square" rtlCol="0">
            <a:spAutoFit/>
          </a:bodyPr>
          <a:lstStyle/>
          <a:p>
            <a:pPr algn="ctr"/>
            <a:r>
              <a:rPr lang="en-US" sz="2800" dirty="0" smtClean="0">
                <a:cs typeface="Times New Roman" panose="02020603050405020304" pitchFamily="18" charset="0"/>
              </a:rPr>
              <a:t>         EXPERIMENTS AND </a:t>
            </a:r>
            <a:r>
              <a:rPr lang="en-US" sz="2800" dirty="0" smtClean="0">
                <a:cs typeface="Times New Roman" panose="02020603050405020304" pitchFamily="18" charset="0"/>
              </a:rPr>
              <a:t>RESULTS</a:t>
            </a:r>
          </a:p>
          <a:p>
            <a:pPr>
              <a:buFont typeface="Arial" pitchFamily="34" charset="0"/>
              <a:buChar char="•"/>
            </a:pPr>
            <a:r>
              <a:rPr lang="en-IN" dirty="0" smtClean="0"/>
              <a:t>The proposed fusion method </a:t>
            </a:r>
            <a:r>
              <a:rPr lang="en-IN" dirty="0" smtClean="0"/>
              <a:t>was tested </a:t>
            </a:r>
            <a:r>
              <a:rPr lang="en-IN" dirty="0" smtClean="0"/>
              <a:t>by subjective and </a:t>
            </a:r>
            <a:r>
              <a:rPr lang="en-IN" dirty="0" smtClean="0"/>
              <a:t>objective </a:t>
            </a:r>
            <a:r>
              <a:rPr lang="en-IN" dirty="0" smtClean="0"/>
              <a:t>assessments </a:t>
            </a:r>
            <a:r>
              <a:rPr lang="en-IN" dirty="0" smtClean="0"/>
              <a:t>.</a:t>
            </a:r>
          </a:p>
          <a:p>
            <a:endParaRPr lang="en-IN" dirty="0" smtClean="0"/>
          </a:p>
          <a:p>
            <a:pPr>
              <a:buFont typeface="Arial" pitchFamily="34" charset="0"/>
              <a:buChar char="•"/>
            </a:pPr>
            <a:r>
              <a:rPr lang="en-IN" dirty="0" smtClean="0"/>
              <a:t>Various </a:t>
            </a:r>
            <a:r>
              <a:rPr lang="en-IN" dirty="0" smtClean="0"/>
              <a:t>conventional pixel-level MSD-based </a:t>
            </a:r>
            <a:r>
              <a:rPr lang="en-IN" dirty="0" smtClean="0"/>
              <a:t>fusion  </a:t>
            </a:r>
            <a:r>
              <a:rPr lang="en-IN" dirty="0" smtClean="0"/>
              <a:t>methods including the LAP ,GP </a:t>
            </a:r>
            <a:r>
              <a:rPr lang="en-IN" dirty="0" smtClean="0"/>
              <a:t>,DT-CWT </a:t>
            </a:r>
            <a:r>
              <a:rPr lang="en-IN" dirty="0" smtClean="0"/>
              <a:t>and NSCT ( </a:t>
            </a:r>
            <a:r>
              <a:rPr lang="en-IN" dirty="0" smtClean="0"/>
              <a:t>non-sub sampled </a:t>
            </a:r>
            <a:r>
              <a:rPr lang="en-IN" dirty="0" err="1" smtClean="0"/>
              <a:t>contourlet</a:t>
            </a:r>
            <a:r>
              <a:rPr lang="en-IN" dirty="0" smtClean="0"/>
              <a:t> transform </a:t>
            </a:r>
            <a:r>
              <a:rPr lang="en-IN" dirty="0" smtClean="0"/>
              <a:t>)are </a:t>
            </a:r>
            <a:r>
              <a:rPr lang="en-IN" dirty="0" smtClean="0"/>
              <a:t>compared in the </a:t>
            </a:r>
            <a:r>
              <a:rPr lang="en-IN" dirty="0" smtClean="0"/>
              <a:t>experiments . </a:t>
            </a:r>
          </a:p>
          <a:p>
            <a:pPr>
              <a:buFont typeface="Arial" pitchFamily="34" charset="0"/>
              <a:buChar char="•"/>
            </a:pPr>
            <a:endParaRPr lang="en-IN" dirty="0" smtClean="0"/>
          </a:p>
          <a:p>
            <a:pPr>
              <a:buFont typeface="Arial" pitchFamily="34" charset="0"/>
              <a:buChar char="•"/>
            </a:pPr>
            <a:r>
              <a:rPr lang="en-IN" dirty="0" smtClean="0"/>
              <a:t>We </a:t>
            </a:r>
            <a:r>
              <a:rPr lang="en-IN" dirty="0" smtClean="0"/>
              <a:t>use a four-level decomposition of the hybrid MSD, in which we set σ</a:t>
            </a:r>
            <a:r>
              <a:rPr lang="en-IN" i="1" dirty="0" smtClean="0"/>
              <a:t>s</a:t>
            </a:r>
            <a:r>
              <a:rPr lang="en-IN" dirty="0" smtClean="0"/>
              <a:t>,0=2, σ</a:t>
            </a:r>
            <a:r>
              <a:rPr lang="en-IN" i="1" dirty="0" smtClean="0"/>
              <a:t>r</a:t>
            </a:r>
            <a:r>
              <a:rPr lang="en-IN" dirty="0" smtClean="0"/>
              <a:t>,0=0.1</a:t>
            </a:r>
            <a:r>
              <a:rPr lang="en-IN" dirty="0" smtClean="0"/>
              <a:t>.</a:t>
            </a:r>
          </a:p>
          <a:p>
            <a:r>
              <a:rPr lang="en-IN" dirty="0" smtClean="0"/>
              <a:t> </a:t>
            </a:r>
          </a:p>
          <a:p>
            <a:pPr>
              <a:buFont typeface="Arial" pitchFamily="34" charset="0"/>
              <a:buChar char="•"/>
            </a:pPr>
            <a:r>
              <a:rPr lang="en-IN" dirty="0" smtClean="0"/>
              <a:t>The fusion results from </a:t>
            </a:r>
            <a:r>
              <a:rPr lang="en-IN" dirty="0" smtClean="0"/>
              <a:t>the GP,LP, </a:t>
            </a:r>
            <a:r>
              <a:rPr lang="en-IN" dirty="0" smtClean="0"/>
              <a:t>DT-CWT and NSCT methods are presented to be compared with that of the proposed method. </a:t>
            </a:r>
            <a:r>
              <a:rPr lang="en-IN" b="1" dirty="0" smtClean="0"/>
              <a:t>We can see that the hybrid-MSD method successfully transfers the important IR spectral features into the fused image, while simultaneously the background and details from the visible image are also properly preserved.</a:t>
            </a:r>
            <a:r>
              <a:rPr lang="en-IN" dirty="0" smtClean="0"/>
              <a:t> This results in a better visual fusion result compared with the fused images obtained by the ROLP, DT-CWT and NSCT methods. </a:t>
            </a:r>
            <a:endParaRPr lang="en-US" dirty="0">
              <a:cs typeface="Times New Roman" panose="02020603050405020304" pitchFamily="18" charset="0"/>
            </a:endParaRPr>
          </a:p>
        </p:txBody>
      </p:sp>
    </p:spTree>
    <p:extLst>
      <p:ext uri="{BB962C8B-B14F-4D97-AF65-F5344CB8AC3E}">
        <p14:creationId xmlns="" xmlns:p14="http://schemas.microsoft.com/office/powerpoint/2010/main" val="2203575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5" name="Picture 2" descr="C:\Users\Shivprasad\Desktop\123Untitled.png"/>
          <p:cNvPicPr>
            <a:picLocks noChangeAspect="1" noChangeArrowheads="1"/>
          </p:cNvPicPr>
          <p:nvPr/>
        </p:nvPicPr>
        <p:blipFill>
          <a:blip r:embed="rId3" cstate="print"/>
          <a:srcRect/>
          <a:stretch>
            <a:fillRect/>
          </a:stretch>
        </p:blipFill>
        <p:spPr bwMode="auto">
          <a:xfrm>
            <a:off x="1219200" y="457200"/>
            <a:ext cx="7650111" cy="4495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457200"/>
            <a:ext cx="7315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OVERVIEW</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600200"/>
            <a:ext cx="7315200"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presentation would deal with the following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Experiments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Results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51568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Rectangle 5"/>
          <p:cNvSpPr/>
          <p:nvPr/>
        </p:nvSpPr>
        <p:spPr>
          <a:xfrm>
            <a:off x="914400" y="228600"/>
            <a:ext cx="8229600" cy="1446550"/>
          </a:xfrm>
          <a:prstGeom prst="rect">
            <a:avLst/>
          </a:prstGeom>
        </p:spPr>
        <p:txBody>
          <a:bodyPr wrap="square">
            <a:spAutoFit/>
          </a:bodyPr>
          <a:lstStyle/>
          <a:p>
            <a:r>
              <a:rPr lang="en-IN" sz="2400" b="1" dirty="0" smtClean="0"/>
              <a:t>Comparison</a:t>
            </a:r>
          </a:p>
          <a:p>
            <a:r>
              <a:rPr lang="en-US" sz="1600" dirty="0" smtClean="0"/>
              <a:t>GP-</a:t>
            </a:r>
            <a:r>
              <a:rPr lang="en-IN" sz="1600" b="1" dirty="0" smtClean="0"/>
              <a:t> Gaussian </a:t>
            </a:r>
            <a:r>
              <a:rPr lang="en-IN" sz="1600" b="1" dirty="0" smtClean="0"/>
              <a:t>Pyramid </a:t>
            </a:r>
            <a:endParaRPr lang="en-IN" sz="1600" b="1" dirty="0" smtClean="0"/>
          </a:p>
          <a:p>
            <a:r>
              <a:rPr lang="en-IN" sz="1600" b="1" dirty="0" smtClean="0"/>
              <a:t>LAP-</a:t>
            </a:r>
            <a:r>
              <a:rPr lang="en-IN" sz="1600" b="1" dirty="0" err="1" smtClean="0"/>
              <a:t>Laplacian</a:t>
            </a:r>
            <a:r>
              <a:rPr lang="en-IN" sz="1600" b="1" dirty="0" smtClean="0"/>
              <a:t> </a:t>
            </a:r>
            <a:r>
              <a:rPr lang="en-IN" sz="1600" b="1" dirty="0" smtClean="0"/>
              <a:t>Pyramids</a:t>
            </a:r>
          </a:p>
          <a:p>
            <a:r>
              <a:rPr lang="en-IN" sz="1600" b="1" dirty="0" smtClean="0"/>
              <a:t>Dual-tree complex wavelet transform</a:t>
            </a:r>
            <a:r>
              <a:rPr lang="en-IN" sz="1600" dirty="0" smtClean="0"/>
              <a:t> (DTCWT</a:t>
            </a:r>
            <a:r>
              <a:rPr lang="en-IN" sz="1600" dirty="0" smtClean="0"/>
              <a:t>)</a:t>
            </a:r>
          </a:p>
          <a:p>
            <a:r>
              <a:rPr lang="en-IN" sz="1600" b="1" dirty="0" smtClean="0"/>
              <a:t>Non </a:t>
            </a:r>
            <a:r>
              <a:rPr lang="en-IN" sz="1600" b="1" dirty="0" err="1" smtClean="0"/>
              <a:t>subsampled</a:t>
            </a:r>
            <a:r>
              <a:rPr lang="en-IN" sz="1600" b="1" dirty="0" smtClean="0"/>
              <a:t> </a:t>
            </a:r>
            <a:r>
              <a:rPr lang="en-IN" sz="1600" b="1" dirty="0" err="1" smtClean="0"/>
              <a:t>contourlet</a:t>
            </a:r>
            <a:r>
              <a:rPr lang="en-IN" sz="1600" b="1" dirty="0" smtClean="0"/>
              <a:t> </a:t>
            </a:r>
            <a:r>
              <a:rPr lang="en-IN" sz="1600" b="1" dirty="0" smtClean="0"/>
              <a:t>transform -NSCT</a:t>
            </a:r>
            <a:endParaRPr lang="en-IN" sz="1600" b="1" dirty="0"/>
          </a:p>
        </p:txBody>
      </p:sp>
      <p:pic>
        <p:nvPicPr>
          <p:cNvPr id="1027" name="Picture 3" descr="C:\Users\Shivprasad\Desktop\1111Untitled.png"/>
          <p:cNvPicPr>
            <a:picLocks noChangeAspect="1" noChangeArrowheads="1"/>
          </p:cNvPicPr>
          <p:nvPr/>
        </p:nvPicPr>
        <p:blipFill>
          <a:blip r:embed="rId3" cstate="print"/>
          <a:srcRect/>
          <a:stretch>
            <a:fillRect/>
          </a:stretch>
        </p:blipFill>
        <p:spPr bwMode="auto">
          <a:xfrm>
            <a:off x="1447800" y="1905000"/>
            <a:ext cx="7543800" cy="4114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381000"/>
            <a:ext cx="70866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37534"/>
            <a:ext cx="7391400" cy="4401205"/>
          </a:xfrm>
          <a:prstGeom prst="rect">
            <a:avLst/>
          </a:prstGeom>
          <a:noFill/>
        </p:spPr>
        <p:txBody>
          <a:bodyPr wrap="square" rtlCol="0">
            <a:spAutoFit/>
          </a:bodyPr>
          <a:lstStyle/>
          <a:p>
            <a:pPr>
              <a:buFont typeface="Wingdings" pitchFamily="2" charset="2"/>
              <a:buChar char="q"/>
            </a:pPr>
            <a:r>
              <a:rPr lang="en-IN" sz="2000" dirty="0" smtClean="0"/>
              <a:t>It can be used to identify and select important IR spectral features from the infrared image to inject them into the visible image.</a:t>
            </a:r>
          </a:p>
          <a:p>
            <a:endParaRPr lang="en-IN" sz="2000" dirty="0" smtClean="0"/>
          </a:p>
          <a:p>
            <a:pPr>
              <a:buFont typeface="Wingdings" pitchFamily="2" charset="2"/>
              <a:buChar char="q"/>
            </a:pPr>
            <a:r>
              <a:rPr lang="en-IN" sz="2000" dirty="0" smtClean="0"/>
              <a:t> By further employing different combination algorithms adaptively according to different information scale levels in the fusion process, we can preserve or properly enhance the background scenery and details from the visible image which provide important perceptual cues for human observation.</a:t>
            </a:r>
          </a:p>
          <a:p>
            <a:endParaRPr lang="en-IN" sz="2000" dirty="0" smtClean="0"/>
          </a:p>
          <a:p>
            <a:pPr>
              <a:buFont typeface="Wingdings" pitchFamily="2" charset="2"/>
              <a:buChar char="q"/>
            </a:pPr>
            <a:r>
              <a:rPr lang="en-IN" sz="2000" dirty="0" smtClean="0"/>
              <a:t> Experimental results demonstrate that the proposed fusion method is able to provide perceptually better fusion results compared with various other pixel-based multi-scale fusion algorithms.</a:t>
            </a:r>
          </a:p>
          <a:p>
            <a:pPr marL="342900" indent="-342900" algn="just"/>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18120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REFERENCES</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000065"/>
            <a:ext cx="7239000" cy="5632311"/>
          </a:xfrm>
          <a:prstGeom prst="rect">
            <a:avLst/>
          </a:prstGeom>
          <a:noFill/>
        </p:spPr>
        <p:txBody>
          <a:bodyPr wrap="square" rtlCol="0">
            <a:spAutoFit/>
          </a:bodyPr>
          <a:lstStyle/>
          <a:p>
            <a:pPr lvl="1">
              <a:buFont typeface="Wingdings" pitchFamily="2" charset="2"/>
              <a:buChar char="q"/>
            </a:pPr>
            <a:r>
              <a:rPr lang="en-IN" sz="2000" dirty="0" smtClean="0"/>
              <a:t>     Wei </a:t>
            </a:r>
            <a:r>
              <a:rPr lang="en-IN" sz="2000" dirty="0" err="1" smtClean="0"/>
              <a:t>Gan</a:t>
            </a:r>
            <a:r>
              <a:rPr lang="en-IN" sz="2000" dirty="0" smtClean="0"/>
              <a:t>, </a:t>
            </a:r>
            <a:r>
              <a:rPr lang="en-IN" sz="2000" dirty="0" err="1" smtClean="0"/>
              <a:t>Xiaohong</a:t>
            </a:r>
            <a:r>
              <a:rPr lang="en-IN" sz="2000" dirty="0" smtClean="0"/>
              <a:t> Wu, Wei Wu, </a:t>
            </a:r>
            <a:r>
              <a:rPr lang="en-IN" sz="2000" dirty="0" err="1" smtClean="0"/>
              <a:t>Xiaomin</a:t>
            </a:r>
            <a:r>
              <a:rPr lang="en-IN" sz="2000" dirty="0" smtClean="0"/>
              <a:t> Yang, Chao </a:t>
            </a:r>
            <a:r>
              <a:rPr lang="en-IN" sz="2000" dirty="0" err="1" smtClean="0"/>
              <a:t>Ren</a:t>
            </a:r>
            <a:r>
              <a:rPr lang="en-IN" sz="2000" dirty="0" smtClean="0"/>
              <a:t>, </a:t>
            </a:r>
            <a:r>
              <a:rPr lang="en-IN" sz="2000" dirty="0" err="1" smtClean="0"/>
              <a:t>Xiaohai</a:t>
            </a:r>
            <a:r>
              <a:rPr lang="en-IN" sz="2000" dirty="0" smtClean="0"/>
              <a:t> He, Kai Liu-"Infrared and visible image fusion with the use of multi-scale edge-preserving decomposition and guided image filter”-ELSEVIER Infrared Physics &amp; Technology, Volume 72,Pages 37–51 September 2015,  </a:t>
            </a:r>
          </a:p>
          <a:p>
            <a:endParaRPr lang="en-IN" sz="2000" dirty="0" smtClean="0"/>
          </a:p>
          <a:p>
            <a:pPr lvl="1">
              <a:buFont typeface="Wingdings" pitchFamily="2" charset="2"/>
              <a:buChar char="q"/>
            </a:pPr>
            <a:r>
              <a:rPr lang="en-IN" sz="2000" dirty="0" smtClean="0"/>
              <a:t>    </a:t>
            </a:r>
            <a:r>
              <a:rPr lang="en-IN" sz="2000" dirty="0" err="1" smtClean="0"/>
              <a:t>Qiong</a:t>
            </a:r>
            <a:r>
              <a:rPr lang="en-IN" sz="2000" dirty="0" smtClean="0"/>
              <a:t> Zhang , Xavier </a:t>
            </a:r>
            <a:r>
              <a:rPr lang="en-IN" sz="2000" dirty="0" err="1" smtClean="0"/>
              <a:t>Maldague</a:t>
            </a:r>
            <a:r>
              <a:rPr lang="en-IN" sz="2000" dirty="0" smtClean="0"/>
              <a:t>-"An adaptive fusion approach for infrared and visible images based on NSCT and compressed sensing"-ELSEVIER Infrared Physics &amp; Technology, Volume 74,Pages 11–20, January 2016</a:t>
            </a:r>
            <a:r>
              <a:rPr lang="en-US" sz="2000" dirty="0" smtClean="0"/>
              <a:t> </a:t>
            </a:r>
          </a:p>
          <a:p>
            <a:pPr lvl="1"/>
            <a:endParaRPr lang="en-IN" sz="2000" dirty="0" smtClean="0"/>
          </a:p>
          <a:p>
            <a:pPr lvl="1">
              <a:buFont typeface="Wingdings" pitchFamily="2" charset="2"/>
              <a:buChar char="q"/>
            </a:pPr>
            <a:r>
              <a:rPr lang="en-IN" sz="2000" dirty="0" smtClean="0"/>
              <a:t>    </a:t>
            </a:r>
            <a:r>
              <a:rPr lang="en-IN" sz="2000" dirty="0" err="1" smtClean="0"/>
              <a:t>Weiwei</a:t>
            </a:r>
            <a:r>
              <a:rPr lang="en-IN" sz="2000" dirty="0" smtClean="0"/>
              <a:t> Kong , </a:t>
            </a:r>
            <a:r>
              <a:rPr lang="en-IN" sz="2000" dirty="0" err="1" smtClean="0"/>
              <a:t>Binghe</a:t>
            </a:r>
            <a:r>
              <a:rPr lang="en-IN" sz="2000" dirty="0" smtClean="0"/>
              <a:t> Wang , Yang Lei-"Technique for infrared and visible image fusion based on non-</a:t>
            </a:r>
            <a:r>
              <a:rPr lang="en-IN" sz="2000" dirty="0" err="1" smtClean="0"/>
              <a:t>subsampled</a:t>
            </a:r>
            <a:r>
              <a:rPr lang="en-IN" sz="2000" dirty="0" smtClean="0"/>
              <a:t> </a:t>
            </a:r>
            <a:r>
              <a:rPr lang="en-IN" sz="2000" dirty="0" err="1" smtClean="0"/>
              <a:t>shearlet</a:t>
            </a:r>
            <a:r>
              <a:rPr lang="en-IN" sz="2000" dirty="0" smtClean="0"/>
              <a:t> transform and spiking cortical model"-ELSEVIER Infrared Physics &amp; Technology, Volume 71,Pages 87–98, July 2015  </a:t>
            </a:r>
          </a:p>
          <a:p>
            <a:endParaRPr lang="en-IN" sz="2000" dirty="0" smtClean="0"/>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33816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REFERENCES</a:t>
            </a:r>
            <a:r>
              <a:rPr lang="en-US" sz="3200" dirty="0" smtClean="0">
                <a:latin typeface="+mj-lt"/>
              </a:rPr>
              <a:t> </a:t>
            </a:r>
            <a:r>
              <a:rPr lang="en-US" sz="3200" dirty="0" smtClean="0">
                <a:latin typeface="Times New Roman" panose="02020603050405020304" pitchFamily="18" charset="0"/>
                <a:cs typeface="Times New Roman" panose="02020603050405020304" pitchFamily="18" charset="0"/>
              </a:rPr>
              <a:t>(CONTINUED)</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1219200"/>
            <a:ext cx="7239000" cy="3477875"/>
          </a:xfrm>
          <a:prstGeom prst="rect">
            <a:avLst/>
          </a:prstGeom>
          <a:noFill/>
        </p:spPr>
        <p:txBody>
          <a:bodyPr wrap="square" rtlCol="0">
            <a:spAutoFit/>
          </a:bodyPr>
          <a:lstStyle/>
          <a:p>
            <a:pPr lvl="1">
              <a:buFont typeface="Wingdings" pitchFamily="2" charset="2"/>
              <a:buChar char="q"/>
            </a:pPr>
            <a:r>
              <a:rPr lang="en-IN" sz="2000" dirty="0" smtClean="0"/>
              <a:t>  </a:t>
            </a:r>
            <a:r>
              <a:rPr lang="en-IN" sz="2000" dirty="0" err="1" smtClean="0"/>
              <a:t>Chunhui</a:t>
            </a:r>
            <a:r>
              <a:rPr lang="en-IN" sz="2000" dirty="0" smtClean="0"/>
              <a:t> Zhao , </a:t>
            </a:r>
            <a:r>
              <a:rPr lang="en-IN" sz="2000" dirty="0" err="1" smtClean="0"/>
              <a:t>Yunting</a:t>
            </a:r>
            <a:r>
              <a:rPr lang="en-IN" sz="2000" dirty="0" smtClean="0"/>
              <a:t> </a:t>
            </a:r>
            <a:r>
              <a:rPr lang="en-IN" sz="2000" dirty="0" err="1" smtClean="0"/>
              <a:t>Guo</a:t>
            </a:r>
            <a:r>
              <a:rPr lang="en-IN" sz="2000" dirty="0" smtClean="0"/>
              <a:t>, </a:t>
            </a:r>
            <a:r>
              <a:rPr lang="en-IN" sz="2000" dirty="0" err="1" smtClean="0"/>
              <a:t>Yulei</a:t>
            </a:r>
            <a:r>
              <a:rPr lang="en-IN" sz="2000" dirty="0" smtClean="0"/>
              <a:t> Wang-"A fast fusion scheme for infrared and visible light images in NSCT”-ELSEVIER Infrared Physics &amp; Technology, Volume 72, Pages 266–275, September 2015</a:t>
            </a:r>
          </a:p>
          <a:p>
            <a:endParaRPr lang="en-IN" sz="2000" dirty="0" smtClean="0"/>
          </a:p>
          <a:p>
            <a:pPr lvl="1">
              <a:buFont typeface="Wingdings" pitchFamily="2" charset="2"/>
              <a:buChar char="q"/>
            </a:pPr>
            <a:r>
              <a:rPr lang="en-IN" sz="2000" dirty="0" smtClean="0"/>
              <a:t>  </a:t>
            </a:r>
            <a:r>
              <a:rPr lang="en-IN" sz="2000" dirty="0" err="1" smtClean="0"/>
              <a:t>Zhiqiang</a:t>
            </a:r>
            <a:r>
              <a:rPr lang="en-IN" sz="2000" dirty="0" smtClean="0"/>
              <a:t> Zhou, Bo Wang, Sun Li, </a:t>
            </a:r>
            <a:r>
              <a:rPr lang="en-IN" sz="2000" dirty="0" err="1" smtClean="0"/>
              <a:t>Mingjie</a:t>
            </a:r>
            <a:r>
              <a:rPr lang="en-IN" sz="2000" dirty="0" smtClean="0"/>
              <a:t> Dong-"Perceptual fusion of infrared and visible images through a hybrid multi-scale decomposition with Gaussian and bilateral filters"-ELSEVIER Information Fusion, Volume 30, Pages 15–26, July 2016,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33816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467544" y="2636912"/>
            <a:ext cx="8229600" cy="1143000"/>
          </a:xfrm>
        </p:spPr>
        <p:txBody>
          <a:bodyPr/>
          <a:lstStyle/>
          <a:p>
            <a:r>
              <a:rPr lang="en-US" smtClean="0"/>
              <a:t>QUESTIONNAIRE</a:t>
            </a:r>
            <a:endParaRPr lang="en-IN"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 xmlns:p14="http://schemas.microsoft.com/office/powerpoint/2010/main" val="899657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467544" y="2636912"/>
            <a:ext cx="8229600" cy="1143000"/>
          </a:xfrm>
        </p:spPr>
        <p:txBody>
          <a:bodyPr/>
          <a:lstStyle/>
          <a:p>
            <a:r>
              <a:rPr lang="en-US" dirty="0" smtClean="0"/>
              <a:t>THANK YOU</a:t>
            </a:r>
            <a:endParaRPr lang="en-IN" dirty="0"/>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 xmlns:p14="http://schemas.microsoft.com/office/powerpoint/2010/main" val="764485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1373" y="-2038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152400"/>
            <a:ext cx="72390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43000" y="1011972"/>
            <a:ext cx="7772400" cy="4401205"/>
          </a:xfrm>
          <a:prstGeom prst="rect">
            <a:avLst/>
          </a:prstGeom>
          <a:noFill/>
        </p:spPr>
        <p:txBody>
          <a:bodyPr wrap="square" rtlCol="0">
            <a:spAutoFit/>
          </a:bodyPr>
          <a:lstStyle/>
          <a:p>
            <a:endParaRPr lang="en-IN" sz="2000" dirty="0" smtClean="0"/>
          </a:p>
          <a:p>
            <a:pPr>
              <a:buFont typeface="Wingdings" pitchFamily="2" charset="2"/>
              <a:buChar char="q"/>
            </a:pPr>
            <a:r>
              <a:rPr lang="en-IN" sz="2000" dirty="0" smtClean="0"/>
              <a:t> Infrared(IR) and visible image fusion is an important technique in multi-sensor information fusion applications.</a:t>
            </a:r>
          </a:p>
          <a:p>
            <a:endParaRPr lang="en-IN" sz="2000" dirty="0" smtClean="0"/>
          </a:p>
          <a:p>
            <a:pPr>
              <a:buFont typeface="Wingdings" pitchFamily="2" charset="2"/>
              <a:buChar char="q"/>
            </a:pPr>
            <a:r>
              <a:rPr lang="en-IN" sz="2000" dirty="0" smtClean="0"/>
              <a:t> Since IR sensors are able to capture thermal information in a scene that is not directly seen by human eyes, they can more clearly detect some objects in lowlight, occlusion and adverse weather conditions.</a:t>
            </a:r>
          </a:p>
          <a:p>
            <a:endParaRPr lang="en-IN" sz="2000" dirty="0" smtClean="0"/>
          </a:p>
          <a:p>
            <a:pPr>
              <a:buFont typeface="Wingdings" pitchFamily="2" charset="2"/>
              <a:buChar char="q"/>
            </a:pPr>
            <a:r>
              <a:rPr lang="en-IN" sz="2000" dirty="0" smtClean="0"/>
              <a:t> Visible imagery normally provides more details of the scene in the visible spectrum, and also presents more natural intensities and contrasts that are consistent with human visual perception.</a:t>
            </a:r>
            <a:r>
              <a:rPr lang="en-US" sz="2000" dirty="0" smtClean="0">
                <a:latin typeface="Times New Roman" panose="02020603050405020304" pitchFamily="18" charset="0"/>
                <a:cs typeface="Times New Roman" panose="02020603050405020304" pitchFamily="18" charset="0"/>
              </a:rPr>
              <a:t> </a:t>
            </a:r>
          </a:p>
          <a:p>
            <a:pPr>
              <a:buFont typeface="Wingdings" pitchFamily="2" charset="2"/>
              <a:buChar char="q"/>
            </a:pPr>
            <a:endParaRPr lang="en-US" sz="2000" dirty="0" smtClean="0">
              <a:latin typeface="Times New Roman" panose="02020603050405020304" pitchFamily="18" charset="0"/>
              <a:cs typeface="Times New Roman" panose="02020603050405020304" pitchFamily="18" charset="0"/>
            </a:endParaRPr>
          </a:p>
          <a:p>
            <a:pPr>
              <a:buFont typeface="Wingdings" pitchFamily="2" charset="2"/>
              <a:buChar char="q"/>
            </a:pPr>
            <a:r>
              <a:rPr lang="en-IN" sz="2000" dirty="0" smtClean="0"/>
              <a:t> In this project, we present a multi scale fusion method to achieve better fusion results for human visual perception.</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37269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43000" y="990600"/>
            <a:ext cx="7543800" cy="4555093"/>
          </a:xfrm>
          <a:prstGeom prst="rect">
            <a:avLst/>
          </a:prstGeom>
          <a:noFill/>
        </p:spPr>
        <p:txBody>
          <a:bodyPr wrap="square" rtlCol="0">
            <a:spAutoFit/>
          </a:bodyPr>
          <a:lstStyle/>
          <a:p>
            <a:pPr marL="285750" indent="-285750">
              <a:buFont typeface="Wingdings" pitchFamily="2" charset="2"/>
              <a:buChar char="q"/>
            </a:pPr>
            <a:r>
              <a:rPr lang="en-IN" dirty="0" smtClean="0"/>
              <a:t>In this paper, we present a multi-scale fusion method based on a hybrid MSD transform (hybrid-MSD) to achieve better fusion results for human visual perception.</a:t>
            </a:r>
          </a:p>
          <a:p>
            <a:pPr marL="285750" indent="-285750">
              <a:buFont typeface="Wingdings"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IN" dirty="0" smtClean="0"/>
              <a:t>The hybrid-MSD decomposes the source image into texture details and edge features at multiple scales by jointly using multi-scale Gaussian and bilateral filters.</a:t>
            </a:r>
          </a:p>
          <a:p>
            <a:pPr marL="285750" indent="-285750"/>
            <a:endParaRPr lang="en-IN" dirty="0" smtClean="0"/>
          </a:p>
          <a:p>
            <a:pPr marL="285750" indent="-285750">
              <a:buFont typeface="Wingdings" pitchFamily="2" charset="2"/>
              <a:buChar char="q"/>
            </a:pPr>
            <a:r>
              <a:rPr lang="en-IN" dirty="0" smtClean="0"/>
              <a:t>A more common approach for pixel-level image fusion is con-ducted in gray scale space based on various multi-scale decomposition (MSD) transforms, e.g., </a:t>
            </a:r>
            <a:r>
              <a:rPr lang="en-IN" dirty="0" err="1" smtClean="0"/>
              <a:t>Laplacian</a:t>
            </a:r>
            <a:r>
              <a:rPr lang="en-IN" dirty="0" smtClean="0"/>
              <a:t> pyramid (LAP)</a:t>
            </a:r>
            <a:r>
              <a:rPr lang="en-IN" dirty="0" smtClean="0">
                <a:hlinkClick r:id="" action="ppaction://hlinkfile"/>
              </a:rPr>
              <a:t>[4]</a:t>
            </a:r>
            <a:r>
              <a:rPr lang="en-IN" dirty="0" smtClean="0"/>
              <a:t> gradient  pyramid (GP) </a:t>
            </a:r>
            <a:r>
              <a:rPr lang="en-IN" dirty="0" smtClean="0">
                <a:hlinkClick r:id="" action="ppaction://hlinkfile"/>
              </a:rPr>
              <a:t>[5]</a:t>
            </a:r>
            <a:r>
              <a:rPr lang="en-IN" dirty="0" smtClean="0"/>
              <a:t>, wavelet transform </a:t>
            </a:r>
            <a:r>
              <a:rPr lang="en-IN" dirty="0" smtClean="0">
                <a:hlinkClick r:id="" action="ppaction://hlinkfile"/>
              </a:rPr>
              <a:t>[6] </a:t>
            </a:r>
            <a:r>
              <a:rPr lang="en-IN" dirty="0" smtClean="0"/>
              <a:t>and support vector transform </a:t>
            </a:r>
            <a:r>
              <a:rPr lang="en-IN" dirty="0" smtClean="0">
                <a:hlinkClick r:id="" action="ppaction://hlinkfile"/>
              </a:rPr>
              <a:t>[7]</a:t>
            </a:r>
            <a:r>
              <a:rPr lang="en-IN" dirty="0" smtClean="0"/>
              <a:t>. </a:t>
            </a:r>
          </a:p>
          <a:p>
            <a:pPr marL="285750" indent="-285750"/>
            <a:endParaRPr lang="en-US"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r>
              <a:rPr lang="en-IN" dirty="0" smtClean="0"/>
              <a:t>Our method manages to employ the </a:t>
            </a:r>
            <a:r>
              <a:rPr lang="en-IN" b="1" dirty="0" smtClean="0"/>
              <a:t>hybrid-MSD</a:t>
            </a:r>
            <a:r>
              <a:rPr lang="en-IN" dirty="0" smtClean="0"/>
              <a:t> to inject the important IR spectral features into the visible image, Thus , it would lead to perceptually better fusion results for human interpretation</a:t>
            </a:r>
            <a:r>
              <a:rPr lang="en-IN" sz="2000" dirty="0" smtClean="0"/>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81684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457200"/>
            <a:ext cx="73914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43561"/>
            <a:ext cx="7239000" cy="3170099"/>
          </a:xfrm>
          <a:prstGeom prst="rect">
            <a:avLst/>
          </a:prstGeom>
          <a:noFill/>
        </p:spPr>
        <p:txBody>
          <a:bodyPr wrap="square" rtlCol="0">
            <a:spAutoFit/>
          </a:bodyPr>
          <a:lstStyle/>
          <a:p>
            <a:r>
              <a:rPr lang="en-US" sz="2000" dirty="0">
                <a:latin typeface="+mj-lt"/>
                <a:cs typeface="Times New Roman" panose="02020603050405020304" pitchFamily="18" charset="0"/>
              </a:rPr>
              <a:t>The proposed approach comprises of </a:t>
            </a:r>
            <a:r>
              <a:rPr lang="en-US" sz="2000" dirty="0" smtClean="0">
                <a:latin typeface="+mj-lt"/>
                <a:cs typeface="Times New Roman" panose="02020603050405020304" pitchFamily="18" charset="0"/>
              </a:rPr>
              <a:t>two steps:</a:t>
            </a:r>
            <a:endParaRPr lang="en-US" sz="2000" dirty="0">
              <a:latin typeface="+mj-lt"/>
              <a:cs typeface="Times New Roman" panose="02020603050405020304" pitchFamily="18" charset="0"/>
            </a:endParaRPr>
          </a:p>
          <a:p>
            <a:pPr lvl="0"/>
            <a:endParaRPr lang="en-US" sz="2000" dirty="0" smtClean="0">
              <a:latin typeface="+mj-lt"/>
              <a:cs typeface="Times New Roman" panose="02020603050405020304" pitchFamily="18" charset="0"/>
            </a:endParaRPr>
          </a:p>
          <a:p>
            <a:pPr lvl="0"/>
            <a:endParaRPr lang="en-US" sz="2000" dirty="0">
              <a:latin typeface="+mj-lt"/>
              <a:cs typeface="Times New Roman" panose="02020603050405020304" pitchFamily="18" charset="0"/>
            </a:endParaRPr>
          </a:p>
          <a:p>
            <a:pPr lvl="0"/>
            <a:r>
              <a:rPr lang="en-US" sz="2000" dirty="0" smtClean="0">
                <a:latin typeface="+mj-lt"/>
                <a:cs typeface="Times New Roman" panose="02020603050405020304" pitchFamily="18" charset="0"/>
              </a:rPr>
              <a:t>   1. </a:t>
            </a:r>
            <a:r>
              <a:rPr lang="en-IN" sz="2000" b="1" dirty="0" smtClean="0">
                <a:latin typeface="+mj-lt"/>
              </a:rPr>
              <a:t>Infrared and visible image fusion based on the hybrid - MSD</a:t>
            </a:r>
          </a:p>
          <a:p>
            <a:pPr lvl="0"/>
            <a:endParaRPr lang="en-IN" sz="2000" b="1" dirty="0" smtClean="0">
              <a:latin typeface="+mj-lt"/>
            </a:endParaRPr>
          </a:p>
          <a:p>
            <a:pPr lvl="0"/>
            <a:r>
              <a:rPr lang="en-IN" sz="2000" i="1" dirty="0" smtClean="0">
                <a:latin typeface="+mj-lt"/>
              </a:rPr>
              <a:t>         1.1.Small and large-scale combinations.</a:t>
            </a:r>
          </a:p>
          <a:p>
            <a:pPr lvl="0"/>
            <a:endParaRPr lang="en-IN" sz="2000" i="1" dirty="0" smtClean="0">
              <a:latin typeface="+mj-lt"/>
            </a:endParaRPr>
          </a:p>
          <a:p>
            <a:pPr lvl="0"/>
            <a:r>
              <a:rPr lang="en-IN" sz="2000" i="1" dirty="0" smtClean="0">
                <a:latin typeface="+mj-lt"/>
              </a:rPr>
              <a:t>         1.2.Base level combination.</a:t>
            </a:r>
            <a:endParaRPr lang="en-US" sz="2000" dirty="0">
              <a:latin typeface="+mj-lt"/>
              <a:cs typeface="Times New Roman" panose="02020603050405020304" pitchFamily="18" charset="0"/>
            </a:endParaRPr>
          </a:p>
          <a:p>
            <a:pPr lvl="0"/>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3089471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3" name="TextBox 12"/>
          <p:cNvSpPr txBox="1"/>
          <p:nvPr/>
        </p:nvSpPr>
        <p:spPr>
          <a:xfrm>
            <a:off x="1752600" y="1905000"/>
            <a:ext cx="184666" cy="369332"/>
          </a:xfrm>
          <a:prstGeom prst="rect">
            <a:avLst/>
          </a:prstGeom>
          <a:noFill/>
        </p:spPr>
        <p:txBody>
          <a:bodyPr wrap="none" rtlCol="0">
            <a:spAutoFit/>
          </a:bodyPr>
          <a:lstStyle/>
          <a:p>
            <a:endParaRPr lang="en-US" dirty="0"/>
          </a:p>
        </p:txBody>
      </p:sp>
      <p:sp>
        <p:nvSpPr>
          <p:cNvPr id="5" name="TextBox 4"/>
          <p:cNvSpPr txBox="1"/>
          <p:nvPr/>
        </p:nvSpPr>
        <p:spPr>
          <a:xfrm>
            <a:off x="1066800" y="232112"/>
            <a:ext cx="7924800" cy="5632311"/>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 </a:t>
            </a:r>
            <a:r>
              <a:rPr lang="en-IN" sz="2000" b="1" dirty="0" smtClean="0"/>
              <a:t>Infrared and visible image fusion based on the hybrid - MSD</a:t>
            </a: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IN" sz="2000" dirty="0" smtClean="0"/>
              <a:t>Visible images often contain more </a:t>
            </a:r>
            <a:r>
              <a:rPr lang="en-IN" sz="2000" b="1" dirty="0" smtClean="0"/>
              <a:t>fine-scale</a:t>
            </a:r>
            <a:r>
              <a:rPr lang="en-IN" sz="2000" dirty="0" smtClean="0"/>
              <a:t> details than the corresponding infrared images, in which the thermal information is usually captured. </a:t>
            </a:r>
          </a:p>
          <a:p>
            <a:endParaRPr lang="en-IN" sz="2000" dirty="0" smtClean="0"/>
          </a:p>
          <a:p>
            <a:pPr>
              <a:buFont typeface="Arial" pitchFamily="34" charset="0"/>
              <a:buChar char="•"/>
            </a:pPr>
            <a:r>
              <a:rPr lang="en-IN" sz="2000" dirty="0" smtClean="0"/>
              <a:t>Therefore, there usually exists a large scale difference between the infrared and visible images.</a:t>
            </a:r>
          </a:p>
          <a:p>
            <a:endParaRPr lang="en-IN" sz="2000" dirty="0" smtClean="0"/>
          </a:p>
          <a:p>
            <a:pPr>
              <a:buFont typeface="Arial" pitchFamily="34" charset="0"/>
              <a:buChar char="•"/>
            </a:pPr>
            <a:r>
              <a:rPr lang="en-IN" sz="2000" dirty="0" smtClean="0"/>
              <a:t> In addition, infrared images often present </a:t>
            </a:r>
            <a:r>
              <a:rPr lang="en-IN" sz="2000" b="1" dirty="0" smtClean="0"/>
              <a:t>unnaturally high contrasts </a:t>
            </a:r>
            <a:r>
              <a:rPr lang="en-IN" sz="2000" dirty="0" smtClean="0"/>
              <a:t>and intensities on the objects with </a:t>
            </a:r>
            <a:r>
              <a:rPr lang="en-IN" sz="2000" b="1" dirty="0" smtClean="0"/>
              <a:t>relatively higher temperature </a:t>
            </a:r>
            <a:r>
              <a:rPr lang="en-IN" sz="2000" dirty="0" smtClean="0"/>
              <a:t>than the surroundings. </a:t>
            </a:r>
          </a:p>
          <a:p>
            <a:pPr>
              <a:buFont typeface="Arial" pitchFamily="34" charset="0"/>
              <a:buChar char="•"/>
            </a:pPr>
            <a:endParaRPr lang="en-IN" sz="2000" dirty="0" smtClean="0"/>
          </a:p>
          <a:p>
            <a:pPr>
              <a:buFont typeface="Arial" pitchFamily="34" charset="0"/>
              <a:buChar char="•"/>
            </a:pPr>
            <a:r>
              <a:rPr lang="en-IN" sz="2000" dirty="0" smtClean="0"/>
              <a:t>For these reasons, decomposing and then merging the two source image information directly by employing conventional MSDs without reliable feature selection may not produce a pleasant fusion result for human observation.</a:t>
            </a:r>
          </a:p>
          <a:p>
            <a:endParaRPr lang="en-IN" sz="2000" dirty="0" smtClean="0"/>
          </a:p>
          <a:p>
            <a:pPr marL="285750" indent="-285750"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98379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41986" name="Picture 2" descr="C:\Users\Shivprasad\Desktop\dfdf.png"/>
          <p:cNvPicPr>
            <a:picLocks noChangeAspect="1" noChangeArrowheads="1"/>
          </p:cNvPicPr>
          <p:nvPr/>
        </p:nvPicPr>
        <p:blipFill>
          <a:blip r:embed="rId3" cstate="print"/>
          <a:srcRect/>
          <a:stretch>
            <a:fillRect/>
          </a:stretch>
        </p:blipFill>
        <p:spPr bwMode="auto">
          <a:xfrm>
            <a:off x="2133600" y="0"/>
            <a:ext cx="5301496" cy="3262313"/>
          </a:xfrm>
          <a:prstGeom prst="rect">
            <a:avLst/>
          </a:prstGeom>
          <a:noFill/>
        </p:spPr>
      </p:pic>
      <p:pic>
        <p:nvPicPr>
          <p:cNvPr id="41987" name="Picture 3" descr="C:\Users\Shivprasad\Downloads\WhatsApp Image 2017-03-06 at 12.59.39 PM (1).jpeg"/>
          <p:cNvPicPr>
            <a:picLocks noChangeAspect="1" noChangeArrowheads="1"/>
          </p:cNvPicPr>
          <p:nvPr/>
        </p:nvPicPr>
        <p:blipFill>
          <a:blip r:embed="rId4" cstate="print"/>
          <a:srcRect/>
          <a:stretch>
            <a:fillRect/>
          </a:stretch>
        </p:blipFill>
        <p:spPr bwMode="auto">
          <a:xfrm>
            <a:off x="1676400" y="3429000"/>
            <a:ext cx="6324600" cy="23717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066800" y="387489"/>
            <a:ext cx="7772400" cy="6001643"/>
          </a:xfrm>
          <a:prstGeom prst="rect">
            <a:avLst/>
          </a:prstGeom>
          <a:noFill/>
        </p:spPr>
        <p:txBody>
          <a:bodyPr wrap="square" rtlCol="0">
            <a:spAutoFit/>
          </a:bodyPr>
          <a:lstStyle/>
          <a:p>
            <a:pPr marL="457200" lvl="0" indent="-457200" algn="ctr"/>
            <a:r>
              <a:rPr lang="en-IN" sz="2400" b="1" dirty="0" smtClean="0"/>
              <a:t>Gaussian and bilateral filters</a:t>
            </a:r>
          </a:p>
          <a:p>
            <a:pPr lvl="0" algn="just"/>
            <a:endParaRPr lang="en-US" sz="2000" b="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sz="2000" b="1" dirty="0" smtClean="0"/>
              <a:t>Gaussian and bilateral filters </a:t>
            </a:r>
            <a:r>
              <a:rPr lang="en-IN" sz="2000" dirty="0" smtClean="0"/>
              <a:t>are both known as important filtering methods used in image processing applications. The Gaussian filter is one of the basic tools for </a:t>
            </a:r>
            <a:r>
              <a:rPr lang="en-IN" sz="2000" b="1" dirty="0" smtClean="0"/>
              <a:t>noise reduction </a:t>
            </a:r>
            <a:r>
              <a:rPr lang="en-IN" sz="2000" dirty="0" smtClean="0"/>
              <a:t>and </a:t>
            </a:r>
            <a:r>
              <a:rPr lang="en-IN" sz="2000" b="1" dirty="0" smtClean="0"/>
              <a:t>image smoothing.</a:t>
            </a:r>
          </a:p>
          <a:p>
            <a:pPr marL="285750" lvl="0" indent="-285750"/>
            <a:endParaRPr lang="en-IN" sz="2000" b="1" dirty="0" smtClean="0"/>
          </a:p>
          <a:p>
            <a:pPr marL="285750" lvl="0" indent="-285750">
              <a:buFont typeface="Arial" panose="020B0604020202020204" pitchFamily="34" charset="0"/>
              <a:buChar char="•"/>
            </a:pPr>
            <a:r>
              <a:rPr lang="en-IN" sz="2000" dirty="0" smtClean="0"/>
              <a:t>Noise is the result of errors in the image that result in pixel values that do not reflect the true intensities of the real scene.</a:t>
            </a:r>
            <a:endParaRPr lang="en-IN" sz="2000" b="1" dirty="0" smtClean="0"/>
          </a:p>
          <a:p>
            <a:pPr marL="285750" lvl="0" indent="-28575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smtClean="0"/>
              <a:t>Gaussian smoothing </a:t>
            </a:r>
            <a:r>
              <a:rPr lang="en-IN" sz="2000" dirty="0" smtClean="0"/>
              <a:t>is used as a pre-processing stage in computer vision algorithms in order to enhance image structures at different scales see scale space representation and scale space implementation.</a:t>
            </a:r>
          </a:p>
          <a:p>
            <a:pPr marL="285750" indent="-285750"/>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t>A </a:t>
            </a:r>
            <a:r>
              <a:rPr lang="en-IN" sz="2000" b="1" dirty="0" smtClean="0"/>
              <a:t>bilateral filter</a:t>
            </a:r>
            <a:r>
              <a:rPr lang="en-IN" sz="2000" dirty="0" smtClean="0"/>
              <a:t> is a non-linear, edge-preserving and noise-reducing smoothing filter for images. The intensity value at each pixel in an image is replaced by a weighted average of intensity values from nearby pixels.</a:t>
            </a:r>
            <a:r>
              <a:rPr lang="en-US" sz="2000" dirty="0" smtClean="0">
                <a:latin typeface="Times New Roman" panose="02020603050405020304" pitchFamily="18" charset="0"/>
                <a:cs typeface="Times New Roman" panose="02020603050405020304" pitchFamily="18" charset="0"/>
              </a:rPr>
              <a:t> </a:t>
            </a:r>
          </a:p>
          <a:p>
            <a:pPr lvl="0"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77285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026" name="Picture 2" descr="C:\Users\Shivprasad\Pictures\Screenshots\Screenshot (87).png"/>
          <p:cNvPicPr>
            <a:picLocks noChangeAspect="1" noChangeArrowheads="1"/>
          </p:cNvPicPr>
          <p:nvPr/>
        </p:nvPicPr>
        <p:blipFill>
          <a:blip r:embed="rId3" cstate="print"/>
          <a:srcRect/>
          <a:stretch>
            <a:fillRect/>
          </a:stretch>
        </p:blipFill>
        <p:spPr bwMode="auto">
          <a:xfrm>
            <a:off x="1295400" y="762000"/>
            <a:ext cx="7696201" cy="4724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1906</TotalTime>
  <Words>1048</Words>
  <Application>Microsoft Office PowerPoint</Application>
  <PresentationFormat>On-screen Show (4:3)</PresentationFormat>
  <Paragraphs>136</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l</vt:lpstr>
      <vt:lpstr>‘;l</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QUESTIONNAIRE</vt:lpstr>
      <vt:lpstr>THANK YOU</vt:lpstr>
    </vt:vector>
  </TitlesOfParts>
  <Company>DSCE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Shivprasad</cp:lastModifiedBy>
  <cp:revision>183</cp:revision>
  <dcterms:created xsi:type="dcterms:W3CDTF">2013-03-22T06:20:01Z</dcterms:created>
  <dcterms:modified xsi:type="dcterms:W3CDTF">2017-03-07T08:13:52Z</dcterms:modified>
</cp:coreProperties>
</file>