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57" r:id="rId4"/>
    <p:sldId id="258" r:id="rId5"/>
    <p:sldId id="260" r:id="rId6"/>
    <p:sldId id="261" r:id="rId7"/>
    <p:sldId id="262" r:id="rId8"/>
    <p:sldId id="270" r:id="rId9"/>
    <p:sldId id="263" r:id="rId10"/>
    <p:sldId id="268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94660"/>
  </p:normalViewPr>
  <p:slideViewPr>
    <p:cSldViewPr>
      <p:cViewPr>
        <p:scale>
          <a:sx n="75" d="100"/>
          <a:sy n="75" d="100"/>
        </p:scale>
        <p:origin x="124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18-Apr-17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18-Apr-17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18-Apr-17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18-Apr-17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18-Apr-17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18-Apr-17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18-Apr-17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18-Apr-17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18-Apr-17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18-Apr-17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9D1-A86C-4F69-93B0-4D2EAF065D20}" type="datetimeFigureOut">
              <a:rPr lang="en-US" smtClean="0"/>
              <a:pPr/>
              <a:t>18-Apr-17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E89D1-A86C-4F69-93B0-4D2EAF065D20}" type="datetimeFigureOut">
              <a:rPr lang="en-US" smtClean="0"/>
              <a:pPr/>
              <a:t>18-Apr-17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7C97-B46C-4A57-8520-F5BBDB84AE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52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533400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latin typeface="Adobe Gothic Std B" pitchFamily="34" charset="-128"/>
                <a:ea typeface="Adobe Gothic Std B" pitchFamily="34" charset="-128"/>
                <a:cs typeface="Times New Roman"/>
              </a:rPr>
              <a:t> Night Vision Imagery: Fusion of low-light visible and thermal IR images</a:t>
            </a:r>
            <a:endParaRPr lang="en-US" sz="3600" b="1" dirty="0">
              <a:latin typeface="Adobe Gothic Std B" pitchFamily="34" charset="-128"/>
              <a:ea typeface="Adobe Gothic Std B" pitchFamily="34" charset="-128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3622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Team Members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Nitin</a:t>
            </a:r>
            <a:r>
              <a:rPr lang="en-US" dirty="0" smtClean="0">
                <a:latin typeface="Times New Roman"/>
                <a:cs typeface="Times New Roman"/>
              </a:rPr>
              <a:t> P </a:t>
            </a:r>
            <a:r>
              <a:rPr lang="en-US" dirty="0" err="1" smtClean="0">
                <a:latin typeface="Times New Roman"/>
                <a:cs typeface="Times New Roman"/>
              </a:rPr>
              <a:t>Khatawate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Soumil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Biswas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ShivPrasad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Achari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Tanish</a:t>
            </a:r>
            <a:r>
              <a:rPr lang="en-US" dirty="0" smtClean="0">
                <a:latin typeface="Times New Roman"/>
                <a:cs typeface="Times New Roman"/>
              </a:rPr>
              <a:t> V </a:t>
            </a:r>
            <a:r>
              <a:rPr lang="en-US" dirty="0" err="1" smtClean="0">
                <a:latin typeface="Times New Roman"/>
                <a:cs typeface="Times New Roman"/>
              </a:rPr>
              <a:t>Sugnani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44196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</a:p>
          <a:p>
            <a:pPr marL="514350" indent="-5143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Shubha Bhat                    Mr.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Sasidhar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                                 </a:t>
            </a:r>
          </a:p>
          <a:p>
            <a:pPr marL="514350" indent="-5143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              Asst. Professor,</a:t>
            </a:r>
          </a:p>
          <a:p>
            <a:pPr marL="514350" indent="-5143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                         Dept. of CSE</a:t>
            </a:r>
          </a:p>
        </p:txBody>
      </p:sp>
    </p:spTree>
    <p:extLst>
      <p:ext uri="{BB962C8B-B14F-4D97-AF65-F5344CB8AC3E}">
        <p14:creationId xmlns:p14="http://schemas.microsoft.com/office/powerpoint/2010/main" val="376358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0"/>
            <a:ext cx="7315200" cy="6126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2209800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i="1" dirty="0" smtClean="0">
                <a:latin typeface="Tekton Pro" pitchFamily="34" charset="0"/>
                <a:cs typeface="Times New Roman" pitchFamily="18" charset="0"/>
              </a:rPr>
              <a:t>THANK YOU</a:t>
            </a:r>
            <a:endParaRPr lang="en-US" sz="8000" b="1" i="1" dirty="0">
              <a:latin typeface="Tekton Pro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52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/>
                <a:ea typeface="+mn-ea"/>
                <a:cs typeface="Times New Roman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Flowchart</a:t>
            </a:r>
          </a:p>
          <a:p>
            <a:r>
              <a:rPr lang="en-US" dirty="0" smtClean="0"/>
              <a:t>Code Snippet</a:t>
            </a:r>
          </a:p>
          <a:p>
            <a:r>
              <a:rPr lang="en-US" dirty="0" smtClean="0"/>
              <a:t>Functions Used</a:t>
            </a:r>
          </a:p>
          <a:p>
            <a:r>
              <a:rPr lang="en-US" dirty="0" smtClean="0"/>
              <a:t>Input and Output images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52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1524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/>
                <a:cs typeface="Times New Roman"/>
              </a:rPr>
              <a:t>INTRODUCTION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5240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838200"/>
            <a:ext cx="7696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/>
              <a:t>In computer vision, Multisensor </a:t>
            </a:r>
            <a:r>
              <a:rPr lang="en-IN" sz="2800" b="1" dirty="0" smtClean="0"/>
              <a:t>Image fusion</a:t>
            </a:r>
            <a:r>
              <a:rPr lang="en-IN" sz="2800" dirty="0" smtClean="0"/>
              <a:t> is the process of combining relevant information from two or more images into a single image. The resulting image will be more informative than any of the input images.</a:t>
            </a:r>
          </a:p>
          <a:p>
            <a:pPr marL="285750" indent="-285750"/>
            <a:endParaRPr lang="en-IN" sz="2800" dirty="0" smtClean="0"/>
          </a:p>
          <a:p>
            <a:pPr marL="285750" indent="-285750">
              <a:buFont typeface="Arial"/>
              <a:buChar char="•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Real-time implementation of the dual sensor fusion system combines imagery from either a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low-light CCD camera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or a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short-wave infrared camera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, with thermal long-wave infrared imagery.</a:t>
            </a:r>
          </a:p>
          <a:p>
            <a:pPr marL="285750" indent="-285750"/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3048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FLOWCHART</a:t>
            </a:r>
            <a:endParaRPr lang="en-IN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151832"/>
            <a:ext cx="6490647" cy="479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8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CODE SNIPPET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80981"/>
            <a:ext cx="77724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 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Dual-channel PCNN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for(</a:t>
            </a:r>
            <a:r>
              <a:rPr lang="en-US" dirty="0" err="1"/>
              <a:t>itime</a:t>
            </a:r>
            <a:r>
              <a:rPr lang="en-US" dirty="0"/>
              <a:t>=1:10)</a:t>
            </a:r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=1:ROW)</a:t>
            </a:r>
          </a:p>
          <a:p>
            <a:r>
              <a:rPr lang="en-US" dirty="0"/>
              <a:t>   for(j=1:COL)</a:t>
            </a:r>
          </a:p>
          <a:p>
            <a:r>
              <a:rPr lang="en-US" dirty="0"/>
              <a:t>       if(JUDFIR(</a:t>
            </a:r>
            <a:r>
              <a:rPr lang="en-US" dirty="0" err="1"/>
              <a:t>i,j</a:t>
            </a:r>
            <a:r>
              <a:rPr lang="en-US" dirty="0"/>
              <a:t>)~=1)   </a:t>
            </a:r>
          </a:p>
          <a:p>
            <a:r>
              <a:rPr lang="en-US" dirty="0"/>
              <a:t>       HA=IMAWT(</a:t>
            </a:r>
            <a:r>
              <a:rPr lang="en-US" dirty="0" err="1"/>
              <a:t>i,j</a:t>
            </a:r>
            <a:r>
              <a:rPr lang="en-US" dirty="0"/>
              <a:t>)+IMA(</a:t>
            </a:r>
            <a:r>
              <a:rPr lang="en-US" dirty="0" err="1"/>
              <a:t>i,j</a:t>
            </a:r>
            <a:r>
              <a:rPr lang="en-US" dirty="0"/>
              <a:t>);</a:t>
            </a:r>
          </a:p>
          <a:p>
            <a:r>
              <a:rPr lang="en-US" dirty="0"/>
              <a:t>       HB=IMBWT(</a:t>
            </a:r>
            <a:r>
              <a:rPr lang="en-US" dirty="0" err="1"/>
              <a:t>i,j</a:t>
            </a:r>
            <a:r>
              <a:rPr lang="en-US" dirty="0"/>
              <a:t>)+IMB(</a:t>
            </a:r>
            <a:r>
              <a:rPr lang="en-US" dirty="0" err="1"/>
              <a:t>i,j</a:t>
            </a:r>
            <a:r>
              <a:rPr lang="en-US" dirty="0"/>
              <a:t>);</a:t>
            </a:r>
          </a:p>
          <a:p>
            <a:r>
              <a:rPr lang="en-US" dirty="0"/>
              <a:t>       U(</a:t>
            </a:r>
            <a:r>
              <a:rPr lang="en-US" dirty="0" err="1"/>
              <a:t>i,j</a:t>
            </a:r>
            <a:r>
              <a:rPr lang="en-US" dirty="0"/>
              <a:t>)=(1+BETA*HA)*(1+BETA*HB)+DELTA;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   if (U(</a:t>
            </a:r>
            <a:r>
              <a:rPr lang="en-US" dirty="0" err="1"/>
              <a:t>i,j</a:t>
            </a:r>
            <a:r>
              <a:rPr lang="en-US" dirty="0"/>
              <a:t>)&gt;THR(</a:t>
            </a:r>
            <a:r>
              <a:rPr lang="en-US" dirty="0" err="1"/>
              <a:t>i,j</a:t>
            </a:r>
            <a:r>
              <a:rPr lang="en-US" dirty="0"/>
              <a:t>)) </a:t>
            </a:r>
          </a:p>
          <a:p>
            <a:r>
              <a:rPr lang="en-US" dirty="0"/>
              <a:t>           JUDFIR(</a:t>
            </a:r>
            <a:r>
              <a:rPr lang="en-US" dirty="0" err="1"/>
              <a:t>i,j</a:t>
            </a:r>
            <a:r>
              <a:rPr lang="en-US" dirty="0"/>
              <a:t>)=1;</a:t>
            </a:r>
          </a:p>
          <a:p>
            <a:r>
              <a:rPr lang="en-US" dirty="0"/>
              <a:t>       else             </a:t>
            </a:r>
          </a:p>
          <a:p>
            <a:r>
              <a:rPr lang="en-US" dirty="0"/>
              <a:t>           THR(</a:t>
            </a:r>
            <a:r>
              <a:rPr lang="en-US" dirty="0" err="1"/>
              <a:t>i,j</a:t>
            </a:r>
            <a:r>
              <a:rPr lang="en-US" dirty="0"/>
              <a:t>)=THR(</a:t>
            </a:r>
            <a:r>
              <a:rPr lang="en-US" dirty="0" err="1"/>
              <a:t>i,j</a:t>
            </a:r>
            <a:r>
              <a:rPr lang="en-US" dirty="0"/>
              <a:t>)*</a:t>
            </a:r>
            <a:r>
              <a:rPr lang="en-US" dirty="0" err="1"/>
              <a:t>exp</a:t>
            </a:r>
            <a:r>
              <a:rPr lang="en-US" dirty="0"/>
              <a:t>(-ALPHAT);</a:t>
            </a:r>
          </a:p>
          <a:p>
            <a:r>
              <a:rPr lang="en-US" dirty="0"/>
              <a:t>       end</a:t>
            </a:r>
          </a:p>
          <a:p>
            <a:r>
              <a:rPr lang="en-US" dirty="0"/>
              <a:t>       end   %%% end of JUDFIR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end %%% end j</a:t>
            </a:r>
          </a:p>
          <a:p>
            <a:r>
              <a:rPr lang="en-US" dirty="0"/>
              <a:t>end     %%% end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3810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/>
                <a:cs typeface="Times New Roman"/>
              </a:rPr>
              <a:t>FUNCTIONS USED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143000"/>
            <a:ext cx="76962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1900" dirty="0">
                <a:latin typeface="Times New Roman"/>
                <a:cs typeface="Times New Roman"/>
              </a:rPr>
              <a:t> </a:t>
            </a:r>
            <a:r>
              <a:rPr lang="en-IN" sz="1900" dirty="0" err="1" smtClean="0">
                <a:latin typeface="Times New Roman"/>
                <a:cs typeface="Times New Roman"/>
              </a:rPr>
              <a:t>i</a:t>
            </a:r>
            <a:r>
              <a:rPr lang="en-IN" sz="1900" dirty="0" err="1" smtClean="0">
                <a:latin typeface="Times New Roman"/>
                <a:cs typeface="Times New Roman"/>
              </a:rPr>
              <a:t>mread</a:t>
            </a:r>
            <a:r>
              <a:rPr lang="en-IN" sz="1900" dirty="0" smtClean="0">
                <a:latin typeface="Times New Roman"/>
                <a:cs typeface="Times New Roman"/>
              </a:rPr>
              <a:t> :-</a:t>
            </a:r>
            <a:endParaRPr lang="en-IN" sz="1900" dirty="0" smtClean="0">
              <a:latin typeface="Times New Roman"/>
              <a:cs typeface="Times New Roman"/>
            </a:endParaRPr>
          </a:p>
          <a:p>
            <a:r>
              <a:rPr lang="en-IN" sz="1900" dirty="0">
                <a:latin typeface="Times New Roman"/>
                <a:cs typeface="Times New Roman"/>
              </a:rPr>
              <a:t> </a:t>
            </a:r>
            <a:r>
              <a:rPr lang="en-IN" sz="1900" dirty="0" smtClean="0">
                <a:latin typeface="Times New Roman"/>
                <a:cs typeface="Times New Roman"/>
              </a:rPr>
              <a:t>   Read image from graphics file</a:t>
            </a:r>
          </a:p>
          <a:p>
            <a:r>
              <a:rPr lang="en-IN" sz="1900" dirty="0" smtClean="0">
                <a:latin typeface="Times New Roman"/>
                <a:cs typeface="Times New Roman"/>
              </a:rPr>
              <a:t>    </a:t>
            </a:r>
            <a:r>
              <a:rPr lang="en-IN" sz="1900" dirty="0" err="1" smtClean="0">
                <a:latin typeface="Times New Roman"/>
                <a:cs typeface="Times New Roman"/>
              </a:rPr>
              <a:t>ex:A</a:t>
            </a:r>
            <a:r>
              <a:rPr lang="en-IN" sz="1900" dirty="0" smtClean="0">
                <a:latin typeface="Times New Roman"/>
                <a:cs typeface="Times New Roman"/>
              </a:rPr>
              <a:t> = </a:t>
            </a:r>
            <a:r>
              <a:rPr lang="en-IN" sz="1900" dirty="0" err="1" smtClean="0">
                <a:latin typeface="Times New Roman"/>
                <a:cs typeface="Times New Roman"/>
              </a:rPr>
              <a:t>imread</a:t>
            </a:r>
            <a:r>
              <a:rPr lang="en-IN" sz="1900" dirty="0" smtClean="0">
                <a:latin typeface="Times New Roman"/>
                <a:cs typeface="Times New Roman"/>
              </a:rPr>
              <a:t>(filename)</a:t>
            </a:r>
          </a:p>
          <a:p>
            <a:pPr>
              <a:buFont typeface="Wingdings" pitchFamily="2" charset="2"/>
              <a:buChar char="ü"/>
            </a:pPr>
            <a:endParaRPr lang="en-US" sz="1900" dirty="0" smtClean="0">
              <a:latin typeface="Times New Roman"/>
              <a:cs typeface="Times New Roman"/>
            </a:endParaRPr>
          </a:p>
          <a:p>
            <a:pPr>
              <a:buFont typeface="Wingdings" pitchFamily="2" charset="2"/>
              <a:buChar char="ü"/>
            </a:pPr>
            <a:r>
              <a:rPr lang="en-IN" dirty="0">
                <a:latin typeface="Times New Roman"/>
                <a:cs typeface="Times New Roman"/>
              </a:rPr>
              <a:t> </a:t>
            </a:r>
            <a:r>
              <a:rPr lang="en-IN" dirty="0" err="1" smtClean="0">
                <a:latin typeface="Times New Roman"/>
                <a:cs typeface="Times New Roman"/>
              </a:rPr>
              <a:t>i</a:t>
            </a:r>
            <a:r>
              <a:rPr lang="en-IN" dirty="0" err="1" smtClean="0">
                <a:latin typeface="Times New Roman"/>
                <a:cs typeface="Times New Roman"/>
              </a:rPr>
              <a:t>mshow</a:t>
            </a:r>
            <a:r>
              <a:rPr lang="en-IN" dirty="0" smtClean="0">
                <a:latin typeface="Times New Roman"/>
                <a:cs typeface="Times New Roman"/>
              </a:rPr>
              <a:t>(I) :-</a:t>
            </a:r>
            <a:endParaRPr lang="en-IN" dirty="0" smtClean="0">
              <a:latin typeface="Times New Roman"/>
              <a:cs typeface="Times New Roman"/>
            </a:endParaRPr>
          </a:p>
          <a:p>
            <a:r>
              <a:rPr lang="en-IN" dirty="0" smtClean="0">
                <a:latin typeface="Times New Roman"/>
                <a:cs typeface="Times New Roman"/>
              </a:rPr>
              <a:t>    </a:t>
            </a:r>
            <a:r>
              <a:rPr lang="en-IN" dirty="0">
                <a:latin typeface="Times New Roman"/>
                <a:cs typeface="Times New Roman"/>
              </a:rPr>
              <a:t>D</a:t>
            </a:r>
            <a:r>
              <a:rPr lang="en-IN" dirty="0" smtClean="0">
                <a:latin typeface="Times New Roman"/>
                <a:cs typeface="Times New Roman"/>
              </a:rPr>
              <a:t>isplays image I in a figure</a:t>
            </a:r>
          </a:p>
          <a:p>
            <a:pPr>
              <a:buFont typeface="Wingdings" pitchFamily="2" charset="2"/>
              <a:buChar char="ü"/>
            </a:pP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onv2(2-D convolution) :-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applications such as image processing, it can be useful to compare the input of a convolution directly to the output. The conv2 function allows you to control the size of the output.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294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1524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/>
                <a:cs typeface="Times New Roman"/>
              </a:rPr>
              <a:t>PERFORMANCE METRICS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1143000"/>
            <a:ext cx="74676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Corr2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2-D </a:t>
            </a:r>
            <a:r>
              <a:rPr lang="en-US" dirty="0"/>
              <a:t>correlation </a:t>
            </a:r>
            <a:r>
              <a:rPr lang="en-US" dirty="0" err="1"/>
              <a:t>coefficientcollapse</a:t>
            </a:r>
            <a:r>
              <a:rPr lang="en-US" dirty="0"/>
              <a:t> all in </a:t>
            </a:r>
            <a:r>
              <a:rPr lang="en-US" dirty="0" smtClean="0"/>
              <a:t>page</a:t>
            </a:r>
          </a:p>
          <a:p>
            <a:r>
              <a:rPr lang="en-US" dirty="0"/>
              <a:t> </a:t>
            </a:r>
            <a:r>
              <a:rPr lang="en-US" dirty="0" smtClean="0"/>
              <a:t>Syntax –  r </a:t>
            </a:r>
            <a:r>
              <a:rPr lang="en-US" dirty="0"/>
              <a:t>= corr2(A,B)</a:t>
            </a:r>
          </a:p>
          <a:p>
            <a:endParaRPr lang="en-US" dirty="0"/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r </a:t>
            </a:r>
            <a:r>
              <a:rPr lang="en-US" dirty="0"/>
              <a:t>= corr2(A,B) returns the correlation coefficient r between A and B, where A </a:t>
            </a:r>
            <a:r>
              <a:rPr lang="en-US" dirty="0" smtClean="0"/>
              <a:t>         and </a:t>
            </a:r>
            <a:r>
              <a:rPr lang="en-US" dirty="0"/>
              <a:t>B are matrices or vectors of the same size. r is a scalar double.</a:t>
            </a:r>
          </a:p>
          <a:p>
            <a:endParaRPr lang="en-US" dirty="0"/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r>
              <a:rPr lang="en-US" dirty="0" smtClean="0"/>
              <a:t>Compute the correlation coefficient between an image and the same image processed with a median filter.</a:t>
            </a:r>
          </a:p>
          <a:p>
            <a:endParaRPr lang="en-US" dirty="0"/>
          </a:p>
          <a:p>
            <a:r>
              <a:rPr lang="en-US" dirty="0"/>
              <a:t>I = </a:t>
            </a:r>
            <a:r>
              <a:rPr lang="en-US" dirty="0" err="1"/>
              <a:t>imread</a:t>
            </a:r>
            <a:r>
              <a:rPr lang="en-US" dirty="0"/>
              <a:t>('</a:t>
            </a:r>
            <a:r>
              <a:rPr lang="en-US" dirty="0" err="1"/>
              <a:t>pout.tif</a:t>
            </a:r>
            <a:r>
              <a:rPr lang="en-US" dirty="0"/>
              <a:t>');</a:t>
            </a:r>
          </a:p>
          <a:p>
            <a:r>
              <a:rPr lang="en-US" dirty="0"/>
              <a:t>J = medfilt2(I);</a:t>
            </a:r>
          </a:p>
          <a:p>
            <a:r>
              <a:rPr lang="en-US" dirty="0"/>
              <a:t>R = corr2(I,J)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3" name="Picture 5" descr="C:\Users\Shivprasad\Desktop\Project Image Fusion\existing state code\aeroplane\Camp_Vi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3429000" cy="2571750"/>
          </a:xfrm>
          <a:prstGeom prst="rect">
            <a:avLst/>
          </a:prstGeom>
          <a:noFill/>
        </p:spPr>
      </p:pic>
      <p:pic>
        <p:nvPicPr>
          <p:cNvPr id="10" name="Picture 4" descr="C:\Users\Shivprasad\Desktop\Project Image Fusion\existing state code\aeroplane\Camp_I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2209800"/>
            <a:ext cx="3429000" cy="257175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371600" y="1676400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Visible Image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410200" y="1676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IR Image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667000" y="4572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INPUT IMAGES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76642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Documents and Settings\ADMIN\Desktop\Courses Offe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10200" y="6664673"/>
            <a:ext cx="7086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Department of Computer Science &amp; Engineering, DSCE</a:t>
            </a:r>
            <a:endParaRPr 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/>
            <a:r>
              <a:rPr lang="en-US" sz="4000" b="1" dirty="0" smtClean="0">
                <a:latin typeface="Times New Roman"/>
                <a:cs typeface="Times New Roman"/>
              </a:rPr>
              <a:t>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81" y="954225"/>
            <a:ext cx="6295238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378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Adobe Gothic Std B</vt:lpstr>
      <vt:lpstr>Arial</vt:lpstr>
      <vt:lpstr>Calibri</vt:lpstr>
      <vt:lpstr>Tekton Pro</vt:lpstr>
      <vt:lpstr>Times New Roman</vt:lpstr>
      <vt:lpstr>Wingdings</vt:lpstr>
      <vt:lpstr>Office Theme</vt:lpstr>
      <vt:lpstr>cv</vt:lpstr>
      <vt:lpstr>Contents</vt:lpstr>
      <vt:lpstr>cv</vt:lpstr>
      <vt:lpstr>cv</vt:lpstr>
      <vt:lpstr>cv</vt:lpstr>
      <vt:lpstr>cv</vt:lpstr>
      <vt:lpstr>cv</vt:lpstr>
      <vt:lpstr>PowerPoint Presentation</vt:lpstr>
      <vt:lpstr>cv</vt:lpstr>
      <vt:lpstr>PowerPoint Presentation</vt:lpstr>
      <vt:lpstr>cv</vt:lpstr>
    </vt:vector>
  </TitlesOfParts>
  <Company>DSCE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Tanish Sugnani</cp:lastModifiedBy>
  <cp:revision>110</cp:revision>
  <dcterms:created xsi:type="dcterms:W3CDTF">2013-03-22T06:20:01Z</dcterms:created>
  <dcterms:modified xsi:type="dcterms:W3CDTF">2017-04-18T06:30:55Z</dcterms:modified>
</cp:coreProperties>
</file>