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7" r:id="rId4"/>
    <p:sldId id="258" r:id="rId5"/>
    <p:sldId id="260" r:id="rId6"/>
    <p:sldId id="272" r:id="rId7"/>
    <p:sldId id="273" r:id="rId8"/>
    <p:sldId id="274" r:id="rId9"/>
    <p:sldId id="270" r:id="rId10"/>
    <p:sldId id="263" r:id="rId11"/>
    <p:sldId id="271" r:id="rId12"/>
    <p:sldId id="268" r:id="rId13"/>
    <p:sldId id="262" r:id="rId14"/>
    <p:sldId id="275" r:id="rId15"/>
    <p:sldId id="276" r:id="rId16"/>
    <p:sldId id="27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>
      <p:cViewPr varScale="1">
        <p:scale>
          <a:sx n="70" d="100"/>
          <a:sy n="70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9D1-A86C-4F69-93B0-4D2EAF065D20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7792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 </a:t>
            </a:r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Image</a:t>
            </a:r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 </a:t>
            </a:r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Fusion of low-light visible and thermal </a:t>
            </a:r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Infrared images based on a novel Hybrid MSD approach</a:t>
            </a:r>
            <a:endParaRPr lang="en-US" sz="3600" b="1" dirty="0">
              <a:latin typeface="Adobe Gothic Std B" pitchFamily="34" charset="-128"/>
              <a:ea typeface="Adobe Gothic Std B" pitchFamily="34" charset="-128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362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Team Members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Nitin</a:t>
            </a:r>
            <a:r>
              <a:rPr lang="en-US" dirty="0" smtClean="0">
                <a:latin typeface="Times New Roman"/>
                <a:cs typeface="Times New Roman"/>
              </a:rPr>
              <a:t> P </a:t>
            </a:r>
            <a:r>
              <a:rPr lang="en-US" dirty="0" err="1" smtClean="0">
                <a:latin typeface="Times New Roman"/>
                <a:cs typeface="Times New Roman"/>
              </a:rPr>
              <a:t>Khatawate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Soumil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Biswas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ShivPrasad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Achari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Tanish</a:t>
            </a:r>
            <a:r>
              <a:rPr lang="en-US" dirty="0" smtClean="0">
                <a:latin typeface="Times New Roman"/>
                <a:cs typeface="Times New Roman"/>
              </a:rPr>
              <a:t> V </a:t>
            </a:r>
            <a:r>
              <a:rPr lang="en-US" dirty="0" err="1" smtClean="0">
                <a:latin typeface="Times New Roman"/>
                <a:cs typeface="Times New Roman"/>
              </a:rPr>
              <a:t>Sugnani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4419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Shubha Bhat                    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Sasidhar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                            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             Asst. Professor,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Dept. of CSE</a:t>
            </a:r>
          </a:p>
        </p:txBody>
      </p:sp>
    </p:spTree>
    <p:extLst>
      <p:ext uri="{BB962C8B-B14F-4D97-AF65-F5344CB8AC3E}">
        <p14:creationId xmlns:p14="http://schemas.microsoft.com/office/powerpoint/2010/main" val="37635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sz="4000" b="1" dirty="0" smtClean="0">
                <a:latin typeface="Times New Roman"/>
                <a:cs typeface="Times New Roman"/>
              </a:rPr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20" y="1102799"/>
            <a:ext cx="6296359" cy="46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715294"/>
            <a:ext cx="5457825" cy="4295775"/>
          </a:xfrm>
        </p:spPr>
      </p:pic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84" y="21608"/>
            <a:ext cx="7441516" cy="60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715294"/>
            <a:ext cx="5457825" cy="4295775"/>
          </a:xfrm>
        </p:spPr>
      </p:pic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7467600" cy="615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9286" y="20892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RESULTS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58" y="1141692"/>
            <a:ext cx="6867442" cy="49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9286" y="20892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RESULTS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99" y="1064185"/>
            <a:ext cx="7453001" cy="48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9286" y="20892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RESULTS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47" y="1002614"/>
            <a:ext cx="5710631" cy="2477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07" y="3600450"/>
            <a:ext cx="5651293" cy="25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9286" y="20892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RESULTS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55257"/>
            <a:ext cx="5867399" cy="2459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3505201"/>
            <a:ext cx="586739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2098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 smtClean="0">
                <a:latin typeface="Tekton Pro" pitchFamily="34" charset="0"/>
                <a:cs typeface="Times New Roman" pitchFamily="18" charset="0"/>
              </a:rPr>
              <a:t>THANK YOU</a:t>
            </a:r>
            <a:endParaRPr lang="en-US" sz="8000" b="1" i="1" dirty="0">
              <a:latin typeface="Tekton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/>
                <a:ea typeface="+mn-ea"/>
                <a:cs typeface="Times New Roman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Code Snippet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Graphical Representation of 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52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INTRODUCTION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524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8382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/>
              <a:t>In computer vision, Multisensor </a:t>
            </a:r>
            <a:r>
              <a:rPr lang="en-IN" sz="2800" b="1" dirty="0" smtClean="0"/>
              <a:t>Image fusion</a:t>
            </a:r>
            <a:r>
              <a:rPr lang="en-IN" sz="2800" dirty="0" smtClean="0"/>
              <a:t> is the process of combining relevant information from two or more images into a single image. The resulting image will be more informative than any of the input images.</a:t>
            </a:r>
          </a:p>
          <a:p>
            <a:pPr marL="285750" indent="-285750"/>
            <a:endParaRPr lang="en-IN" sz="2800" dirty="0" smtClean="0"/>
          </a:p>
          <a:p>
            <a:pPr marL="285750" indent="-285750">
              <a:buFont typeface="Arial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Real-time implementation of the dual sensor fusion system combines imagery from either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low-light CCD camera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short-wave infrared camera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with thermal long-wave infrared imagery.</a:t>
            </a:r>
          </a:p>
          <a:p>
            <a:pPr marL="285750" indent="-285750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304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FLOWCHART</a:t>
            </a:r>
            <a:endParaRPr lang="en-IN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55931"/>
            <a:ext cx="8153400" cy="43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8324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CODE SNIPPET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829574"/>
            <a:ext cx="7772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MSD</a:t>
            </a:r>
          </a:p>
          <a:p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scale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using Gaussian and Bilateral filter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 = cell(1, nLevel+1);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M1L = cell(1, nLevel+1);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M1{1} = img1;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M1L{1} = img1;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M1D = cell(1, nLevel+1);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M1E = cell(1, nLevel+1);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sigma0 = sigma;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 = 2:nLevel+1,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 = floor(3*sigma0);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fspecial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[2*w+1, 2*w+1], sigma0);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M1{j}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imfilter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(M1{j-1}, h, 'symmetric');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M1L{j} = 255*bfilter2(M1L{j-1}/255,w,[sigma0,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sigma_r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/(k^(j-2))]);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M1D{j} = M1{j-1} - M1L{j};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M1E{j} = M1L{j} - M1{j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sigma0 = k*sigma0;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8324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CODE SNIPPET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829574"/>
            <a:ext cx="7772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Bilateral 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/>
              <a:t>dim = size(A);</a:t>
            </a:r>
          </a:p>
          <a:p>
            <a:r>
              <a:rPr lang="en-IN" sz="1600" dirty="0"/>
              <a:t>B = zeros(dim);</a:t>
            </a:r>
          </a:p>
          <a:p>
            <a:r>
              <a:rPr lang="en-IN" sz="1600" dirty="0"/>
              <a:t>for </a:t>
            </a:r>
            <a:r>
              <a:rPr lang="en-IN" sz="1600" dirty="0" err="1"/>
              <a:t>i</a:t>
            </a:r>
            <a:r>
              <a:rPr lang="en-IN" sz="1600" dirty="0"/>
              <a:t> = 1:dim(1)</a:t>
            </a:r>
          </a:p>
          <a:p>
            <a:r>
              <a:rPr lang="en-IN" sz="1600" dirty="0"/>
              <a:t>   for j = 1:dim(2</a:t>
            </a:r>
            <a:r>
              <a:rPr lang="en-IN" sz="1600" dirty="0" smtClean="0"/>
              <a:t>)</a:t>
            </a:r>
            <a:endParaRPr lang="en-IN" sz="1600" dirty="0"/>
          </a:p>
          <a:p>
            <a:r>
              <a:rPr lang="en-IN" sz="1600" dirty="0"/>
              <a:t>         % Extract local region.</a:t>
            </a:r>
          </a:p>
          <a:p>
            <a:r>
              <a:rPr lang="en-IN" sz="1600" dirty="0"/>
              <a:t>         </a:t>
            </a:r>
            <a:r>
              <a:rPr lang="en-IN" sz="1600" dirty="0" err="1"/>
              <a:t>iMin</a:t>
            </a:r>
            <a:r>
              <a:rPr lang="en-IN" sz="1600" dirty="0"/>
              <a:t> = max(i-w,1);</a:t>
            </a:r>
          </a:p>
          <a:p>
            <a:r>
              <a:rPr lang="en-IN" sz="1600" dirty="0"/>
              <a:t>         </a:t>
            </a:r>
            <a:r>
              <a:rPr lang="en-IN" sz="1600" dirty="0" err="1"/>
              <a:t>iMax</a:t>
            </a:r>
            <a:r>
              <a:rPr lang="en-IN" sz="1600" dirty="0"/>
              <a:t> = min(</a:t>
            </a:r>
            <a:r>
              <a:rPr lang="en-IN" sz="1600" dirty="0" err="1"/>
              <a:t>i+w,dim</a:t>
            </a:r>
            <a:r>
              <a:rPr lang="en-IN" sz="1600" dirty="0"/>
              <a:t>(1));</a:t>
            </a:r>
          </a:p>
          <a:p>
            <a:r>
              <a:rPr lang="en-IN" sz="1600" dirty="0"/>
              <a:t>         </a:t>
            </a:r>
            <a:r>
              <a:rPr lang="en-IN" sz="1600" dirty="0" err="1"/>
              <a:t>jMin</a:t>
            </a:r>
            <a:r>
              <a:rPr lang="en-IN" sz="1600" dirty="0"/>
              <a:t> = max(j-w,1);</a:t>
            </a:r>
          </a:p>
          <a:p>
            <a:r>
              <a:rPr lang="en-IN" sz="1600" dirty="0"/>
              <a:t>         </a:t>
            </a:r>
            <a:r>
              <a:rPr lang="en-IN" sz="1600" dirty="0" err="1"/>
              <a:t>jMax</a:t>
            </a:r>
            <a:r>
              <a:rPr lang="en-IN" sz="1600" dirty="0"/>
              <a:t> = min(</a:t>
            </a:r>
            <a:r>
              <a:rPr lang="en-IN" sz="1600" dirty="0" err="1"/>
              <a:t>j+w,dim</a:t>
            </a:r>
            <a:r>
              <a:rPr lang="en-IN" sz="1600" dirty="0"/>
              <a:t>(2));</a:t>
            </a:r>
          </a:p>
          <a:p>
            <a:r>
              <a:rPr lang="en-IN" sz="1600" dirty="0"/>
              <a:t>         I = A(</a:t>
            </a:r>
            <a:r>
              <a:rPr lang="en-IN" sz="1600" dirty="0" err="1"/>
              <a:t>iMin:iMax,jMin:jMax</a:t>
            </a:r>
            <a:r>
              <a:rPr lang="en-IN" sz="1600" dirty="0" smtClean="0"/>
              <a:t>);      </a:t>
            </a:r>
            <a:endParaRPr lang="en-IN" sz="1600" dirty="0"/>
          </a:p>
          <a:p>
            <a:r>
              <a:rPr lang="en-IN" sz="1600" dirty="0"/>
              <a:t>         % Compute Gaussian intensity weights.</a:t>
            </a:r>
          </a:p>
          <a:p>
            <a:r>
              <a:rPr lang="en-IN" sz="1600" dirty="0"/>
              <a:t>         H = </a:t>
            </a:r>
            <a:r>
              <a:rPr lang="en-IN" sz="1600" dirty="0" err="1"/>
              <a:t>exp</a:t>
            </a:r>
            <a:r>
              <a:rPr lang="en-IN" sz="1600" dirty="0"/>
              <a:t>(-(I-A(</a:t>
            </a:r>
            <a:r>
              <a:rPr lang="en-IN" sz="1600" dirty="0" err="1"/>
              <a:t>i,j</a:t>
            </a:r>
            <a:r>
              <a:rPr lang="en-IN" sz="1600" dirty="0"/>
              <a:t>)).^2/(2*sigma_r^2</a:t>
            </a:r>
            <a:r>
              <a:rPr lang="en-IN" sz="1600" dirty="0" smtClean="0"/>
              <a:t>));      </a:t>
            </a:r>
            <a:endParaRPr lang="en-IN" sz="1600" dirty="0"/>
          </a:p>
          <a:p>
            <a:r>
              <a:rPr lang="en-IN" sz="1600" dirty="0"/>
              <a:t>         % Calculate bilateral filter response.</a:t>
            </a:r>
          </a:p>
          <a:p>
            <a:r>
              <a:rPr lang="en-IN" sz="1600" dirty="0"/>
              <a:t>         F = H.*G((</a:t>
            </a:r>
            <a:r>
              <a:rPr lang="en-IN" sz="1600" dirty="0" err="1"/>
              <a:t>iMin:iMax</a:t>
            </a:r>
            <a:r>
              <a:rPr lang="en-IN" sz="1600" dirty="0"/>
              <a:t>)-i+w+1,(</a:t>
            </a:r>
            <a:r>
              <a:rPr lang="en-IN" sz="1600" dirty="0" err="1"/>
              <a:t>jMin:jMax</a:t>
            </a:r>
            <a:r>
              <a:rPr lang="en-IN" sz="1600" dirty="0"/>
              <a:t>)-j+w+1);</a:t>
            </a:r>
          </a:p>
          <a:p>
            <a:r>
              <a:rPr lang="en-IN" sz="1600" dirty="0"/>
              <a:t>         B(</a:t>
            </a:r>
            <a:r>
              <a:rPr lang="en-IN" sz="1600" dirty="0" err="1"/>
              <a:t>i,j</a:t>
            </a:r>
            <a:r>
              <a:rPr lang="en-IN" sz="1600" dirty="0"/>
              <a:t>) = sum(F(:).*I(:))/sum(F</a:t>
            </a:r>
            <a:r>
              <a:rPr lang="en-IN" sz="1600" dirty="0" smtClean="0"/>
              <a:t>(:));               </a:t>
            </a:r>
            <a:endParaRPr lang="en-IN" sz="1600" dirty="0"/>
          </a:p>
          <a:p>
            <a:r>
              <a:rPr lang="en-IN" sz="1600" dirty="0"/>
              <a:t>   </a:t>
            </a:r>
            <a:r>
              <a:rPr lang="en-IN" sz="1600" dirty="0" smtClean="0"/>
              <a:t>end</a:t>
            </a:r>
          </a:p>
          <a:p>
            <a:r>
              <a:rPr lang="en-IN" sz="1600" dirty="0" smtClean="0"/>
              <a:t>  </a:t>
            </a:r>
            <a:endParaRPr lang="en-IN" sz="1600" dirty="0"/>
          </a:p>
          <a:p>
            <a:r>
              <a:rPr lang="en-IN" sz="1600" dirty="0" smtClean="0"/>
              <a:t>end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26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9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CODE SNIPPET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775931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image fusion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%Base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combination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j == nLevel+1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 = floor(3*sigma0);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 = fspecial('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[2*w+1, 2*w+1], sigma0);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lambda_Base = lambda;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C_N = atan(lambda_Base*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P_j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lambda_Base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C_N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imfilter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(C_N, h, 'symmetric');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MF = C_N.*M2{j} + (1-C_N).*M1{j};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Large-scale combination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sigma0 = 1.0;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floor(3*sigma0);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fspecial('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[2*w+1, 2*w+1], sigma0);   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C_j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imfilter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C_j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h, 'symmetric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D_F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C_j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.*M2E{j}+ (1-C_j).*M1E{j};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= MF + D_F;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D_F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C_j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.*M2D{j}+ (1-C_j).*M1D{j};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= MF + D_F;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89367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CODE SNIPPET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562081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Small-scale combination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sigma0 = 0.5;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floor(3*sigma0);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fspecial('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[2*w+1, 2*w+1], sigma0);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C_0 = double(abs(M1E{2}) &lt; abs(M2E{2}));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C_0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imfilter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(C_0, h, 'symmetric');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D_F = C_0.*M2E{2}+ (1-C_0).*M1E{2};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= MF + D_F;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C_0 = abs(M1D{2}) &lt; abs(M2D{2});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D_F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C_0.*M2D{2}+ (1-C_0).*M1D{2};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= MF + D_F;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49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2396127"/>
            <a:ext cx="3877216" cy="2934109"/>
          </a:xfrm>
        </p:spPr>
      </p:pic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7492" y="1239588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Visible Image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2113" y="121818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 Image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33392" y="338395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INPUT IMAGES</a:t>
            </a:r>
            <a:endParaRPr lang="en-IN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7" y="2005042"/>
            <a:ext cx="3877216" cy="331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90" y="2005042"/>
            <a:ext cx="3886742" cy="33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658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Gothic Std B</vt:lpstr>
      <vt:lpstr>Arial</vt:lpstr>
      <vt:lpstr>Calibri</vt:lpstr>
      <vt:lpstr>Tekton Pro</vt:lpstr>
      <vt:lpstr>Times New Roman</vt:lpstr>
      <vt:lpstr>Office Theme</vt:lpstr>
      <vt:lpstr>cv</vt:lpstr>
      <vt:lpstr>Contents</vt:lpstr>
      <vt:lpstr>cv</vt:lpstr>
      <vt:lpstr>cv</vt:lpstr>
      <vt:lpstr>cv</vt:lpstr>
      <vt:lpstr>cv</vt:lpstr>
      <vt:lpstr>cv</vt:lpstr>
      <vt:lpstr>cv</vt:lpstr>
      <vt:lpstr>PowerPoint Presentation</vt:lpstr>
      <vt:lpstr>cv</vt:lpstr>
      <vt:lpstr>PowerPoint Presentation</vt:lpstr>
      <vt:lpstr>PowerPoint Presentation</vt:lpstr>
      <vt:lpstr>cv</vt:lpstr>
      <vt:lpstr>cv</vt:lpstr>
      <vt:lpstr>cv</vt:lpstr>
      <vt:lpstr>cv</vt:lpstr>
      <vt:lpstr>cv</vt:lpstr>
    </vt:vector>
  </TitlesOfParts>
  <Company>DSCE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Tanish Sugnani</cp:lastModifiedBy>
  <cp:revision>121</cp:revision>
  <dcterms:created xsi:type="dcterms:W3CDTF">2013-03-22T06:20:01Z</dcterms:created>
  <dcterms:modified xsi:type="dcterms:W3CDTF">2017-05-30T08:11:22Z</dcterms:modified>
</cp:coreProperties>
</file>