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7" r:id="rId3"/>
    <p:sldId id="257" r:id="rId4"/>
    <p:sldId id="258" r:id="rId5"/>
    <p:sldId id="260" r:id="rId6"/>
    <p:sldId id="261" r:id="rId7"/>
    <p:sldId id="262" r:id="rId8"/>
    <p:sldId id="268" r:id="rId9"/>
    <p:sldId id="263" r:id="rId10"/>
    <p:sldId id="269" r:id="rId11"/>
    <p:sldId id="264" r:id="rId12"/>
    <p:sldId id="270" r:id="rId13"/>
    <p:sldId id="271" r:id="rId14"/>
    <p:sldId id="26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94660"/>
  </p:normalViewPr>
  <p:slideViewPr>
    <p:cSldViewPr>
      <p:cViewPr>
        <p:scale>
          <a:sx n="75" d="100"/>
          <a:sy n="75" d="100"/>
        </p:scale>
        <p:origin x="852"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15-Feb-17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15-Feb-17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15-Feb-17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15-Feb-17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15-Feb-17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3E89D1-A86C-4F69-93B0-4D2EAF065D20}" type="datetimeFigureOut">
              <a:rPr lang="en-US" smtClean="0"/>
              <a:pPr/>
              <a:t>15-Feb-17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3E89D1-A86C-4F69-93B0-4D2EAF065D20}" type="datetimeFigureOut">
              <a:rPr lang="en-US" smtClean="0"/>
              <a:pPr/>
              <a:t>15-Feb-17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3E89D1-A86C-4F69-93B0-4D2EAF065D20}" type="datetimeFigureOut">
              <a:rPr lang="en-US" smtClean="0"/>
              <a:pPr/>
              <a:t>15-Feb-17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15-Feb-17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15-Feb-17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15-Feb-17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15-Feb-17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a:t>
            </a:r>
            <a:endParaRPr lang="en-US" dirty="0"/>
          </a:p>
        </p:txBody>
      </p:sp>
      <p:sp>
        <p:nvSpPr>
          <p:cNvPr id="5" name="Content Placeholder 4"/>
          <p:cNvSpPr>
            <a:spLocks noGrp="1"/>
          </p:cNvSpPr>
          <p:nvPr>
            <p:ph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1295400" y="533400"/>
            <a:ext cx="7391400" cy="1754326"/>
          </a:xfrm>
          <a:prstGeom prst="rect">
            <a:avLst/>
          </a:prstGeom>
          <a:noFill/>
        </p:spPr>
        <p:txBody>
          <a:bodyPr wrap="square" rtlCol="0">
            <a:spAutoFit/>
          </a:bodyPr>
          <a:lstStyle/>
          <a:p>
            <a:pPr algn="ctr"/>
            <a:r>
              <a:rPr lang="en-IN" sz="3600" b="1" dirty="0" smtClean="0">
                <a:latin typeface="Adobe Gothic Std B" pitchFamily="34" charset="-128"/>
                <a:ea typeface="Adobe Gothic Std B" pitchFamily="34" charset="-128"/>
                <a:cs typeface="Times New Roman"/>
              </a:rPr>
              <a:t> Night Vision Image: Fusion of low-light visible and thermal IR imagery</a:t>
            </a:r>
            <a:endParaRPr lang="en-US" sz="3600" b="1" dirty="0">
              <a:latin typeface="Adobe Gothic Std B" pitchFamily="34" charset="-128"/>
              <a:ea typeface="Adobe Gothic Std B" pitchFamily="34" charset="-128"/>
              <a:cs typeface="Times New Roman"/>
            </a:endParaRPr>
          </a:p>
        </p:txBody>
      </p:sp>
      <p:sp>
        <p:nvSpPr>
          <p:cNvPr id="7" name="TextBox 6"/>
          <p:cNvSpPr txBox="1"/>
          <p:nvPr/>
        </p:nvSpPr>
        <p:spPr>
          <a:xfrm>
            <a:off x="1295400" y="2362200"/>
            <a:ext cx="4495800" cy="1477328"/>
          </a:xfrm>
          <a:prstGeom prst="rect">
            <a:avLst/>
          </a:prstGeom>
          <a:noFill/>
        </p:spPr>
        <p:txBody>
          <a:bodyPr wrap="square" rtlCol="0">
            <a:spAutoFit/>
          </a:bodyPr>
          <a:lstStyle/>
          <a:p>
            <a:r>
              <a:rPr lang="en-US" b="1" dirty="0" smtClean="0">
                <a:latin typeface="Times New Roman"/>
                <a:cs typeface="Times New Roman"/>
              </a:rPr>
              <a:t>Team Members</a:t>
            </a:r>
          </a:p>
          <a:p>
            <a:pPr marL="285750" indent="-285750">
              <a:buFont typeface="Arial"/>
              <a:buChar char="•"/>
            </a:pPr>
            <a:r>
              <a:rPr lang="en-US" dirty="0" err="1" smtClean="0">
                <a:latin typeface="Times New Roman"/>
                <a:cs typeface="Times New Roman"/>
              </a:rPr>
              <a:t>Nitin</a:t>
            </a:r>
            <a:r>
              <a:rPr lang="en-US" dirty="0" smtClean="0">
                <a:latin typeface="Times New Roman"/>
                <a:cs typeface="Times New Roman"/>
              </a:rPr>
              <a:t> P </a:t>
            </a:r>
            <a:r>
              <a:rPr lang="en-US" dirty="0" err="1" smtClean="0">
                <a:latin typeface="Times New Roman"/>
                <a:cs typeface="Times New Roman"/>
              </a:rPr>
              <a:t>Khatawate</a:t>
            </a:r>
            <a:endParaRPr lang="en-US" dirty="0" smtClean="0">
              <a:latin typeface="Times New Roman"/>
              <a:cs typeface="Times New Roman"/>
            </a:endParaRPr>
          </a:p>
          <a:p>
            <a:pPr marL="285750" indent="-285750">
              <a:buFont typeface="Arial"/>
              <a:buChar char="•"/>
            </a:pPr>
            <a:r>
              <a:rPr lang="en-US" dirty="0" err="1" smtClean="0">
                <a:latin typeface="Times New Roman"/>
                <a:cs typeface="Times New Roman"/>
              </a:rPr>
              <a:t>Soumil</a:t>
            </a:r>
            <a:r>
              <a:rPr lang="en-US" dirty="0" smtClean="0">
                <a:latin typeface="Times New Roman"/>
                <a:cs typeface="Times New Roman"/>
              </a:rPr>
              <a:t> </a:t>
            </a:r>
            <a:r>
              <a:rPr lang="en-US" dirty="0" err="1" smtClean="0">
                <a:latin typeface="Times New Roman"/>
                <a:cs typeface="Times New Roman"/>
              </a:rPr>
              <a:t>Biswas</a:t>
            </a:r>
            <a:endParaRPr lang="en-US" dirty="0" smtClean="0">
              <a:latin typeface="Times New Roman"/>
              <a:cs typeface="Times New Roman"/>
            </a:endParaRPr>
          </a:p>
          <a:p>
            <a:pPr marL="285750" indent="-285750">
              <a:buFont typeface="Arial"/>
              <a:buChar char="•"/>
            </a:pPr>
            <a:r>
              <a:rPr lang="en-US" dirty="0" err="1" smtClean="0">
                <a:latin typeface="Times New Roman"/>
                <a:cs typeface="Times New Roman"/>
              </a:rPr>
              <a:t>ShivPrasad</a:t>
            </a:r>
            <a:r>
              <a:rPr lang="en-US" dirty="0" smtClean="0">
                <a:latin typeface="Times New Roman"/>
                <a:cs typeface="Times New Roman"/>
              </a:rPr>
              <a:t> </a:t>
            </a:r>
            <a:r>
              <a:rPr lang="en-US" dirty="0" err="1" smtClean="0">
                <a:latin typeface="Times New Roman"/>
                <a:cs typeface="Times New Roman"/>
              </a:rPr>
              <a:t>Achari</a:t>
            </a:r>
            <a:endParaRPr lang="en-US" dirty="0" smtClean="0">
              <a:latin typeface="Times New Roman"/>
              <a:cs typeface="Times New Roman"/>
            </a:endParaRPr>
          </a:p>
          <a:p>
            <a:pPr marL="285750" indent="-285750">
              <a:buFont typeface="Arial"/>
              <a:buChar char="•"/>
            </a:pPr>
            <a:r>
              <a:rPr lang="en-US" dirty="0" err="1" smtClean="0">
                <a:latin typeface="Times New Roman"/>
                <a:cs typeface="Times New Roman"/>
              </a:rPr>
              <a:t>Tanish</a:t>
            </a:r>
            <a:r>
              <a:rPr lang="en-US" dirty="0" smtClean="0">
                <a:latin typeface="Times New Roman"/>
                <a:cs typeface="Times New Roman"/>
              </a:rPr>
              <a:t> V </a:t>
            </a:r>
            <a:r>
              <a:rPr lang="en-US" dirty="0" err="1" smtClean="0">
                <a:latin typeface="Times New Roman"/>
                <a:cs typeface="Times New Roman"/>
              </a:rPr>
              <a:t>Sugnani</a:t>
            </a:r>
            <a:endParaRPr lang="en-US" dirty="0">
              <a:latin typeface="Times New Roman"/>
              <a:cs typeface="Times New Roman"/>
            </a:endParaRPr>
          </a:p>
        </p:txBody>
      </p:sp>
      <p:sp>
        <p:nvSpPr>
          <p:cNvPr id="8" name="TextBox 7"/>
          <p:cNvSpPr txBox="1"/>
          <p:nvPr/>
        </p:nvSpPr>
        <p:spPr>
          <a:xfrm>
            <a:off x="1295400" y="4419600"/>
            <a:ext cx="5867400" cy="923330"/>
          </a:xfrm>
          <a:prstGeom prst="rect">
            <a:avLst/>
          </a:prstGeom>
          <a:noFill/>
        </p:spPr>
        <p:txBody>
          <a:bodyPr wrap="square" rtlCol="0">
            <a:spAutoFit/>
          </a:bodyPr>
          <a:lstStyle/>
          <a:p>
            <a:r>
              <a:rPr lang="en-US" dirty="0" smtClean="0">
                <a:latin typeface="Times New Roman"/>
                <a:cs typeface="Times New Roman"/>
              </a:rPr>
              <a:t>Under the Guidance of</a:t>
            </a:r>
          </a:p>
          <a:p>
            <a:r>
              <a:rPr lang="en-US" dirty="0" smtClean="0">
                <a:latin typeface="Times New Roman"/>
                <a:cs typeface="Times New Roman"/>
              </a:rPr>
              <a:t>Mrs. </a:t>
            </a:r>
            <a:r>
              <a:rPr lang="en-US" dirty="0" err="1" smtClean="0">
                <a:latin typeface="Times New Roman"/>
                <a:cs typeface="Times New Roman"/>
              </a:rPr>
              <a:t>Shubha</a:t>
            </a:r>
            <a:r>
              <a:rPr lang="en-US" dirty="0" smtClean="0">
                <a:latin typeface="Times New Roman"/>
                <a:cs typeface="Times New Roman"/>
              </a:rPr>
              <a:t> </a:t>
            </a:r>
            <a:r>
              <a:rPr lang="en-US" dirty="0" err="1" smtClean="0">
                <a:latin typeface="Times New Roman"/>
                <a:cs typeface="Times New Roman"/>
              </a:rPr>
              <a:t>Bhat</a:t>
            </a:r>
            <a:r>
              <a:rPr lang="en-US" dirty="0" smtClean="0">
                <a:latin typeface="Times New Roman"/>
                <a:cs typeface="Times New Roman"/>
              </a:rPr>
              <a:t> and Mr. </a:t>
            </a:r>
            <a:r>
              <a:rPr lang="en-US" dirty="0" err="1" smtClean="0">
                <a:latin typeface="Times New Roman"/>
                <a:cs typeface="Times New Roman"/>
              </a:rPr>
              <a:t>Shashidhara</a:t>
            </a:r>
            <a:r>
              <a:rPr lang="en-US" dirty="0" smtClean="0">
                <a:latin typeface="Times New Roman"/>
                <a:cs typeface="Times New Roman"/>
              </a:rPr>
              <a:t> Bola</a:t>
            </a:r>
          </a:p>
          <a:p>
            <a:r>
              <a:rPr lang="en-US" dirty="0" smtClean="0">
                <a:latin typeface="Times New Roman"/>
                <a:cs typeface="Times New Roman"/>
              </a:rPr>
              <a:t>Asst. Professor, Dept of Computer Science and Engineering</a:t>
            </a:r>
            <a:endParaRPr lang="en-US" dirty="0">
              <a:latin typeface="Times New Roman"/>
              <a:cs typeface="Times New Roman"/>
            </a:endParaRPr>
          </a:p>
        </p:txBody>
      </p:sp>
    </p:spTree>
    <p:extLst>
      <p:ext uri="{BB962C8B-B14F-4D97-AF65-F5344CB8AC3E}">
        <p14:creationId xmlns:p14="http://schemas.microsoft.com/office/powerpoint/2010/main" val="3763581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5122" name="Picture 2" descr="C:\Users\Shivprasad\Desktop\Project Image Fusion\f859e8908e1f73b3220c36e809f22a16.gif"/>
          <p:cNvPicPr>
            <a:picLocks noChangeAspect="1" noChangeArrowheads="1"/>
          </p:cNvPicPr>
          <p:nvPr/>
        </p:nvPicPr>
        <p:blipFill>
          <a:blip r:embed="rId3" cstate="print"/>
          <a:srcRect/>
          <a:stretch>
            <a:fillRect/>
          </a:stretch>
        </p:blipFill>
        <p:spPr bwMode="auto">
          <a:xfrm>
            <a:off x="1724025" y="762000"/>
            <a:ext cx="7267576" cy="4648200"/>
          </a:xfrm>
          <a:prstGeom prst="rect">
            <a:avLst/>
          </a:prstGeom>
          <a:noFill/>
        </p:spPr>
      </p:pic>
      <p:pic>
        <p:nvPicPr>
          <p:cNvPr id="6" name="Picture 2" descr="C:\Users\Shivprasad\Desktop\Project Image Fusion\f859e8908e1f73b3220c36e809f22a16.gif"/>
          <p:cNvPicPr>
            <a:picLocks noChangeAspect="1" noChangeArrowheads="1"/>
          </p:cNvPicPr>
          <p:nvPr/>
        </p:nvPicPr>
        <p:blipFill>
          <a:blip r:embed="rId3" cstate="print"/>
          <a:srcRect/>
          <a:stretch>
            <a:fillRect/>
          </a:stretch>
        </p:blipFill>
        <p:spPr bwMode="auto">
          <a:xfrm>
            <a:off x="1343025" y="762000"/>
            <a:ext cx="7267576" cy="4648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cv</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295400" y="381000"/>
            <a:ext cx="7543800" cy="1200329"/>
          </a:xfrm>
          <a:prstGeom prst="rect">
            <a:avLst/>
          </a:prstGeom>
          <a:noFill/>
        </p:spPr>
        <p:txBody>
          <a:bodyPr wrap="square" rtlCol="0">
            <a:spAutoFit/>
          </a:bodyPr>
          <a:lstStyle/>
          <a:p>
            <a:pPr algn="ctr">
              <a:spcBef>
                <a:spcPct val="0"/>
              </a:spcBef>
            </a:pPr>
            <a:r>
              <a:rPr lang="en-US" sz="3600" b="1" dirty="0" smtClean="0">
                <a:latin typeface="Times New Roman"/>
                <a:cs typeface="Times New Roman"/>
              </a:rPr>
              <a:t>CONCLUSION AND FUTURE WORK</a:t>
            </a:r>
            <a:endParaRPr lang="en-US" sz="3600" b="1" dirty="0">
              <a:latin typeface="Times New Roman"/>
              <a:cs typeface="Times New Roman"/>
            </a:endParaRPr>
          </a:p>
        </p:txBody>
      </p:sp>
      <p:sp>
        <p:nvSpPr>
          <p:cNvPr id="6" name="TextBox 5"/>
          <p:cNvSpPr txBox="1"/>
          <p:nvPr/>
        </p:nvSpPr>
        <p:spPr>
          <a:xfrm>
            <a:off x="1143000" y="1776948"/>
            <a:ext cx="7696200" cy="3170099"/>
          </a:xfrm>
          <a:prstGeom prst="rect">
            <a:avLst/>
          </a:prstGeom>
          <a:noFill/>
        </p:spPr>
        <p:txBody>
          <a:bodyPr wrap="square" rtlCol="0">
            <a:spAutoFit/>
          </a:bodyPr>
          <a:lstStyle/>
          <a:p>
            <a:pPr marL="285750" indent="-285750" algn="just">
              <a:buFont typeface="Arial"/>
              <a:buChar char="•"/>
            </a:pPr>
            <a:r>
              <a:rPr lang="en-IN" dirty="0" smtClean="0"/>
              <a:t>The proposed method estimates the parallax point by appending both input images and IR image is registered. Using a novel method based on techniques like wavelet packet transformation (WPT) model image fusion Is performed considering analysis of input signal at different scale and resolution. In order to perform wavelet packet transformation where Fourier domains are incorporated with high and low band pass filter for estimating mean and maximum fusion values. And also we have done a comparative analysis for ensuring the effectiveness of the proposed system WPT. Our scheme developed to perform SIFT feature extraction as well as estimating parallax point, registration and finally fusion of images.</a:t>
            </a:r>
            <a:endParaRPr lang="en-US" dirty="0">
              <a:latin typeface="Times New Roman"/>
              <a:cs typeface="Times New Roman"/>
            </a:endParaRPr>
          </a:p>
          <a:p>
            <a:pPr marL="285750" indent="-285750" algn="just"/>
            <a:r>
              <a:rPr lang="en-IN" sz="2000" dirty="0" smtClean="0"/>
              <a:t>.</a:t>
            </a:r>
            <a:endParaRPr lang="en-US" sz="2000" dirty="0">
              <a:latin typeface="Times New Roman"/>
              <a:cs typeface="Times New Roman"/>
            </a:endParaRPr>
          </a:p>
        </p:txBody>
      </p:sp>
    </p:spTree>
    <p:extLst>
      <p:ext uri="{BB962C8B-B14F-4D97-AF65-F5344CB8AC3E}">
        <p14:creationId xmlns:p14="http://schemas.microsoft.com/office/powerpoint/2010/main" val="784553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5" name="Rectangle 4"/>
          <p:cNvSpPr/>
          <p:nvPr/>
        </p:nvSpPr>
        <p:spPr>
          <a:xfrm>
            <a:off x="1143000" y="228600"/>
            <a:ext cx="4572000" cy="5632311"/>
          </a:xfrm>
          <a:prstGeom prst="rect">
            <a:avLst/>
          </a:prstGeom>
        </p:spPr>
        <p:txBody>
          <a:bodyPr>
            <a:spAutoFit/>
          </a:bodyPr>
          <a:lstStyle/>
          <a:p>
            <a:r>
              <a:rPr lang="en-IN" b="1" dirty="0" smtClean="0"/>
              <a:t>APPLICATIONS OF IMAGE FUSION</a:t>
            </a:r>
          </a:p>
          <a:p>
            <a:r>
              <a:rPr lang="en-IN" dirty="0" smtClean="0"/>
              <a:t>Image combination discovers application in an extensive variety of regions including image preparing. A portion of</a:t>
            </a:r>
            <a:br>
              <a:rPr lang="en-IN" dirty="0" smtClean="0"/>
            </a:br>
            <a:r>
              <a:rPr lang="en-IN" dirty="0" smtClean="0"/>
              <a:t>the ranges which find discriminating application of image combination are as the accompanying.</a:t>
            </a:r>
          </a:p>
          <a:p>
            <a:r>
              <a:rPr lang="en-IN" b="1" dirty="0" smtClean="0"/>
              <a:t>1. </a:t>
            </a:r>
            <a:r>
              <a:rPr lang="en-IN" b="1" dirty="0" smtClean="0"/>
              <a:t>intelligent robots</a:t>
            </a:r>
          </a:p>
          <a:p>
            <a:r>
              <a:rPr lang="en-IN" dirty="0" smtClean="0"/>
              <a:t>a) require movement control, in light of input from the earth from visual, material, energy/torque, and different sorts of sensors</a:t>
            </a:r>
            <a:br>
              <a:rPr lang="en-IN" dirty="0" smtClean="0"/>
            </a:br>
            <a:r>
              <a:rPr lang="en-IN" dirty="0" smtClean="0"/>
              <a:t>b) Stereo camera combination c) Intelligent survey control</a:t>
            </a:r>
            <a:br>
              <a:rPr lang="en-IN" dirty="0" smtClean="0"/>
            </a:br>
            <a:r>
              <a:rPr lang="en-IN" dirty="0" smtClean="0"/>
              <a:t>d) Automatic target </a:t>
            </a:r>
            <a:r>
              <a:rPr lang="en-IN" dirty="0" err="1" smtClean="0"/>
              <a:t>distinguishment</a:t>
            </a:r>
            <a:r>
              <a:rPr lang="en-IN" dirty="0" smtClean="0"/>
              <a:t> and following</a:t>
            </a:r>
          </a:p>
          <a:p>
            <a:r>
              <a:rPr lang="en-IN" b="1" dirty="0" smtClean="0"/>
              <a:t>2. </a:t>
            </a:r>
            <a:r>
              <a:rPr lang="en-IN" b="1" dirty="0" smtClean="0"/>
              <a:t>Medical image</a:t>
            </a:r>
          </a:p>
          <a:p>
            <a:r>
              <a:rPr lang="en-IN" dirty="0" smtClean="0"/>
              <a:t>a) Fusing X-beam registered tomography (CT) and attractive reverberation (MR) images</a:t>
            </a:r>
            <a:br>
              <a:rPr lang="en-IN" dirty="0" smtClean="0"/>
            </a:br>
            <a:r>
              <a:rPr lang="en-IN" dirty="0" smtClean="0"/>
              <a:t>b) Computer supported surgery</a:t>
            </a:r>
            <a:br>
              <a:rPr lang="en-IN" dirty="0" smtClean="0"/>
            </a:br>
            <a:r>
              <a:rPr lang="en-IN" dirty="0" smtClean="0"/>
              <a:t>c) Spatial enlistment of 3-D surface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5" name="Rectangle 4"/>
          <p:cNvSpPr/>
          <p:nvPr/>
        </p:nvSpPr>
        <p:spPr>
          <a:xfrm>
            <a:off x="1371600" y="304800"/>
            <a:ext cx="4572000" cy="5355312"/>
          </a:xfrm>
          <a:prstGeom prst="rect">
            <a:avLst/>
          </a:prstGeom>
        </p:spPr>
        <p:txBody>
          <a:bodyPr>
            <a:spAutoFit/>
          </a:bodyPr>
          <a:lstStyle/>
          <a:p>
            <a:r>
              <a:rPr lang="en-IN" b="1" dirty="0" smtClean="0"/>
              <a:t>3. </a:t>
            </a:r>
            <a:r>
              <a:rPr lang="en-IN" b="1" dirty="0" smtClean="0"/>
              <a:t>Manufacturing</a:t>
            </a:r>
          </a:p>
          <a:p>
            <a:r>
              <a:rPr lang="en-IN" dirty="0" smtClean="0"/>
              <a:t>a) Electronic circuit and part of inspection</a:t>
            </a:r>
            <a:br>
              <a:rPr lang="en-IN" dirty="0" smtClean="0"/>
            </a:br>
            <a:r>
              <a:rPr lang="en-IN" dirty="0" smtClean="0"/>
              <a:t>b) Product surface estimation and assessment c) Non-destructive material inspection</a:t>
            </a:r>
            <a:br>
              <a:rPr lang="en-IN" dirty="0" smtClean="0"/>
            </a:br>
            <a:r>
              <a:rPr lang="en-IN" dirty="0" smtClean="0"/>
              <a:t>d) Manufacture process monitoring</a:t>
            </a:r>
            <a:br>
              <a:rPr lang="en-IN" dirty="0" smtClean="0"/>
            </a:br>
            <a:r>
              <a:rPr lang="en-IN" dirty="0" smtClean="0"/>
              <a:t>e) Complex machine/device diagnostics f) Intelligent robots on assembly lines</a:t>
            </a:r>
          </a:p>
          <a:p>
            <a:r>
              <a:rPr lang="en-IN" b="1" dirty="0" smtClean="0"/>
              <a:t>4. </a:t>
            </a:r>
            <a:r>
              <a:rPr lang="en-IN" b="1" dirty="0" smtClean="0"/>
              <a:t>Military and law enforcement</a:t>
            </a:r>
          </a:p>
          <a:p>
            <a:r>
              <a:rPr lang="en-IN" dirty="0" smtClean="0"/>
              <a:t>a) Detection, tracking, identification of ocean (air, ground)target/event</a:t>
            </a:r>
            <a:br>
              <a:rPr lang="en-IN" dirty="0" smtClean="0"/>
            </a:br>
            <a:r>
              <a:rPr lang="en-IN" dirty="0" smtClean="0"/>
              <a:t>b) Concealed weapon detection c) Battle-field checking</a:t>
            </a:r>
            <a:br>
              <a:rPr lang="en-IN" dirty="0" smtClean="0"/>
            </a:br>
            <a:r>
              <a:rPr lang="en-IN" dirty="0" smtClean="0"/>
              <a:t>d) Night pilot direction</a:t>
            </a:r>
          </a:p>
          <a:p>
            <a:r>
              <a:rPr lang="en-IN" b="1" dirty="0" smtClean="0"/>
              <a:t>5. </a:t>
            </a:r>
            <a:r>
              <a:rPr lang="en-IN" b="1" dirty="0" smtClean="0"/>
              <a:t>Remote sensing</a:t>
            </a:r>
          </a:p>
          <a:p>
            <a:r>
              <a:rPr lang="en-IN" dirty="0" smtClean="0"/>
              <a:t>a) using different parts of the electro-attractive range b) Sensors: from black-and-white routed</a:t>
            </a:r>
            <a:br>
              <a:rPr lang="en-IN" dirty="0" smtClean="0"/>
            </a:br>
            <a:r>
              <a:rPr lang="en-IN" dirty="0" smtClean="0"/>
              <a:t>photography to multi-spectral active microwave</a:t>
            </a:r>
            <a:br>
              <a:rPr lang="en-IN" dirty="0" smtClean="0"/>
            </a:br>
            <a:r>
              <a:rPr lang="en-IN" dirty="0" smtClean="0"/>
              <a:t>space-borne imaging radar</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cv</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447800" y="304800"/>
            <a:ext cx="7010400" cy="646331"/>
          </a:xfrm>
          <a:prstGeom prst="rect">
            <a:avLst/>
          </a:prstGeom>
          <a:noFill/>
        </p:spPr>
        <p:txBody>
          <a:bodyPr wrap="square" rtlCol="0">
            <a:spAutoFit/>
          </a:bodyPr>
          <a:lstStyle/>
          <a:p>
            <a:pPr algn="ctr"/>
            <a:r>
              <a:rPr lang="en-US" sz="3600" b="1" dirty="0" smtClean="0"/>
              <a:t>REFERENCES</a:t>
            </a:r>
            <a:endParaRPr lang="en-US" sz="3600" b="1" dirty="0"/>
          </a:p>
        </p:txBody>
      </p:sp>
      <p:sp>
        <p:nvSpPr>
          <p:cNvPr id="6" name="TextBox 5"/>
          <p:cNvSpPr txBox="1"/>
          <p:nvPr/>
        </p:nvSpPr>
        <p:spPr>
          <a:xfrm>
            <a:off x="1143000" y="990600"/>
            <a:ext cx="7772400" cy="4770537"/>
          </a:xfrm>
          <a:prstGeom prst="rect">
            <a:avLst/>
          </a:prstGeom>
          <a:noFill/>
        </p:spPr>
        <p:txBody>
          <a:bodyPr wrap="square" rtlCol="0">
            <a:spAutoFit/>
          </a:bodyPr>
          <a:lstStyle/>
          <a:p>
            <a:pPr marL="285750" indent="-285750">
              <a:buFont typeface="Arial"/>
              <a:buChar char="•"/>
            </a:pPr>
            <a:r>
              <a:rPr lang="en-IN" sz="1600" dirty="0" smtClean="0"/>
              <a:t> [SCI-E] </a:t>
            </a:r>
            <a:r>
              <a:rPr lang="en-IN" sz="1600" dirty="0" err="1" smtClean="0"/>
              <a:t>Minjae</a:t>
            </a:r>
            <a:r>
              <a:rPr lang="en-IN" sz="1600" dirty="0" smtClean="0"/>
              <a:t> Kim, David K. Han, and </a:t>
            </a:r>
            <a:r>
              <a:rPr lang="en-IN" sz="1600" dirty="0" err="1" smtClean="0"/>
              <a:t>Hanseok</a:t>
            </a:r>
            <a:r>
              <a:rPr lang="en-IN" sz="1600" dirty="0" smtClean="0"/>
              <a:t> </a:t>
            </a:r>
            <a:r>
              <a:rPr lang="en-IN" sz="1600" dirty="0" err="1" smtClean="0"/>
              <a:t>Ko</a:t>
            </a:r>
            <a:r>
              <a:rPr lang="en-IN" sz="1600" dirty="0" smtClean="0"/>
              <a:t>, "Joint Patch Clustering-based Dictionary Learning for Multimodal Image </a:t>
            </a:r>
            <a:r>
              <a:rPr lang="en-IN" sz="1600" dirty="0" err="1" smtClean="0"/>
              <a:t>Fusion",Information</a:t>
            </a:r>
            <a:r>
              <a:rPr lang="en-IN" sz="1600" dirty="0" smtClean="0"/>
              <a:t> fusion, Vol.27, pp.198-214, Jan 2015.</a:t>
            </a:r>
          </a:p>
          <a:p>
            <a:pPr marL="285750" indent="-285750">
              <a:buFont typeface="Arial"/>
              <a:buChar char="•"/>
            </a:pPr>
            <a:endParaRPr lang="en-IN" sz="1600" dirty="0" smtClean="0"/>
          </a:p>
          <a:p>
            <a:pPr marL="285750" indent="-285750">
              <a:buFont typeface="Arial"/>
              <a:buChar char="•"/>
            </a:pPr>
            <a:r>
              <a:rPr lang="en-IN" sz="1600" dirty="0" err="1" smtClean="0"/>
              <a:t>Minjae</a:t>
            </a:r>
            <a:r>
              <a:rPr lang="en-IN" sz="1600" dirty="0" smtClean="0"/>
              <a:t> Kim, David K. Han, and </a:t>
            </a:r>
            <a:r>
              <a:rPr lang="en-IN" sz="1600" dirty="0" err="1" smtClean="0"/>
              <a:t>Hanseok</a:t>
            </a:r>
            <a:r>
              <a:rPr lang="en-IN" sz="1600" dirty="0" smtClean="0"/>
              <a:t> </a:t>
            </a:r>
            <a:r>
              <a:rPr lang="en-IN" sz="1600" dirty="0" err="1" smtClean="0"/>
              <a:t>Ko</a:t>
            </a:r>
            <a:r>
              <a:rPr lang="en-IN" sz="1600" dirty="0" smtClean="0"/>
              <a:t>, "Multimodal Image Fusion Via Sparse Representation With Local Patch Dictionaries", 2013 IEEE International Conference on Image Processing (ICIP),pp. 1301-1305, Melbourne, Australia, September 15-18, 2013</a:t>
            </a:r>
          </a:p>
          <a:p>
            <a:pPr marL="285750" indent="-285750">
              <a:buFont typeface="Arial"/>
              <a:buChar char="•"/>
            </a:pPr>
            <a:endParaRPr lang="en-IN" sz="1600" dirty="0" smtClean="0"/>
          </a:p>
          <a:p>
            <a:pPr marL="285750" indent="-285750">
              <a:buFont typeface="Arial"/>
              <a:buChar char="•"/>
            </a:pPr>
            <a:r>
              <a:rPr lang="en-IN" sz="1600" dirty="0" err="1" smtClean="0"/>
              <a:t>Jeongmin</a:t>
            </a:r>
            <a:r>
              <a:rPr lang="en-IN" sz="1600" dirty="0" smtClean="0"/>
              <a:t> </a:t>
            </a:r>
            <a:r>
              <a:rPr lang="en-IN" sz="1600" dirty="0" err="1" smtClean="0"/>
              <a:t>Bae</a:t>
            </a:r>
            <a:r>
              <a:rPr lang="en-IN" sz="1600" dirty="0" smtClean="0"/>
              <a:t>, </a:t>
            </a:r>
            <a:r>
              <a:rPr lang="en-IN" sz="1600" dirty="0" err="1" smtClean="0"/>
              <a:t>Bonwha</a:t>
            </a:r>
            <a:r>
              <a:rPr lang="en-IN" sz="1600" dirty="0" smtClean="0"/>
              <a:t> Ku, David K. Han, and </a:t>
            </a:r>
            <a:r>
              <a:rPr lang="en-IN" sz="1600" dirty="0" err="1" smtClean="0"/>
              <a:t>Hanseok</a:t>
            </a:r>
            <a:r>
              <a:rPr lang="en-IN" sz="1600" dirty="0" smtClean="0"/>
              <a:t> </a:t>
            </a:r>
            <a:r>
              <a:rPr lang="en-IN" sz="1600" dirty="0" err="1" smtClean="0"/>
              <a:t>Ko</a:t>
            </a:r>
            <a:r>
              <a:rPr lang="en-IN" sz="1600" dirty="0" smtClean="0"/>
              <a:t>, "Combining Infrared and Visible Images using Novel Transform and Statistical Information", IEEE Ninth International Conference on Advanced Video and Signal-Based Surveillance, pp.149-153, Beijing, China, September 18-21, 2012</a:t>
            </a:r>
          </a:p>
          <a:p>
            <a:pPr marL="285750" indent="-285750"/>
            <a:endParaRPr lang="en-IN" sz="1600" dirty="0" smtClean="0"/>
          </a:p>
          <a:p>
            <a:pPr marL="285750" indent="-285750">
              <a:buFont typeface="Arial"/>
              <a:buChar char="•"/>
            </a:pPr>
            <a:r>
              <a:rPr lang="en-IN" sz="1600" dirty="0" smtClean="0"/>
              <a:t>Fusion of Infrared and Visible Images for Robust Person Detection - </a:t>
            </a:r>
            <a:r>
              <a:rPr lang="en-IN" sz="1600" dirty="0" err="1" smtClean="0"/>
              <a:t>Thi</a:t>
            </a:r>
            <a:r>
              <a:rPr lang="en-IN" sz="1600" dirty="0" smtClean="0"/>
              <a:t> </a:t>
            </a:r>
            <a:r>
              <a:rPr lang="en-IN" sz="1600" dirty="0" err="1" smtClean="0"/>
              <a:t>Thi</a:t>
            </a:r>
            <a:r>
              <a:rPr lang="en-IN" sz="1600" dirty="0" smtClean="0"/>
              <a:t> </a:t>
            </a:r>
            <a:r>
              <a:rPr lang="en-IN" sz="1600" dirty="0" err="1" smtClean="0"/>
              <a:t>Zin</a:t>
            </a:r>
            <a:r>
              <a:rPr lang="en-IN" sz="1600" dirty="0" smtClean="0"/>
              <a:t>, </a:t>
            </a:r>
            <a:r>
              <a:rPr lang="en-IN" sz="1600" dirty="0" err="1" smtClean="0"/>
              <a:t>Hideya</a:t>
            </a:r>
            <a:r>
              <a:rPr lang="en-IN" sz="1600" dirty="0" smtClean="0"/>
              <a:t> Takahashi, Takashi </a:t>
            </a:r>
            <a:r>
              <a:rPr lang="en-IN" sz="1600" dirty="0" err="1" smtClean="0"/>
              <a:t>Toriu</a:t>
            </a:r>
            <a:r>
              <a:rPr lang="en-IN" sz="1600" dirty="0" smtClean="0"/>
              <a:t> and </a:t>
            </a:r>
            <a:r>
              <a:rPr lang="en-IN" sz="1600" dirty="0" err="1" smtClean="0"/>
              <a:t>Hiromitsu</a:t>
            </a:r>
            <a:r>
              <a:rPr lang="en-IN" sz="1600" dirty="0" smtClean="0"/>
              <a:t> Hama Graduate School of Engineering, Osaka City University,  Osaka 558-8585  Japan </a:t>
            </a:r>
          </a:p>
          <a:p>
            <a:pPr marL="285750" indent="-285750">
              <a:buFont typeface="Arial"/>
              <a:buChar char="•"/>
            </a:pPr>
            <a:endParaRPr lang="en-US" sz="1600" dirty="0" smtClean="0"/>
          </a:p>
          <a:p>
            <a:pPr marL="285750" indent="-285750">
              <a:buFont typeface="Arial"/>
              <a:buChar char="•"/>
            </a:pPr>
            <a:r>
              <a:rPr lang="en-IN" sz="1600" dirty="0" smtClean="0"/>
              <a:t>J. Ma, J. Zhao, Y. Ma, J. </a:t>
            </a:r>
            <a:r>
              <a:rPr lang="en-IN" sz="1600" dirty="0" err="1" smtClean="0"/>
              <a:t>Tian</a:t>
            </a:r>
            <a:r>
              <a:rPr lang="en-IN" sz="1600" dirty="0" smtClean="0"/>
              <a:t>, Non-rigid visible and infrared face registration via regularized </a:t>
            </a:r>
            <a:r>
              <a:rPr lang="en-IN" sz="1600" dirty="0" err="1" smtClean="0"/>
              <a:t>gaussian</a:t>
            </a:r>
            <a:r>
              <a:rPr lang="en-IN" sz="1600" dirty="0" smtClean="0"/>
              <a:t> </a:t>
            </a:r>
            <a:r>
              <a:rPr lang="en-IN" sz="1600" dirty="0" err="1" smtClean="0"/>
              <a:t>ﬁelds</a:t>
            </a:r>
            <a:r>
              <a:rPr lang="en-IN" sz="1600" dirty="0" smtClean="0"/>
              <a:t> criterion, Pattern Recognition 48 (3) (2015) 772–784.</a:t>
            </a:r>
          </a:p>
        </p:txBody>
      </p:sp>
    </p:spTree>
    <p:extLst>
      <p:ext uri="{BB962C8B-B14F-4D97-AF65-F5344CB8AC3E}">
        <p14:creationId xmlns:p14="http://schemas.microsoft.com/office/powerpoint/2010/main" val="67580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cv</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8" name="TextBox 7"/>
          <p:cNvSpPr txBox="1"/>
          <p:nvPr/>
        </p:nvSpPr>
        <p:spPr>
          <a:xfrm>
            <a:off x="1524000" y="2209800"/>
            <a:ext cx="6858000" cy="1323439"/>
          </a:xfrm>
          <a:prstGeom prst="rect">
            <a:avLst/>
          </a:prstGeom>
          <a:noFill/>
        </p:spPr>
        <p:txBody>
          <a:bodyPr wrap="square" rtlCol="0">
            <a:spAutoFit/>
          </a:bodyPr>
          <a:lstStyle/>
          <a:p>
            <a:pPr algn="ctr"/>
            <a:r>
              <a:rPr lang="en-US" sz="8000" b="1" i="1" dirty="0" smtClean="0">
                <a:latin typeface="Tekton Pro" pitchFamily="34" charset="0"/>
                <a:cs typeface="Times New Roman" pitchFamily="18" charset="0"/>
              </a:rPr>
              <a:t>THANK YOU</a:t>
            </a:r>
            <a:endParaRPr lang="en-US" sz="8000" b="1" i="1" dirty="0">
              <a:latin typeface="Tekton Pro" pitchFamily="34" charset="0"/>
              <a:cs typeface="Times New Roman" pitchFamily="18" charset="0"/>
            </a:endParaRPr>
          </a:p>
        </p:txBody>
      </p:sp>
    </p:spTree>
    <p:extLst>
      <p:ext uri="{BB962C8B-B14F-4D97-AF65-F5344CB8AC3E}">
        <p14:creationId xmlns:p14="http://schemas.microsoft.com/office/powerpoint/2010/main" val="67580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2" name="Title 1"/>
          <p:cNvSpPr>
            <a:spLocks noGrp="1"/>
          </p:cNvSpPr>
          <p:nvPr>
            <p:ph type="title"/>
          </p:nvPr>
        </p:nvSpPr>
        <p:spPr/>
        <p:txBody>
          <a:bodyPr>
            <a:normAutofit/>
          </a:bodyPr>
          <a:lstStyle/>
          <a:p>
            <a:r>
              <a:rPr lang="en-US" sz="3600" b="1" dirty="0" smtClean="0">
                <a:latin typeface="Times New Roman"/>
                <a:ea typeface="+mn-ea"/>
                <a:cs typeface="Times New Roman"/>
              </a:rPr>
              <a:t>Contents</a:t>
            </a:r>
          </a:p>
        </p:txBody>
      </p:sp>
      <p:sp>
        <p:nvSpPr>
          <p:cNvPr id="3" name="Content Placeholder 2"/>
          <p:cNvSpPr>
            <a:spLocks noGrp="1"/>
          </p:cNvSpPr>
          <p:nvPr>
            <p:ph idx="1"/>
          </p:nvPr>
        </p:nvSpPr>
        <p:spPr>
          <a:xfrm>
            <a:off x="914400" y="1371600"/>
            <a:ext cx="7772400" cy="4525963"/>
          </a:xfrm>
        </p:spPr>
        <p:txBody>
          <a:bodyPr>
            <a:normAutofit lnSpcReduction="10000"/>
          </a:bodyPr>
          <a:lstStyle/>
          <a:p>
            <a:r>
              <a:rPr lang="en-US" dirty="0" smtClean="0"/>
              <a:t>Introduction</a:t>
            </a:r>
          </a:p>
          <a:p>
            <a:r>
              <a:rPr lang="en-US" dirty="0" smtClean="0"/>
              <a:t>Objective and Problem Statement</a:t>
            </a:r>
          </a:p>
          <a:p>
            <a:r>
              <a:rPr lang="en-US" dirty="0" smtClean="0"/>
              <a:t>Literature Survey</a:t>
            </a:r>
          </a:p>
          <a:p>
            <a:r>
              <a:rPr lang="en-US" dirty="0" smtClean="0"/>
              <a:t>Existing </a:t>
            </a:r>
            <a:r>
              <a:rPr lang="en-US" dirty="0" smtClean="0"/>
              <a:t>Techniques</a:t>
            </a:r>
            <a:endParaRPr lang="en-US" dirty="0" smtClean="0"/>
          </a:p>
          <a:p>
            <a:r>
              <a:rPr lang="en-US" dirty="0" smtClean="0"/>
              <a:t>Proposed System</a:t>
            </a:r>
          </a:p>
          <a:p>
            <a:r>
              <a:rPr lang="en-US" dirty="0" smtClean="0"/>
              <a:t>System Requirements and Expected Results</a:t>
            </a:r>
          </a:p>
          <a:p>
            <a:r>
              <a:rPr lang="en-US" dirty="0" smtClean="0"/>
              <a:t>Conclusion and Future Work</a:t>
            </a:r>
          </a:p>
          <a:p>
            <a:r>
              <a:rPr lang="en-US" dirty="0" smtClean="0"/>
              <a:t>References</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cv</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828800" y="152400"/>
            <a:ext cx="6248400" cy="646331"/>
          </a:xfrm>
          <a:prstGeom prst="rect">
            <a:avLst/>
          </a:prstGeom>
          <a:noFill/>
        </p:spPr>
        <p:txBody>
          <a:bodyPr wrap="square" rtlCol="0">
            <a:spAutoFit/>
          </a:bodyPr>
          <a:lstStyle/>
          <a:p>
            <a:pPr algn="ctr"/>
            <a:r>
              <a:rPr lang="en-US" sz="3600" b="1" dirty="0" smtClean="0">
                <a:latin typeface="Times New Roman"/>
                <a:cs typeface="Times New Roman"/>
              </a:rPr>
              <a:t>INTRODUCTION</a:t>
            </a:r>
            <a:endParaRPr lang="en-US" sz="3600" b="1" dirty="0">
              <a:latin typeface="Times New Roman"/>
              <a:cs typeface="Times New Roman"/>
            </a:endParaRPr>
          </a:p>
        </p:txBody>
      </p:sp>
      <p:sp>
        <p:nvSpPr>
          <p:cNvPr id="6" name="TextBox 5"/>
          <p:cNvSpPr txBox="1"/>
          <p:nvPr/>
        </p:nvSpPr>
        <p:spPr>
          <a:xfrm>
            <a:off x="1295400" y="1524000"/>
            <a:ext cx="5257800" cy="369332"/>
          </a:xfrm>
          <a:prstGeom prst="rect">
            <a:avLst/>
          </a:prstGeom>
          <a:noFill/>
        </p:spPr>
        <p:txBody>
          <a:bodyPr wrap="square" rtlCol="0">
            <a:spAutoFit/>
          </a:bodyPr>
          <a:lstStyle/>
          <a:p>
            <a:endParaRPr lang="en-US" dirty="0"/>
          </a:p>
        </p:txBody>
      </p:sp>
      <p:sp>
        <p:nvSpPr>
          <p:cNvPr id="7" name="TextBox 6"/>
          <p:cNvSpPr txBox="1"/>
          <p:nvPr/>
        </p:nvSpPr>
        <p:spPr>
          <a:xfrm>
            <a:off x="1219200" y="838200"/>
            <a:ext cx="7696200" cy="5324535"/>
          </a:xfrm>
          <a:prstGeom prst="rect">
            <a:avLst/>
          </a:prstGeom>
          <a:noFill/>
        </p:spPr>
        <p:txBody>
          <a:bodyPr wrap="square" rtlCol="0">
            <a:spAutoFit/>
          </a:bodyPr>
          <a:lstStyle/>
          <a:p>
            <a:pPr marL="285750" indent="-285750">
              <a:buFont typeface="Arial"/>
              <a:buChar char="•"/>
            </a:pPr>
            <a:r>
              <a:rPr lang="en-IN" sz="2000" dirty="0" smtClean="0">
                <a:latin typeface="Times New Roman" pitchFamily="18" charset="0"/>
                <a:cs typeface="Times New Roman" pitchFamily="18" charset="0"/>
              </a:rPr>
              <a:t> </a:t>
            </a:r>
            <a:r>
              <a:rPr lang="en-IN" sz="2000" dirty="0" smtClean="0"/>
              <a:t>In computer vision, Multisensor </a:t>
            </a:r>
            <a:r>
              <a:rPr lang="en-IN" sz="2000" b="1" dirty="0" smtClean="0"/>
              <a:t>Image fusion</a:t>
            </a:r>
            <a:r>
              <a:rPr lang="en-IN" sz="2000" dirty="0" smtClean="0"/>
              <a:t> is the process of combining relevant information from two or more images into a single </a:t>
            </a:r>
            <a:r>
              <a:rPr lang="en-IN" sz="2000" dirty="0" smtClean="0"/>
              <a:t>image. The </a:t>
            </a:r>
            <a:r>
              <a:rPr lang="en-IN" sz="2000" dirty="0" smtClean="0"/>
              <a:t>resulting image will be more informative than any of the input images.</a:t>
            </a:r>
          </a:p>
          <a:p>
            <a:pPr marL="285750" indent="-285750">
              <a:buFont typeface="Arial"/>
              <a:buChar char="•"/>
            </a:pPr>
            <a:r>
              <a:rPr lang="en-IN" sz="2000" dirty="0" smtClean="0">
                <a:latin typeface="Times New Roman" pitchFamily="18" charset="0"/>
                <a:cs typeface="Times New Roman" pitchFamily="18" charset="0"/>
              </a:rPr>
              <a:t> Real-time implementation of the dual sensor fusion system combines imagery from either a </a:t>
            </a:r>
            <a:r>
              <a:rPr lang="en-IN" sz="2000" b="1" dirty="0" smtClean="0">
                <a:latin typeface="Times New Roman" pitchFamily="18" charset="0"/>
                <a:cs typeface="Times New Roman" pitchFamily="18" charset="0"/>
              </a:rPr>
              <a:t>low-light CCD camera</a:t>
            </a:r>
            <a:r>
              <a:rPr lang="en-IN" sz="2000" dirty="0" smtClean="0">
                <a:latin typeface="Times New Roman" pitchFamily="18" charset="0"/>
                <a:cs typeface="Times New Roman" pitchFamily="18" charset="0"/>
              </a:rPr>
              <a:t> or a </a:t>
            </a:r>
            <a:r>
              <a:rPr lang="en-IN" sz="2000" b="1" dirty="0" smtClean="0">
                <a:latin typeface="Times New Roman" pitchFamily="18" charset="0"/>
                <a:cs typeface="Times New Roman" pitchFamily="18" charset="0"/>
              </a:rPr>
              <a:t>short-wave infrared camera</a:t>
            </a:r>
            <a:r>
              <a:rPr lang="en-IN" sz="2000" dirty="0" smtClean="0">
                <a:latin typeface="Times New Roman" pitchFamily="18" charset="0"/>
                <a:cs typeface="Times New Roman" pitchFamily="18" charset="0"/>
              </a:rPr>
              <a:t>, with thermal long-wave infrared imagery.</a:t>
            </a:r>
          </a:p>
          <a:p>
            <a:pPr marL="285750" indent="-285750">
              <a:buFont typeface="Arial"/>
              <a:buChar char="•"/>
            </a:pPr>
            <a:r>
              <a:rPr lang="en-IN" sz="2000" dirty="0" smtClean="0">
                <a:latin typeface="Times New Roman" pitchFamily="18" charset="0"/>
                <a:cs typeface="Times New Roman" pitchFamily="18" charset="0"/>
              </a:rPr>
              <a:t> Multi-sensor based image fusion system is a fundamental to several modern day image processing applications, such as security systems, defence applications, and intelligent machines.</a:t>
            </a:r>
          </a:p>
          <a:p>
            <a:pPr marL="285750" indent="-285750">
              <a:buFont typeface="Arial"/>
              <a:buChar char="•"/>
            </a:pPr>
            <a:r>
              <a:rPr lang="en-IN" sz="2000" dirty="0" smtClean="0">
                <a:latin typeface="Times New Roman" pitchFamily="18" charset="0"/>
                <a:cs typeface="Times New Roman" pitchFamily="18" charset="0"/>
              </a:rPr>
              <a:t>In this paper, we concentrate on the fusion of multi-sensor data such as thermal infrared (IR) and visible images, which can lead to better performance for human visual perception, object detection, as well as target recognition .</a:t>
            </a:r>
          </a:p>
          <a:p>
            <a:pPr marL="285750" indent="-285750">
              <a:buFont typeface="Arial"/>
              <a:buChar char="•"/>
            </a:pPr>
            <a:r>
              <a:rPr lang="en-IN" sz="2000" dirty="0" smtClean="0">
                <a:latin typeface="Times New Roman" pitchFamily="18" charset="0"/>
                <a:cs typeface="Times New Roman" pitchFamily="18" charset="0"/>
              </a:rPr>
              <a:t>The goal of image fusion is to identify the most important information in the source images and to transfer, without distortion or loss, this information into a fused image.</a:t>
            </a:r>
          </a:p>
        </p:txBody>
      </p:sp>
    </p:spTree>
    <p:extLst>
      <p:ext uri="{BB962C8B-B14F-4D97-AF65-F5344CB8AC3E}">
        <p14:creationId xmlns:p14="http://schemas.microsoft.com/office/powerpoint/2010/main" val="1198379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cv</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447800" y="304800"/>
            <a:ext cx="7162800" cy="1200329"/>
          </a:xfrm>
          <a:prstGeom prst="rect">
            <a:avLst/>
          </a:prstGeom>
          <a:noFill/>
        </p:spPr>
        <p:txBody>
          <a:bodyPr wrap="square" rtlCol="0">
            <a:spAutoFit/>
          </a:bodyPr>
          <a:lstStyle/>
          <a:p>
            <a:pPr algn="ctr"/>
            <a:r>
              <a:rPr lang="en-US" sz="3600" b="1" dirty="0" smtClean="0">
                <a:latin typeface="Times New Roman"/>
                <a:cs typeface="Times New Roman"/>
              </a:rPr>
              <a:t>OBJECTIVE AND PROBLEM STATEMENT</a:t>
            </a:r>
            <a:endParaRPr lang="en-US" sz="3600" b="1" dirty="0">
              <a:latin typeface="Times New Roman"/>
              <a:cs typeface="Times New Roman"/>
            </a:endParaRPr>
          </a:p>
        </p:txBody>
      </p:sp>
      <p:sp>
        <p:nvSpPr>
          <p:cNvPr id="6" name="TextBox 5"/>
          <p:cNvSpPr txBox="1"/>
          <p:nvPr/>
        </p:nvSpPr>
        <p:spPr>
          <a:xfrm>
            <a:off x="1219200" y="1600200"/>
            <a:ext cx="7696200" cy="4154984"/>
          </a:xfrm>
          <a:prstGeom prst="rect">
            <a:avLst/>
          </a:prstGeom>
          <a:noFill/>
        </p:spPr>
        <p:txBody>
          <a:bodyPr wrap="square" rtlCol="0">
            <a:spAutoFit/>
          </a:bodyPr>
          <a:lstStyle/>
          <a:p>
            <a:pPr marL="285750" indent="-285750">
              <a:buFont typeface="Arial"/>
              <a:buChar char="•"/>
            </a:pPr>
            <a:r>
              <a:rPr lang="en-US" sz="2400" dirty="0"/>
              <a:t>The main objective </a:t>
            </a:r>
            <a:r>
              <a:rPr lang="en-US" sz="2400" dirty="0" smtClean="0"/>
              <a:t>is </a:t>
            </a:r>
            <a:r>
              <a:rPr lang="en-IN" sz="2400" dirty="0" smtClean="0"/>
              <a:t> to develop a new prototype system which combines an IR and visible sensor to enable the detection and surveillance of pedestrians over a period of time. More specifically, in an environment where pedestrians are moving within an area affected by various lighting and atmospheric conditions.</a:t>
            </a:r>
          </a:p>
          <a:p>
            <a:pPr marL="285750" indent="-285750">
              <a:buFont typeface="Arial"/>
              <a:buChar char="•"/>
            </a:pPr>
            <a:endParaRPr lang="en-IN" sz="2400" dirty="0" smtClean="0"/>
          </a:p>
          <a:p>
            <a:pPr marL="285750" indent="-285750">
              <a:buFont typeface="Arial"/>
              <a:buChar char="•"/>
            </a:pPr>
            <a:r>
              <a:rPr lang="en-IN" sz="2400" dirty="0" smtClean="0"/>
              <a:t>In night-time environment, only limited visual information can be captured by CCD cameras under poor lightning conditions, thus making it difficult to do surveillance only by visual sensor.</a:t>
            </a:r>
            <a:endParaRPr lang="en-US" sz="2400" dirty="0"/>
          </a:p>
        </p:txBody>
      </p:sp>
    </p:spTree>
    <p:extLst>
      <p:ext uri="{BB962C8B-B14F-4D97-AF65-F5344CB8AC3E}">
        <p14:creationId xmlns:p14="http://schemas.microsoft.com/office/powerpoint/2010/main" val="3341081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cv</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447800" y="304800"/>
            <a:ext cx="7010400" cy="646331"/>
          </a:xfrm>
          <a:prstGeom prst="rect">
            <a:avLst/>
          </a:prstGeom>
          <a:noFill/>
        </p:spPr>
        <p:txBody>
          <a:bodyPr wrap="square" rtlCol="0">
            <a:spAutoFit/>
          </a:bodyPr>
          <a:lstStyle/>
          <a:p>
            <a:pPr algn="ctr"/>
            <a:r>
              <a:rPr lang="en-US" sz="3600" b="1" dirty="0" smtClean="0"/>
              <a:t>LITERATURE SURVEY</a:t>
            </a:r>
            <a:endParaRPr lang="en-US" sz="3600" b="1" dirty="0"/>
          </a:p>
        </p:txBody>
      </p:sp>
      <p:sp>
        <p:nvSpPr>
          <p:cNvPr id="6" name="TextBox 5"/>
          <p:cNvSpPr txBox="1"/>
          <p:nvPr/>
        </p:nvSpPr>
        <p:spPr>
          <a:xfrm>
            <a:off x="1143000" y="1066800"/>
            <a:ext cx="7772400" cy="4770537"/>
          </a:xfrm>
          <a:prstGeom prst="rect">
            <a:avLst/>
          </a:prstGeom>
          <a:noFill/>
        </p:spPr>
        <p:txBody>
          <a:bodyPr wrap="square" rtlCol="0">
            <a:spAutoFit/>
          </a:bodyPr>
          <a:lstStyle/>
          <a:p>
            <a:pPr marL="285750" indent="-285750">
              <a:buFont typeface="Arial"/>
              <a:buChar char="•"/>
            </a:pPr>
            <a:r>
              <a:rPr lang="en-IN" sz="1600" dirty="0" smtClean="0"/>
              <a:t> [SCI-E] </a:t>
            </a:r>
            <a:r>
              <a:rPr lang="en-IN" sz="1600" dirty="0" err="1" smtClean="0"/>
              <a:t>Minjae</a:t>
            </a:r>
            <a:r>
              <a:rPr lang="en-IN" sz="1600" dirty="0" smtClean="0"/>
              <a:t> Kim, David K. Han, and </a:t>
            </a:r>
            <a:r>
              <a:rPr lang="en-IN" sz="1600" dirty="0" err="1" smtClean="0"/>
              <a:t>Hanseok</a:t>
            </a:r>
            <a:r>
              <a:rPr lang="en-IN" sz="1600" dirty="0" smtClean="0"/>
              <a:t> </a:t>
            </a:r>
            <a:r>
              <a:rPr lang="en-IN" sz="1600" dirty="0" err="1" smtClean="0"/>
              <a:t>Ko</a:t>
            </a:r>
            <a:r>
              <a:rPr lang="en-IN" sz="1600" dirty="0" smtClean="0"/>
              <a:t>, "Joint Patch Clustering-based Dictionary Learning for Multimodal Image </a:t>
            </a:r>
            <a:r>
              <a:rPr lang="en-IN" sz="1600" dirty="0" err="1" smtClean="0"/>
              <a:t>Fusion",Information</a:t>
            </a:r>
            <a:r>
              <a:rPr lang="en-IN" sz="1600" dirty="0" smtClean="0"/>
              <a:t> fusion, Vol.27, pp.198-214, Jan 2015.</a:t>
            </a:r>
          </a:p>
          <a:p>
            <a:pPr marL="285750" indent="-285750">
              <a:buFont typeface="Arial"/>
              <a:buChar char="•"/>
            </a:pPr>
            <a:endParaRPr lang="en-IN" sz="1600" dirty="0" smtClean="0"/>
          </a:p>
          <a:p>
            <a:pPr marL="285750" indent="-285750">
              <a:buFont typeface="Arial"/>
              <a:buChar char="•"/>
            </a:pPr>
            <a:r>
              <a:rPr lang="en-IN" sz="1600" dirty="0" err="1" smtClean="0"/>
              <a:t>Minjae</a:t>
            </a:r>
            <a:r>
              <a:rPr lang="en-IN" sz="1600" dirty="0" smtClean="0"/>
              <a:t> Kim, David K. Han, and </a:t>
            </a:r>
            <a:r>
              <a:rPr lang="en-IN" sz="1600" dirty="0" err="1" smtClean="0"/>
              <a:t>Hanseok</a:t>
            </a:r>
            <a:r>
              <a:rPr lang="en-IN" sz="1600" dirty="0" smtClean="0"/>
              <a:t> </a:t>
            </a:r>
            <a:r>
              <a:rPr lang="en-IN" sz="1600" dirty="0" err="1" smtClean="0"/>
              <a:t>Ko</a:t>
            </a:r>
            <a:r>
              <a:rPr lang="en-IN" sz="1600" dirty="0" smtClean="0"/>
              <a:t>, "Multimodal Image Fusion Via Sparse Representation With Local Patch Dictionaries", 2013 IEEE International Conference on Image Processing (ICIP),pp. 1301-1305, Melbourne, Australia, September 15-18, 2013</a:t>
            </a:r>
          </a:p>
          <a:p>
            <a:pPr marL="285750" indent="-285750">
              <a:buFont typeface="Arial"/>
              <a:buChar char="•"/>
            </a:pPr>
            <a:endParaRPr lang="en-IN" sz="1600" dirty="0" smtClean="0"/>
          </a:p>
          <a:p>
            <a:pPr marL="285750" indent="-285750">
              <a:buFont typeface="Arial"/>
              <a:buChar char="•"/>
            </a:pPr>
            <a:r>
              <a:rPr lang="en-IN" sz="1600" dirty="0" err="1" smtClean="0"/>
              <a:t>Jeongmin</a:t>
            </a:r>
            <a:r>
              <a:rPr lang="en-IN" sz="1600" dirty="0" smtClean="0"/>
              <a:t> </a:t>
            </a:r>
            <a:r>
              <a:rPr lang="en-IN" sz="1600" dirty="0" err="1" smtClean="0"/>
              <a:t>Bae</a:t>
            </a:r>
            <a:r>
              <a:rPr lang="en-IN" sz="1600" dirty="0" smtClean="0"/>
              <a:t>, </a:t>
            </a:r>
            <a:r>
              <a:rPr lang="en-IN" sz="1600" dirty="0" err="1" smtClean="0"/>
              <a:t>Bonwha</a:t>
            </a:r>
            <a:r>
              <a:rPr lang="en-IN" sz="1600" dirty="0" smtClean="0"/>
              <a:t> Ku, David K. Han, and </a:t>
            </a:r>
            <a:r>
              <a:rPr lang="en-IN" sz="1600" dirty="0" err="1" smtClean="0"/>
              <a:t>Hanseok</a:t>
            </a:r>
            <a:r>
              <a:rPr lang="en-IN" sz="1600" dirty="0" smtClean="0"/>
              <a:t> </a:t>
            </a:r>
            <a:r>
              <a:rPr lang="en-IN" sz="1600" dirty="0" err="1" smtClean="0"/>
              <a:t>Ko</a:t>
            </a:r>
            <a:r>
              <a:rPr lang="en-IN" sz="1600" dirty="0" smtClean="0"/>
              <a:t>, "Combining Infrared and Visible Images using Novel Transform and Statistical Information", IEEE Ninth International Conference on Advanced Video and Signal-Based Surveillance, pp.149-153, Beijing, China, September 18-21, 2012</a:t>
            </a:r>
          </a:p>
          <a:p>
            <a:pPr marL="285750" indent="-285750">
              <a:buFont typeface="Arial"/>
              <a:buChar char="•"/>
            </a:pPr>
            <a:endParaRPr lang="en-IN" sz="1600" dirty="0" smtClean="0"/>
          </a:p>
          <a:p>
            <a:pPr marL="285750" indent="-285750">
              <a:buFont typeface="Arial"/>
              <a:buChar char="•"/>
            </a:pPr>
            <a:r>
              <a:rPr lang="en-IN" sz="1600" dirty="0" smtClean="0"/>
              <a:t>Fusion of Multi-Sensor Imagery for Night </a:t>
            </a:r>
            <a:r>
              <a:rPr lang="en-IN" sz="1600" dirty="0" err="1" smtClean="0"/>
              <a:t>Vision:Color</a:t>
            </a:r>
            <a:r>
              <a:rPr lang="en-IN" sz="1600" dirty="0" smtClean="0"/>
              <a:t> Visualization, Target Learning and Search1 D.A. Fay, A.M. Waxman, M. Aguilar2, D.B. Ireland, J.P. </a:t>
            </a:r>
            <a:r>
              <a:rPr lang="en-IN" sz="1600" dirty="0" err="1" smtClean="0"/>
              <a:t>Racamato</a:t>
            </a:r>
            <a:r>
              <a:rPr lang="en-IN" sz="1600" dirty="0" smtClean="0"/>
              <a:t>, W.D. Ross, W.W. </a:t>
            </a:r>
            <a:r>
              <a:rPr lang="en-IN" sz="1600" dirty="0" err="1" smtClean="0"/>
              <a:t>Streilein</a:t>
            </a:r>
            <a:r>
              <a:rPr lang="en-IN" sz="1600" dirty="0" smtClean="0"/>
              <a:t>, and M.I. </a:t>
            </a:r>
            <a:r>
              <a:rPr lang="en-IN" sz="1600" dirty="0" err="1" smtClean="0"/>
              <a:t>BraunMassachusetts</a:t>
            </a:r>
            <a:r>
              <a:rPr lang="en-IN" sz="1600" dirty="0" smtClean="0"/>
              <a:t> Institute of Technology</a:t>
            </a:r>
          </a:p>
          <a:p>
            <a:pPr marL="285750" indent="-285750">
              <a:buFont typeface="Arial"/>
              <a:buChar char="•"/>
            </a:pPr>
            <a:endParaRPr lang="en-US" sz="1600" dirty="0" smtClean="0"/>
          </a:p>
          <a:p>
            <a:pPr marL="285750" indent="-285750">
              <a:buFont typeface="Arial"/>
              <a:buChar char="•"/>
            </a:pPr>
            <a:r>
              <a:rPr lang="en-IN" sz="1600" dirty="0" smtClean="0"/>
              <a:t>J. Ma, J. Zhao, Y. Ma, J. </a:t>
            </a:r>
            <a:r>
              <a:rPr lang="en-IN" sz="1600" dirty="0" err="1" smtClean="0"/>
              <a:t>Tian</a:t>
            </a:r>
            <a:r>
              <a:rPr lang="en-IN" sz="1600" dirty="0" smtClean="0"/>
              <a:t>, Non-rigid visible and infrared face registration via regularized </a:t>
            </a:r>
            <a:r>
              <a:rPr lang="en-IN" sz="1600" dirty="0" err="1" smtClean="0"/>
              <a:t>gaussian</a:t>
            </a:r>
            <a:r>
              <a:rPr lang="en-IN" sz="1600" dirty="0" smtClean="0"/>
              <a:t> </a:t>
            </a:r>
            <a:r>
              <a:rPr lang="en-IN" sz="1600" dirty="0" err="1" smtClean="0"/>
              <a:t>ﬁelds</a:t>
            </a:r>
            <a:r>
              <a:rPr lang="en-IN" sz="1600" dirty="0" smtClean="0"/>
              <a:t> criterion, Pattern Recognition 48 (3) (2015) 772–784.</a:t>
            </a:r>
          </a:p>
        </p:txBody>
      </p:sp>
    </p:spTree>
    <p:extLst>
      <p:ext uri="{BB962C8B-B14F-4D97-AF65-F5344CB8AC3E}">
        <p14:creationId xmlns:p14="http://schemas.microsoft.com/office/powerpoint/2010/main" val="2046960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cv</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371600" y="381000"/>
            <a:ext cx="7239000" cy="646331"/>
          </a:xfrm>
          <a:prstGeom prst="rect">
            <a:avLst/>
          </a:prstGeom>
          <a:noFill/>
        </p:spPr>
        <p:txBody>
          <a:bodyPr wrap="square" rtlCol="0">
            <a:spAutoFit/>
          </a:bodyPr>
          <a:lstStyle/>
          <a:p>
            <a:pPr algn="ctr"/>
            <a:r>
              <a:rPr lang="en-US" sz="3600" b="1" dirty="0" smtClean="0">
                <a:latin typeface="Times New Roman"/>
                <a:cs typeface="Times New Roman"/>
              </a:rPr>
              <a:t>Existing </a:t>
            </a:r>
            <a:r>
              <a:rPr lang="en-US" sz="3600" b="1" dirty="0" smtClean="0">
                <a:latin typeface="Times New Roman"/>
                <a:cs typeface="Times New Roman"/>
              </a:rPr>
              <a:t>Techniques</a:t>
            </a:r>
            <a:endParaRPr lang="en-US" sz="3600" b="1" dirty="0">
              <a:latin typeface="Times New Roman"/>
              <a:cs typeface="Times New Roman"/>
            </a:endParaRPr>
          </a:p>
        </p:txBody>
      </p:sp>
      <p:sp>
        <p:nvSpPr>
          <p:cNvPr id="6" name="TextBox 5"/>
          <p:cNvSpPr txBox="1"/>
          <p:nvPr/>
        </p:nvSpPr>
        <p:spPr>
          <a:xfrm>
            <a:off x="1295400" y="1143000"/>
            <a:ext cx="7696200" cy="5601533"/>
          </a:xfrm>
          <a:prstGeom prst="rect">
            <a:avLst/>
          </a:prstGeom>
          <a:noFill/>
        </p:spPr>
        <p:txBody>
          <a:bodyPr wrap="square" rtlCol="0">
            <a:spAutoFit/>
          </a:bodyPr>
          <a:lstStyle/>
          <a:p>
            <a:r>
              <a:rPr lang="en-US" sz="1900" dirty="0" smtClean="0">
                <a:latin typeface="Times New Roman"/>
                <a:cs typeface="Times New Roman"/>
              </a:rPr>
              <a:t>1. </a:t>
            </a:r>
            <a:r>
              <a:rPr lang="en-US" sz="2600" dirty="0" smtClean="0">
                <a:latin typeface="Times New Roman"/>
                <a:cs typeface="Times New Roman"/>
              </a:rPr>
              <a:t>Some well-known </a:t>
            </a:r>
            <a:r>
              <a:rPr lang="en-US" sz="2600" dirty="0" smtClean="0">
                <a:latin typeface="Times New Roman"/>
                <a:cs typeface="Times New Roman"/>
              </a:rPr>
              <a:t>existing image </a:t>
            </a:r>
            <a:r>
              <a:rPr lang="en-US" sz="2600" dirty="0" smtClean="0">
                <a:latin typeface="Times New Roman"/>
                <a:cs typeface="Times New Roman"/>
              </a:rPr>
              <a:t>fusion methods are:</a:t>
            </a:r>
          </a:p>
          <a:p>
            <a:pPr marL="285750" indent="-285750" algn="just">
              <a:buFont typeface="Arial"/>
              <a:buChar char="•"/>
            </a:pPr>
            <a:endParaRPr lang="en-US" sz="2600" dirty="0" smtClean="0">
              <a:latin typeface="Times New Roman"/>
              <a:cs typeface="Times New Roman"/>
            </a:endParaRPr>
          </a:p>
          <a:p>
            <a:pPr marL="285750" indent="-285750" algn="just">
              <a:buFont typeface="Arial"/>
              <a:buChar char="•"/>
            </a:pPr>
            <a:r>
              <a:rPr lang="en-US" sz="2600" dirty="0" smtClean="0">
                <a:latin typeface="Times New Roman"/>
                <a:cs typeface="Times New Roman"/>
              </a:rPr>
              <a:t>High pass filtering technique</a:t>
            </a:r>
          </a:p>
          <a:p>
            <a:pPr marL="285750" indent="-285750" algn="just"/>
            <a:endParaRPr lang="en-US" sz="2600" dirty="0" smtClean="0">
              <a:latin typeface="Times New Roman"/>
              <a:cs typeface="Times New Roman"/>
            </a:endParaRPr>
          </a:p>
          <a:p>
            <a:pPr marL="285750" indent="-285750" algn="just">
              <a:buFont typeface="Arial"/>
              <a:buChar char="•"/>
            </a:pPr>
            <a:r>
              <a:rPr lang="en-US" sz="2600" dirty="0" smtClean="0">
                <a:latin typeface="Times New Roman"/>
                <a:cs typeface="Times New Roman"/>
              </a:rPr>
              <a:t>IHS transform based image fusion</a:t>
            </a:r>
          </a:p>
          <a:p>
            <a:pPr marL="285750" indent="-285750" algn="just"/>
            <a:endParaRPr lang="en-US" sz="2600" dirty="0" smtClean="0">
              <a:latin typeface="Times New Roman"/>
              <a:cs typeface="Times New Roman"/>
            </a:endParaRPr>
          </a:p>
          <a:p>
            <a:pPr marL="285750" indent="-285750" algn="just">
              <a:buFont typeface="Arial"/>
              <a:buChar char="•"/>
            </a:pPr>
            <a:r>
              <a:rPr lang="en-US" sz="2600" dirty="0" smtClean="0">
                <a:latin typeface="Times New Roman"/>
                <a:cs typeface="Times New Roman"/>
              </a:rPr>
              <a:t>PCA based image fusion</a:t>
            </a:r>
          </a:p>
          <a:p>
            <a:pPr marL="285750" indent="-285750" algn="just">
              <a:buFont typeface="Arial"/>
              <a:buChar char="•"/>
            </a:pPr>
            <a:endParaRPr lang="en-US" sz="2600" dirty="0" smtClean="0">
              <a:latin typeface="Times New Roman"/>
              <a:cs typeface="Times New Roman"/>
            </a:endParaRPr>
          </a:p>
          <a:p>
            <a:pPr marL="285750" indent="-285750" algn="just">
              <a:buFont typeface="Arial"/>
              <a:buChar char="•"/>
            </a:pPr>
            <a:r>
              <a:rPr lang="en-US" sz="2600" dirty="0" smtClean="0">
                <a:latin typeface="Times New Roman"/>
                <a:cs typeface="Times New Roman"/>
              </a:rPr>
              <a:t>Wavelet transform image fusion</a:t>
            </a:r>
          </a:p>
          <a:p>
            <a:pPr marL="285750" indent="-285750" algn="just"/>
            <a:endParaRPr lang="en-US" sz="2600" dirty="0" smtClean="0">
              <a:latin typeface="Times New Roman"/>
              <a:cs typeface="Times New Roman"/>
            </a:endParaRPr>
          </a:p>
          <a:p>
            <a:pPr marL="285750" indent="-285750" algn="just">
              <a:buFont typeface="Arial"/>
              <a:buChar char="•"/>
            </a:pPr>
            <a:r>
              <a:rPr lang="en-US" sz="2600" dirty="0" smtClean="0">
                <a:latin typeface="Times New Roman"/>
                <a:cs typeface="Times New Roman"/>
              </a:rPr>
              <a:t>Pair-wise spatial frequency matching</a:t>
            </a:r>
          </a:p>
          <a:p>
            <a:endParaRPr lang="en-US" dirty="0" smtClean="0">
              <a:latin typeface="Times New Roman"/>
              <a:cs typeface="Times New Roman"/>
            </a:endParaRPr>
          </a:p>
          <a:p>
            <a:endParaRPr lang="en-US" dirty="0"/>
          </a:p>
          <a:p>
            <a:pPr lvl="1"/>
            <a:endParaRPr lang="en-US" dirty="0" smtClean="0"/>
          </a:p>
          <a:p>
            <a:pPr lvl="1"/>
            <a:r>
              <a:rPr lang="en-US" dirty="0" smtClean="0"/>
              <a:t> </a:t>
            </a:r>
          </a:p>
        </p:txBody>
      </p:sp>
    </p:spTree>
    <p:extLst>
      <p:ext uri="{BB962C8B-B14F-4D97-AF65-F5344CB8AC3E}">
        <p14:creationId xmlns:p14="http://schemas.microsoft.com/office/powerpoint/2010/main" val="662948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cv</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295400" y="152400"/>
            <a:ext cx="7315200" cy="646331"/>
          </a:xfrm>
          <a:prstGeom prst="rect">
            <a:avLst/>
          </a:prstGeom>
          <a:noFill/>
        </p:spPr>
        <p:txBody>
          <a:bodyPr wrap="square" rtlCol="0">
            <a:spAutoFit/>
          </a:bodyPr>
          <a:lstStyle/>
          <a:p>
            <a:pPr algn="ctr">
              <a:spcBef>
                <a:spcPct val="0"/>
              </a:spcBef>
            </a:pPr>
            <a:r>
              <a:rPr lang="en-US" sz="3600" b="1" dirty="0" smtClean="0">
                <a:latin typeface="Times New Roman"/>
                <a:cs typeface="Times New Roman"/>
              </a:rPr>
              <a:t>PROPOSED SYSTEM</a:t>
            </a:r>
            <a:endParaRPr lang="en-US" sz="3600" b="1" dirty="0">
              <a:latin typeface="Times New Roman"/>
              <a:cs typeface="Times New Roman"/>
            </a:endParaRPr>
          </a:p>
        </p:txBody>
      </p:sp>
      <p:sp>
        <p:nvSpPr>
          <p:cNvPr id="7" name="Rectangle 6"/>
          <p:cNvSpPr/>
          <p:nvPr/>
        </p:nvSpPr>
        <p:spPr>
          <a:xfrm>
            <a:off x="1295400" y="1143000"/>
            <a:ext cx="7467600" cy="3970318"/>
          </a:xfrm>
          <a:prstGeom prst="rect">
            <a:avLst/>
          </a:prstGeom>
        </p:spPr>
        <p:txBody>
          <a:bodyPr wrap="square">
            <a:spAutoFit/>
          </a:bodyPr>
          <a:lstStyle/>
          <a:p>
            <a:pPr marL="285750" indent="-285750" algn="just"/>
            <a:endParaRPr lang="en-IN" dirty="0" smtClean="0">
              <a:latin typeface="Times New Roman" pitchFamily="18" charset="0"/>
              <a:cs typeface="Times New Roman" pitchFamily="18" charset="0"/>
            </a:endParaRPr>
          </a:p>
          <a:p>
            <a:pPr marL="285750" indent="-285750" algn="just">
              <a:buFont typeface="Arial"/>
              <a:buChar char="•"/>
            </a:pPr>
            <a:endParaRPr lang="en-IN" dirty="0" smtClean="0">
              <a:latin typeface="Times New Roman" pitchFamily="18" charset="0"/>
              <a:cs typeface="Times New Roman" pitchFamily="18" charset="0"/>
            </a:endParaRPr>
          </a:p>
          <a:p>
            <a:pPr marL="285750" indent="-285750" algn="just">
              <a:buFont typeface="Arial"/>
              <a:buChar char="•"/>
            </a:pPr>
            <a:endParaRPr lang="en-IN" dirty="0" smtClean="0">
              <a:latin typeface="Times New Roman" pitchFamily="18" charset="0"/>
              <a:cs typeface="Times New Roman" pitchFamily="18" charset="0"/>
            </a:endParaRPr>
          </a:p>
          <a:p>
            <a:pPr marL="285750" indent="-285750" algn="just">
              <a:buFont typeface="Arial"/>
              <a:buChar char="•"/>
            </a:pPr>
            <a:endParaRPr lang="en-IN" dirty="0" smtClean="0">
              <a:latin typeface="Times New Roman" pitchFamily="18" charset="0"/>
              <a:cs typeface="Times New Roman" pitchFamily="18" charset="0"/>
            </a:endParaRPr>
          </a:p>
          <a:p>
            <a:pPr marL="285750" indent="-285750" algn="just">
              <a:buFont typeface="Arial"/>
              <a:buChar char="•"/>
            </a:pPr>
            <a:endParaRPr lang="en-IN" dirty="0" smtClean="0">
              <a:latin typeface="Times New Roman" pitchFamily="18" charset="0"/>
              <a:cs typeface="Times New Roman" pitchFamily="18" charset="0"/>
            </a:endParaRPr>
          </a:p>
          <a:p>
            <a:pPr marL="285750" indent="-285750" algn="just">
              <a:buFont typeface="Arial"/>
              <a:buChar char="•"/>
            </a:pPr>
            <a:endParaRPr lang="en-IN" dirty="0" smtClean="0">
              <a:latin typeface="Times New Roman" pitchFamily="18" charset="0"/>
              <a:cs typeface="Times New Roman" pitchFamily="18" charset="0"/>
            </a:endParaRPr>
          </a:p>
          <a:p>
            <a:pPr marL="285750" indent="-285750" algn="just">
              <a:buFont typeface="Arial"/>
              <a:buChar char="•"/>
            </a:pPr>
            <a:endParaRPr lang="en-IN" dirty="0" smtClean="0">
              <a:latin typeface="Times New Roman" pitchFamily="18" charset="0"/>
              <a:cs typeface="Times New Roman" pitchFamily="18" charset="0"/>
            </a:endParaRPr>
          </a:p>
          <a:p>
            <a:pPr marL="285750" indent="-285750" algn="just">
              <a:buFont typeface="Arial"/>
              <a:buChar char="•"/>
            </a:pPr>
            <a:r>
              <a:rPr lang="en-IN" dirty="0" smtClean="0"/>
              <a:t> Register two input images to have same field of views.</a:t>
            </a:r>
          </a:p>
          <a:p>
            <a:pPr marL="285750" indent="-285750" algn="just"/>
            <a:endParaRPr lang="en-IN" dirty="0" smtClean="0"/>
          </a:p>
          <a:p>
            <a:pPr marL="285750" indent="-285750" algn="just">
              <a:buFont typeface="Arial"/>
              <a:buChar char="•"/>
            </a:pPr>
            <a:r>
              <a:rPr lang="en-IN" dirty="0" smtClean="0"/>
              <a:t>Generate fused image by multi-scale transform (MST) or Non-multi scale transform method.</a:t>
            </a:r>
          </a:p>
          <a:p>
            <a:pPr marL="285750" indent="-285750" algn="just"/>
            <a:endParaRPr lang="en-IN" dirty="0" smtClean="0"/>
          </a:p>
          <a:p>
            <a:pPr marL="285750" indent="-285750" algn="just">
              <a:buFont typeface="Arial"/>
              <a:buChar char="•"/>
            </a:pPr>
            <a:r>
              <a:rPr lang="en-IN" dirty="0" smtClean="0"/>
              <a:t> Apply </a:t>
            </a:r>
            <a:r>
              <a:rPr lang="en-IN" dirty="0" smtClean="0"/>
              <a:t>colour </a:t>
            </a:r>
            <a:r>
              <a:rPr lang="en-IN" dirty="0" smtClean="0"/>
              <a:t>reconstruction processing for natural image.</a:t>
            </a:r>
            <a:endParaRPr lang="en-IN" dirty="0" smtClean="0">
              <a:latin typeface="Times New Roman" pitchFamily="18" charset="0"/>
              <a:cs typeface="Times New Roman" pitchFamily="18" charset="0"/>
            </a:endParaRPr>
          </a:p>
          <a:p>
            <a:endParaRPr lang="en-US" dirty="0"/>
          </a:p>
        </p:txBody>
      </p:sp>
      <p:pic>
        <p:nvPicPr>
          <p:cNvPr id="6" name="Picture 2" descr="C:\Users\Shivprasad\Desktop\Project Image Fusion\image002.gif"/>
          <p:cNvPicPr>
            <a:picLocks noChangeAspect="1" noChangeArrowheads="1"/>
          </p:cNvPicPr>
          <p:nvPr/>
        </p:nvPicPr>
        <p:blipFill>
          <a:blip r:embed="rId3" cstate="print"/>
          <a:srcRect/>
          <a:stretch>
            <a:fillRect/>
          </a:stretch>
        </p:blipFill>
        <p:spPr bwMode="auto">
          <a:xfrm>
            <a:off x="1981200" y="990600"/>
            <a:ext cx="5724525" cy="2171700"/>
          </a:xfrm>
          <a:prstGeom prst="rect">
            <a:avLst/>
          </a:prstGeom>
          <a:noFill/>
        </p:spPr>
      </p:pic>
    </p:spTree>
    <p:extLst>
      <p:ext uri="{BB962C8B-B14F-4D97-AF65-F5344CB8AC3E}">
        <p14:creationId xmlns:p14="http://schemas.microsoft.com/office/powerpoint/2010/main" val="3851051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76200"/>
            <a:ext cx="9144000" cy="6858000"/>
          </a:xfrm>
          <a:prstGeom prst="rect">
            <a:avLst/>
          </a:prstGeom>
          <a:noFill/>
        </p:spPr>
      </p:pic>
      <p:pic>
        <p:nvPicPr>
          <p:cNvPr id="2050" name="Picture 2" descr="C:\Users\Shivprasad\Desktop\Project Image Fusion\Screenshot (85).png"/>
          <p:cNvPicPr>
            <a:picLocks noChangeAspect="1" noChangeArrowheads="1"/>
          </p:cNvPicPr>
          <p:nvPr/>
        </p:nvPicPr>
        <p:blipFill>
          <a:blip r:embed="rId3" cstate="print"/>
          <a:srcRect/>
          <a:stretch>
            <a:fillRect/>
          </a:stretch>
        </p:blipFill>
        <p:spPr bwMode="auto">
          <a:xfrm>
            <a:off x="1524000" y="457200"/>
            <a:ext cx="6781800" cy="4724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cv</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295400" y="381000"/>
            <a:ext cx="7391400" cy="1200329"/>
          </a:xfrm>
          <a:prstGeom prst="rect">
            <a:avLst/>
          </a:prstGeom>
          <a:noFill/>
        </p:spPr>
        <p:txBody>
          <a:bodyPr wrap="square" rtlCol="0">
            <a:spAutoFit/>
          </a:bodyPr>
          <a:lstStyle/>
          <a:p>
            <a:pPr algn="ctr">
              <a:spcBef>
                <a:spcPct val="0"/>
              </a:spcBef>
            </a:pPr>
            <a:r>
              <a:rPr lang="en-US" sz="3600" b="1" dirty="0" smtClean="0">
                <a:latin typeface="Times New Roman"/>
                <a:cs typeface="Times New Roman"/>
              </a:rPr>
              <a:t>SYSTEM REQUIREMENTS AND EXPECTED RESULTS</a:t>
            </a:r>
            <a:endParaRPr lang="en-US" sz="3600" b="1" dirty="0">
              <a:latin typeface="Times New Roman"/>
              <a:cs typeface="Times New Roman"/>
            </a:endParaRPr>
          </a:p>
        </p:txBody>
      </p:sp>
      <p:sp>
        <p:nvSpPr>
          <p:cNvPr id="6" name="TextBox 5"/>
          <p:cNvSpPr txBox="1"/>
          <p:nvPr/>
        </p:nvSpPr>
        <p:spPr>
          <a:xfrm>
            <a:off x="5410200" y="1524000"/>
            <a:ext cx="3505200" cy="1754326"/>
          </a:xfrm>
          <a:prstGeom prst="rect">
            <a:avLst/>
          </a:prstGeom>
          <a:noFill/>
        </p:spPr>
        <p:txBody>
          <a:bodyPr wrap="square" rtlCol="0">
            <a:spAutoFit/>
          </a:bodyPr>
          <a:lstStyle/>
          <a:p>
            <a:pPr marL="285750" indent="-285750">
              <a:buFont typeface="Arial"/>
              <a:buChar char="•"/>
            </a:pPr>
            <a:r>
              <a:rPr lang="en-US" b="1" dirty="0">
                <a:latin typeface="Times New Roman"/>
                <a:cs typeface="Times New Roman"/>
              </a:rPr>
              <a:t>Software </a:t>
            </a:r>
            <a:r>
              <a:rPr lang="en-US" b="1" dirty="0" smtClean="0">
                <a:latin typeface="Times New Roman"/>
                <a:cs typeface="Times New Roman"/>
              </a:rPr>
              <a:t>Requirements</a:t>
            </a:r>
            <a:endParaRPr lang="en-US" dirty="0">
              <a:latin typeface="Times New Roman"/>
              <a:cs typeface="Times New Roman"/>
            </a:endParaRPr>
          </a:p>
          <a:p>
            <a:r>
              <a:rPr lang="en-US" b="1" dirty="0" smtClean="0">
                <a:latin typeface="Times New Roman"/>
                <a:cs typeface="Times New Roman"/>
              </a:rPr>
              <a:t>Language : </a:t>
            </a:r>
            <a:r>
              <a:rPr lang="en-US" dirty="0" smtClean="0">
                <a:latin typeface="Times New Roman"/>
                <a:cs typeface="Times New Roman"/>
              </a:rPr>
              <a:t>MATLAB scripting </a:t>
            </a:r>
            <a:r>
              <a:rPr lang="en-US" dirty="0" err="1" smtClean="0">
                <a:latin typeface="Times New Roman"/>
                <a:cs typeface="Times New Roman"/>
              </a:rPr>
              <a:t>languade</a:t>
            </a:r>
            <a:endParaRPr lang="en-US" dirty="0" smtClean="0">
              <a:latin typeface="Times New Roman"/>
              <a:cs typeface="Times New Roman"/>
            </a:endParaRPr>
          </a:p>
          <a:p>
            <a:r>
              <a:rPr lang="en-US" b="1" dirty="0" smtClean="0">
                <a:latin typeface="Times New Roman"/>
                <a:cs typeface="Times New Roman"/>
              </a:rPr>
              <a:t>Operating System :</a:t>
            </a:r>
            <a:r>
              <a:rPr lang="en-US" dirty="0" smtClean="0">
                <a:latin typeface="Times New Roman"/>
                <a:cs typeface="Times New Roman"/>
              </a:rPr>
              <a:t> Windows</a:t>
            </a:r>
          </a:p>
          <a:p>
            <a:r>
              <a:rPr lang="en-US" b="1" dirty="0" smtClean="0">
                <a:latin typeface="Times New Roman"/>
                <a:cs typeface="Times New Roman"/>
              </a:rPr>
              <a:t>Platform :MATLAB</a:t>
            </a:r>
            <a:endParaRPr lang="en-US" dirty="0" smtClean="0">
              <a:latin typeface="Times New Roman"/>
              <a:cs typeface="Times New Roman"/>
            </a:endParaRPr>
          </a:p>
          <a:p>
            <a:endParaRPr lang="en-US" dirty="0"/>
          </a:p>
        </p:txBody>
      </p:sp>
      <p:sp>
        <p:nvSpPr>
          <p:cNvPr id="7" name="TextBox 6"/>
          <p:cNvSpPr txBox="1"/>
          <p:nvPr/>
        </p:nvSpPr>
        <p:spPr>
          <a:xfrm>
            <a:off x="1371600" y="1600200"/>
            <a:ext cx="3733800" cy="984885"/>
          </a:xfrm>
          <a:prstGeom prst="rect">
            <a:avLst/>
          </a:prstGeom>
          <a:noFill/>
        </p:spPr>
        <p:txBody>
          <a:bodyPr wrap="square" rtlCol="0">
            <a:spAutoFit/>
          </a:bodyPr>
          <a:lstStyle/>
          <a:p>
            <a:pPr marL="285750" indent="-285750">
              <a:buFont typeface="Arial"/>
              <a:buChar char="•"/>
            </a:pPr>
            <a:r>
              <a:rPr lang="en-US" b="1" dirty="0">
                <a:latin typeface="Times New Roman"/>
                <a:cs typeface="Times New Roman"/>
              </a:rPr>
              <a:t>Hardware Requirements   </a:t>
            </a:r>
            <a:endParaRPr lang="en-US" dirty="0">
              <a:latin typeface="Times New Roman"/>
              <a:cs typeface="Times New Roman"/>
            </a:endParaRPr>
          </a:p>
          <a:p>
            <a:pPr marL="285750" indent="-285750">
              <a:buFont typeface="Arial"/>
              <a:buChar char="•"/>
            </a:pPr>
            <a:r>
              <a:rPr lang="en-US" sz="2000" dirty="0" smtClean="0"/>
              <a:t>CCD Camera</a:t>
            </a:r>
          </a:p>
          <a:p>
            <a:pPr marL="285750" indent="-285750">
              <a:buFont typeface="Arial"/>
              <a:buChar char="•"/>
            </a:pPr>
            <a:r>
              <a:rPr lang="en-US" sz="2000" dirty="0" smtClean="0"/>
              <a:t>IR Camera</a:t>
            </a:r>
            <a:endParaRPr lang="en-US" sz="2000" dirty="0"/>
          </a:p>
        </p:txBody>
      </p:sp>
      <p:sp>
        <p:nvSpPr>
          <p:cNvPr id="9" name="TextBox 8"/>
          <p:cNvSpPr txBox="1"/>
          <p:nvPr/>
        </p:nvSpPr>
        <p:spPr>
          <a:xfrm>
            <a:off x="1143000" y="3200400"/>
            <a:ext cx="7848600" cy="1323439"/>
          </a:xfrm>
          <a:prstGeom prst="rect">
            <a:avLst/>
          </a:prstGeom>
          <a:noFill/>
        </p:spPr>
        <p:txBody>
          <a:bodyPr wrap="square" rtlCol="0">
            <a:spAutoFit/>
          </a:bodyPr>
          <a:lstStyle/>
          <a:p>
            <a:pPr marL="285750" indent="-285750">
              <a:buFont typeface="Arial" pitchFamily="34" charset="0"/>
              <a:buChar char="•"/>
            </a:pPr>
            <a:r>
              <a:rPr lang="en-IN" sz="2000" dirty="0" smtClean="0">
                <a:latin typeface="Times New Roman"/>
                <a:cs typeface="Times New Roman"/>
              </a:rPr>
              <a:t>The MATLAB application is built around the MATLAB scripting language. Common usage of the MATLAB application involves using the Command Window as an interactive mathematical shell or executing text files containing MATLAB code.</a:t>
            </a:r>
            <a:endParaRPr lang="en-US" sz="2000" dirty="0" smtClean="0">
              <a:latin typeface="Times New Roman"/>
              <a:cs typeface="Times New Roman"/>
            </a:endParaRPr>
          </a:p>
        </p:txBody>
      </p:sp>
    </p:spTree>
    <p:extLst>
      <p:ext uri="{BB962C8B-B14F-4D97-AF65-F5344CB8AC3E}">
        <p14:creationId xmlns:p14="http://schemas.microsoft.com/office/powerpoint/2010/main" val="3512286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TotalTime>
  <Words>928</Words>
  <Application>Microsoft Office PowerPoint</Application>
  <PresentationFormat>On-screen Show (4:3)</PresentationFormat>
  <Paragraphs>124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Adobe Gothic Std B</vt:lpstr>
      <vt:lpstr>Arial</vt:lpstr>
      <vt:lpstr>Calibri</vt:lpstr>
      <vt:lpstr>Tekton Pro</vt:lpstr>
      <vt:lpstr>Times New Roman</vt:lpstr>
      <vt:lpstr>Office Theme</vt:lpstr>
      <vt:lpstr>cv</vt:lpstr>
      <vt:lpstr>Contents</vt:lpstr>
      <vt:lpstr>cv</vt:lpstr>
      <vt:lpstr>cv</vt:lpstr>
      <vt:lpstr>cv</vt:lpstr>
      <vt:lpstr>cv</vt:lpstr>
      <vt:lpstr>cv</vt:lpstr>
      <vt:lpstr>PowerPoint Presentation</vt:lpstr>
      <vt:lpstr>cv</vt:lpstr>
      <vt:lpstr>PowerPoint Presentation</vt:lpstr>
      <vt:lpstr>cv</vt:lpstr>
      <vt:lpstr>PowerPoint Presentation</vt:lpstr>
      <vt:lpstr>PowerPoint Presentation</vt:lpstr>
      <vt:lpstr>cv</vt:lpstr>
      <vt:lpstr>cv</vt:lpstr>
    </vt:vector>
  </TitlesOfParts>
  <Company>DSCE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Tanish Sugnani</cp:lastModifiedBy>
  <cp:revision>88</cp:revision>
  <dcterms:created xsi:type="dcterms:W3CDTF">2013-03-22T06:20:01Z</dcterms:created>
  <dcterms:modified xsi:type="dcterms:W3CDTF">2017-02-15T05:25:00Z</dcterms:modified>
</cp:coreProperties>
</file>