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8" r:id="rId2"/>
    <p:sldId id="258" r:id="rId3"/>
    <p:sldId id="259" r:id="rId4"/>
    <p:sldId id="294" r:id="rId5"/>
    <p:sldId id="297" r:id="rId6"/>
    <p:sldId id="292" r:id="rId7"/>
    <p:sldId id="295" r:id="rId8"/>
    <p:sldId id="296" r:id="rId9"/>
    <p:sldId id="275" r:id="rId10"/>
    <p:sldId id="264" r:id="rId11"/>
    <p:sldId id="286" r:id="rId12"/>
    <p:sldId id="285" r:id="rId13"/>
    <p:sldId id="293" r:id="rId14"/>
    <p:sldId id="270" r:id="rId15"/>
    <p:sldId id="288" r:id="rId16"/>
    <p:sldId id="289" r:id="rId17"/>
    <p:sldId id="279" r:id="rId18"/>
    <p:sldId id="271" r:id="rId19"/>
    <p:sldId id="272" r:id="rId20"/>
    <p:sldId id="276" r:id="rId21"/>
    <p:sldId id="274"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6" autoAdjust="0"/>
    <p:restoredTop sz="94660"/>
  </p:normalViewPr>
  <p:slideViewPr>
    <p:cSldViewPr>
      <p:cViewPr varScale="1">
        <p:scale>
          <a:sx n="69" d="100"/>
          <a:sy n="69" d="100"/>
        </p:scale>
        <p:origin x="139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55A66-DA8B-A442-B7B8-E660A3F1635A}" type="datetimeFigureOut">
              <a:rPr lang="en-US" smtClean="0"/>
              <a:pPr/>
              <a:t>6/23/2017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34EB36-0EA7-924E-B9AD-99CC02F34E0D}" type="slidenum">
              <a:rPr lang="en-US" smtClean="0"/>
              <a:pPr/>
              <a:t>‹#›</a:t>
            </a:fld>
            <a:endParaRPr lang="en-US"/>
          </a:p>
        </p:txBody>
      </p:sp>
    </p:spTree>
    <p:extLst>
      <p:ext uri="{BB962C8B-B14F-4D97-AF65-F5344CB8AC3E}">
        <p14:creationId xmlns:p14="http://schemas.microsoft.com/office/powerpoint/2010/main" val="20772414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10</a:t>
            </a:fld>
            <a:endParaRPr lang="en-US"/>
          </a:p>
        </p:txBody>
      </p:sp>
    </p:spTree>
    <p:extLst>
      <p:ext uri="{BB962C8B-B14F-4D97-AF65-F5344CB8AC3E}">
        <p14:creationId xmlns:p14="http://schemas.microsoft.com/office/powerpoint/2010/main" val="3981550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11</a:t>
            </a:fld>
            <a:endParaRPr lang="en-US"/>
          </a:p>
        </p:txBody>
      </p:sp>
    </p:spTree>
    <p:extLst>
      <p:ext uri="{BB962C8B-B14F-4D97-AF65-F5344CB8AC3E}">
        <p14:creationId xmlns:p14="http://schemas.microsoft.com/office/powerpoint/2010/main" val="213710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34EB36-0EA7-924E-B9AD-99CC02F34E0D}" type="slidenum">
              <a:rPr lang="en-US" smtClean="0"/>
              <a:pPr/>
              <a:t>12</a:t>
            </a:fld>
            <a:endParaRPr lang="en-US"/>
          </a:p>
        </p:txBody>
      </p:sp>
    </p:spTree>
    <p:extLst>
      <p:ext uri="{BB962C8B-B14F-4D97-AF65-F5344CB8AC3E}">
        <p14:creationId xmlns:p14="http://schemas.microsoft.com/office/powerpoint/2010/main" val="350448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34EB36-0EA7-924E-B9AD-99CC02F34E0D}" type="slidenum">
              <a:rPr lang="en-US" smtClean="0"/>
              <a:pPr/>
              <a:t>13</a:t>
            </a:fld>
            <a:endParaRPr lang="en-US"/>
          </a:p>
        </p:txBody>
      </p:sp>
    </p:spTree>
    <p:extLst>
      <p:ext uri="{BB962C8B-B14F-4D97-AF65-F5344CB8AC3E}">
        <p14:creationId xmlns:p14="http://schemas.microsoft.com/office/powerpoint/2010/main" val="231625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3E89D1-A86C-4F69-93B0-4D2EAF065D20}"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3E89D1-A86C-4F69-93B0-4D2EAF065D20}" type="datetimeFigureOut">
              <a:rPr lang="en-US" smtClean="0"/>
              <a:pPr/>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3E89D1-A86C-4F69-93B0-4D2EAF065D20}"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3E89D1-A86C-4F69-93B0-4D2EAF065D20}" type="datetimeFigureOut">
              <a:rPr lang="en-US" smtClean="0"/>
              <a:pPr/>
              <a:t>6/23/2017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3E89D1-A86C-4F69-93B0-4D2EAF065D20}" type="datetimeFigureOut">
              <a:rPr lang="en-US" smtClean="0"/>
              <a:pPr/>
              <a:t>6/23/2017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3E89D1-A86C-4F69-93B0-4D2EAF065D20}" type="datetimeFigureOut">
              <a:rPr lang="en-US" smtClean="0"/>
              <a:pPr/>
              <a:t>6/23/2017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3E89D1-A86C-4F69-93B0-4D2EAF065D20}" type="datetimeFigureOut">
              <a:rPr lang="en-US" smtClean="0"/>
              <a:pPr/>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F57C97-B46C-4A57-8520-F5BBDB84AE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E89D1-A86C-4F69-93B0-4D2EAF065D20}" type="datetimeFigureOut">
              <a:rPr lang="en-US" smtClean="0"/>
              <a:pPr/>
              <a:t>6/23/2017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7C97-B46C-4A57-8520-F5BBDB84AE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9641"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818560" y="228600"/>
            <a:ext cx="8325440" cy="1323439"/>
          </a:xfrm>
          <a:prstGeom prst="rect">
            <a:avLst/>
          </a:prstGeom>
          <a:noFill/>
        </p:spPr>
        <p:txBody>
          <a:bodyPr wrap="square" rtlCol="0">
            <a:spAutoFit/>
          </a:bodyPr>
          <a:lstStyle/>
          <a:p>
            <a:pPr algn="ctr"/>
            <a:endParaRPr lang="en-US" sz="2400" baseline="30000" dirty="0">
              <a:solidFill>
                <a:srgbClr val="000000"/>
              </a:solidFill>
              <a:latin typeface="Times New Roman" panose="02020603050405020304" pitchFamily="18" charset="0"/>
              <a:cs typeface="Times New Roman" panose="02020603050405020304" pitchFamily="18" charset="0"/>
            </a:endParaRPr>
          </a:p>
          <a:p>
            <a:pPr algn="ctr"/>
            <a:r>
              <a:rPr lang="en-IN" sz="3200" b="1" dirty="0" smtClean="0">
                <a:latin typeface="Times New Roman" pitchFamily="18" charset="0"/>
                <a:cs typeface="Times New Roman" pitchFamily="18" charset="0"/>
              </a:rPr>
              <a:t>Customer Behaviour Recognition in Retail Store from Surveillance Camera</a:t>
            </a:r>
            <a:endParaRPr lang="en-US" sz="3200" dirty="0" smtClean="0">
              <a:latin typeface="Times New Roman" pitchFamily="18" charset="0"/>
              <a:cs typeface="Times New Roman" pitchFamily="18" charset="0"/>
            </a:endParaRPr>
          </a:p>
        </p:txBody>
      </p:sp>
      <p:sp>
        <p:nvSpPr>
          <p:cNvPr id="6" name="TextBox 5"/>
          <p:cNvSpPr txBox="1"/>
          <p:nvPr/>
        </p:nvSpPr>
        <p:spPr>
          <a:xfrm>
            <a:off x="1371600" y="4667071"/>
            <a:ext cx="7010400" cy="120032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Under the Guidance of:</a:t>
            </a:r>
          </a:p>
          <a:p>
            <a:pPr marL="514350" indent="-514350"/>
            <a:r>
              <a:rPr lang="en-US" dirty="0" smtClean="0">
                <a:latin typeface="Times New Roman" panose="02020603050405020304" pitchFamily="18" charset="0"/>
                <a:cs typeface="Times New Roman" panose="02020603050405020304" pitchFamily="18" charset="0"/>
              </a:rPr>
              <a:t>Prof. Rashmi S R</a:t>
            </a:r>
            <a:endParaRPr lang="en-US" dirty="0">
              <a:latin typeface="Times New Roman" panose="02020603050405020304" pitchFamily="18" charset="0"/>
              <a:cs typeface="Times New Roman" panose="02020603050405020304" pitchFamily="18" charset="0"/>
            </a:endParaRPr>
          </a:p>
          <a:p>
            <a:pPr marL="514350" indent="-514350"/>
            <a:r>
              <a:rPr lang="en-US" dirty="0" smtClean="0">
                <a:latin typeface="Times New Roman" panose="02020603050405020304" pitchFamily="18" charset="0"/>
                <a:cs typeface="Times New Roman" panose="02020603050405020304" pitchFamily="18" charset="0"/>
              </a:rPr>
              <a:t>Assistant Professor</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514350" indent="-514350"/>
            <a:r>
              <a:rPr lang="en-US" dirty="0" smtClean="0">
                <a:latin typeface="Times New Roman" panose="02020603050405020304" pitchFamily="18" charset="0"/>
                <a:cs typeface="Times New Roman" panose="02020603050405020304" pitchFamily="18" charset="0"/>
              </a:rPr>
              <a:t>Dept </a:t>
            </a:r>
            <a:r>
              <a:rPr lang="en-US" dirty="0">
                <a:latin typeface="Times New Roman" panose="02020603050405020304" pitchFamily="18" charset="0"/>
                <a:cs typeface="Times New Roman" panose="02020603050405020304" pitchFamily="18" charset="0"/>
              </a:rPr>
              <a:t>of Computer Science &amp; </a:t>
            </a:r>
            <a:r>
              <a:rPr lang="en-US" dirty="0" smtClean="0">
                <a:latin typeface="Times New Roman" panose="02020603050405020304" pitchFamily="18" charset="0"/>
                <a:cs typeface="Times New Roman" panose="02020603050405020304" pitchFamily="18" charset="0"/>
              </a:rPr>
              <a:t>Engineering</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438400" y="2514600"/>
            <a:ext cx="4800600" cy="1754326"/>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Presented </a:t>
            </a:r>
          </a:p>
          <a:p>
            <a:pPr algn="ct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By</a:t>
            </a:r>
          </a:p>
          <a:p>
            <a:pPr algn="ctr"/>
            <a:r>
              <a:rPr lang="en-US" b="1" dirty="0" smtClean="0">
                <a:latin typeface="Times New Roman" panose="02020603050405020304" pitchFamily="18" charset="0"/>
                <a:cs typeface="Times New Roman" panose="02020603050405020304" pitchFamily="18" charset="0"/>
              </a:rPr>
              <a:t>      AWANEESH KISORE     [1DS13CS026]	</a:t>
            </a:r>
          </a:p>
          <a:p>
            <a:pPr algn="ctr"/>
            <a:r>
              <a:rPr lang="en-US" b="1" dirty="0" smtClean="0">
                <a:latin typeface="Times New Roman" panose="02020603050405020304" pitchFamily="18" charset="0"/>
                <a:cs typeface="Times New Roman" panose="02020603050405020304" pitchFamily="18" charset="0"/>
              </a:rPr>
              <a:t> HARSH REWARI            [1DS13CS042]</a:t>
            </a:r>
          </a:p>
          <a:p>
            <a:pPr algn="ctr"/>
            <a:r>
              <a:rPr lang="en-US" b="1" dirty="0" smtClean="0">
                <a:latin typeface="Times New Roman" panose="02020603050405020304" pitchFamily="18" charset="0"/>
                <a:cs typeface="Times New Roman" panose="02020603050405020304" pitchFamily="18" charset="0"/>
              </a:rPr>
              <a:t> KEWAL KISHAN G        [1DS13CS047]</a:t>
            </a:r>
          </a:p>
          <a:p>
            <a:pPr algn="ctr"/>
            <a:r>
              <a:rPr lang="en-US" b="1" dirty="0" smtClean="0">
                <a:latin typeface="Times New Roman" panose="02020603050405020304" pitchFamily="18" charset="0"/>
                <a:cs typeface="Times New Roman" panose="02020603050405020304" pitchFamily="18" charset="0"/>
              </a:rPr>
              <a:t>RISHAB RAINA               [1DS13CS081]</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637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21859"/>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3" name="TextBox 12"/>
          <p:cNvSpPr txBox="1"/>
          <p:nvPr/>
        </p:nvSpPr>
        <p:spPr>
          <a:xfrm>
            <a:off x="1752600" y="1905000"/>
            <a:ext cx="184666" cy="369332"/>
          </a:xfrm>
          <a:prstGeom prst="rect">
            <a:avLst/>
          </a:prstGeom>
          <a:noFill/>
        </p:spPr>
        <p:txBody>
          <a:bodyPr wrap="none" rtlCol="0">
            <a:spAutoFit/>
          </a:bodyPr>
          <a:lstStyle/>
          <a:p>
            <a:endParaRPr lang="en-US" dirty="0"/>
          </a:p>
        </p:txBody>
      </p:sp>
      <p:sp>
        <p:nvSpPr>
          <p:cNvPr id="5" name="TextBox 4"/>
          <p:cNvSpPr txBox="1"/>
          <p:nvPr/>
        </p:nvSpPr>
        <p:spPr>
          <a:xfrm>
            <a:off x="1524000" y="838200"/>
            <a:ext cx="7924800" cy="646331"/>
          </a:xfrm>
          <a:prstGeom prst="rect">
            <a:avLst/>
          </a:prstGeom>
          <a:noFill/>
        </p:spPr>
        <p:txBody>
          <a:bodyPr wrap="square" rtlCol="0">
            <a:spAutoFit/>
          </a:bodyPr>
          <a:lstStyle/>
          <a:p>
            <a:pPr algn="just"/>
            <a:endParaRPr lang="en-US" b="1" dirty="0" smtClean="0">
              <a:latin typeface="+mj-lt"/>
              <a:cs typeface="Times New Roman" panose="02020603050405020304" pitchFamily="18" charset="0"/>
            </a:endParaRPr>
          </a:p>
          <a:p>
            <a:pPr algn="just"/>
            <a:endParaRPr lang="en-US" b="1" dirty="0" smtClean="0">
              <a:latin typeface="+mj-lt"/>
              <a:cs typeface="Times New Roman" panose="02020603050405020304" pitchFamily="18" charset="0"/>
            </a:endParaRPr>
          </a:p>
        </p:txBody>
      </p:sp>
      <p:sp>
        <p:nvSpPr>
          <p:cNvPr id="14" name="Rectangle 13"/>
          <p:cNvSpPr/>
          <p:nvPr/>
        </p:nvSpPr>
        <p:spPr>
          <a:xfrm>
            <a:off x="2667000" y="381000"/>
            <a:ext cx="3739550" cy="584775"/>
          </a:xfrm>
          <a:prstGeom prst="rect">
            <a:avLst/>
          </a:prstGeom>
        </p:spPr>
        <p:txBody>
          <a:bodyPr wrap="none">
            <a:spAutoFit/>
          </a:bodyPr>
          <a:lstStyle/>
          <a:p>
            <a:r>
              <a:rPr lang="en-US" sz="3200" dirty="0" smtClean="0">
                <a:latin typeface="Times New Roman" pitchFamily="18" charset="0"/>
                <a:cs typeface="Times New Roman" pitchFamily="18" charset="0"/>
              </a:rPr>
              <a:t>          FLOWCHART</a:t>
            </a:r>
            <a:endParaRPr lang="en-US" dirty="0"/>
          </a:p>
        </p:txBody>
      </p:sp>
      <p:pic>
        <p:nvPicPr>
          <p:cNvPr id="6" name="Picture 2"/>
          <p:cNvPicPr>
            <a:picLocks noChangeAspect="1" noChangeArrowheads="1"/>
          </p:cNvPicPr>
          <p:nvPr/>
        </p:nvPicPr>
        <p:blipFill>
          <a:blip r:embed="rId4" cstate="print"/>
          <a:srcRect/>
          <a:stretch>
            <a:fillRect/>
          </a:stretch>
        </p:blipFill>
        <p:spPr bwMode="auto">
          <a:xfrm>
            <a:off x="-2743198" y="16154399"/>
            <a:ext cx="7030036" cy="9944099"/>
          </a:xfrm>
          <a:prstGeom prst="rect">
            <a:avLst/>
          </a:prstGeom>
          <a:noFill/>
          <a:ln w="9525">
            <a:noFill/>
            <a:miter lim="800000"/>
            <a:headEnd/>
            <a:tailEnd/>
          </a:ln>
        </p:spPr>
      </p:pic>
      <p:pic>
        <p:nvPicPr>
          <p:cNvPr id="1027" name="Picture 3"/>
          <p:cNvPicPr>
            <a:picLocks noChangeAspect="1" noChangeArrowheads="1"/>
          </p:cNvPicPr>
          <p:nvPr/>
        </p:nvPicPr>
        <p:blipFill>
          <a:blip r:embed="rId5" cstate="print"/>
          <a:srcRect/>
          <a:stretch>
            <a:fillRect/>
          </a:stretch>
        </p:blipFill>
        <p:spPr bwMode="auto">
          <a:xfrm>
            <a:off x="2438400" y="1219200"/>
            <a:ext cx="4876800" cy="4917112"/>
          </a:xfrm>
          <a:prstGeom prst="rect">
            <a:avLst/>
          </a:prstGeom>
          <a:noFill/>
          <a:ln w="9525">
            <a:noFill/>
            <a:miter lim="800000"/>
            <a:headEnd/>
            <a:tailEnd/>
          </a:ln>
        </p:spPr>
      </p:pic>
    </p:spTree>
    <p:extLst>
      <p:ext uri="{BB962C8B-B14F-4D97-AF65-F5344CB8AC3E}">
        <p14:creationId xmlns:p14="http://schemas.microsoft.com/office/powerpoint/2010/main" val="1198379549"/>
      </p:ext>
    </p:extLst>
  </p:cSld>
  <p:clrMapOvr>
    <a:masterClrMapping/>
  </p:clrMapOvr>
  <p:transition spd="med">
    <p:comb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371600" y="457200"/>
            <a:ext cx="73914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METHODOLOGY</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5400" y="1143000"/>
            <a:ext cx="7467600" cy="3170099"/>
          </a:xfrm>
          <a:prstGeom prst="rect">
            <a:avLst/>
          </a:prstGeom>
          <a:noFill/>
        </p:spPr>
        <p:txBody>
          <a:bodyPr wrap="square" rtlCol="0">
            <a:spAutoFit/>
          </a:bodyPr>
          <a:lstStyle/>
          <a:p>
            <a:r>
              <a:rPr lang="en-IN" dirty="0" smtClean="0">
                <a:latin typeface="Times New Roman" pitchFamily="18" charset="0"/>
                <a:cs typeface="Times New Roman" pitchFamily="18" charset="0"/>
              </a:rPr>
              <a:t>First, we need to capture body movement of the customer in front of the shelf using </a:t>
            </a:r>
            <a:r>
              <a:rPr lang="en-US" dirty="0" smtClean="0">
                <a:latin typeface="Times New Roman" pitchFamily="18" charset="0"/>
                <a:cs typeface="Times New Roman" pitchFamily="18" charset="0"/>
              </a:rPr>
              <a:t>surveillance camera.</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After capturing the video we need to </a:t>
            </a:r>
            <a:r>
              <a:rPr lang="en-IN" dirty="0" smtClean="0">
                <a:latin typeface="Times New Roman" pitchFamily="18" charset="0"/>
                <a:cs typeface="Times New Roman" pitchFamily="18" charset="0"/>
              </a:rPr>
              <a:t>convert them into frames which are passed to </a:t>
            </a:r>
            <a:r>
              <a:rPr lang="en-US" dirty="0" smtClean="0">
                <a:latin typeface="Times New Roman" pitchFamily="18" charset="0"/>
                <a:cs typeface="Times New Roman" pitchFamily="18" charset="0"/>
              </a:rPr>
              <a:t>Convolutional Neural Network.</a:t>
            </a:r>
          </a:p>
          <a:p>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CNN extracts the features of every frame and put them in </a:t>
            </a:r>
            <a:r>
              <a:rPr lang="en-US" dirty="0" smtClean="0">
                <a:latin typeface="Times New Roman" pitchFamily="18" charset="0"/>
                <a:cs typeface="Times New Roman" pitchFamily="18" charset="0"/>
              </a:rPr>
              <a:t>a sequence.</a:t>
            </a:r>
          </a:p>
          <a:p>
            <a:endParaRPr lang="en-US"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This feature sequence is then fed into Recurrent Neural Network that classifies each sequence into four classes: Walking, Touching, Picking and Taking.</a:t>
            </a:r>
            <a:endParaRPr lang="en-US" dirty="0" smtClean="0">
              <a:latin typeface="Times New Roman" pitchFamily="18" charset="0"/>
              <a:cs typeface="Times New Roman" pitchFamily="18" charset="0"/>
            </a:endParaRPr>
          </a:p>
          <a:p>
            <a:endParaRPr lang="en-US" sz="2000" dirty="0" smtClean="0"/>
          </a:p>
        </p:txBody>
      </p:sp>
      <p:pic>
        <p:nvPicPr>
          <p:cNvPr id="7" name="Picture 2"/>
          <p:cNvPicPr>
            <a:picLocks noChangeAspect="1" noChangeArrowheads="1"/>
          </p:cNvPicPr>
          <p:nvPr/>
        </p:nvPicPr>
        <p:blipFill>
          <a:blip r:embed="rId4" cstate="print"/>
          <a:srcRect/>
          <a:stretch>
            <a:fillRect/>
          </a:stretch>
        </p:blipFill>
        <p:spPr bwMode="auto">
          <a:xfrm>
            <a:off x="1676400" y="4267200"/>
            <a:ext cx="6300788" cy="1329804"/>
          </a:xfrm>
          <a:prstGeom prst="rect">
            <a:avLst/>
          </a:prstGeom>
          <a:noFill/>
          <a:ln w="9525">
            <a:noFill/>
            <a:miter lim="800000"/>
            <a:headEnd/>
            <a:tailEnd/>
          </a:ln>
        </p:spPr>
      </p:pic>
    </p:spTree>
    <p:extLst>
      <p:ext uri="{BB962C8B-B14F-4D97-AF65-F5344CB8AC3E}">
        <p14:creationId xmlns:p14="http://schemas.microsoft.com/office/powerpoint/2010/main" val="3089471664"/>
      </p:ext>
    </p:extLst>
  </p:cSld>
  <p:clrMapOvr>
    <a:masterClrMapping/>
  </p:clrMapOvr>
  <p:transition spd="med">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wipe(down)">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31" name="TextBox 30"/>
          <p:cNvSpPr txBox="1"/>
          <p:nvPr/>
        </p:nvSpPr>
        <p:spPr>
          <a:xfrm>
            <a:off x="1828800" y="0"/>
            <a:ext cx="6781800" cy="1077218"/>
          </a:xfrm>
          <a:prstGeom prst="rect">
            <a:avLst/>
          </a:prstGeom>
          <a:noFill/>
        </p:spPr>
        <p:txBody>
          <a:bodyPr wrap="square" rtlCol="0">
            <a:spAutoFit/>
          </a:bodyPr>
          <a:lstStyle/>
          <a:p>
            <a:r>
              <a:rPr lang="en-US" sz="3200" dirty="0" smtClean="0">
                <a:latin typeface="Times New Roman" pitchFamily="18" charset="0"/>
                <a:cs typeface="Times New Roman" pitchFamily="18" charset="0"/>
              </a:rPr>
              <a:t>	           	METHOLOGY(CONTINUED)</a:t>
            </a:r>
            <a:endParaRPr lang="en-US" sz="3200" dirty="0">
              <a:latin typeface="Times New Roman" pitchFamily="18" charset="0"/>
              <a:cs typeface="Times New Roman" pitchFamily="18" charset="0"/>
            </a:endParaRPr>
          </a:p>
        </p:txBody>
      </p:sp>
      <p:sp>
        <p:nvSpPr>
          <p:cNvPr id="11" name="TextBox 10"/>
          <p:cNvSpPr txBox="1"/>
          <p:nvPr/>
        </p:nvSpPr>
        <p:spPr>
          <a:xfrm>
            <a:off x="1524000" y="1524000"/>
            <a:ext cx="6705600" cy="2585323"/>
          </a:xfrm>
          <a:prstGeom prst="rect">
            <a:avLst/>
          </a:prstGeom>
          <a:noFill/>
        </p:spPr>
        <p:txBody>
          <a:bodyPr wrap="square" rtlCol="0">
            <a:spAutoFit/>
          </a:bodyPr>
          <a:lstStyle/>
          <a:p>
            <a:pPr marL="342900" indent="-342900">
              <a:buAutoNum type="arabicPeriod"/>
            </a:pPr>
            <a:r>
              <a:rPr lang="en-IN" dirty="0" smtClean="0">
                <a:latin typeface="Times New Roman" pitchFamily="18" charset="0"/>
                <a:cs typeface="Times New Roman" pitchFamily="18" charset="0"/>
              </a:rPr>
              <a:t>Feature extraction using CNN: There is an input video from surveillance camera that we use to feed into CNN. First, the frames are extracted and then feature vector of each frame is created.</a:t>
            </a:r>
          </a:p>
          <a:p>
            <a:pPr marL="342900" indent="-342900">
              <a:buAutoNum type="arabicPeriod"/>
            </a:pPr>
            <a:endParaRPr lang="en-IN" dirty="0" smtClean="0">
              <a:latin typeface="Times New Roman" pitchFamily="18" charset="0"/>
              <a:cs typeface="Times New Roman" pitchFamily="18" charset="0"/>
            </a:endParaRPr>
          </a:p>
          <a:p>
            <a:pPr marL="292100" indent="-292100"/>
            <a:r>
              <a:rPr lang="en-IN" dirty="0" smtClean="0">
                <a:latin typeface="Times New Roman" pitchFamily="18" charset="0"/>
                <a:cs typeface="Times New Roman" pitchFamily="18" charset="0"/>
              </a:rPr>
              <a:t>2.  Classification of video using RNN: Once the features are extracted,   they are converted into sequence of feature vector. This sequence is given as input to RNN.</a:t>
            </a:r>
          </a:p>
          <a:p>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RNN classifies the video into one of the defined classes.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72856899"/>
      </p:ext>
    </p:extLst>
  </p:cSld>
  <p:clrMapOvr>
    <a:masterClrMapping/>
  </p:clrMapOvr>
  <p:transition spd="med">
    <p:comb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18" name="Rectangle 15"/>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TextBox 26"/>
          <p:cNvSpPr txBox="1"/>
          <p:nvPr/>
        </p:nvSpPr>
        <p:spPr>
          <a:xfrm>
            <a:off x="2057400" y="381000"/>
            <a:ext cx="5029200" cy="646331"/>
          </a:xfrm>
          <a:prstGeom prst="rect">
            <a:avLst/>
          </a:prstGeom>
          <a:noFill/>
        </p:spPr>
        <p:txBody>
          <a:bodyPr wrap="square" rtlCol="0">
            <a:spAutoFit/>
          </a:bodyPr>
          <a:lstStyle/>
          <a:p>
            <a:pPr algn="ctr"/>
            <a:r>
              <a:rPr lang="en-US" sz="3600" dirty="0" smtClean="0">
                <a:latin typeface="Times New Roman" panose="02020603050405020304" pitchFamily="18" charset="0"/>
                <a:cs typeface="Times New Roman" panose="02020603050405020304" pitchFamily="18" charset="0"/>
              </a:rPr>
              <a:t>         EXPERIMENTS</a:t>
            </a:r>
            <a:endParaRPr lang="en-US" sz="3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676400" y="1371600"/>
            <a:ext cx="6781800" cy="1200329"/>
          </a:xfrm>
          <a:prstGeom prst="rect">
            <a:avLst/>
          </a:prstGeom>
          <a:noFill/>
        </p:spPr>
        <p:txBody>
          <a:bodyPr wrap="square" rtlCol="0">
            <a:spAutoFit/>
          </a:bodyPr>
          <a:lstStyle/>
          <a:p>
            <a:r>
              <a:rPr lang="en-IN" dirty="0" smtClean="0">
                <a:latin typeface="Times New Roman" pitchFamily="18" charset="0"/>
                <a:cs typeface="Times New Roman" pitchFamily="18" charset="0"/>
              </a:rPr>
              <a:t>Our customer behaviour recognition system was first tested for efficiency using only CNN model. Since CNN cannot take sequence of images (i.e. a video), its accuracy overall was very less. It was not able to predict the motion in the video correctly.</a:t>
            </a:r>
            <a:endParaRPr lang="en-US" dirty="0">
              <a:latin typeface="Times New Roman" pitchFamily="18" charset="0"/>
              <a:cs typeface="Times New Roman" pitchFamily="18" charset="0"/>
            </a:endParaRPr>
          </a:p>
        </p:txBody>
      </p:sp>
      <p:sp>
        <p:nvSpPr>
          <p:cNvPr id="9" name="TextBox 8"/>
          <p:cNvSpPr txBox="1"/>
          <p:nvPr/>
        </p:nvSpPr>
        <p:spPr>
          <a:xfrm>
            <a:off x="1600200" y="2819400"/>
            <a:ext cx="6705600" cy="3139321"/>
          </a:xfrm>
          <a:prstGeom prst="rect">
            <a:avLst/>
          </a:prstGeom>
          <a:noFill/>
        </p:spPr>
        <p:txBody>
          <a:bodyPr wrap="square" rtlCol="0">
            <a:spAutoFit/>
          </a:bodyPr>
          <a:lstStyle/>
          <a:p>
            <a:pPr>
              <a:buFont typeface="Arial" pitchFamily="34" charset="0"/>
              <a:buChar char="•"/>
            </a:pPr>
            <a:r>
              <a:rPr lang="en-IN" dirty="0" smtClean="0">
                <a:latin typeface="Times New Roman" pitchFamily="18" charset="0"/>
                <a:cs typeface="Times New Roman" pitchFamily="18" charset="0"/>
              </a:rPr>
              <a:t>We then implemented our system by using CNN along with RNN (LSTM network).</a:t>
            </a:r>
          </a:p>
          <a:p>
            <a:pPr>
              <a:buFont typeface="Arial" pitchFamily="34" charset="0"/>
              <a:buChar char="•"/>
            </a:pPr>
            <a:endParaRPr lang="en-IN" dirty="0" smtClean="0">
              <a:latin typeface="Times New Roman" pitchFamily="18" charset="0"/>
              <a:cs typeface="Times New Roman" pitchFamily="18" charset="0"/>
            </a:endParaRPr>
          </a:p>
          <a:p>
            <a:pPr>
              <a:buFont typeface="Arial" pitchFamily="34" charset="0"/>
              <a:buChar char="•"/>
            </a:pPr>
            <a:r>
              <a:rPr lang="en-IN" dirty="0" smtClean="0">
                <a:latin typeface="Times New Roman" pitchFamily="18" charset="0"/>
                <a:cs typeface="Times New Roman" pitchFamily="18" charset="0"/>
              </a:rPr>
              <a:t>RNN are known for taking sequence of images as input and predicting the output from that.</a:t>
            </a:r>
          </a:p>
          <a:p>
            <a:endParaRPr lang="en-IN" dirty="0" smtClean="0">
              <a:latin typeface="Times New Roman" pitchFamily="18" charset="0"/>
              <a:cs typeface="Times New Roman" pitchFamily="18" charset="0"/>
            </a:endParaRPr>
          </a:p>
          <a:p>
            <a:pPr>
              <a:buFont typeface="Arial" pitchFamily="34" charset="0"/>
              <a:buChar char="•"/>
            </a:pPr>
            <a:r>
              <a:rPr lang="en-IN" dirty="0" smtClean="0">
                <a:latin typeface="Times New Roman" pitchFamily="18" charset="0"/>
                <a:cs typeface="Times New Roman" pitchFamily="18" charset="0"/>
              </a:rPr>
              <a:t>When tested this model gave much better results (maximum of 96%) than only CNN model.</a:t>
            </a:r>
          </a:p>
          <a:p>
            <a:r>
              <a:rPr lang="en-IN" dirty="0" smtClean="0">
                <a:latin typeface="Times New Roman" pitchFamily="18" charset="0"/>
                <a:cs typeface="Times New Roman" pitchFamily="18" charset="0"/>
              </a:rPr>
              <a:t> </a:t>
            </a:r>
          </a:p>
          <a:p>
            <a:pPr>
              <a:buFont typeface="Arial" pitchFamily="34" charset="0"/>
              <a:buChar char="•"/>
            </a:pPr>
            <a:r>
              <a:rPr lang="en-IN" dirty="0" smtClean="0">
                <a:latin typeface="Times New Roman" pitchFamily="18" charset="0"/>
                <a:cs typeface="Times New Roman" pitchFamily="18" charset="0"/>
              </a:rPr>
              <a:t>It was trained and tested with a lot more data for much better prediction. Test cases can be found out in figure ahead: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035754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down)">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down)">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5" end="5"/>
                                            </p:txEl>
                                          </p:spTgt>
                                        </p:tgtEl>
                                        <p:attrNameLst>
                                          <p:attrName>style.visibility</p:attrName>
                                        </p:attrNameLst>
                                      </p:cBhvr>
                                      <p:to>
                                        <p:strVal val="visible"/>
                                      </p:to>
                                    </p:set>
                                    <p:animEffect transition="in" filter="wipe(down)">
                                      <p:cBhvr>
                                        <p:cTn id="22" dur="500"/>
                                        <p:tgtEl>
                                          <p:spTgt spid="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down)">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down)">
                                      <p:cBhvr>
                                        <p:cTn id="3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allAtOnce"/>
      <p:bldP spid="9"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1066800" y="990600"/>
            <a:ext cx="7696200" cy="830997"/>
          </a:xfrm>
          <a:prstGeom prst="rect">
            <a:avLst/>
          </a:prstGeom>
          <a:noFill/>
        </p:spPr>
        <p:txBody>
          <a:bodyPr wrap="square" rtlCol="0">
            <a:spAutoFit/>
          </a:bodyPr>
          <a:lstStyle/>
          <a:p>
            <a:pPr lvl="0"/>
            <a:endParaRPr lang="en-US" sz="2400" dirty="0" smtClean="0"/>
          </a:p>
          <a:p>
            <a:pPr marL="342900" indent="-342900">
              <a:buFont typeface="Arial" panose="020B0604020202020204" pitchFamily="34" charset="0"/>
              <a:buChar char="•"/>
            </a:pPr>
            <a:endParaRPr lang="en-US" sz="2400" dirty="0" smtClean="0"/>
          </a:p>
        </p:txBody>
      </p:sp>
      <p:pic>
        <p:nvPicPr>
          <p:cNvPr id="5122" name="Picture 2"/>
          <p:cNvPicPr>
            <a:picLocks noChangeAspect="1" noChangeArrowheads="1"/>
          </p:cNvPicPr>
          <p:nvPr/>
        </p:nvPicPr>
        <p:blipFill>
          <a:blip r:embed="rId3" cstate="print"/>
          <a:srcRect/>
          <a:stretch>
            <a:fillRect/>
          </a:stretch>
        </p:blipFill>
        <p:spPr bwMode="auto">
          <a:xfrm>
            <a:off x="1219200" y="609600"/>
            <a:ext cx="7339715" cy="4857750"/>
          </a:xfrm>
          <a:prstGeom prst="rect">
            <a:avLst/>
          </a:prstGeom>
          <a:noFill/>
          <a:ln w="9525">
            <a:noFill/>
            <a:miter lim="800000"/>
            <a:headEnd/>
            <a:tailEnd/>
          </a:ln>
        </p:spPr>
      </p:pic>
    </p:spTree>
    <p:extLst>
      <p:ext uri="{BB962C8B-B14F-4D97-AF65-F5344CB8AC3E}">
        <p14:creationId xmlns:p14="http://schemas.microsoft.com/office/powerpoint/2010/main" val="98550677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371600" y="304800"/>
            <a:ext cx="6934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RESULTS</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66800" y="990600"/>
            <a:ext cx="7696200" cy="830997"/>
          </a:xfrm>
          <a:prstGeom prst="rect">
            <a:avLst/>
          </a:prstGeom>
          <a:noFill/>
        </p:spPr>
        <p:txBody>
          <a:bodyPr wrap="square" rtlCol="0">
            <a:spAutoFit/>
          </a:bodyPr>
          <a:lstStyle/>
          <a:p>
            <a:pPr lvl="0"/>
            <a:endParaRPr lang="en-US" sz="2400" dirty="0" smtClean="0"/>
          </a:p>
          <a:p>
            <a:pPr marL="342900" indent="-342900">
              <a:buFont typeface="Arial" panose="020B0604020202020204" pitchFamily="34" charset="0"/>
              <a:buChar char="•"/>
            </a:pPr>
            <a:endParaRPr lang="en-US" sz="2400" dirty="0" smtClean="0"/>
          </a:p>
        </p:txBody>
      </p:sp>
      <p:sp>
        <p:nvSpPr>
          <p:cNvPr id="7" name="Rectangle 6"/>
          <p:cNvSpPr/>
          <p:nvPr/>
        </p:nvSpPr>
        <p:spPr>
          <a:xfrm>
            <a:off x="1371600" y="4484243"/>
            <a:ext cx="7492052" cy="679545"/>
          </a:xfrm>
          <a:prstGeom prst="rect">
            <a:avLst/>
          </a:prstGeom>
        </p:spPr>
        <p:txBody>
          <a:bodyPr wrap="square">
            <a:spAutoFit/>
          </a:bodyPr>
          <a:lstStyle/>
          <a:p>
            <a:pPr algn="ctr">
              <a:lnSpc>
                <a:spcPct val="106000"/>
              </a:lnSpc>
            </a:pPr>
            <a:r>
              <a:rPr lang="en-US" dirty="0">
                <a:latin typeface="Calibri" panose="020F0502020204030204" pitchFamily="34" charset="0"/>
                <a:ea typeface="Droid Sans Fallback"/>
                <a:cs typeface="Calibri" panose="020F0502020204030204" pitchFamily="34" charset="0"/>
              </a:rPr>
              <a:t> </a:t>
            </a:r>
          </a:p>
          <a:p>
            <a:pPr algn="ctr">
              <a:lnSpc>
                <a:spcPct val="106000"/>
              </a:lnSpc>
            </a:pPr>
            <a:r>
              <a:rPr lang="en-US" dirty="0" smtClean="0">
                <a:latin typeface="Times New Roman" panose="02020603050405020304" pitchFamily="18" charset="0"/>
                <a:ea typeface="Droid Sans Fallback"/>
                <a:cs typeface="Times New Roman" panose="02020603050405020304" pitchFamily="18" charset="0"/>
              </a:rPr>
              <a:t>.</a:t>
            </a:r>
            <a:endParaRPr lang="en-US" dirty="0">
              <a:effectLst/>
              <a:latin typeface="Times New Roman" panose="02020603050405020304" pitchFamily="18" charset="0"/>
              <a:ea typeface="Droid Sans Fallback"/>
              <a:cs typeface="Times New Roman" panose="02020603050405020304" pitchFamily="18" charset="0"/>
            </a:endParaRPr>
          </a:p>
        </p:txBody>
      </p:sp>
      <p:sp>
        <p:nvSpPr>
          <p:cNvPr id="10" name="Rectangle 9"/>
          <p:cNvSpPr/>
          <p:nvPr/>
        </p:nvSpPr>
        <p:spPr>
          <a:xfrm>
            <a:off x="1600200" y="1143000"/>
            <a:ext cx="7086600" cy="1477328"/>
          </a:xfrm>
          <a:prstGeom prst="rect">
            <a:avLst/>
          </a:prstGeom>
        </p:spPr>
        <p:txBody>
          <a:bodyPr wrap="square">
            <a:spAutoFit/>
          </a:bodyPr>
          <a:lstStyle/>
          <a:p>
            <a:pPr algn="just">
              <a:buFont typeface="Arial" pitchFamily="34" charset="0"/>
              <a:buChar char="•"/>
            </a:pPr>
            <a:r>
              <a:rPr lang="en-IN" dirty="0" smtClean="0"/>
              <a:t>The results of the experiments are shown as table. In table, each row shows the result of each experiment.</a:t>
            </a:r>
          </a:p>
          <a:p>
            <a:pPr algn="just">
              <a:buFont typeface="Arial" pitchFamily="34" charset="0"/>
              <a:buChar char="•"/>
            </a:pPr>
            <a:r>
              <a:rPr lang="en-IN" dirty="0" smtClean="0"/>
              <a:t>Each column shows the recognition rate of different resolution. The recognition rate means the ratio of the number of correctly recognized images to the total image number of dataset</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447800" y="2590800"/>
            <a:ext cx="7010400" cy="3562350"/>
          </a:xfrm>
          <a:prstGeom prst="rect">
            <a:avLst/>
          </a:prstGeom>
          <a:noFill/>
          <a:ln w="9525">
            <a:noFill/>
            <a:miter lim="800000"/>
            <a:headEnd/>
            <a:tailEnd/>
          </a:ln>
        </p:spPr>
      </p:pic>
    </p:spTree>
    <p:extLst>
      <p:ext uri="{BB962C8B-B14F-4D97-AF65-F5344CB8AC3E}">
        <p14:creationId xmlns:p14="http://schemas.microsoft.com/office/powerpoint/2010/main" val="17914380"/>
      </p:ext>
    </p:extLst>
  </p:cSld>
  <p:clrMapOvr>
    <a:masterClrMapping/>
  </p:clrMapOvr>
  <p:transition spd="med">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371600" y="304800"/>
            <a:ext cx="6934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 RESULTS(CONTINUED)</a:t>
            </a:r>
            <a:endParaRPr lang="en-US" sz="3200" dirty="0">
              <a:latin typeface="Times New Roman" panose="02020603050405020304" pitchFamily="18" charset="0"/>
              <a:cs typeface="Times New Roman" panose="02020603050405020304" pitchFamily="18" charset="0"/>
            </a:endParaRPr>
          </a:p>
        </p:txBody>
      </p:sp>
      <p:sp>
        <p:nvSpPr>
          <p:cNvPr id="9" name="Rectangle 8"/>
          <p:cNvSpPr/>
          <p:nvPr/>
        </p:nvSpPr>
        <p:spPr>
          <a:xfrm>
            <a:off x="1981200" y="4626322"/>
            <a:ext cx="5943600" cy="679545"/>
          </a:xfrm>
          <a:prstGeom prst="rect">
            <a:avLst/>
          </a:prstGeom>
        </p:spPr>
        <p:txBody>
          <a:bodyPr wrap="square">
            <a:spAutoFit/>
          </a:bodyPr>
          <a:lstStyle/>
          <a:p>
            <a:pPr algn="ctr">
              <a:lnSpc>
                <a:spcPct val="106000"/>
              </a:lnSpc>
            </a:pPr>
            <a:r>
              <a:rPr lang="en-US" dirty="0" smtClean="0">
                <a:latin typeface="Times New Roman" panose="02020603050405020304" pitchFamily="18" charset="0"/>
                <a:ea typeface="Droid Sans Fallback"/>
                <a:cs typeface="Times New Roman" panose="02020603050405020304" pitchFamily="18" charset="0"/>
              </a:rPr>
              <a:t>.</a:t>
            </a:r>
            <a:endParaRPr lang="en-US" dirty="0">
              <a:latin typeface="Times New Roman" panose="02020603050405020304" pitchFamily="18" charset="0"/>
              <a:ea typeface="Droid Sans Fallback"/>
              <a:cs typeface="Times New Roman" panose="02020603050405020304" pitchFamily="18" charset="0"/>
            </a:endParaRPr>
          </a:p>
          <a:p>
            <a:pPr algn="ctr">
              <a:lnSpc>
                <a:spcPct val="106000"/>
              </a:lnSpc>
            </a:pPr>
            <a:r>
              <a:rPr lang="en-US" dirty="0">
                <a:latin typeface="Calibri" panose="020F0502020204030204" pitchFamily="34" charset="0"/>
                <a:ea typeface="Droid Sans Fallback"/>
                <a:cs typeface="Calibri" panose="020F0502020204030204" pitchFamily="34" charset="0"/>
              </a:rPr>
              <a:t> </a:t>
            </a:r>
            <a:endParaRPr lang="en-US" dirty="0">
              <a:effectLst/>
              <a:latin typeface="Calibri" panose="020F0502020204030204" pitchFamily="34" charset="0"/>
              <a:ea typeface="Droid Sans Fallback"/>
              <a:cs typeface="Calibri" panose="020F0502020204030204"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95400" y="1066800"/>
            <a:ext cx="7648575" cy="4972050"/>
          </a:xfrm>
          <a:prstGeom prst="rect">
            <a:avLst/>
          </a:prstGeom>
          <a:noFill/>
          <a:ln w="9525">
            <a:noFill/>
            <a:miter lim="800000"/>
            <a:headEnd/>
            <a:tailEnd/>
          </a:ln>
        </p:spPr>
      </p:pic>
    </p:spTree>
    <p:extLst>
      <p:ext uri="{BB962C8B-B14F-4D97-AF65-F5344CB8AC3E}">
        <p14:creationId xmlns:p14="http://schemas.microsoft.com/office/powerpoint/2010/main" val="3307881872"/>
      </p:ext>
    </p:extLst>
  </p:cSld>
  <p:clrMapOvr>
    <a:masterClrMapping/>
  </p:clrMapOvr>
  <p:transition spd="med">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8" name="Rectangle 7"/>
          <p:cNvSpPr/>
          <p:nvPr/>
        </p:nvSpPr>
        <p:spPr>
          <a:xfrm>
            <a:off x="2590800" y="457200"/>
            <a:ext cx="4588885"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RESULTS(CONTINUED)</a:t>
            </a:r>
            <a:endParaRPr lang="en-US" sz="3200" dirty="0"/>
          </a:p>
        </p:txBody>
      </p:sp>
      <p:pic>
        <p:nvPicPr>
          <p:cNvPr id="4098" name="Picture 2"/>
          <p:cNvPicPr>
            <a:picLocks noChangeAspect="1" noChangeArrowheads="1"/>
          </p:cNvPicPr>
          <p:nvPr/>
        </p:nvPicPr>
        <p:blipFill>
          <a:blip r:embed="rId3" cstate="print"/>
          <a:srcRect/>
          <a:stretch>
            <a:fillRect/>
          </a:stretch>
        </p:blipFill>
        <p:spPr bwMode="auto">
          <a:xfrm>
            <a:off x="1524000" y="1143000"/>
            <a:ext cx="6096000" cy="4572000"/>
          </a:xfrm>
          <a:prstGeom prst="rect">
            <a:avLst/>
          </a:prstGeom>
          <a:noFill/>
          <a:ln w="9525">
            <a:noFill/>
            <a:miter lim="800000"/>
            <a:headEnd/>
            <a:tailEnd/>
          </a:ln>
        </p:spPr>
      </p:pic>
    </p:spTree>
    <p:extLst>
      <p:ext uri="{BB962C8B-B14F-4D97-AF65-F5344CB8AC3E}">
        <p14:creationId xmlns:p14="http://schemas.microsoft.com/office/powerpoint/2010/main" val="2380796881"/>
      </p:ext>
    </p:extLst>
  </p:cSld>
  <p:clrMapOvr>
    <a:masterClrMapping/>
  </p:clrMapOvr>
  <p:transition spd="med">
    <p:comb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524000" y="381000"/>
            <a:ext cx="70866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447800" y="1219200"/>
            <a:ext cx="7239000" cy="4801314"/>
          </a:xfrm>
          <a:prstGeom prst="rect">
            <a:avLst/>
          </a:prstGeom>
          <a:noFill/>
        </p:spPr>
        <p:txBody>
          <a:bodyPr wrap="square" rtlCol="0">
            <a:spAutoFit/>
          </a:bodyPr>
          <a:lstStyle/>
          <a:p>
            <a:r>
              <a:rPr lang="en-IN" dirty="0" smtClean="0"/>
              <a:t>Our system successfully takes a surveillance video as input and predicts the customer behaviour and classify it into four classes: Walking, Touching, Picking and Taking. </a:t>
            </a:r>
          </a:p>
          <a:p>
            <a:r>
              <a:rPr lang="en-IN" dirty="0" smtClean="0"/>
              <a:t>It can be used in retail sector without any further modifications. Classification is done automatically without the need of human involvement. For our current project there was very few data for training. It takes advantage of Convolution &amp; Recurrent Neural Network to train &amp; test data.</a:t>
            </a:r>
          </a:p>
          <a:p>
            <a:r>
              <a:rPr lang="en-IN" b="1" dirty="0" smtClean="0"/>
              <a:t>Accuracy</a:t>
            </a:r>
          </a:p>
          <a:p>
            <a:r>
              <a:rPr lang="en-IN" dirty="0" smtClean="0"/>
              <a:t>It gives accuracy of more than 60 percent on an average &amp; for one of the classes it gave maximum accuracy 96 percent. However, in the future the accuracy and the efficiency of our network can be significantly improved by increasing the amount of data used for training hence giving much better results. </a:t>
            </a:r>
          </a:p>
          <a:p>
            <a:r>
              <a:rPr lang="en-IN" dirty="0" smtClean="0"/>
              <a:t>We will add more classes to the model so that it can predict more complex motion like picking the product and putting it into basket, head movements, etc.</a:t>
            </a:r>
            <a:endParaRPr lang="en-US" dirty="0"/>
          </a:p>
        </p:txBody>
      </p:sp>
    </p:spTree>
    <p:extLst>
      <p:ext uri="{BB962C8B-B14F-4D97-AF65-F5344CB8AC3E}">
        <p14:creationId xmlns:p14="http://schemas.microsoft.com/office/powerpoint/2010/main" val="2218120558"/>
      </p:ext>
    </p:extLst>
  </p:cSld>
  <p:clrMapOvr>
    <a:masterClrMapping/>
  </p:clrMapOvr>
  <p:transition spd="med">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066800" y="304800"/>
            <a:ext cx="75438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REFERENCES</a:t>
            </a:r>
            <a:endParaRPr lang="en-US" sz="32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295400" y="1066800"/>
            <a:ext cx="7162800" cy="5078313"/>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[1] </a:t>
            </a:r>
            <a:r>
              <a:rPr lang="en-IN" dirty="0" err="1" smtClean="0">
                <a:latin typeface="Times New Roman" pitchFamily="18" charset="0"/>
                <a:cs typeface="Times New Roman" pitchFamily="18" charset="0"/>
              </a:rPr>
              <a:t>Haritaoglu</a:t>
            </a:r>
            <a:r>
              <a:rPr lang="en-IN" dirty="0" smtClean="0">
                <a:latin typeface="Times New Roman" pitchFamily="18" charset="0"/>
                <a:cs typeface="Times New Roman" pitchFamily="18" charset="0"/>
              </a:rPr>
              <a:t>, I., &amp; </a:t>
            </a:r>
            <a:r>
              <a:rPr lang="en-IN" dirty="0" err="1" smtClean="0">
                <a:latin typeface="Times New Roman" pitchFamily="18" charset="0"/>
                <a:cs typeface="Times New Roman" pitchFamily="18" charset="0"/>
              </a:rPr>
              <a:t>Flickner</a:t>
            </a:r>
            <a:r>
              <a:rPr lang="en-IN" dirty="0" smtClean="0">
                <a:latin typeface="Times New Roman" pitchFamily="18" charset="0"/>
                <a:cs typeface="Times New Roman" pitchFamily="18" charset="0"/>
              </a:rPr>
              <a:t>, M. (2001). “Detection and tracking of shopping groups in stores”. In Computer Vision and Pattern Recognition, 2001. CVPR 2001. Proceedings of the 2001 IEEE Computer Society Conference on (Vol. 1, pp. I-431). IEEE.</a:t>
            </a:r>
          </a:p>
          <a:p>
            <a:pPr algn="just"/>
            <a:endParaRPr lang="en-IN"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[2] A.W. Senior, L. Brown, A. </a:t>
            </a:r>
            <a:r>
              <a:rPr lang="en-US" dirty="0" err="1" smtClean="0">
                <a:latin typeface="Times New Roman" pitchFamily="18" charset="0"/>
                <a:cs typeface="Times New Roman" pitchFamily="18" charset="0"/>
              </a:rPr>
              <a:t>Hampapur</a:t>
            </a:r>
            <a:r>
              <a:rPr lang="en-US" dirty="0" smtClean="0">
                <a:latin typeface="Times New Roman" pitchFamily="18" charset="0"/>
                <a:cs typeface="Times New Roman" pitchFamily="18" charset="0"/>
              </a:rPr>
              <a:t>, C.-F. </a:t>
            </a:r>
            <a:r>
              <a:rPr lang="en-US" dirty="0" err="1" smtClean="0">
                <a:latin typeface="Times New Roman" pitchFamily="18" charset="0"/>
                <a:cs typeface="Times New Roman" pitchFamily="18" charset="0"/>
              </a:rPr>
              <a:t>Shu</a:t>
            </a:r>
            <a:r>
              <a:rPr lang="en-US" dirty="0" smtClean="0">
                <a:latin typeface="Times New Roman" pitchFamily="18" charset="0"/>
                <a:cs typeface="Times New Roman" pitchFamily="18" charset="0"/>
              </a:rPr>
              <a:t>, Y. </a:t>
            </a:r>
            <a:r>
              <a:rPr lang="en-US" dirty="0" err="1" smtClean="0">
                <a:latin typeface="Times New Roman" pitchFamily="18" charset="0"/>
                <a:cs typeface="Times New Roman" pitchFamily="18" charset="0"/>
              </a:rPr>
              <a:t>Zhai</a:t>
            </a:r>
            <a:r>
              <a:rPr lang="en-US" dirty="0" smtClean="0">
                <a:latin typeface="Times New Roman" pitchFamily="18" charset="0"/>
                <a:cs typeface="Times New Roman" pitchFamily="18" charset="0"/>
              </a:rPr>
              <a:t>, R.S. </a:t>
            </a:r>
            <a:r>
              <a:rPr lang="en-US" dirty="0" err="1" smtClean="0">
                <a:latin typeface="Times New Roman" pitchFamily="18" charset="0"/>
                <a:cs typeface="Times New Roman" pitchFamily="18" charset="0"/>
              </a:rPr>
              <a:t>Feris,Y</a:t>
            </a:r>
            <a:r>
              <a:rPr lang="en-US" dirty="0" smtClean="0">
                <a:latin typeface="Times New Roman" pitchFamily="18" charset="0"/>
                <a:cs typeface="Times New Roman" pitchFamily="18" charset="0"/>
              </a:rPr>
              <a:t>.-L. </a:t>
            </a:r>
            <a:r>
              <a:rPr lang="en-US" dirty="0" err="1" smtClean="0">
                <a:latin typeface="Times New Roman" pitchFamily="18" charset="0"/>
                <a:cs typeface="Times New Roman" pitchFamily="18" charset="0"/>
              </a:rPr>
              <a:t>Tian</a:t>
            </a:r>
            <a:r>
              <a:rPr lang="en-US" dirty="0" smtClean="0">
                <a:latin typeface="Times New Roman" pitchFamily="18" charset="0"/>
                <a:cs typeface="Times New Roman" pitchFamily="18" charset="0"/>
              </a:rPr>
              <a:t>, S. Borger, C. Carlson, “Video analytics for retail”, AVSS, </a:t>
            </a:r>
            <a:r>
              <a:rPr lang="en-IN" dirty="0" smtClean="0">
                <a:latin typeface="Times New Roman" pitchFamily="18" charset="0"/>
                <a:cs typeface="Times New Roman" pitchFamily="18" charset="0"/>
              </a:rPr>
              <a:t>2007, 2013 10th IEEE International Conference on Advanced Video,2007, </a:t>
            </a:r>
            <a:r>
              <a:rPr lang="en-US" dirty="0" smtClean="0">
                <a:latin typeface="Times New Roman" pitchFamily="18" charset="0"/>
                <a:cs typeface="Times New Roman" pitchFamily="18" charset="0"/>
              </a:rPr>
              <a:t>pp. 423-428.</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[3] </a:t>
            </a:r>
            <a:r>
              <a:rPr lang="en-US" dirty="0" err="1" smtClean="0">
                <a:latin typeface="Times New Roman" pitchFamily="18" charset="0"/>
                <a:cs typeface="Times New Roman" pitchFamily="18" charset="0"/>
              </a:rPr>
              <a:t>Popa</a:t>
            </a:r>
            <a:r>
              <a:rPr lang="en-US" dirty="0" smtClean="0">
                <a:latin typeface="Times New Roman" pitchFamily="18" charset="0"/>
                <a:cs typeface="Times New Roman" pitchFamily="18" charset="0"/>
              </a:rPr>
              <a:t>, M., </a:t>
            </a:r>
            <a:r>
              <a:rPr lang="en-US" dirty="0" err="1" smtClean="0">
                <a:latin typeface="Times New Roman" pitchFamily="18" charset="0"/>
                <a:cs typeface="Times New Roman" pitchFamily="18" charset="0"/>
              </a:rPr>
              <a:t>Rothkrantz</a:t>
            </a:r>
            <a:r>
              <a:rPr lang="en-US" dirty="0" smtClean="0">
                <a:latin typeface="Times New Roman" pitchFamily="18" charset="0"/>
                <a:cs typeface="Times New Roman" pitchFamily="18" charset="0"/>
              </a:rPr>
              <a:t>, L., Yang, Z., </a:t>
            </a:r>
            <a:r>
              <a:rPr lang="en-US" dirty="0" err="1" smtClean="0">
                <a:latin typeface="Times New Roman" pitchFamily="18" charset="0"/>
                <a:cs typeface="Times New Roman" pitchFamily="18" charset="0"/>
              </a:rPr>
              <a:t>Wiggers</a:t>
            </a:r>
            <a:r>
              <a:rPr lang="en-US" dirty="0" smtClean="0">
                <a:latin typeface="Times New Roman" pitchFamily="18" charset="0"/>
                <a:cs typeface="Times New Roman" pitchFamily="18" charset="0"/>
              </a:rPr>
              <a:t>, P., </a:t>
            </a:r>
            <a:r>
              <a:rPr lang="en-US" dirty="0" err="1" smtClean="0">
                <a:latin typeface="Times New Roman" pitchFamily="18" charset="0"/>
                <a:cs typeface="Times New Roman" pitchFamily="18" charset="0"/>
              </a:rPr>
              <a:t>Braspenning</a:t>
            </a:r>
            <a:r>
              <a:rPr lang="en-US" dirty="0" smtClean="0">
                <a:latin typeface="Times New Roman" pitchFamily="18" charset="0"/>
                <a:cs typeface="Times New Roman" pitchFamily="18" charset="0"/>
              </a:rPr>
              <a:t>, R., &amp;</a:t>
            </a:r>
          </a:p>
          <a:p>
            <a:pPr algn="just"/>
            <a:r>
              <a:rPr lang="en-IN" dirty="0" smtClean="0">
                <a:latin typeface="Times New Roman" pitchFamily="18" charset="0"/>
                <a:cs typeface="Times New Roman" pitchFamily="18" charset="0"/>
              </a:rPr>
              <a:t>Shan, C. (2010, October). “Analysis of shopping behaviour based on</a:t>
            </a:r>
          </a:p>
          <a:p>
            <a:pPr algn="just"/>
            <a:r>
              <a:rPr lang="en-IN" dirty="0" smtClean="0">
                <a:latin typeface="Times New Roman" pitchFamily="18" charset="0"/>
                <a:cs typeface="Times New Roman" pitchFamily="18" charset="0"/>
              </a:rPr>
              <a:t>surveillance system”. In Systems Man and Cybernetics (SMC), 2010</a:t>
            </a:r>
          </a:p>
          <a:p>
            <a:pPr algn="just"/>
            <a:r>
              <a:rPr lang="en-US" dirty="0" smtClean="0">
                <a:latin typeface="Times New Roman" pitchFamily="18" charset="0"/>
                <a:cs typeface="Times New Roman" pitchFamily="18" charset="0"/>
              </a:rPr>
              <a:t>IEEE International Conference on (pp. 2512-2519). IEEE.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[4] Lee, Kang-</a:t>
            </a:r>
            <a:r>
              <a:rPr lang="en-US" dirty="0" err="1" smtClean="0">
                <a:latin typeface="Times New Roman" pitchFamily="18" charset="0"/>
                <a:cs typeface="Times New Roman" pitchFamily="18" charset="0"/>
              </a:rPr>
              <a:t>Dae</a:t>
            </a:r>
            <a:r>
              <a:rPr lang="en-US" dirty="0" smtClean="0">
                <a:latin typeface="Times New Roman" pitchFamily="18" charset="0"/>
                <a:cs typeface="Times New Roman" pitchFamily="18" charset="0"/>
              </a:rPr>
              <a:t>, et al. “Context and profile based cascade classifier for </a:t>
            </a:r>
            <a:r>
              <a:rPr lang="en-IN" dirty="0" smtClean="0">
                <a:latin typeface="Times New Roman" pitchFamily="18" charset="0"/>
                <a:cs typeface="Times New Roman" pitchFamily="18" charset="0"/>
              </a:rPr>
              <a:t>efficient people detection and safety care system.” Multimedia Tools</a:t>
            </a:r>
          </a:p>
          <a:p>
            <a:pPr algn="just"/>
            <a:r>
              <a:rPr lang="en-US" dirty="0" smtClean="0">
                <a:latin typeface="Times New Roman" pitchFamily="18" charset="0"/>
                <a:cs typeface="Times New Roman" pitchFamily="18" charset="0"/>
              </a:rPr>
              <a:t>and Applications63.1 (2013): 27-44.</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33816792"/>
      </p:ext>
    </p:extLst>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1325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295400" y="228600"/>
            <a:ext cx="7315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OVERVIEW</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1600200"/>
            <a:ext cx="7315200" cy="4154984"/>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presentation would deal with the following: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Objective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Architecture Diagram</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Flowchart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Experiments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Results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568760"/>
      </p:ext>
    </p:extLst>
  </p:cSld>
  <p:clrMapOvr>
    <a:masterClrMapping/>
  </p:clrMapOvr>
  <p:transition spd="med">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066800" y="304800"/>
            <a:ext cx="75438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REFERENCES</a:t>
            </a:r>
            <a:r>
              <a:rPr lang="en-US" sz="3200" dirty="0" smtClean="0">
                <a:latin typeface="+mj-lt"/>
              </a:rPr>
              <a:t> </a:t>
            </a:r>
            <a:r>
              <a:rPr lang="en-US" sz="3200" dirty="0" smtClean="0">
                <a:latin typeface="Times New Roman" panose="02020603050405020304" pitchFamily="18" charset="0"/>
                <a:cs typeface="Times New Roman" panose="02020603050405020304" pitchFamily="18" charset="0"/>
              </a:rPr>
              <a:t>(CONTINUED)</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71600" y="651350"/>
            <a:ext cx="7239000"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371600" y="1066800"/>
            <a:ext cx="7162800" cy="4801314"/>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[5] Abe, S., Morimoto, M., &amp; </a:t>
            </a:r>
            <a:r>
              <a:rPr lang="en-US" dirty="0" err="1" smtClean="0">
                <a:latin typeface="Times New Roman" pitchFamily="18" charset="0"/>
                <a:cs typeface="Times New Roman" pitchFamily="18" charset="0"/>
              </a:rPr>
              <a:t>Fujii</a:t>
            </a:r>
            <a:r>
              <a:rPr lang="en-US" dirty="0" smtClean="0">
                <a:latin typeface="Times New Roman" pitchFamily="18" charset="0"/>
                <a:cs typeface="Times New Roman" pitchFamily="18" charset="0"/>
              </a:rPr>
              <a:t>, K. (2010, September). “Estimating </a:t>
            </a:r>
            <a:r>
              <a:rPr lang="en-IN" dirty="0" smtClean="0">
                <a:latin typeface="Times New Roman" pitchFamily="18" charset="0"/>
                <a:cs typeface="Times New Roman" pitchFamily="18" charset="0"/>
              </a:rPr>
              <a:t>face direction from wide view surveillance camera”. In World Automation Congress (WAC), 2010 (pp. 1-6). IEEE.</a:t>
            </a:r>
          </a:p>
          <a:p>
            <a:pPr algn="just"/>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[6] Chen, C., </a:t>
            </a:r>
            <a:r>
              <a:rPr lang="en-IN" dirty="0" err="1" smtClean="0">
                <a:latin typeface="Times New Roman" pitchFamily="18" charset="0"/>
                <a:cs typeface="Times New Roman" pitchFamily="18" charset="0"/>
              </a:rPr>
              <a:t>Heili</a:t>
            </a:r>
            <a:r>
              <a:rPr lang="en-IN" dirty="0" smtClean="0">
                <a:latin typeface="Times New Roman" pitchFamily="18" charset="0"/>
                <a:cs typeface="Times New Roman" pitchFamily="18" charset="0"/>
              </a:rPr>
              <a:t>, A., &amp; </a:t>
            </a:r>
            <a:r>
              <a:rPr lang="en-IN" dirty="0" err="1" smtClean="0">
                <a:latin typeface="Times New Roman" pitchFamily="18" charset="0"/>
                <a:cs typeface="Times New Roman" pitchFamily="18" charset="0"/>
              </a:rPr>
              <a:t>Odobez</a:t>
            </a:r>
            <a:r>
              <a:rPr lang="en-IN" dirty="0" smtClean="0">
                <a:latin typeface="Times New Roman" pitchFamily="18" charset="0"/>
                <a:cs typeface="Times New Roman" pitchFamily="18" charset="0"/>
              </a:rPr>
              <a:t>, J. M. (2011, August). “Combined estimation of location and body pose in surveillance video”. In Advanced Video and Signal-Based Surveillance (AVSS), 2011 8</a:t>
            </a:r>
            <a:r>
              <a:rPr lang="en-IN" baseline="30000" dirty="0" smtClean="0">
                <a:latin typeface="Times New Roman" pitchFamily="18" charset="0"/>
                <a:cs typeface="Times New Roman" pitchFamily="18" charset="0"/>
              </a:rPr>
              <a:t>th</a:t>
            </a:r>
            <a:r>
              <a:rPr lang="en-IN"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IEEE International Conference on (pp. 5-10). IEEE.</a:t>
            </a:r>
          </a:p>
          <a:p>
            <a:pPr algn="just"/>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[7] Liu, J., &amp; Shah, M. (2008, June). “Learning human actions via </a:t>
            </a:r>
            <a:r>
              <a:rPr lang="en-US" dirty="0" smtClean="0">
                <a:latin typeface="Times New Roman" pitchFamily="18" charset="0"/>
                <a:cs typeface="Times New Roman" pitchFamily="18" charset="0"/>
              </a:rPr>
              <a:t>information maximization”. In Computer Vision and Pattern Recognition, 2008. CVPR 2008. IEEE Conference on (pp. 1-8). IEEE.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[8] </a:t>
            </a:r>
            <a:r>
              <a:rPr lang="en-US" dirty="0" err="1" smtClean="0">
                <a:latin typeface="Times New Roman" pitchFamily="18" charset="0"/>
                <a:cs typeface="Times New Roman" pitchFamily="18" charset="0"/>
              </a:rPr>
              <a:t>Niebles</a:t>
            </a:r>
            <a:r>
              <a:rPr lang="en-US" dirty="0" smtClean="0">
                <a:latin typeface="Times New Roman" pitchFamily="18" charset="0"/>
                <a:cs typeface="Times New Roman" pitchFamily="18" charset="0"/>
              </a:rPr>
              <a:t>, J. C., &amp; </a:t>
            </a:r>
            <a:r>
              <a:rPr lang="en-US" dirty="0" err="1" smtClean="0">
                <a:latin typeface="Times New Roman" pitchFamily="18" charset="0"/>
                <a:cs typeface="Times New Roman" pitchFamily="18" charset="0"/>
              </a:rPr>
              <a:t>Fei-Fei</a:t>
            </a:r>
            <a:r>
              <a:rPr lang="en-US" dirty="0" smtClean="0">
                <a:latin typeface="Times New Roman" pitchFamily="18" charset="0"/>
                <a:cs typeface="Times New Roman" pitchFamily="18" charset="0"/>
              </a:rPr>
              <a:t>, L. (2007, June). “A hierarchical model of </a:t>
            </a:r>
            <a:r>
              <a:rPr lang="en-IN" dirty="0" smtClean="0">
                <a:latin typeface="Times New Roman" pitchFamily="18" charset="0"/>
                <a:cs typeface="Times New Roman" pitchFamily="18" charset="0"/>
              </a:rPr>
              <a:t>shape and appearance for human action classification”. In Computer Vision and Pattern Recognition, 2007. CVPR'07. IEEE Conference on  </a:t>
            </a:r>
            <a:r>
              <a:rPr lang="en-US" dirty="0" smtClean="0">
                <a:latin typeface="Times New Roman" pitchFamily="18" charset="0"/>
                <a:cs typeface="Times New Roman" pitchFamily="18" charset="0"/>
              </a:rPr>
              <a:t>(pp. 1-8). IEEE.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33816792"/>
      </p:ext>
    </p:extLst>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Title 5"/>
          <p:cNvSpPr>
            <a:spLocks noGrp="1"/>
          </p:cNvSpPr>
          <p:nvPr>
            <p:ph type="title"/>
          </p:nvPr>
        </p:nvSpPr>
        <p:spPr>
          <a:xfrm>
            <a:off x="457200" y="2133600"/>
            <a:ext cx="8229600" cy="1143000"/>
          </a:xfrm>
        </p:spPr>
        <p:txBody>
          <a:bodyPr/>
          <a:lstStyle/>
          <a:p>
            <a:r>
              <a:rPr lang="en-US" dirty="0" smtClean="0">
                <a:latin typeface="Times New Roman" pitchFamily="18" charset="0"/>
                <a:cs typeface="Times New Roman" pitchFamily="18" charset="0"/>
              </a:rPr>
              <a:t>     QUESTIONNAIRE</a:t>
            </a:r>
            <a:endParaRPr lang="en-IN" dirty="0">
              <a:latin typeface="Times New Roman" pitchFamily="18" charset="0"/>
              <a:cs typeface="Times New Roman" pitchFamily="18" charset="0"/>
            </a:endParaRP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p14="http://schemas.microsoft.com/office/powerpoint/2010/main" val="899657319"/>
      </p:ext>
    </p:extLst>
  </p:cSld>
  <p:clrMapOvr>
    <a:masterClrMapping/>
  </p:clrMapOvr>
  <p:transition spd="med">
    <p:wedg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6" name="Title 5"/>
          <p:cNvSpPr>
            <a:spLocks noGrp="1"/>
          </p:cNvSpPr>
          <p:nvPr>
            <p:ph type="title"/>
          </p:nvPr>
        </p:nvSpPr>
        <p:spPr>
          <a:xfrm>
            <a:off x="914400" y="2057400"/>
            <a:ext cx="8229600" cy="1143000"/>
          </a:xfrm>
        </p:spPr>
        <p:txBody>
          <a:bodyPr/>
          <a:lstStyle/>
          <a:p>
            <a:r>
              <a:rPr lang="en-US"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Tree>
    <p:extLst>
      <p:ext uri="{BB962C8B-B14F-4D97-AF65-F5344CB8AC3E}">
        <p14:creationId xmlns:p14="http://schemas.microsoft.com/office/powerpoint/2010/main" val="764485177"/>
      </p:ext>
    </p:extLst>
  </p:cSld>
  <p:clrMapOvr>
    <a:masterClrMapping/>
  </p:clrMapOvr>
  <p:transition spd="slow">
    <p:split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11373" y="-20382"/>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5" name="TextBox 4"/>
          <p:cNvSpPr txBox="1"/>
          <p:nvPr/>
        </p:nvSpPr>
        <p:spPr>
          <a:xfrm>
            <a:off x="1524000" y="152400"/>
            <a:ext cx="72390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990600" y="990600"/>
            <a:ext cx="7772400" cy="4093428"/>
          </a:xfrm>
          <a:prstGeom prst="rect">
            <a:avLst/>
          </a:prstGeom>
          <a:noFill/>
        </p:spPr>
        <p:txBody>
          <a:bodyPr wrap="square" rtlCol="0">
            <a:spAutoFit/>
          </a:bodyPr>
          <a:lstStyle/>
          <a:p>
            <a:pPr marL="342900" indent="-342900" algn="just">
              <a:buFont typeface="Arial" pitchFamily="34" charset="0"/>
              <a:buChar char="•"/>
            </a:pPr>
            <a:r>
              <a:rPr lang="en-IN" sz="2000" dirty="0" smtClean="0">
                <a:latin typeface="Times New Roman" pitchFamily="18" charset="0"/>
                <a:cs typeface="Times New Roman" pitchFamily="18" charset="0"/>
              </a:rPr>
              <a:t>Studies of customer behaviour in retail stores usually deal with                                                          identification of customers and their buying behaviour patterns</a:t>
            </a:r>
          </a:p>
          <a:p>
            <a:pPr marL="342900" indent="-342900" algn="just">
              <a:buFont typeface="Arial" pitchFamily="34" charset="0"/>
              <a:buChar char="•"/>
            </a:pPr>
            <a:endParaRPr lang="en-US" sz="2000" dirty="0" smtClean="0">
              <a:latin typeface="Times New Roman" pitchFamily="18" charset="0"/>
              <a:cs typeface="Times New Roman" pitchFamily="18" charset="0"/>
            </a:endParaRPr>
          </a:p>
          <a:p>
            <a:pPr marL="342900" indent="-342900" algn="just">
              <a:buFont typeface="Arial" pitchFamily="34" charset="0"/>
              <a:buChar char="•"/>
            </a:pPr>
            <a:r>
              <a:rPr lang="en-IN" sz="2000" dirty="0" smtClean="0">
                <a:latin typeface="Times New Roman" pitchFamily="18" charset="0"/>
                <a:cs typeface="Times New Roman" pitchFamily="18" charset="0"/>
              </a:rPr>
              <a:t>An accurate and efficient tracking capability at the heart of such a   system is essential for building higher level vision-based intelligence.</a:t>
            </a:r>
          </a:p>
          <a:p>
            <a:pPr marL="342900" indent="-342900" algn="just">
              <a:buFont typeface="Arial" pitchFamily="34" charset="0"/>
              <a:buChar char="•"/>
            </a:pPr>
            <a:endParaRPr lang="en-US" sz="2000" dirty="0" smtClean="0">
              <a:latin typeface="Times New Roman" pitchFamily="18" charset="0"/>
              <a:cs typeface="Times New Roman" pitchFamily="18" charset="0"/>
            </a:endParaRPr>
          </a:p>
          <a:p>
            <a:pPr marL="342900" indent="-342900" algn="just">
              <a:buFont typeface="Arial" pitchFamily="34" charset="0"/>
              <a:buChar char="•"/>
            </a:pPr>
            <a:r>
              <a:rPr lang="en-IN" sz="2000" dirty="0" smtClean="0">
                <a:latin typeface="Times New Roman" pitchFamily="18" charset="0"/>
                <a:cs typeface="Times New Roman" pitchFamily="18" charset="0"/>
              </a:rPr>
              <a:t>Surveillance has an objective to monitor a given environment and    report the information about the observed activity that is </a:t>
            </a:r>
            <a:r>
              <a:rPr lang="en-US" sz="2000" dirty="0" smtClean="0">
                <a:latin typeface="Times New Roman" pitchFamily="18" charset="0"/>
                <a:cs typeface="Times New Roman" pitchFamily="18" charset="0"/>
              </a:rPr>
              <a:t>of significant interest.</a:t>
            </a:r>
          </a:p>
          <a:p>
            <a:pPr marL="342900" indent="-342900" algn="just">
              <a:buFont typeface="Arial" pitchFamily="34" charset="0"/>
              <a:buChar char="•"/>
            </a:pPr>
            <a:endParaRPr lang="en-US" sz="2000" dirty="0" smtClean="0">
              <a:latin typeface="Times New Roman" pitchFamily="18" charset="0"/>
              <a:cs typeface="Times New Roman" pitchFamily="18" charset="0"/>
            </a:endParaRPr>
          </a:p>
          <a:p>
            <a:pPr marL="342900" indent="-342900" algn="just">
              <a:buFont typeface="Arial" pitchFamily="34" charset="0"/>
              <a:buChar char="•"/>
            </a:pPr>
            <a:r>
              <a:rPr lang="en-US" sz="2000" dirty="0" smtClean="0">
                <a:latin typeface="Times New Roman" pitchFamily="18" charset="0"/>
                <a:cs typeface="Times New Roman" pitchFamily="18" charset="0"/>
              </a:rPr>
              <a:t>Using Convolutional and Recurrent </a:t>
            </a:r>
            <a:r>
              <a:rPr lang="en-IN" sz="2000" dirty="0" smtClean="0">
                <a:latin typeface="Times New Roman" pitchFamily="18" charset="0"/>
                <a:cs typeface="Times New Roman" pitchFamily="18" charset="0"/>
              </a:rPr>
              <a:t>Neural Network ,we analyse and    classify video sequences into four classes namely walking, touching, </a:t>
            </a:r>
            <a:r>
              <a:rPr lang="en-US" sz="2000" dirty="0" smtClean="0">
                <a:latin typeface="Times New Roman" pitchFamily="18" charset="0"/>
                <a:cs typeface="Times New Roman" pitchFamily="18" charset="0"/>
              </a:rPr>
              <a:t>picking and taking.</a:t>
            </a:r>
          </a:p>
        </p:txBody>
      </p:sp>
    </p:spTree>
    <p:extLst>
      <p:ext uri="{BB962C8B-B14F-4D97-AF65-F5344CB8AC3E}">
        <p14:creationId xmlns:p14="http://schemas.microsoft.com/office/powerpoint/2010/main" val="63726919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down)">
                                      <p:cBhvr>
                                        <p:cTn id="10" dur="500"/>
                                        <p:tgtEl>
                                          <p:spTgt spid="6">
                                            <p:txEl>
                                              <p:pRg st="2" end="2"/>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wipe(down)">
                                      <p:cBhvr>
                                        <p:cTn id="13" dur="500"/>
                                        <p:tgtEl>
                                          <p:spTgt spid="6">
                                            <p:txEl>
                                              <p:pRg st="4" end="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wipe(down)">
                                      <p:cBhvr>
                                        <p:cTn id="16"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30480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OBJECTIVE</a:t>
            </a:r>
            <a:endParaRPr lang="en-US" sz="32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524000" y="1371600"/>
            <a:ext cx="6858000" cy="1631216"/>
          </a:xfrm>
          <a:prstGeom prst="rect">
            <a:avLst/>
          </a:prstGeom>
          <a:noFill/>
        </p:spPr>
        <p:txBody>
          <a:bodyPr wrap="square" rtlCol="0">
            <a:spAutoFit/>
          </a:bodyPr>
          <a:lstStyle/>
          <a:p>
            <a:pPr algn="just"/>
            <a:r>
              <a:rPr lang="en-IN" sz="2000" dirty="0" smtClean="0">
                <a:latin typeface="Times New Roman" pitchFamily="18" charset="0"/>
                <a:cs typeface="Times New Roman" pitchFamily="18" charset="0"/>
              </a:rPr>
              <a:t>The main purpose of our project is to detect the customer behaviour (in front of the shelf) taken from surveillance camera in retail stores using Convolutional and Recurrent Neural Network to analyse and classify them into four classes namely walking, touching, </a:t>
            </a:r>
            <a:r>
              <a:rPr lang="en-US" sz="2000" dirty="0" smtClean="0">
                <a:latin typeface="Times New Roman" pitchFamily="18" charset="0"/>
                <a:cs typeface="Times New Roman" pitchFamily="18" charset="0"/>
              </a:rPr>
              <a:t>picking and taking.</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8168489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295400" y="685800"/>
            <a:ext cx="7696200" cy="4278094"/>
          </a:xfrm>
          <a:prstGeom prst="rect">
            <a:avLst/>
          </a:prstGeom>
        </p:spPr>
        <p:txBody>
          <a:bodyPr wrap="square">
            <a:spAutoFit/>
          </a:bodyPr>
          <a:lstStyle/>
          <a:p>
            <a:endParaRPr lang="en-US" sz="2000" dirty="0" smtClean="0"/>
          </a:p>
          <a:p>
            <a:pPr algn="just"/>
            <a:r>
              <a:rPr lang="en-US" dirty="0">
                <a:latin typeface="Times New Roman" panose="02020603050405020304" pitchFamily="18" charset="0"/>
                <a:cs typeface="Times New Roman" panose="02020603050405020304" pitchFamily="18" charset="0"/>
              </a:rPr>
              <a:t>Automatic motion tracking of a human in a surveillance </a:t>
            </a:r>
            <a:r>
              <a:rPr lang="en-US" dirty="0" smtClean="0">
                <a:latin typeface="Times New Roman" panose="02020603050405020304" pitchFamily="18" charset="0"/>
                <a:cs typeface="Times New Roman" panose="02020603050405020304" pitchFamily="18" charset="0"/>
              </a:rPr>
              <a:t>video, Mohammed </a:t>
            </a:r>
            <a:r>
              <a:rPr lang="en-US" dirty="0">
                <a:latin typeface="Times New Roman" panose="02020603050405020304" pitchFamily="18" charset="0"/>
                <a:cs typeface="Times New Roman" panose="02020603050405020304" pitchFamily="18" charset="0"/>
              </a:rPr>
              <a:t>A. </a:t>
            </a:r>
            <a:r>
              <a:rPr lang="en-US" dirty="0" err="1" smtClean="0">
                <a:latin typeface="Times New Roman" panose="02020603050405020304" pitchFamily="18" charset="0"/>
                <a:cs typeface="Times New Roman" panose="02020603050405020304" pitchFamily="18" charset="0"/>
              </a:rPr>
              <a:t>AlGhamdi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Murtaza</a:t>
            </a:r>
            <a:r>
              <a:rPr lang="en-IN" dirty="0">
                <a:latin typeface="Times New Roman" panose="02020603050405020304" pitchFamily="18" charset="0"/>
                <a:cs typeface="Times New Roman" panose="02020603050405020304" pitchFamily="18" charset="0"/>
              </a:rPr>
              <a:t> A. Khan, Sultan H. </a:t>
            </a:r>
            <a:r>
              <a:rPr lang="en-IN" dirty="0" err="1" smtClean="0">
                <a:latin typeface="Times New Roman" panose="02020603050405020304" pitchFamily="18" charset="0"/>
                <a:cs typeface="Times New Roman" panose="02020603050405020304" pitchFamily="18" charset="0"/>
              </a:rPr>
              <a:t>AlMotiri</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pPr algn="just"/>
            <a:r>
              <a:rPr lang="en-US" dirty="0" smtClean="0"/>
              <a:t>In </a:t>
            </a:r>
            <a:r>
              <a:rPr lang="en-US" dirty="0"/>
              <a:t>this paper we describe a method of automatic motion tracking of a person in a sequence of video frames. The method is suitable for tracking a person walking or running in a surveillance video captured from a single still camera. The method initially removes noise from the captured images then segments the images using frame difference and binary conversion techniques and finally tracks the person using a bounding box based on occurrence of high intensity values horizontally and vertically. Simulation results show that the method can be used for real-time tracking of humans in videos with frame-rate of 25/30 fps. In the context of a Smart-city, the purposed system serves as a part of Internet of Things (</a:t>
            </a:r>
            <a:r>
              <a:rPr lang="en-US" dirty="0" err="1"/>
              <a:t>IoT</a:t>
            </a:r>
            <a:r>
              <a:rPr lang="en-US" dirty="0"/>
              <a:t>) and transmits the capture video to control-center for processing.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437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143000" y="610136"/>
            <a:ext cx="7696200" cy="5109091"/>
          </a:xfrm>
          <a:prstGeom prst="rect">
            <a:avLst/>
          </a:prstGeom>
        </p:spPr>
        <p:txBody>
          <a:bodyPr wrap="square">
            <a:spAutoFit/>
          </a:bodyPr>
          <a:lstStyle/>
          <a:p>
            <a:endParaRPr lang="en-US" sz="2000" dirty="0" smtClean="0"/>
          </a:p>
          <a:p>
            <a:pPr algn="just"/>
            <a:r>
              <a:rPr lang="en-US" dirty="0">
                <a:latin typeface="Times New Roman" panose="02020603050405020304" pitchFamily="18" charset="0"/>
                <a:cs typeface="Times New Roman" panose="02020603050405020304" pitchFamily="18" charset="0"/>
              </a:rPr>
              <a:t>J. Liu, Y. </a:t>
            </a:r>
            <a:r>
              <a:rPr lang="en-US" dirty="0" err="1">
                <a:latin typeface="Times New Roman" panose="02020603050405020304" pitchFamily="18" charset="0"/>
                <a:cs typeface="Times New Roman" panose="02020603050405020304" pitchFamily="18" charset="0"/>
              </a:rPr>
              <a:t>Gu</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Kamijo</a:t>
            </a:r>
            <a:r>
              <a:rPr lang="en-US" dirty="0">
                <a:latin typeface="Times New Roman" panose="02020603050405020304" pitchFamily="18" charset="0"/>
                <a:cs typeface="Times New Roman" panose="02020603050405020304" pitchFamily="18" charset="0"/>
              </a:rPr>
              <a:t>, “Customer Behavior Recognition </a:t>
            </a:r>
            <a:r>
              <a:rPr lang="en-US" dirty="0" smtClean="0">
                <a:latin typeface="Times New Roman" panose="02020603050405020304" pitchFamily="18" charset="0"/>
                <a:cs typeface="Times New Roman" panose="02020603050405020304" pitchFamily="18" charset="0"/>
              </a:rPr>
              <a:t>in Retail </a:t>
            </a:r>
            <a:r>
              <a:rPr lang="en-US" dirty="0">
                <a:latin typeface="Times New Roman" panose="02020603050405020304" pitchFamily="18" charset="0"/>
                <a:cs typeface="Times New Roman" panose="02020603050405020304" pitchFamily="18" charset="0"/>
              </a:rPr>
              <a:t>Store from Surveillance Camera,” in IEEE </a:t>
            </a:r>
            <a:r>
              <a:rPr lang="en-US" dirty="0" smtClean="0">
                <a:latin typeface="Times New Roman" panose="02020603050405020304" pitchFamily="18" charset="0"/>
                <a:cs typeface="Times New Roman" panose="02020603050405020304" pitchFamily="18" charset="0"/>
              </a:rPr>
              <a:t>International Symposium </a:t>
            </a:r>
            <a:r>
              <a:rPr lang="en-US" dirty="0">
                <a:latin typeface="Times New Roman" panose="02020603050405020304" pitchFamily="18" charset="0"/>
                <a:cs typeface="Times New Roman" panose="02020603050405020304" pitchFamily="18" charset="0"/>
              </a:rPr>
              <a:t>on Multimedia (ISM), </a:t>
            </a:r>
            <a:r>
              <a:rPr lang="en-US" dirty="0" smtClean="0">
                <a:latin typeface="Times New Roman" panose="02020603050405020304" pitchFamily="18" charset="0"/>
                <a:cs typeface="Times New Roman" panose="02020603050405020304" pitchFamily="18" charset="0"/>
              </a:rPr>
              <a:t>2015</a:t>
            </a:r>
          </a:p>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analysis of customer behavior from </a:t>
            </a:r>
            <a:r>
              <a:rPr lang="en-US" dirty="0" smtClean="0">
                <a:latin typeface="Times New Roman" panose="02020603050405020304" pitchFamily="18" charset="0"/>
                <a:cs typeface="Times New Roman" panose="02020603050405020304" pitchFamily="18" charset="0"/>
              </a:rPr>
              <a:t>surveillance camera </a:t>
            </a:r>
            <a:r>
              <a:rPr lang="en-US" dirty="0">
                <a:latin typeface="Times New Roman" panose="02020603050405020304" pitchFamily="18" charset="0"/>
                <a:cs typeface="Times New Roman" panose="02020603050405020304" pitchFamily="18" charset="0"/>
              </a:rPr>
              <a:t>is one of the most important open topics for </a:t>
            </a:r>
            <a:r>
              <a:rPr lang="en-US" dirty="0" smtClean="0">
                <a:latin typeface="Times New Roman" panose="02020603050405020304" pitchFamily="18" charset="0"/>
                <a:cs typeface="Times New Roman" panose="02020603050405020304" pitchFamily="18" charset="0"/>
              </a:rPr>
              <a:t>marketing. The authors </a:t>
            </a:r>
            <a:r>
              <a:rPr lang="en-US" dirty="0">
                <a:latin typeface="Times New Roman" panose="02020603050405020304" pitchFamily="18" charset="0"/>
                <a:cs typeface="Times New Roman" panose="02020603050405020304" pitchFamily="18" charset="0"/>
              </a:rPr>
              <a:t>develop a system to recognize different customer </a:t>
            </a:r>
            <a:r>
              <a:rPr lang="en-US" dirty="0" smtClean="0">
                <a:latin typeface="Times New Roman" panose="02020603050405020304" pitchFamily="18" charset="0"/>
                <a:cs typeface="Times New Roman" panose="02020603050405020304" pitchFamily="18" charset="0"/>
              </a:rPr>
              <a:t>behaviors on </a:t>
            </a:r>
            <a:r>
              <a:rPr lang="en-US" dirty="0">
                <a:latin typeface="Times New Roman" panose="02020603050405020304" pitchFamily="18" charset="0"/>
                <a:cs typeface="Times New Roman" panose="02020603050405020304" pitchFamily="18" charset="0"/>
              </a:rPr>
              <a:t>the front of shelf: </a:t>
            </a:r>
            <a:r>
              <a:rPr lang="en-US" i="1" dirty="0">
                <a:latin typeface="Times New Roman" panose="02020603050405020304" pitchFamily="18" charset="0"/>
                <a:cs typeface="Times New Roman" panose="02020603050405020304" pitchFamily="18" charset="0"/>
              </a:rPr>
              <a:t>no interest</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viewing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turning to </a:t>
            </a:r>
            <a:r>
              <a:rPr lang="en-US" i="1" dirty="0" smtClean="0">
                <a:latin typeface="Times New Roman" panose="02020603050405020304" pitchFamily="18" charset="0"/>
                <a:cs typeface="Times New Roman" panose="02020603050405020304" pitchFamily="18" charset="0"/>
              </a:rPr>
              <a:t>shelf</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touching</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picking and returning </a:t>
            </a:r>
            <a:r>
              <a:rPr lang="en-US" dirty="0">
                <a:latin typeface="Times New Roman" panose="02020603050405020304" pitchFamily="18" charset="0"/>
                <a:cs typeface="Times New Roman" panose="02020603050405020304" pitchFamily="18" charset="0"/>
              </a:rPr>
              <a:t>to shelf and </a:t>
            </a:r>
            <a:r>
              <a:rPr lang="en-US" i="1" dirty="0">
                <a:latin typeface="Times New Roman" panose="02020603050405020304" pitchFamily="18" charset="0"/>
                <a:cs typeface="Times New Roman" panose="02020603050405020304" pitchFamily="18" charset="0"/>
              </a:rPr>
              <a:t>picking and </a:t>
            </a:r>
            <a:r>
              <a:rPr lang="en-US" i="1" dirty="0" smtClean="0">
                <a:latin typeface="Times New Roman" panose="02020603050405020304" pitchFamily="18" charset="0"/>
                <a:cs typeface="Times New Roman" panose="02020603050405020304" pitchFamily="18" charset="0"/>
              </a:rPr>
              <a:t>putting </a:t>
            </a:r>
            <a:r>
              <a:rPr lang="en-US" dirty="0" smtClean="0">
                <a:latin typeface="Times New Roman" panose="02020603050405020304" pitchFamily="18" charset="0"/>
                <a:cs typeface="Times New Roman" panose="02020603050405020304" pitchFamily="18" charset="0"/>
              </a:rPr>
              <a:t>into basket. </a:t>
            </a:r>
            <a:r>
              <a:rPr lang="en-US" dirty="0">
                <a:latin typeface="Times New Roman" panose="02020603050405020304" pitchFamily="18" charset="0"/>
                <a:cs typeface="Times New Roman" panose="02020603050405020304" pitchFamily="18" charset="0"/>
              </a:rPr>
              <a:t>In the proposed system, head orientation, </a:t>
            </a:r>
            <a:r>
              <a:rPr lang="en-US" dirty="0" smtClean="0">
                <a:latin typeface="Times New Roman" panose="02020603050405020304" pitchFamily="18" charset="0"/>
                <a:cs typeface="Times New Roman" panose="02020603050405020304" pitchFamily="18" charset="0"/>
              </a:rPr>
              <a:t>body orientation</a:t>
            </a:r>
            <a:r>
              <a:rPr lang="en-US" dirty="0">
                <a:latin typeface="Times New Roman" panose="02020603050405020304" pitchFamily="18" charset="0"/>
                <a:cs typeface="Times New Roman" panose="02020603050405020304" pitchFamily="18" charset="0"/>
              </a:rPr>
              <a:t>, and arm action, the multiple cues </a:t>
            </a:r>
            <a:r>
              <a:rPr lang="en-US" dirty="0" smtClean="0">
                <a:latin typeface="Times New Roman" panose="02020603050405020304" pitchFamily="18" charset="0"/>
                <a:cs typeface="Times New Roman" panose="02020603050405020304" pitchFamily="18" charset="0"/>
              </a:rPr>
              <a:t>are integrated for the </a:t>
            </a:r>
            <a:r>
              <a:rPr lang="en-US" dirty="0">
                <a:latin typeface="Times New Roman" panose="02020603050405020304" pitchFamily="18" charset="0"/>
                <a:cs typeface="Times New Roman" panose="02020603050405020304" pitchFamily="18" charset="0"/>
              </a:rPr>
              <a:t>customer behavior recognition. The proposed </a:t>
            </a:r>
            <a:r>
              <a:rPr lang="en-US" dirty="0" smtClean="0">
                <a:latin typeface="Times New Roman" panose="02020603050405020304" pitchFamily="18" charset="0"/>
                <a:cs typeface="Times New Roman" panose="02020603050405020304" pitchFamily="18" charset="0"/>
              </a:rPr>
              <a:t>system discretizes </a:t>
            </a:r>
            <a:r>
              <a:rPr lang="en-US" dirty="0">
                <a:latin typeface="Times New Roman" panose="02020603050405020304" pitchFamily="18" charset="0"/>
                <a:cs typeface="Times New Roman" panose="02020603050405020304" pitchFamily="18" charset="0"/>
              </a:rPr>
              <a:t>the head and body orientation of customer into </a:t>
            </a:r>
            <a:r>
              <a:rPr lang="en-US" dirty="0" smtClean="0">
                <a:latin typeface="Times New Roman" panose="02020603050405020304" pitchFamily="18" charset="0"/>
                <a:cs typeface="Times New Roman" panose="02020603050405020304" pitchFamily="18" charset="0"/>
              </a:rPr>
              <a:t>8 directions </a:t>
            </a:r>
            <a:r>
              <a:rPr lang="en-US" dirty="0">
                <a:latin typeface="Times New Roman" panose="02020603050405020304" pitchFamily="18" charset="0"/>
                <a:cs typeface="Times New Roman" panose="02020603050405020304" pitchFamily="18" charset="0"/>
              </a:rPr>
              <a:t>to estimate whether the customer is looking </a:t>
            </a:r>
            <a:r>
              <a:rPr lang="en-US" dirty="0" smtClean="0">
                <a:latin typeface="Times New Roman" panose="02020603050405020304" pitchFamily="18" charset="0"/>
                <a:cs typeface="Times New Roman" panose="02020603050405020304" pitchFamily="18" charset="0"/>
              </a:rPr>
              <a:t>or turning </a:t>
            </a:r>
            <a:r>
              <a:rPr lang="en-US" dirty="0">
                <a:latin typeface="Times New Roman" panose="02020603050405020304" pitchFamily="18" charset="0"/>
                <a:cs typeface="Times New Roman" panose="02020603050405020304" pitchFamily="18" charset="0"/>
              </a:rPr>
              <a:t>to the merchandise shelf. Semi-Supervised </a:t>
            </a:r>
            <a:r>
              <a:rPr lang="en-US" dirty="0" smtClean="0">
                <a:latin typeface="Times New Roman" panose="02020603050405020304" pitchFamily="18" charset="0"/>
                <a:cs typeface="Times New Roman" panose="02020603050405020304" pitchFamily="18" charset="0"/>
              </a:rPr>
              <a:t>Learning method </a:t>
            </a:r>
            <a:r>
              <a:rPr lang="en-US" dirty="0">
                <a:latin typeface="Times New Roman" panose="02020603050405020304" pitchFamily="18" charset="0"/>
                <a:cs typeface="Times New Roman" panose="02020603050405020304" pitchFamily="18" charset="0"/>
              </a:rPr>
              <a:t>is applied to optimize the training dataset and </a:t>
            </a:r>
            <a:r>
              <a:rPr lang="en-US" dirty="0" smtClean="0">
                <a:latin typeface="Times New Roman" panose="02020603050405020304" pitchFamily="18" charset="0"/>
                <a:cs typeface="Times New Roman" panose="02020603050405020304" pitchFamily="18" charset="0"/>
              </a:rPr>
              <a:t>to generate </a:t>
            </a:r>
            <a:r>
              <a:rPr lang="en-US" dirty="0">
                <a:latin typeface="Times New Roman" panose="02020603050405020304" pitchFamily="18" charset="0"/>
                <a:cs typeface="Times New Roman" panose="02020603050405020304" pitchFamily="18" charset="0"/>
              </a:rPr>
              <a:t>an accurate classifier. As for the arm </a:t>
            </a:r>
            <a:r>
              <a:rPr lang="en-US" dirty="0" smtClean="0">
                <a:latin typeface="Times New Roman" panose="02020603050405020304" pitchFamily="18" charset="0"/>
                <a:cs typeface="Times New Roman" panose="02020603050405020304" pitchFamily="18" charset="0"/>
              </a:rPr>
              <a:t>action recognition</a:t>
            </a:r>
            <a:r>
              <a:rPr lang="en-US" dirty="0">
                <a:latin typeface="Times New Roman" panose="02020603050405020304" pitchFamily="18" charset="0"/>
                <a:cs typeface="Times New Roman" panose="02020603050405020304" pitchFamily="18" charset="0"/>
              </a:rPr>
              <a:t>, a novel </a:t>
            </a:r>
            <a:r>
              <a:rPr lang="en-US" i="1" dirty="0" smtClean="0">
                <a:latin typeface="Times New Roman" panose="02020603050405020304" pitchFamily="18" charset="0"/>
                <a:cs typeface="Times New Roman" panose="02020603050405020304" pitchFamily="18" charset="0"/>
              </a:rPr>
              <a:t>combined </a:t>
            </a:r>
            <a:r>
              <a:rPr lang="en-US" i="1" dirty="0">
                <a:latin typeface="Times New Roman" panose="02020603050405020304" pitchFamily="18" charset="0"/>
                <a:cs typeface="Times New Roman" panose="02020603050405020304" pitchFamily="18" charset="0"/>
              </a:rPr>
              <a:t>hand feature </a:t>
            </a:r>
            <a:r>
              <a:rPr lang="en-US" dirty="0">
                <a:latin typeface="Times New Roman" panose="02020603050405020304" pitchFamily="18" charset="0"/>
                <a:cs typeface="Times New Roman" panose="02020603050405020304" pitchFamily="18" charset="0"/>
              </a:rPr>
              <a:t>(CHF), </a:t>
            </a:r>
            <a:r>
              <a:rPr lang="en-US" dirty="0" smtClean="0">
                <a:latin typeface="Times New Roman" panose="02020603050405020304" pitchFamily="18" charset="0"/>
                <a:cs typeface="Times New Roman" panose="02020603050405020304" pitchFamily="18" charset="0"/>
              </a:rPr>
              <a:t>which includes </a:t>
            </a:r>
            <a:r>
              <a:rPr lang="en-US" dirty="0">
                <a:latin typeface="Times New Roman" panose="02020603050405020304" pitchFamily="18" charset="0"/>
                <a:cs typeface="Times New Roman" panose="02020603050405020304" pitchFamily="18" charset="0"/>
              </a:rPr>
              <a:t>hand trajectory, tracking status and the </a:t>
            </a:r>
            <a:r>
              <a:rPr lang="en-US" dirty="0" smtClean="0">
                <a:latin typeface="Times New Roman" panose="02020603050405020304" pitchFamily="18" charset="0"/>
                <a:cs typeface="Times New Roman" panose="02020603050405020304" pitchFamily="18" charset="0"/>
              </a:rPr>
              <a:t>relative position </a:t>
            </a:r>
            <a:r>
              <a:rPr lang="en-US" dirty="0">
                <a:latin typeface="Times New Roman" panose="02020603050405020304" pitchFamily="18" charset="0"/>
                <a:cs typeface="Times New Roman" panose="02020603050405020304" pitchFamily="18" charset="0"/>
              </a:rPr>
              <a:t>between hand and shopping basket, is proposed </a:t>
            </a:r>
            <a:r>
              <a:rPr lang="en-US" dirty="0" smtClean="0">
                <a:latin typeface="Times New Roman" panose="02020603050405020304" pitchFamily="18" charset="0"/>
                <a:cs typeface="Times New Roman" panose="02020603050405020304" pitchFamily="18" charset="0"/>
              </a:rPr>
              <a:t>to describe </a:t>
            </a:r>
            <a:r>
              <a:rPr lang="en-US" dirty="0">
                <a:latin typeface="Times New Roman" panose="02020603050405020304" pitchFamily="18" charset="0"/>
                <a:cs typeface="Times New Roman" panose="02020603050405020304" pitchFamily="18" charset="0"/>
              </a:rPr>
              <a:t>different arm actions. </a:t>
            </a:r>
            <a:endParaRPr lang="en-US" dirty="0"/>
          </a:p>
        </p:txBody>
      </p:sp>
    </p:spTree>
    <p:extLst>
      <p:ext uri="{BB962C8B-B14F-4D97-AF65-F5344CB8AC3E}">
        <p14:creationId xmlns:p14="http://schemas.microsoft.com/office/powerpoint/2010/main" val="3281684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295400" y="685800"/>
            <a:ext cx="7696200" cy="4555093"/>
          </a:xfrm>
          <a:prstGeom prst="rect">
            <a:avLst/>
          </a:prstGeom>
        </p:spPr>
        <p:txBody>
          <a:bodyPr wrap="square">
            <a:spAutoFit/>
          </a:bodyPr>
          <a:lstStyle/>
          <a:p>
            <a:endParaRPr lang="en-US" sz="2000" dirty="0" smtClean="0"/>
          </a:p>
          <a:p>
            <a:pPr algn="just"/>
            <a:r>
              <a:rPr lang="en-US" dirty="0">
                <a:latin typeface="Times New Roman" panose="02020603050405020304" pitchFamily="18" charset="0"/>
                <a:cs typeface="Times New Roman" panose="02020603050405020304" pitchFamily="18" charset="0"/>
              </a:rPr>
              <a:t>J. Liu, Y. </a:t>
            </a:r>
            <a:r>
              <a:rPr lang="en-US" dirty="0" err="1">
                <a:latin typeface="Times New Roman" panose="02020603050405020304" pitchFamily="18" charset="0"/>
                <a:cs typeface="Times New Roman" panose="02020603050405020304" pitchFamily="18" charset="0"/>
              </a:rPr>
              <a:t>Gu</a:t>
            </a:r>
            <a:r>
              <a:rPr lang="en-US" dirty="0">
                <a:latin typeface="Times New Roman" panose="02020603050405020304" pitchFamily="18" charset="0"/>
                <a:cs typeface="Times New Roman" panose="02020603050405020304" pitchFamily="18" charset="0"/>
              </a:rPr>
              <a:t>, and S. </a:t>
            </a:r>
            <a:r>
              <a:rPr lang="en-US" dirty="0" err="1">
                <a:latin typeface="Times New Roman" panose="02020603050405020304" pitchFamily="18" charset="0"/>
                <a:cs typeface="Times New Roman" panose="02020603050405020304" pitchFamily="18" charset="0"/>
              </a:rPr>
              <a:t>Kamijo</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Joint Customer Pose and Orientation Estimation using Deep Neural Network </a:t>
            </a:r>
            <a:r>
              <a:rPr lang="en-US" dirty="0" smtClean="0">
                <a:latin typeface="Times New Roman" panose="02020603050405020304" pitchFamily="18" charset="0"/>
                <a:cs typeface="Times New Roman" panose="02020603050405020304" pitchFamily="18" charset="0"/>
              </a:rPr>
              <a:t>from </a:t>
            </a:r>
            <a:r>
              <a:rPr lang="en-IN" dirty="0" smtClean="0">
                <a:latin typeface="Times New Roman" panose="02020603050405020304" pitchFamily="18" charset="0"/>
                <a:cs typeface="Times New Roman" panose="02020603050405020304" pitchFamily="18" charset="0"/>
              </a:rPr>
              <a:t>Surveillance </a:t>
            </a:r>
            <a:r>
              <a:rPr lang="en-IN" dirty="0">
                <a:latin typeface="Times New Roman" panose="02020603050405020304" pitchFamily="18" charset="0"/>
                <a:cs typeface="Times New Roman" panose="02020603050405020304" pitchFamily="18" charset="0"/>
              </a:rPr>
              <a:t>Camera</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IEEE International Symposium on Multimedia (ISM), </a:t>
            </a:r>
            <a:r>
              <a:rPr lang="en-US" dirty="0" smtClean="0">
                <a:latin typeface="Times New Roman" panose="02020603050405020304" pitchFamily="18" charset="0"/>
                <a:cs typeface="Times New Roman" panose="02020603050405020304" pitchFamily="18" charset="0"/>
              </a:rPr>
              <a:t>2016</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Retailers </a:t>
            </a:r>
            <a:r>
              <a:rPr lang="en-US" dirty="0">
                <a:latin typeface="Times New Roman" panose="02020603050405020304" pitchFamily="18" charset="0"/>
                <a:cs typeface="Times New Roman" panose="02020603050405020304" pitchFamily="18" charset="0"/>
              </a:rPr>
              <a:t>are most concerned </a:t>
            </a:r>
            <a:r>
              <a:rPr lang="en-US" dirty="0" smtClean="0">
                <a:latin typeface="Times New Roman" panose="02020603050405020304" pitchFamily="18" charset="0"/>
                <a:cs typeface="Times New Roman" panose="02020603050405020304" pitchFamily="18" charset="0"/>
              </a:rPr>
              <a:t>with the customers near </a:t>
            </a:r>
            <a:r>
              <a:rPr lang="en-US" dirty="0">
                <a:latin typeface="Times New Roman" panose="02020603050405020304" pitchFamily="18" charset="0"/>
                <a:cs typeface="Times New Roman" panose="02020603050405020304" pitchFamily="18" charset="0"/>
              </a:rPr>
              <a:t>the merchandise shelf. In those areas, the customer </a:t>
            </a:r>
            <a:r>
              <a:rPr lang="en-US" dirty="0" smtClean="0">
                <a:latin typeface="Times New Roman" panose="02020603050405020304" pitchFamily="18" charset="0"/>
                <a:cs typeface="Times New Roman" panose="02020603050405020304" pitchFamily="18" charset="0"/>
              </a:rPr>
              <a:t>pose and </a:t>
            </a:r>
            <a:r>
              <a:rPr lang="en-US" dirty="0">
                <a:latin typeface="Times New Roman" panose="02020603050405020304" pitchFamily="18" charset="0"/>
                <a:cs typeface="Times New Roman" panose="02020603050405020304" pitchFamily="18" charset="0"/>
              </a:rPr>
              <a:t>orientation are h</a:t>
            </a:r>
            <a:r>
              <a:rPr lang="en-US" dirty="0" smtClean="0">
                <a:latin typeface="Times New Roman" panose="02020603050405020304" pitchFamily="18" charset="0"/>
                <a:cs typeface="Times New Roman" panose="02020603050405020304" pitchFamily="18" charset="0"/>
              </a:rPr>
              <a:t>ighly </a:t>
            </a:r>
            <a:r>
              <a:rPr lang="en-US" dirty="0">
                <a:latin typeface="Times New Roman" panose="02020603050405020304" pitchFamily="18" charset="0"/>
                <a:cs typeface="Times New Roman" panose="02020603050405020304" pitchFamily="18" charset="0"/>
              </a:rPr>
              <a:t>dependent on each other. </a:t>
            </a:r>
            <a:r>
              <a:rPr lang="en-US" dirty="0" smtClean="0">
                <a:latin typeface="Times New Roman" panose="02020603050405020304" pitchFamily="18" charset="0"/>
                <a:cs typeface="Times New Roman" panose="02020603050405020304" pitchFamily="18" charset="0"/>
              </a:rPr>
              <a:t>Therefore, the authors </a:t>
            </a:r>
            <a:r>
              <a:rPr lang="en-US" dirty="0">
                <a:latin typeface="Times New Roman" panose="02020603050405020304" pitchFamily="18" charset="0"/>
                <a:cs typeface="Times New Roman" panose="02020603050405020304" pitchFamily="18" charset="0"/>
              </a:rPr>
              <a:t>propose a joint customer pose and orientation </a:t>
            </a:r>
            <a:r>
              <a:rPr lang="en-US" dirty="0" smtClean="0">
                <a:latin typeface="Times New Roman" panose="02020603050405020304" pitchFamily="18" charset="0"/>
                <a:cs typeface="Times New Roman" panose="02020603050405020304" pitchFamily="18" charset="0"/>
              </a:rPr>
              <a:t>estimation system </a:t>
            </a:r>
            <a:r>
              <a:rPr lang="en-US" dirty="0">
                <a:latin typeface="Times New Roman" panose="02020603050405020304" pitchFamily="18" charset="0"/>
                <a:cs typeface="Times New Roman" panose="02020603050405020304" pitchFamily="18" charset="0"/>
              </a:rPr>
              <a:t>from surveillance video by using deep Neural </a:t>
            </a:r>
            <a:r>
              <a:rPr lang="en-US" dirty="0" smtClean="0">
                <a:latin typeface="Times New Roman" panose="02020603050405020304" pitchFamily="18" charset="0"/>
                <a:cs typeface="Times New Roman" panose="02020603050405020304" pitchFamily="18" charset="0"/>
              </a:rPr>
              <a:t>Network. This </a:t>
            </a:r>
            <a:r>
              <a:rPr lang="en-US" dirty="0">
                <a:latin typeface="Times New Roman" panose="02020603050405020304" pitchFamily="18" charset="0"/>
                <a:cs typeface="Times New Roman" panose="02020603050405020304" pitchFamily="18" charset="0"/>
              </a:rPr>
              <a:t>system composes the dependency between pose </a:t>
            </a:r>
            <a:r>
              <a:rPr lang="en-US" dirty="0" smtClean="0">
                <a:latin typeface="Times New Roman" panose="02020603050405020304" pitchFamily="18" charset="0"/>
                <a:cs typeface="Times New Roman" panose="02020603050405020304" pitchFamily="18" charset="0"/>
              </a:rPr>
              <a:t>and orientation</a:t>
            </a:r>
            <a:r>
              <a:rPr lang="en-US" dirty="0">
                <a:latin typeface="Times New Roman" panose="02020603050405020304" pitchFamily="18" charset="0"/>
                <a:cs typeface="Times New Roman" panose="02020603050405020304" pitchFamily="18" charset="0"/>
              </a:rPr>
              <a:t>. In addition, considering the customer pose </a:t>
            </a:r>
            <a:r>
              <a:rPr lang="en-US" dirty="0" smtClean="0">
                <a:latin typeface="Times New Roman" panose="02020603050405020304" pitchFamily="18" charset="0"/>
                <a:cs typeface="Times New Roman" panose="02020603050405020304" pitchFamily="18" charset="0"/>
              </a:rPr>
              <a:t>and orientation </a:t>
            </a:r>
            <a:r>
              <a:rPr lang="en-US" dirty="0">
                <a:latin typeface="Times New Roman" panose="02020603050405020304" pitchFamily="18" charset="0"/>
                <a:cs typeface="Times New Roman" panose="02020603050405020304" pitchFamily="18" charset="0"/>
              </a:rPr>
              <a:t>changes gradually over time, </a:t>
            </a:r>
            <a:r>
              <a:rPr lang="en-US" dirty="0" smtClean="0">
                <a:latin typeface="Times New Roman" panose="02020603050405020304" pitchFamily="18" charset="0"/>
                <a:cs typeface="Times New Roman" panose="02020603050405020304" pitchFamily="18" charset="0"/>
              </a:rPr>
              <a:t>the authors </a:t>
            </a:r>
            <a:r>
              <a:rPr lang="en-US" dirty="0">
                <a:latin typeface="Times New Roman" panose="02020603050405020304" pitchFamily="18" charset="0"/>
                <a:cs typeface="Times New Roman" panose="02020603050405020304" pitchFamily="18" charset="0"/>
              </a:rPr>
              <a:t>apply a </a:t>
            </a:r>
            <a:r>
              <a:rPr lang="en-US" dirty="0" smtClean="0">
                <a:latin typeface="Times New Roman" panose="02020603050405020304" pitchFamily="18" charset="0"/>
                <a:cs typeface="Times New Roman" panose="02020603050405020304" pitchFamily="18" charset="0"/>
              </a:rPr>
              <a:t>prediction structure </a:t>
            </a:r>
            <a:r>
              <a:rPr lang="en-US" dirty="0">
                <a:latin typeface="Times New Roman" panose="02020603050405020304" pitchFamily="18" charset="0"/>
                <a:cs typeface="Times New Roman" panose="02020603050405020304" pitchFamily="18" charset="0"/>
              </a:rPr>
              <a:t>to improve the system performance. In this </a:t>
            </a:r>
            <a:r>
              <a:rPr lang="en-US" dirty="0" smtClean="0">
                <a:latin typeface="Times New Roman" panose="02020603050405020304" pitchFamily="18" charset="0"/>
                <a:cs typeface="Times New Roman" panose="02020603050405020304" pitchFamily="18" charset="0"/>
              </a:rPr>
              <a:t>structure, the </a:t>
            </a:r>
            <a:r>
              <a:rPr lang="en-US" dirty="0">
                <a:latin typeface="Times New Roman" panose="02020603050405020304" pitchFamily="18" charset="0"/>
                <a:cs typeface="Times New Roman" panose="02020603050405020304" pitchFamily="18" charset="0"/>
              </a:rPr>
              <a:t>estimated pose and orientation of one frame are both </a:t>
            </a:r>
            <a:r>
              <a:rPr lang="en-US" dirty="0" smtClean="0">
                <a:latin typeface="Times New Roman" panose="02020603050405020304" pitchFamily="18" charset="0"/>
                <a:cs typeface="Times New Roman" panose="02020603050405020304" pitchFamily="18" charset="0"/>
              </a:rPr>
              <a:t>used to </a:t>
            </a:r>
            <a:r>
              <a:rPr lang="en-US" dirty="0">
                <a:latin typeface="Times New Roman" panose="02020603050405020304" pitchFamily="18" charset="0"/>
                <a:cs typeface="Times New Roman" panose="02020603050405020304" pitchFamily="18" charset="0"/>
              </a:rPr>
              <a:t>enhance the estimation of next frame. We also propose a </a:t>
            </a:r>
            <a:r>
              <a:rPr lang="en-US" dirty="0" smtClean="0">
                <a:latin typeface="Times New Roman" panose="02020603050405020304" pitchFamily="18" charset="0"/>
                <a:cs typeface="Times New Roman" panose="02020603050405020304" pitchFamily="18" charset="0"/>
              </a:rPr>
              <a:t>two-step learning </a:t>
            </a:r>
            <a:r>
              <a:rPr lang="en-US" dirty="0">
                <a:latin typeface="Times New Roman" panose="02020603050405020304" pitchFamily="18" charset="0"/>
                <a:cs typeface="Times New Roman" panose="02020603050405020304" pitchFamily="18" charset="0"/>
              </a:rPr>
              <a:t>algorithm to train this network</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experimental results </a:t>
            </a:r>
            <a:r>
              <a:rPr lang="en-US" dirty="0">
                <a:latin typeface="Times New Roman" panose="02020603050405020304" pitchFamily="18" charset="0"/>
                <a:cs typeface="Times New Roman" panose="02020603050405020304" pitchFamily="18" charset="0"/>
              </a:rPr>
              <a:t>also prove the effectiveness of our proposed system</a:t>
            </a:r>
            <a:r>
              <a:rPr lang="en-US"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81684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t>
            </a:r>
            <a:endParaRPr lang="en-US" dirty="0"/>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6" name="TextBox 5"/>
          <p:cNvSpPr txBox="1"/>
          <p:nvPr/>
        </p:nvSpPr>
        <p:spPr>
          <a:xfrm>
            <a:off x="2590800" y="142920"/>
            <a:ext cx="4648200" cy="584775"/>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LITERATURE SURVEY</a:t>
            </a:r>
          </a:p>
        </p:txBody>
      </p:sp>
      <p:sp>
        <p:nvSpPr>
          <p:cNvPr id="7" name="Rectangle 6"/>
          <p:cNvSpPr/>
          <p:nvPr/>
        </p:nvSpPr>
        <p:spPr>
          <a:xfrm>
            <a:off x="1295400" y="685800"/>
            <a:ext cx="7696200" cy="4832092"/>
          </a:xfrm>
          <a:prstGeom prst="rect">
            <a:avLst/>
          </a:prstGeom>
        </p:spPr>
        <p:txBody>
          <a:bodyPr wrap="square">
            <a:spAutoFit/>
          </a:bodyPr>
          <a:lstStyle/>
          <a:p>
            <a:endParaRPr lang="en-US" sz="2000" dirty="0" smtClean="0"/>
          </a:p>
          <a:p>
            <a:r>
              <a:rPr lang="en-US" dirty="0">
                <a:latin typeface="Times New Roman" panose="02020603050405020304" pitchFamily="18" charset="0"/>
                <a:cs typeface="Times New Roman" panose="02020603050405020304" pitchFamily="18" charset="0"/>
              </a:rPr>
              <a:t>Motion Detection Techniques Using Optical </a:t>
            </a:r>
            <a:r>
              <a:rPr lang="en-US" dirty="0" smtClean="0">
                <a:latin typeface="Times New Roman" panose="02020603050405020304" pitchFamily="18" charset="0"/>
                <a:cs typeface="Times New Roman" panose="02020603050405020304" pitchFamily="18" charset="0"/>
              </a:rPr>
              <a:t>Flow, A</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Shafie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Fadhlan</a:t>
            </a:r>
            <a:r>
              <a:rPr lang="en-US" dirty="0">
                <a:latin typeface="Times New Roman" panose="02020603050405020304" pitchFamily="18" charset="0"/>
                <a:cs typeface="Times New Roman" panose="02020603050405020304" pitchFamily="18" charset="0"/>
              </a:rPr>
              <a:t> Hafiz, and M. H. Ali</a:t>
            </a:r>
            <a:br>
              <a:rPr lang="en-US" dirty="0">
                <a:latin typeface="Times New Roman" panose="02020603050405020304" pitchFamily="18" charset="0"/>
                <a:cs typeface="Times New Roman" panose="02020603050405020304" pitchFamily="18" charset="0"/>
              </a:rPr>
            </a:br>
            <a:r>
              <a:rPr lang="en-US"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a:p>
            <a:pPr algn="just"/>
            <a:r>
              <a:rPr lang="en-US" dirty="0">
                <a:latin typeface="Times New Roman" panose="02020603050405020304" pitchFamily="18" charset="0"/>
                <a:cs typeface="Times New Roman" panose="02020603050405020304" pitchFamily="18" charset="0"/>
              </a:rPr>
              <a:t>Motion detection is very important in image processing. One way of detecting motion is using optical flow. Optical flow cannot be computed locally, since only one independent measurement is available from the image sequence at a point, while the flow velocity has two components. A second constraint is needed. The method used for finding the optical flow in this project is assuming that the apparent velocity of the brightness pattern varies smoothly almost everywhere in the image. This technique is later used in developing software for motion detection which has the to carry out four types of motion detection. The motion detection software presented in this project also can highlight motion region, count motion level as well as counting object numbers. Many objects such as vehicles and human from video streams can be recognized by applying </a:t>
            </a:r>
            <a:r>
              <a:rPr lang="en-US" dirty="0" smtClean="0">
                <a:latin typeface="Times New Roman" panose="02020603050405020304" pitchFamily="18" charset="0"/>
                <a:cs typeface="Times New Roman" panose="02020603050405020304" pitchFamily="18" charset="0"/>
              </a:rPr>
              <a:t>optical flow technique.</a:t>
            </a:r>
          </a:p>
        </p:txBody>
      </p:sp>
    </p:spTree>
    <p:extLst>
      <p:ext uri="{BB962C8B-B14F-4D97-AF65-F5344CB8AC3E}">
        <p14:creationId xmlns:p14="http://schemas.microsoft.com/office/powerpoint/2010/main" val="3220915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1026" name="Picture 2" descr="C:\Documents and Settings\ADMIN\Desktop\Courses Offere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
        <p:nvSpPr>
          <p:cNvPr id="4" name="TextBox 3"/>
          <p:cNvSpPr txBox="1"/>
          <p:nvPr/>
        </p:nvSpPr>
        <p:spPr>
          <a:xfrm>
            <a:off x="5410200" y="6664673"/>
            <a:ext cx="7086600" cy="246221"/>
          </a:xfrm>
          <a:prstGeom prst="rect">
            <a:avLst/>
          </a:prstGeom>
          <a:noFill/>
        </p:spPr>
        <p:txBody>
          <a:bodyPr wrap="square" rtlCol="0">
            <a:spAutoFit/>
          </a:bodyPr>
          <a:lstStyle/>
          <a:p>
            <a:r>
              <a:rPr lang="en-US" sz="1000" b="1" dirty="0" smtClean="0"/>
              <a:t>Department of Computer Science &amp; Engineering, DSCE</a:t>
            </a:r>
            <a:endParaRPr lang="en-US" sz="1000" b="1" dirty="0"/>
          </a:p>
        </p:txBody>
      </p:sp>
      <p:sp>
        <p:nvSpPr>
          <p:cNvPr id="8" name="TextBox 7"/>
          <p:cNvSpPr txBox="1"/>
          <p:nvPr/>
        </p:nvSpPr>
        <p:spPr>
          <a:xfrm>
            <a:off x="1524000" y="1600200"/>
            <a:ext cx="7315200" cy="677108"/>
          </a:xfrm>
          <a:prstGeom prst="rect">
            <a:avLst/>
          </a:prstGeom>
          <a:noFill/>
        </p:spPr>
        <p:txBody>
          <a:bodyPr wrap="square" rtlCol="0">
            <a:spAutoFit/>
          </a:bodyPr>
          <a:lstStyle/>
          <a:p>
            <a:endParaRPr lang="en-IN" dirty="0" smtClean="0">
              <a:latin typeface="Times New Roman" pitchFamily="18" charset="0"/>
              <a:cs typeface="Times New Roman" pitchFamily="18" charset="0"/>
            </a:endParaRPr>
          </a:p>
          <a:p>
            <a:pPr algn="just"/>
            <a:endParaRPr lang="en-US" sz="2000" b="1" dirty="0" smtClean="0">
              <a:latin typeface="Times New Roman" panose="02020603050405020304" pitchFamily="18" charset="0"/>
              <a:cs typeface="Times New Roman" panose="02020603050405020304" pitchFamily="18" charset="0"/>
            </a:endParaRPr>
          </a:p>
        </p:txBody>
      </p:sp>
      <p:sp>
        <p:nvSpPr>
          <p:cNvPr id="9" name="Rectangle 8"/>
          <p:cNvSpPr/>
          <p:nvPr/>
        </p:nvSpPr>
        <p:spPr>
          <a:xfrm>
            <a:off x="2286000" y="304800"/>
            <a:ext cx="5371983" cy="584775"/>
          </a:xfrm>
          <a:prstGeom prst="rect">
            <a:avLst/>
          </a:prstGeom>
        </p:spPr>
        <p:txBody>
          <a:bodyPr wrap="none">
            <a:spAutoFit/>
          </a:bodyPr>
          <a:lstStyle/>
          <a:p>
            <a:r>
              <a:rPr lang="en-US" sz="3200" dirty="0" smtClean="0">
                <a:latin typeface="Times New Roman" pitchFamily="18" charset="0"/>
                <a:cs typeface="Times New Roman" pitchFamily="18" charset="0"/>
              </a:rPr>
              <a:t>ARCHITECTURE DIAGRAM</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414446" y="851321"/>
            <a:ext cx="8539054" cy="5498257"/>
          </a:xfrm>
          <a:prstGeom prst="rect">
            <a:avLst/>
          </a:prstGeom>
          <a:noFill/>
          <a:ln w="9525">
            <a:noFill/>
            <a:miter lim="800000"/>
            <a:headEnd/>
            <a:tailEnd/>
          </a:ln>
        </p:spPr>
      </p:pic>
    </p:spTree>
    <p:extLst>
      <p:ext uri="{BB962C8B-B14F-4D97-AF65-F5344CB8AC3E}">
        <p14:creationId xmlns:p14="http://schemas.microsoft.com/office/powerpoint/2010/main" val="985506770"/>
      </p:ext>
    </p:extLst>
  </p:cSld>
  <p:clrMapOvr>
    <a:masterClrMapping/>
  </p:clrMapOvr>
  <p:transition spd="med">
    <p:comb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2512</TotalTime>
  <Words>1627</Words>
  <Application>Microsoft Office PowerPoint</Application>
  <PresentationFormat>On-screen Show (4:3)</PresentationFormat>
  <Paragraphs>149</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Droid Sans Fallback</vt:lpstr>
      <vt:lpstr>Times New Roman</vt:lpstr>
      <vt:lpstr>Office Theme</vt:lpstr>
      <vt:lpstr>PowerPoint Presentation</vt:lpstr>
      <vt:lpstr>PowerPoint Presentation</vt:lpstr>
      <vt:lpstr>PowerPoint Presentation</vt:lpstr>
      <vt:lpstr>l</vt:lpstr>
      <vt:lpstr>l</vt:lpstr>
      <vt:lpstr>l</vt:lpstr>
      <vt:lpstr>l</vt:lpstr>
      <vt:lpstr>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QUESTIONNAIRE</vt:lpstr>
      <vt:lpstr>THANK YOU</vt:lpstr>
    </vt:vector>
  </TitlesOfParts>
  <Company>DSCE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c:creator>
  <cp:lastModifiedBy>Harsh Rewari</cp:lastModifiedBy>
  <cp:revision>171</cp:revision>
  <dcterms:created xsi:type="dcterms:W3CDTF">2013-03-22T06:20:01Z</dcterms:created>
  <dcterms:modified xsi:type="dcterms:W3CDTF">2017-06-23T04:05:32Z</dcterms:modified>
</cp:coreProperties>
</file>