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1.jpg" ContentType="image/jpeg"/>
  <Override PartName="/ppt/media/image12.jpg" ContentType="image/jpeg"/>
  <Override PartName="/ppt/media/image13.jpg" ContentType="image/jpeg"/>
  <Override PartName="/ppt/media/image1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8" r:id="rId2"/>
    <p:sldId id="258" r:id="rId3"/>
    <p:sldId id="259" r:id="rId4"/>
    <p:sldId id="294" r:id="rId5"/>
    <p:sldId id="297" r:id="rId6"/>
    <p:sldId id="292" r:id="rId7"/>
    <p:sldId id="295" r:id="rId8"/>
    <p:sldId id="296" r:id="rId9"/>
    <p:sldId id="275" r:id="rId10"/>
    <p:sldId id="264" r:id="rId11"/>
    <p:sldId id="286" r:id="rId12"/>
    <p:sldId id="285" r:id="rId13"/>
    <p:sldId id="306" r:id="rId14"/>
    <p:sldId id="307" r:id="rId15"/>
    <p:sldId id="293" r:id="rId16"/>
    <p:sldId id="299" r:id="rId17"/>
    <p:sldId id="300" r:id="rId18"/>
    <p:sldId id="304" r:id="rId19"/>
    <p:sldId id="305" r:id="rId20"/>
    <p:sldId id="270" r:id="rId21"/>
    <p:sldId id="302" r:id="rId22"/>
    <p:sldId id="303" r:id="rId23"/>
    <p:sldId id="271" r:id="rId24"/>
    <p:sldId id="272" r:id="rId25"/>
    <p:sldId id="276" r:id="rId26"/>
    <p:sldId id="274"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76" autoAdjust="0"/>
    <p:restoredTop sz="94660"/>
  </p:normalViewPr>
  <p:slideViewPr>
    <p:cSldViewPr>
      <p:cViewPr varScale="1">
        <p:scale>
          <a:sx n="70" d="100"/>
          <a:sy n="70" d="100"/>
        </p:scale>
        <p:origin x="131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155A66-DA8B-A442-B7B8-E660A3F1635A}" type="datetimeFigureOut">
              <a:rPr lang="en-US" smtClean="0"/>
              <a:pPr/>
              <a:t>6/24/2017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34EB36-0EA7-924E-B9AD-99CC02F34E0D}" type="slidenum">
              <a:rPr lang="en-US" smtClean="0"/>
              <a:pPr/>
              <a:t>‹#›</a:t>
            </a:fld>
            <a:endParaRPr lang="en-US"/>
          </a:p>
        </p:txBody>
      </p:sp>
    </p:spTree>
    <p:extLst>
      <p:ext uri="{BB962C8B-B14F-4D97-AF65-F5344CB8AC3E}">
        <p14:creationId xmlns:p14="http://schemas.microsoft.com/office/powerpoint/2010/main" val="20772414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34EB36-0EA7-924E-B9AD-99CC02F34E0D}" type="slidenum">
              <a:rPr lang="en-US" smtClean="0"/>
              <a:pPr/>
              <a:t>10</a:t>
            </a:fld>
            <a:endParaRPr lang="en-US"/>
          </a:p>
        </p:txBody>
      </p:sp>
    </p:spTree>
    <p:extLst>
      <p:ext uri="{BB962C8B-B14F-4D97-AF65-F5344CB8AC3E}">
        <p14:creationId xmlns:p14="http://schemas.microsoft.com/office/powerpoint/2010/main" val="3981550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34EB36-0EA7-924E-B9AD-99CC02F34E0D}" type="slidenum">
              <a:rPr lang="en-US" smtClean="0"/>
              <a:pPr/>
              <a:t>11</a:t>
            </a:fld>
            <a:endParaRPr lang="en-US"/>
          </a:p>
        </p:txBody>
      </p:sp>
    </p:spTree>
    <p:extLst>
      <p:ext uri="{BB962C8B-B14F-4D97-AF65-F5344CB8AC3E}">
        <p14:creationId xmlns:p14="http://schemas.microsoft.com/office/powerpoint/2010/main" val="213710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34EB36-0EA7-924E-B9AD-99CC02F34E0D}" type="slidenum">
              <a:rPr lang="en-US" smtClean="0"/>
              <a:pPr/>
              <a:t>12</a:t>
            </a:fld>
            <a:endParaRPr lang="en-US"/>
          </a:p>
        </p:txBody>
      </p:sp>
    </p:spTree>
    <p:extLst>
      <p:ext uri="{BB962C8B-B14F-4D97-AF65-F5344CB8AC3E}">
        <p14:creationId xmlns:p14="http://schemas.microsoft.com/office/powerpoint/2010/main" val="350448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34EB36-0EA7-924E-B9AD-99CC02F34E0D}" type="slidenum">
              <a:rPr lang="en-US" smtClean="0"/>
              <a:pPr/>
              <a:t>15</a:t>
            </a:fld>
            <a:endParaRPr lang="en-US"/>
          </a:p>
        </p:txBody>
      </p:sp>
    </p:spTree>
    <p:extLst>
      <p:ext uri="{BB962C8B-B14F-4D97-AF65-F5344CB8AC3E}">
        <p14:creationId xmlns:p14="http://schemas.microsoft.com/office/powerpoint/2010/main" val="231625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3E89D1-A86C-4F69-93B0-4D2EAF065D20}"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3E89D1-A86C-4F69-93B0-4D2EAF065D20}" type="datetimeFigureOut">
              <a:rPr lang="en-US" smtClean="0"/>
              <a:pPr/>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3E89D1-A86C-4F69-93B0-4D2EAF065D20}" type="datetimeFigureOut">
              <a:rPr lang="en-US" smtClean="0"/>
              <a:pPr/>
              <a:t>6/24/2017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3E89D1-A86C-4F69-93B0-4D2EAF065D20}" type="datetimeFigureOut">
              <a:rPr lang="en-US" smtClean="0"/>
              <a:pPr/>
              <a:t>6/24/2017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89D1-A86C-4F69-93B0-4D2EAF065D20}" type="datetimeFigureOut">
              <a:rPr lang="en-US" smtClean="0"/>
              <a:pPr/>
              <a:t>6/24/2017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E89D1-A86C-4F69-93B0-4D2EAF065D20}" type="datetimeFigureOut">
              <a:rPr lang="en-US" smtClean="0"/>
              <a:pPr/>
              <a:t>6/24/2017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9641"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818560" y="228600"/>
            <a:ext cx="8325440" cy="1323439"/>
          </a:xfrm>
          <a:prstGeom prst="rect">
            <a:avLst/>
          </a:prstGeom>
          <a:noFill/>
        </p:spPr>
        <p:txBody>
          <a:bodyPr wrap="square" rtlCol="0">
            <a:spAutoFit/>
          </a:bodyPr>
          <a:lstStyle/>
          <a:p>
            <a:pPr algn="ctr"/>
            <a:endParaRPr lang="en-US" sz="2400" baseline="30000" dirty="0">
              <a:solidFill>
                <a:srgbClr val="000000"/>
              </a:solidFill>
              <a:latin typeface="Times New Roman" panose="02020603050405020304" pitchFamily="18" charset="0"/>
              <a:cs typeface="Times New Roman" panose="02020603050405020304" pitchFamily="18" charset="0"/>
            </a:endParaRPr>
          </a:p>
          <a:p>
            <a:pPr algn="ctr"/>
            <a:r>
              <a:rPr lang="en-IN" sz="3200" b="1" dirty="0">
                <a:latin typeface="Baskerville Old Face" panose="02020602080505020303" pitchFamily="18" charset="0"/>
              </a:rPr>
              <a:t>Image Fusion of  Infrared(IR) and Visible images using a novel Hybrid MSD approach</a:t>
            </a:r>
            <a:endParaRPr lang="en-US" sz="3200" b="1" dirty="0" smtClean="0">
              <a:latin typeface="Baskerville Old Face" panose="02020602080505020303" pitchFamily="18" charset="0"/>
              <a:cs typeface="Times New Roman" pitchFamily="18" charset="0"/>
            </a:endParaRPr>
          </a:p>
        </p:txBody>
      </p:sp>
      <p:sp>
        <p:nvSpPr>
          <p:cNvPr id="6" name="TextBox 5"/>
          <p:cNvSpPr txBox="1"/>
          <p:nvPr/>
        </p:nvSpPr>
        <p:spPr>
          <a:xfrm>
            <a:off x="1323832" y="4637290"/>
            <a:ext cx="7439167" cy="1477328"/>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                                    Under </a:t>
            </a:r>
            <a:r>
              <a:rPr lang="en-US" b="1" dirty="0" smtClean="0">
                <a:latin typeface="Times New Roman" panose="02020603050405020304" pitchFamily="18" charset="0"/>
                <a:cs typeface="Times New Roman" panose="02020603050405020304" pitchFamily="18" charset="0"/>
              </a:rPr>
              <a:t>the Guidance </a:t>
            </a:r>
            <a:r>
              <a:rPr lang="en-US" b="1" dirty="0" smtClean="0">
                <a:latin typeface="Times New Roman" panose="02020603050405020304" pitchFamily="18" charset="0"/>
                <a:cs typeface="Times New Roman" panose="02020603050405020304" pitchFamily="18" charset="0"/>
              </a:rPr>
              <a:t>of</a:t>
            </a:r>
            <a:endParaRPr lang="en-US" b="1" dirty="0" smtClean="0">
              <a:latin typeface="Times New Roman" panose="02020603050405020304" pitchFamily="18" charset="0"/>
              <a:cs typeface="Times New Roman" panose="02020603050405020304" pitchFamily="18" charset="0"/>
            </a:endParaRPr>
          </a:p>
          <a:p>
            <a:r>
              <a:rPr lang="en-IN" b="1" dirty="0" err="1">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Shubha</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Bhat</a:t>
            </a: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t>
            </a:r>
            <a:r>
              <a:rPr lang="en-IN" b="1" dirty="0" err="1" smtClean="0">
                <a:latin typeface="Times New Roman" panose="02020603050405020304" pitchFamily="18" charset="0"/>
                <a:cs typeface="Times New Roman" panose="02020603050405020304" pitchFamily="18" charset="0"/>
              </a:rPr>
              <a:t>Mr.Sasidhara</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Bola</a:t>
            </a:r>
          </a:p>
          <a:p>
            <a:r>
              <a:rPr lang="en-IN" dirty="0">
                <a:latin typeface="Times New Roman" panose="02020603050405020304" pitchFamily="18" charset="0"/>
                <a:cs typeface="Times New Roman" panose="02020603050405020304" pitchFamily="18" charset="0"/>
              </a:rPr>
              <a:t>Assoc. Professor                                                  </a:t>
            </a:r>
            <a:r>
              <a:rPr lang="en-IN" dirty="0" smtClean="0">
                <a:latin typeface="Times New Roman" panose="02020603050405020304" pitchFamily="18" charset="0"/>
                <a:cs typeface="Times New Roman" panose="02020603050405020304" pitchFamily="18" charset="0"/>
              </a:rPr>
              <a:t>            Asst</a:t>
            </a:r>
            <a:r>
              <a:rPr lang="en-IN" dirty="0">
                <a:latin typeface="Times New Roman" panose="02020603050405020304" pitchFamily="18" charset="0"/>
                <a:cs typeface="Times New Roman" panose="02020603050405020304" pitchFamily="18" charset="0"/>
              </a:rPr>
              <a:t>. Professor</a:t>
            </a:r>
          </a:p>
          <a:p>
            <a:r>
              <a:rPr lang="en-IN" dirty="0" err="1">
                <a:latin typeface="Times New Roman" panose="02020603050405020304" pitchFamily="18" charset="0"/>
                <a:cs typeface="Times New Roman" panose="02020603050405020304" pitchFamily="18" charset="0"/>
              </a:rPr>
              <a:t>Dept</a:t>
            </a:r>
            <a:r>
              <a:rPr lang="en-IN" dirty="0">
                <a:latin typeface="Times New Roman" panose="02020603050405020304" pitchFamily="18" charset="0"/>
                <a:cs typeface="Times New Roman" panose="02020603050405020304" pitchFamily="18" charset="0"/>
              </a:rPr>
              <a:t> .of CSE                                                       </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Dept</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.of CSE</a:t>
            </a:r>
          </a:p>
          <a:p>
            <a:r>
              <a:rPr lang="en-IN" dirty="0">
                <a:latin typeface="Times New Roman" panose="02020603050405020304" pitchFamily="18" charset="0"/>
                <a:cs typeface="Times New Roman" panose="02020603050405020304" pitchFamily="18" charset="0"/>
              </a:rPr>
              <a:t>Bangalore                                                           </a:t>
            </a:r>
            <a:r>
              <a:rPr lang="en-IN" dirty="0" smtClean="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Bangalore</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82166" y="2332910"/>
            <a:ext cx="8153400" cy="1754326"/>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Presented </a:t>
            </a:r>
          </a:p>
          <a:p>
            <a:pPr algn="ct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By</a:t>
            </a:r>
          </a:p>
          <a:p>
            <a:pPr algn="ctr"/>
            <a:r>
              <a:rPr lang="en-US" b="1" dirty="0" smtClean="0">
                <a:latin typeface="Times New Roman" panose="02020603050405020304" pitchFamily="18" charset="0"/>
                <a:cs typeface="Times New Roman" panose="02020603050405020304" pitchFamily="18" charset="0"/>
              </a:rPr>
              <a:t>NITIN P KHATAWATE           </a:t>
            </a:r>
            <a:r>
              <a:rPr lang="en-US" b="1"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1DS13CS067]</a:t>
            </a:r>
            <a:endParaRPr lang="en-US" b="1" dirty="0">
              <a:latin typeface="Times New Roman" panose="02020603050405020304" pitchFamily="18" charset="0"/>
              <a:cs typeface="Times New Roman" panose="02020603050405020304" pitchFamily="18" charset="0"/>
            </a:endParaRPr>
          </a:p>
          <a:p>
            <a:pPr algn="ctr"/>
            <a:r>
              <a:rPr lang="en-US" b="1" dirty="0" smtClean="0">
                <a:latin typeface="Times New Roman" panose="02020603050405020304" pitchFamily="18" charset="0"/>
                <a:cs typeface="Times New Roman" panose="02020603050405020304" pitchFamily="18" charset="0"/>
              </a:rPr>
              <a:t>SHIVPRASAD ACHARI</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1DS13CS091]</a:t>
            </a:r>
          </a:p>
          <a:p>
            <a:pPr algn="ctr"/>
            <a:r>
              <a:rPr lang="en-US" b="1" dirty="0" smtClean="0">
                <a:latin typeface="Times New Roman" panose="02020603050405020304" pitchFamily="18" charset="0"/>
                <a:cs typeface="Times New Roman" panose="02020603050405020304" pitchFamily="18" charset="0"/>
              </a:rPr>
              <a:t>SOUMIL BISWAS</a:t>
            </a:r>
            <a:r>
              <a:rPr lang="en-US" b="1" dirty="0" smtClean="0">
                <a:latin typeface="Times New Roman" panose="02020603050405020304" pitchFamily="18" charset="0"/>
                <a:cs typeface="Times New Roman" panose="02020603050405020304" pitchFamily="18" charset="0"/>
              </a:rPr>
              <a:t>                   [1DS13CS099]</a:t>
            </a:r>
          </a:p>
          <a:p>
            <a:pPr algn="ctr"/>
            <a:r>
              <a:rPr lang="en-US" b="1" dirty="0" smtClean="0">
                <a:latin typeface="Times New Roman" panose="02020603050405020304" pitchFamily="18" charset="0"/>
                <a:cs typeface="Times New Roman" panose="02020603050405020304" pitchFamily="18" charset="0"/>
              </a:rPr>
              <a:t> TANISH V SUGNANI</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1DS13CS110]</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63768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21859"/>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13" name="TextBox 12"/>
          <p:cNvSpPr txBox="1"/>
          <p:nvPr/>
        </p:nvSpPr>
        <p:spPr>
          <a:xfrm>
            <a:off x="1752600" y="1905000"/>
            <a:ext cx="184666" cy="369332"/>
          </a:xfrm>
          <a:prstGeom prst="rect">
            <a:avLst/>
          </a:prstGeom>
          <a:noFill/>
        </p:spPr>
        <p:txBody>
          <a:bodyPr wrap="none" rtlCol="0">
            <a:spAutoFit/>
          </a:bodyPr>
          <a:lstStyle/>
          <a:p>
            <a:endParaRPr lang="en-US" dirty="0"/>
          </a:p>
        </p:txBody>
      </p:sp>
      <p:sp>
        <p:nvSpPr>
          <p:cNvPr id="5" name="TextBox 4"/>
          <p:cNvSpPr txBox="1"/>
          <p:nvPr/>
        </p:nvSpPr>
        <p:spPr>
          <a:xfrm>
            <a:off x="1524000" y="838200"/>
            <a:ext cx="7924800" cy="646331"/>
          </a:xfrm>
          <a:prstGeom prst="rect">
            <a:avLst/>
          </a:prstGeom>
          <a:noFill/>
        </p:spPr>
        <p:txBody>
          <a:bodyPr wrap="square" rtlCol="0">
            <a:spAutoFit/>
          </a:bodyPr>
          <a:lstStyle/>
          <a:p>
            <a:pPr algn="just"/>
            <a:endParaRPr lang="en-US" b="1" dirty="0" smtClean="0">
              <a:latin typeface="+mj-lt"/>
              <a:cs typeface="Times New Roman" panose="02020603050405020304" pitchFamily="18" charset="0"/>
            </a:endParaRPr>
          </a:p>
          <a:p>
            <a:pPr algn="just"/>
            <a:endParaRPr lang="en-US" b="1" dirty="0" smtClean="0">
              <a:latin typeface="+mj-lt"/>
              <a:cs typeface="Times New Roman" panose="02020603050405020304" pitchFamily="18" charset="0"/>
            </a:endParaRPr>
          </a:p>
        </p:txBody>
      </p:sp>
      <p:sp>
        <p:nvSpPr>
          <p:cNvPr id="14" name="Rectangle 13"/>
          <p:cNvSpPr/>
          <p:nvPr/>
        </p:nvSpPr>
        <p:spPr>
          <a:xfrm>
            <a:off x="2667000" y="381000"/>
            <a:ext cx="3739550" cy="584775"/>
          </a:xfrm>
          <a:prstGeom prst="rect">
            <a:avLst/>
          </a:prstGeom>
        </p:spPr>
        <p:txBody>
          <a:bodyPr wrap="none">
            <a:spAutoFit/>
          </a:bodyPr>
          <a:lstStyle/>
          <a:p>
            <a:r>
              <a:rPr lang="en-US" sz="3200" dirty="0" smtClean="0">
                <a:latin typeface="Times New Roman" pitchFamily="18" charset="0"/>
                <a:cs typeface="Times New Roman" pitchFamily="18" charset="0"/>
              </a:rPr>
              <a:t>          FLOWCHART</a:t>
            </a:r>
            <a:endParaRPr lang="en-US" dirty="0"/>
          </a:p>
        </p:txBody>
      </p:sp>
      <p:pic>
        <p:nvPicPr>
          <p:cNvPr id="6" name="Picture 2"/>
          <p:cNvPicPr>
            <a:picLocks noChangeAspect="1" noChangeArrowheads="1"/>
          </p:cNvPicPr>
          <p:nvPr/>
        </p:nvPicPr>
        <p:blipFill>
          <a:blip r:embed="rId4" cstate="print"/>
          <a:srcRect/>
          <a:stretch>
            <a:fillRect/>
          </a:stretch>
        </p:blipFill>
        <p:spPr bwMode="auto">
          <a:xfrm>
            <a:off x="-2743198" y="16154399"/>
            <a:ext cx="7030036" cy="9944099"/>
          </a:xfrm>
          <a:prstGeom prst="rect">
            <a:avLst/>
          </a:prstGeom>
          <a:noFill/>
          <a:ln w="9525">
            <a:noFill/>
            <a:miter lim="800000"/>
            <a:headEnd/>
            <a:tailEnd/>
          </a:ln>
        </p:spPr>
      </p:pic>
      <p:pic>
        <p:nvPicPr>
          <p:cNvPr id="11" name="Picture 10" descr="Flowchart.jpg"/>
          <p:cNvPicPr/>
          <p:nvPr/>
        </p:nvPicPr>
        <p:blipFill>
          <a:blip r:embed="rId5"/>
          <a:stretch>
            <a:fillRect/>
          </a:stretch>
        </p:blipFill>
        <p:spPr>
          <a:xfrm>
            <a:off x="3004067" y="965775"/>
            <a:ext cx="4615934" cy="5170537"/>
          </a:xfrm>
          <a:prstGeom prst="rect">
            <a:avLst/>
          </a:prstGeom>
        </p:spPr>
      </p:pic>
    </p:spTree>
    <p:extLst>
      <p:ext uri="{BB962C8B-B14F-4D97-AF65-F5344CB8AC3E}">
        <p14:creationId xmlns:p14="http://schemas.microsoft.com/office/powerpoint/2010/main" val="1198379549"/>
      </p:ext>
    </p:extLst>
  </p:cSld>
  <p:clrMapOvr>
    <a:masterClrMapping/>
  </p:clrMapOvr>
  <p:transition spd="med">
    <p:comb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371600" y="457200"/>
            <a:ext cx="73914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METHODOLOGY</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1143000"/>
            <a:ext cx="7467600" cy="1477328"/>
          </a:xfrm>
          <a:prstGeom prst="rect">
            <a:avLst/>
          </a:prstGeom>
          <a:noFill/>
        </p:spPr>
        <p:txBody>
          <a:bodyPr wrap="square" rtlCol="0">
            <a:spAutoFit/>
          </a:bodyPr>
          <a:lstStyle/>
          <a:p>
            <a:r>
              <a:rPr lang="en-IN" dirty="0"/>
              <a:t>The proposed approach comprises of two steps: </a:t>
            </a:r>
          </a:p>
          <a:p>
            <a:r>
              <a:rPr lang="en-IN" dirty="0"/>
              <a:t>   1. </a:t>
            </a:r>
            <a:r>
              <a:rPr lang="en-IN" b="1" dirty="0"/>
              <a:t>MSD based on Gaussian and Bilateral filters</a:t>
            </a:r>
            <a:r>
              <a:rPr lang="en-IN" dirty="0"/>
              <a:t> </a:t>
            </a:r>
          </a:p>
          <a:p>
            <a:r>
              <a:rPr lang="en-IN" dirty="0"/>
              <a:t>   2. </a:t>
            </a:r>
            <a:r>
              <a:rPr lang="en-IN" b="1" dirty="0"/>
              <a:t>Infrared and visible image fusion based on </a:t>
            </a:r>
            <a:endParaRPr lang="en-IN" dirty="0"/>
          </a:p>
          <a:p>
            <a:r>
              <a:rPr lang="en-IN" dirty="0"/>
              <a:t>         2.1. Small and large-scale combinations.</a:t>
            </a:r>
          </a:p>
          <a:p>
            <a:r>
              <a:rPr lang="en-IN" dirty="0"/>
              <a:t>         2.2. Base level combination. </a:t>
            </a:r>
          </a:p>
        </p:txBody>
      </p:sp>
      <p:pic>
        <p:nvPicPr>
          <p:cNvPr id="9" name="Picture 8" descr="C:\Users\Tanish Sugnani\Downloads\archi.jpg"/>
          <p:cNvPicPr/>
          <p:nvPr/>
        </p:nvPicPr>
        <p:blipFill>
          <a:blip r:embed="rId4">
            <a:extLst>
              <a:ext uri="{28A0092B-C50C-407E-A947-70E740481C1C}">
                <a14:useLocalDpi xmlns:a14="http://schemas.microsoft.com/office/drawing/2010/main" val="0"/>
              </a:ext>
            </a:extLst>
          </a:blip>
          <a:srcRect/>
          <a:stretch>
            <a:fillRect/>
          </a:stretch>
        </p:blipFill>
        <p:spPr bwMode="auto">
          <a:xfrm>
            <a:off x="1776412" y="2620327"/>
            <a:ext cx="5591175" cy="3218497"/>
          </a:xfrm>
          <a:prstGeom prst="rect">
            <a:avLst/>
          </a:prstGeom>
          <a:noFill/>
          <a:ln>
            <a:noFill/>
          </a:ln>
        </p:spPr>
      </p:pic>
    </p:spTree>
    <p:extLst>
      <p:ext uri="{BB962C8B-B14F-4D97-AF65-F5344CB8AC3E}">
        <p14:creationId xmlns:p14="http://schemas.microsoft.com/office/powerpoint/2010/main" val="3089471664"/>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11" name="TextBox 10"/>
          <p:cNvSpPr txBox="1"/>
          <p:nvPr/>
        </p:nvSpPr>
        <p:spPr>
          <a:xfrm>
            <a:off x="1442113" y="584775"/>
            <a:ext cx="6705600" cy="5355312"/>
          </a:xfrm>
          <a:prstGeom prst="rect">
            <a:avLst/>
          </a:prstGeom>
          <a:noFill/>
        </p:spPr>
        <p:txBody>
          <a:bodyPr wrap="square" rtlCol="0">
            <a:spAutoFit/>
          </a:bodyPr>
          <a:lstStyle/>
          <a:p>
            <a:r>
              <a:rPr lang="en-IN" b="1" dirty="0"/>
              <a:t>Step </a:t>
            </a:r>
            <a:r>
              <a:rPr lang="en-IN" b="1" dirty="0" smtClean="0"/>
              <a:t>1 </a:t>
            </a:r>
            <a:r>
              <a:rPr lang="en-IN" b="1" dirty="0"/>
              <a:t>Small-Scale combination: </a:t>
            </a:r>
            <a:endParaRPr lang="en-IN" dirty="0"/>
          </a:p>
          <a:p>
            <a:r>
              <a:rPr lang="en-IN" b="1" dirty="0"/>
              <a:t> </a:t>
            </a:r>
            <a:r>
              <a:rPr lang="en-IN" dirty="0" smtClean="0"/>
              <a:t>Small </a:t>
            </a:r>
            <a:r>
              <a:rPr lang="en-IN" dirty="0"/>
              <a:t>scale combination is used to integrate fine-scale features into fused image it is applied to the original image. The value of lambda is used to regulate the amount of IR image features to be injected in the visible image for better visual perception.</a:t>
            </a:r>
          </a:p>
          <a:p>
            <a:r>
              <a:rPr lang="en-IN" b="1" dirty="0"/>
              <a:t> </a:t>
            </a:r>
            <a:endParaRPr lang="en-IN" dirty="0"/>
          </a:p>
          <a:p>
            <a:r>
              <a:rPr lang="en-IN" b="1" dirty="0"/>
              <a:t>Step </a:t>
            </a:r>
            <a:r>
              <a:rPr lang="en-IN" b="1" dirty="0" smtClean="0"/>
              <a:t>2 </a:t>
            </a:r>
            <a:r>
              <a:rPr lang="en-IN" b="1" dirty="0"/>
              <a:t>Large-Scale combination:</a:t>
            </a:r>
            <a:endParaRPr lang="en-IN" dirty="0"/>
          </a:p>
          <a:p>
            <a:r>
              <a:rPr lang="en-IN" b="1" dirty="0"/>
              <a:t> </a:t>
            </a:r>
            <a:r>
              <a:rPr lang="en-IN" dirty="0" smtClean="0"/>
              <a:t>The </a:t>
            </a:r>
            <a:r>
              <a:rPr lang="en-IN" dirty="0"/>
              <a:t>large-scale levels are chosen to include all the decomposed levels. At these scale levels, the decomposed large-scale edge features are fully used to identify and determine the weights of corresponding IR spectral features that would be injected into the visible image.</a:t>
            </a:r>
          </a:p>
          <a:p>
            <a:r>
              <a:rPr lang="en-IN" b="1" dirty="0"/>
              <a:t> </a:t>
            </a:r>
            <a:endParaRPr lang="en-IN" dirty="0"/>
          </a:p>
          <a:p>
            <a:r>
              <a:rPr lang="en-IN" b="1" dirty="0"/>
              <a:t>Step </a:t>
            </a:r>
            <a:r>
              <a:rPr lang="en-IN" b="1" dirty="0" smtClean="0"/>
              <a:t>3 </a:t>
            </a:r>
            <a:r>
              <a:rPr lang="en-IN" b="1" dirty="0"/>
              <a:t>Base-Level combination:</a:t>
            </a:r>
            <a:endParaRPr lang="en-IN" dirty="0"/>
          </a:p>
          <a:p>
            <a:r>
              <a:rPr lang="en-IN" dirty="0"/>
              <a:t> </a:t>
            </a:r>
            <a:r>
              <a:rPr lang="en-IN" dirty="0" smtClean="0"/>
              <a:t>The </a:t>
            </a:r>
            <a:r>
              <a:rPr lang="en-IN" dirty="0"/>
              <a:t>use of base image in image fusion is that it generally provides the support information for the higher-frequency sub-bands. They are closely associated with each other in scale-spaces. So it is reasonable that the construction of the fused base image would also be related to the higher-level decomposed information in the fusion process.</a:t>
            </a:r>
            <a:endParaRPr lang="en-US" dirty="0">
              <a:latin typeface="Times New Roman" pitchFamily="18" charset="0"/>
              <a:cs typeface="Times New Roman" pitchFamily="18" charset="0"/>
            </a:endParaRPr>
          </a:p>
        </p:txBody>
      </p:sp>
      <p:sp>
        <p:nvSpPr>
          <p:cNvPr id="5" name="TextBox 4"/>
          <p:cNvSpPr txBox="1"/>
          <p:nvPr/>
        </p:nvSpPr>
        <p:spPr>
          <a:xfrm>
            <a:off x="1694597" y="-13114"/>
            <a:ext cx="6553200" cy="584775"/>
          </a:xfrm>
          <a:prstGeom prst="rect">
            <a:avLst/>
          </a:prstGeom>
          <a:noFill/>
        </p:spPr>
        <p:txBody>
          <a:bodyPr wrap="square" rtlCol="0">
            <a:spAutoFit/>
          </a:bodyPr>
          <a:lstStyle/>
          <a:p>
            <a:r>
              <a:rPr lang="en-US" sz="3200" dirty="0">
                <a:latin typeface="Baskerville Old Face" panose="02020602080505020303" pitchFamily="18" charset="0"/>
                <a:cs typeface="Times New Roman" pitchFamily="18" charset="0"/>
              </a:rPr>
              <a:t>METHOLOGY(CONTINUED)</a:t>
            </a:r>
            <a:endParaRPr lang="en-IN" sz="3200" dirty="0">
              <a:latin typeface="Baskerville Old Face" panose="02020602080505020303" pitchFamily="18" charset="0"/>
            </a:endParaRPr>
          </a:p>
        </p:txBody>
      </p:sp>
    </p:spTree>
    <p:extLst>
      <p:ext uri="{BB962C8B-B14F-4D97-AF65-F5344CB8AC3E}">
        <p14:creationId xmlns:p14="http://schemas.microsoft.com/office/powerpoint/2010/main" val="772856899"/>
      </p:ext>
    </p:extLst>
  </p:cSld>
  <p:clrMapOvr>
    <a:masterClrMapping/>
  </p:clrMapOvr>
  <p:transition spd="med">
    <p:comb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pic>
        <p:nvPicPr>
          <p:cNvPr id="7170" name="Picture 2" descr="C:\Users\Shivprasad\Desktop\Untitled123.png"/>
          <p:cNvPicPr>
            <a:picLocks noChangeAspect="1" noChangeArrowheads="1"/>
          </p:cNvPicPr>
          <p:nvPr/>
        </p:nvPicPr>
        <p:blipFill>
          <a:blip r:embed="rId3" cstate="print"/>
          <a:srcRect/>
          <a:stretch>
            <a:fillRect/>
          </a:stretch>
        </p:blipFill>
        <p:spPr bwMode="auto">
          <a:xfrm>
            <a:off x="914400" y="0"/>
            <a:ext cx="8001000" cy="5715000"/>
          </a:xfrm>
          <a:prstGeom prst="rect">
            <a:avLst/>
          </a:prstGeom>
          <a:noFill/>
        </p:spPr>
      </p:pic>
    </p:spTree>
    <p:extLst>
      <p:ext uri="{BB962C8B-B14F-4D97-AF65-F5344CB8AC3E}">
        <p14:creationId xmlns:p14="http://schemas.microsoft.com/office/powerpoint/2010/main" val="34974890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5" name="Picture 2" descr="C:\Documents and Settings\ADMIN\Desktop\Courses Offered.jpg"/>
          <p:cNvPicPr>
            <a:picLocks noChangeAspect="1" noChangeArrowheads="1"/>
          </p:cNvPicPr>
          <p:nvPr/>
        </p:nvPicPr>
        <p:blipFill>
          <a:blip r:embed="rId2" cstate="print"/>
          <a:srcRect/>
          <a:stretch>
            <a:fillRect/>
          </a:stretch>
        </p:blipFill>
        <p:spPr bwMode="auto">
          <a:xfrm>
            <a:off x="0" y="-21859"/>
            <a:ext cx="9144000" cy="6858000"/>
          </a:xfrm>
          <a:prstGeom prst="rect">
            <a:avLst/>
          </a:prstGeom>
          <a:noFill/>
        </p:spPr>
      </p:pic>
      <p:pic>
        <p:nvPicPr>
          <p:cNvPr id="6146" name="Picture 2" descr="C:\Users\Shivprasad\Desktop\mmkonon.png"/>
          <p:cNvPicPr>
            <a:picLocks noChangeAspect="1" noChangeArrowheads="1"/>
          </p:cNvPicPr>
          <p:nvPr/>
        </p:nvPicPr>
        <p:blipFill>
          <a:blip r:embed="rId3" cstate="print"/>
          <a:srcRect/>
          <a:stretch>
            <a:fillRect/>
          </a:stretch>
        </p:blipFill>
        <p:spPr bwMode="auto">
          <a:xfrm>
            <a:off x="1143000" y="990600"/>
            <a:ext cx="7848600" cy="4524375"/>
          </a:xfrm>
          <a:prstGeom prst="rect">
            <a:avLst/>
          </a:prstGeom>
          <a:noFill/>
        </p:spPr>
      </p:pic>
    </p:spTree>
    <p:extLst>
      <p:ext uri="{BB962C8B-B14F-4D97-AF65-F5344CB8AC3E}">
        <p14:creationId xmlns:p14="http://schemas.microsoft.com/office/powerpoint/2010/main" val="1698878654"/>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18" name="Rectangle 1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TextBox 26"/>
          <p:cNvSpPr txBox="1"/>
          <p:nvPr/>
        </p:nvSpPr>
        <p:spPr>
          <a:xfrm>
            <a:off x="2057400" y="381000"/>
            <a:ext cx="5029200" cy="646331"/>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         EXPERIMENTS</a:t>
            </a:r>
            <a:endParaRPr lang="en-US" sz="3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143000" y="958402"/>
            <a:ext cx="7772400" cy="4247317"/>
          </a:xfrm>
          <a:prstGeom prst="rect">
            <a:avLst/>
          </a:prstGeom>
          <a:noFill/>
        </p:spPr>
        <p:txBody>
          <a:bodyPr wrap="square" rtlCol="0">
            <a:spAutoFit/>
          </a:bodyPr>
          <a:lstStyle/>
          <a:p>
            <a:pPr algn="just"/>
            <a:r>
              <a:rPr lang="en-US" dirty="0"/>
              <a:t> </a:t>
            </a:r>
            <a:endParaRPr lang="en-IN" dirty="0"/>
          </a:p>
          <a:p>
            <a:pPr marL="285750" indent="-285750" algn="just">
              <a:buFont typeface="Arial" panose="020B0604020202020204" pitchFamily="34" charset="0"/>
              <a:buChar char="•"/>
            </a:pPr>
            <a:r>
              <a:rPr lang="en-US" dirty="0"/>
              <a:t>We selected few of the standard visible and IR images which are, "meting012</a:t>
            </a:r>
            <a:r>
              <a:rPr lang="en-US" dirty="0" smtClean="0"/>
              <a:t>", "</a:t>
            </a:r>
            <a:r>
              <a:rPr lang="en-US" dirty="0"/>
              <a:t>Road</a:t>
            </a:r>
            <a:r>
              <a:rPr lang="en-US" dirty="0" smtClean="0"/>
              <a:t>", "T1“, ”Dune”, ”Camp” ,”Road” , </a:t>
            </a:r>
            <a:r>
              <a:rPr lang="en-US" dirty="0" err="1" smtClean="0"/>
              <a:t>etc</a:t>
            </a:r>
            <a:r>
              <a:rPr lang="en-US" dirty="0" smtClean="0"/>
              <a:t> are been selected from "https</a:t>
            </a:r>
            <a:r>
              <a:rPr lang="en-US" dirty="0"/>
              <a:t>://figshare.com/articles/TNO_Image_Fusion_Dataset " to assess the </a:t>
            </a:r>
            <a:r>
              <a:rPr lang="en-US" dirty="0" smtClean="0"/>
              <a:t>    performance </a:t>
            </a:r>
            <a:r>
              <a:rPr lang="en-US" dirty="0"/>
              <a:t>of the proposed method. </a:t>
            </a: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We </a:t>
            </a:r>
            <a:r>
              <a:rPr lang="en-US" dirty="0"/>
              <a:t>considered other two existing methods Stationary Wavelet </a:t>
            </a:r>
            <a:r>
              <a:rPr lang="en-US" dirty="0" err="1"/>
              <a:t>Tranform</a:t>
            </a:r>
            <a:r>
              <a:rPr lang="en-US" dirty="0"/>
              <a:t> (SWT) and Pulse-Coupled Neural Network (PCNN) to compare the performance corresponding to the proposed hybrid MSD method. </a:t>
            </a: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The corresponding comparison for different images set and various performance parameter are show in the graphs.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From the Graph and table we can see that the proposed methods in more efficient.</a:t>
            </a:r>
            <a:endParaRPr lang="en-IN" dirty="0"/>
          </a:p>
        </p:txBody>
      </p:sp>
    </p:spTree>
    <p:extLst>
      <p:ext uri="{BB962C8B-B14F-4D97-AF65-F5344CB8AC3E}">
        <p14:creationId xmlns:p14="http://schemas.microsoft.com/office/powerpoint/2010/main" val="22035754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wipe(down)">
                                      <p:cBhvr>
                                        <p:cTn id="17" dur="500"/>
                                        <p:tgtEl>
                                          <p:spTgt spid="9">
                                            <p:txEl>
                                              <p:pRg st="3" end="3"/>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xEl>
                                              <p:pRg st="5" end="5"/>
                                            </p:txEl>
                                          </p:spTgt>
                                        </p:tgtEl>
                                        <p:attrNameLst>
                                          <p:attrName>style.visibility</p:attrName>
                                        </p:attrNameLst>
                                      </p:cBhvr>
                                      <p:to>
                                        <p:strVal val="visible"/>
                                      </p:to>
                                    </p:set>
                                    <p:animEffect transition="in" filter="wipe(down)">
                                      <p:cBhvr>
                                        <p:cTn id="20" dur="500"/>
                                        <p:tgtEl>
                                          <p:spTgt spid="9">
                                            <p:txEl>
                                              <p:pRg st="5" end="5"/>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animEffect transition="in" filter="wipe(down)">
                                      <p:cBhvr>
                                        <p:cTn id="23"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3392" y="2396127"/>
            <a:ext cx="3877216" cy="2934109"/>
          </a:xfrm>
        </p:spPr>
      </p:pic>
      <p:pic>
        <p:nvPicPr>
          <p:cNvPr id="4"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17" name="TextBox 16"/>
          <p:cNvSpPr txBox="1"/>
          <p:nvPr/>
        </p:nvSpPr>
        <p:spPr>
          <a:xfrm>
            <a:off x="1147492" y="1239588"/>
            <a:ext cx="2971800" cy="381000"/>
          </a:xfrm>
          <a:prstGeom prst="rect">
            <a:avLst/>
          </a:prstGeom>
          <a:noFill/>
        </p:spPr>
        <p:txBody>
          <a:bodyPr wrap="square" rtlCol="0">
            <a:spAutoFit/>
          </a:bodyPr>
          <a:lstStyle/>
          <a:p>
            <a:r>
              <a:rPr lang="en-US" b="1" dirty="0" smtClean="0"/>
              <a:t>Visible Image</a:t>
            </a:r>
            <a:endParaRPr lang="en-IN" b="1" dirty="0"/>
          </a:p>
        </p:txBody>
      </p:sp>
      <p:sp>
        <p:nvSpPr>
          <p:cNvPr id="18" name="TextBox 17"/>
          <p:cNvSpPr txBox="1"/>
          <p:nvPr/>
        </p:nvSpPr>
        <p:spPr>
          <a:xfrm>
            <a:off x="5252113" y="1218187"/>
            <a:ext cx="3124200" cy="369332"/>
          </a:xfrm>
          <a:prstGeom prst="rect">
            <a:avLst/>
          </a:prstGeom>
          <a:noFill/>
        </p:spPr>
        <p:txBody>
          <a:bodyPr wrap="square" rtlCol="0">
            <a:spAutoFit/>
          </a:bodyPr>
          <a:lstStyle/>
          <a:p>
            <a:r>
              <a:rPr lang="en-US" b="1" dirty="0" smtClean="0"/>
              <a:t>IR Image</a:t>
            </a:r>
            <a:endParaRPr lang="en-IN" b="1" dirty="0"/>
          </a:p>
        </p:txBody>
      </p:sp>
      <p:sp>
        <p:nvSpPr>
          <p:cNvPr id="19" name="TextBox 18"/>
          <p:cNvSpPr txBox="1"/>
          <p:nvPr/>
        </p:nvSpPr>
        <p:spPr>
          <a:xfrm>
            <a:off x="2633392" y="338395"/>
            <a:ext cx="4191000" cy="584775"/>
          </a:xfrm>
          <a:prstGeom prst="rect">
            <a:avLst/>
          </a:prstGeom>
          <a:noFill/>
        </p:spPr>
        <p:txBody>
          <a:bodyPr wrap="square" rtlCol="0">
            <a:spAutoFit/>
          </a:bodyPr>
          <a:lstStyle/>
          <a:p>
            <a:pPr algn="ctr"/>
            <a:r>
              <a:rPr lang="en-US" sz="3200" b="1" dirty="0" smtClean="0">
                <a:latin typeface="Baskerville Old Face" panose="02020602080505020303" pitchFamily="18" charset="0"/>
              </a:rPr>
              <a:t>INPUT IMAGES</a:t>
            </a:r>
            <a:endParaRPr lang="en-IN" sz="3200" b="1" dirty="0">
              <a:latin typeface="Baskerville Old Face" panose="02020602080505020303"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307" y="2005042"/>
            <a:ext cx="3877216" cy="331969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7890" y="2005042"/>
            <a:ext cx="3886742" cy="3306761"/>
          </a:xfrm>
          <a:prstGeom prst="rect">
            <a:avLst/>
          </a:prstGeom>
        </p:spPr>
      </p:pic>
    </p:spTree>
    <p:extLst>
      <p:ext uri="{BB962C8B-B14F-4D97-AF65-F5344CB8AC3E}">
        <p14:creationId xmlns:p14="http://schemas.microsoft.com/office/powerpoint/2010/main" val="219781890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cv</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9" name="TextBox 8"/>
          <p:cNvSpPr txBox="1"/>
          <p:nvPr/>
        </p:nvSpPr>
        <p:spPr>
          <a:xfrm>
            <a:off x="1143000" y="228600"/>
            <a:ext cx="7848600" cy="584775"/>
          </a:xfrm>
          <a:prstGeom prst="rect">
            <a:avLst/>
          </a:prstGeom>
          <a:noFill/>
        </p:spPr>
        <p:txBody>
          <a:bodyPr wrap="square" rtlCol="0">
            <a:spAutoFit/>
          </a:bodyPr>
          <a:lstStyle/>
          <a:p>
            <a:pPr marL="285750" indent="-285750" algn="ctr"/>
            <a:r>
              <a:rPr lang="en-US" sz="3200" b="1" dirty="0" smtClean="0">
                <a:latin typeface="Baskerville Old Face" panose="02020602080505020303" pitchFamily="18" charset="0"/>
                <a:cs typeface="Times New Roman"/>
              </a:rPr>
              <a:t>OUTPUT</a:t>
            </a:r>
            <a:endParaRPr lang="en-US" sz="3200" b="1" dirty="0" smtClean="0">
              <a:latin typeface="Baskerville Old Face" panose="02020602080505020303" pitchFamily="18" charset="0"/>
              <a:cs typeface="Times New Roman"/>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120" y="1102799"/>
            <a:ext cx="6296359" cy="4652401"/>
          </a:xfrm>
          <a:prstGeom prst="rect">
            <a:avLst/>
          </a:prstGeom>
        </p:spPr>
      </p:pic>
    </p:spTree>
    <p:extLst>
      <p:ext uri="{BB962C8B-B14F-4D97-AF65-F5344CB8AC3E}">
        <p14:creationId xmlns:p14="http://schemas.microsoft.com/office/powerpoint/2010/main" val="408861830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3087" y="1715294"/>
            <a:ext cx="5457825" cy="4295775"/>
          </a:xfrm>
        </p:spPr>
      </p:pic>
      <p:pic>
        <p:nvPicPr>
          <p:cNvPr id="4"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381000"/>
            <a:ext cx="6705600" cy="5477775"/>
          </a:xfrm>
          <a:prstGeom prst="rect">
            <a:avLst/>
          </a:prstGeom>
        </p:spPr>
      </p:pic>
    </p:spTree>
    <p:extLst>
      <p:ext uri="{BB962C8B-B14F-4D97-AF65-F5344CB8AC3E}">
        <p14:creationId xmlns:p14="http://schemas.microsoft.com/office/powerpoint/2010/main" val="2720933632"/>
      </p:ext>
    </p:extLst>
  </p:cSld>
  <p:clrMapOvr>
    <a:masterClrMapping/>
  </p:clrMapOvr>
  <p:transition spd="slow">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3087" y="1715294"/>
            <a:ext cx="5457825" cy="4295775"/>
          </a:xfrm>
        </p:spPr>
      </p:pic>
      <p:pic>
        <p:nvPicPr>
          <p:cNvPr id="4"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533400"/>
            <a:ext cx="6691312" cy="5511867"/>
          </a:xfrm>
          <a:prstGeom prst="rect">
            <a:avLst/>
          </a:prstGeom>
        </p:spPr>
      </p:pic>
    </p:spTree>
    <p:extLst>
      <p:ext uri="{BB962C8B-B14F-4D97-AF65-F5344CB8AC3E}">
        <p14:creationId xmlns:p14="http://schemas.microsoft.com/office/powerpoint/2010/main" val="119313444"/>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168021" y="221951"/>
            <a:ext cx="7315200" cy="584775"/>
          </a:xfrm>
          <a:prstGeom prst="rect">
            <a:avLst/>
          </a:prstGeom>
          <a:noFill/>
        </p:spPr>
        <p:txBody>
          <a:bodyPr wrap="square" rtlCol="0">
            <a:spAutoFit/>
          </a:bodyPr>
          <a:lstStyle/>
          <a:p>
            <a:pPr algn="ctr"/>
            <a:r>
              <a:rPr lang="en-US" sz="3200" b="1" dirty="0" smtClean="0">
                <a:latin typeface="Baskerville Old Face" panose="02020602080505020303" pitchFamily="18" charset="0"/>
                <a:cs typeface="Times New Roman" panose="02020603050405020304" pitchFamily="18" charset="0"/>
              </a:rPr>
              <a:t>OVERVIEW</a:t>
            </a:r>
            <a:endParaRPr lang="en-US" sz="3200" b="1" dirty="0">
              <a:latin typeface="Baskerville Old Face" panose="02020602080505020303" pitchFamily="18" charset="0"/>
              <a:cs typeface="Times New Roman" panose="02020603050405020304" pitchFamily="18" charset="0"/>
            </a:endParaRPr>
          </a:p>
        </p:txBody>
      </p:sp>
      <p:sp>
        <p:nvSpPr>
          <p:cNvPr id="6" name="TextBox 5"/>
          <p:cNvSpPr txBox="1"/>
          <p:nvPr/>
        </p:nvSpPr>
        <p:spPr>
          <a:xfrm>
            <a:off x="1371600" y="1600200"/>
            <a:ext cx="7315200" cy="415498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The presentation would deal with the following:</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Objective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Literature survey</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Methodology</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Architecture Diagram</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Flowchart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Experiments </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Results</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568760"/>
      </p:ext>
    </p:extLst>
  </p:cSld>
  <p:clrMapOvr>
    <a:masterClrMapping/>
  </p:clrMapOvr>
  <p:transition spd="med">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1066800" y="990600"/>
            <a:ext cx="7696200" cy="830997"/>
          </a:xfrm>
          <a:prstGeom prst="rect">
            <a:avLst/>
          </a:prstGeom>
          <a:noFill/>
        </p:spPr>
        <p:txBody>
          <a:bodyPr wrap="square" rtlCol="0">
            <a:spAutoFit/>
          </a:bodyPr>
          <a:lstStyle/>
          <a:p>
            <a:pPr lvl="0"/>
            <a:endParaRPr lang="en-US" sz="2400" dirty="0" smtClean="0"/>
          </a:p>
          <a:p>
            <a:pPr marL="342900" indent="-342900">
              <a:buFont typeface="Arial" panose="020B0604020202020204" pitchFamily="34" charset="0"/>
              <a:buChar char="•"/>
            </a:pPr>
            <a:endParaRPr lang="en-US" sz="2400"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762000"/>
            <a:ext cx="4572000" cy="2667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600" y="3429000"/>
            <a:ext cx="4533900" cy="2594956"/>
          </a:xfrm>
          <a:prstGeom prst="rect">
            <a:avLst/>
          </a:prstGeom>
        </p:spPr>
      </p:pic>
      <p:sp>
        <p:nvSpPr>
          <p:cNvPr id="5" name="TextBox 4"/>
          <p:cNvSpPr txBox="1"/>
          <p:nvPr/>
        </p:nvSpPr>
        <p:spPr>
          <a:xfrm>
            <a:off x="2209800" y="152400"/>
            <a:ext cx="5105400" cy="861774"/>
          </a:xfrm>
          <a:prstGeom prst="rect">
            <a:avLst/>
          </a:prstGeom>
          <a:noFill/>
        </p:spPr>
        <p:txBody>
          <a:bodyPr wrap="square" rtlCol="0">
            <a:spAutoFit/>
          </a:bodyPr>
          <a:lstStyle/>
          <a:p>
            <a:pPr algn="ctr"/>
            <a:r>
              <a:rPr lang="en-US" sz="3200" b="1" dirty="0">
                <a:latin typeface="Baskerville Old Face" panose="02020602080505020303" pitchFamily="18" charset="0"/>
                <a:cs typeface="Times New Roman"/>
              </a:rPr>
              <a:t>RESULTS</a:t>
            </a:r>
          </a:p>
          <a:p>
            <a:endParaRPr lang="en-IN" dirty="0"/>
          </a:p>
        </p:txBody>
      </p:sp>
    </p:spTree>
    <p:extLst>
      <p:ext uri="{BB962C8B-B14F-4D97-AF65-F5344CB8AC3E}">
        <p14:creationId xmlns:p14="http://schemas.microsoft.com/office/powerpoint/2010/main" val="985506770"/>
      </p:ext>
    </p:extLst>
  </p:cSld>
  <p:clrMapOvr>
    <a:masterClrMapping/>
  </p:clrMapOvr>
  <p:transition spd="slow">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cv</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179286" y="208927"/>
            <a:ext cx="7315200" cy="646331"/>
          </a:xfrm>
          <a:prstGeom prst="rect">
            <a:avLst/>
          </a:prstGeom>
          <a:noFill/>
        </p:spPr>
        <p:txBody>
          <a:bodyPr wrap="square" rtlCol="0">
            <a:spAutoFit/>
          </a:bodyPr>
          <a:lstStyle/>
          <a:p>
            <a:pPr algn="ctr"/>
            <a:r>
              <a:rPr lang="en-US" sz="3600" b="1" dirty="0" smtClean="0">
                <a:latin typeface="Times New Roman"/>
                <a:cs typeface="Times New Roman"/>
              </a:rPr>
              <a:t>RESULTS</a:t>
            </a:r>
            <a:endParaRPr lang="en-US" sz="3600" b="1" dirty="0">
              <a:latin typeface="Times New Roman"/>
              <a:cs typeface="Times New Roman"/>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047" y="1002614"/>
            <a:ext cx="5710631" cy="247707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1107" y="3600450"/>
            <a:ext cx="5651293" cy="2537109"/>
          </a:xfrm>
          <a:prstGeom prst="rect">
            <a:avLst/>
          </a:prstGeom>
        </p:spPr>
      </p:pic>
    </p:spTree>
    <p:extLst>
      <p:ext uri="{BB962C8B-B14F-4D97-AF65-F5344CB8AC3E}">
        <p14:creationId xmlns:p14="http://schemas.microsoft.com/office/powerpoint/2010/main" val="4074329045"/>
      </p:ext>
    </p:extLst>
  </p:cSld>
  <p:clrMapOvr>
    <a:masterClrMapping/>
  </p:clrMapOvr>
  <p:transition spd="slow">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cv</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179286" y="208927"/>
            <a:ext cx="7315200" cy="646331"/>
          </a:xfrm>
          <a:prstGeom prst="rect">
            <a:avLst/>
          </a:prstGeom>
          <a:noFill/>
        </p:spPr>
        <p:txBody>
          <a:bodyPr wrap="square" rtlCol="0">
            <a:spAutoFit/>
          </a:bodyPr>
          <a:lstStyle/>
          <a:p>
            <a:pPr algn="ctr"/>
            <a:r>
              <a:rPr lang="en-US" sz="3600" b="1" dirty="0" smtClean="0">
                <a:latin typeface="Times New Roman"/>
                <a:cs typeface="Times New Roman"/>
              </a:rPr>
              <a:t>RESULTS</a:t>
            </a:r>
            <a:endParaRPr lang="en-US" sz="3600" b="1" dirty="0">
              <a:latin typeface="Times New Roman"/>
              <a:cs typeface="Times New Roman"/>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855257"/>
            <a:ext cx="5867399" cy="245944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1" y="3505201"/>
            <a:ext cx="5867398" cy="2590800"/>
          </a:xfrm>
          <a:prstGeom prst="rect">
            <a:avLst/>
          </a:prstGeom>
        </p:spPr>
      </p:pic>
    </p:spTree>
    <p:extLst>
      <p:ext uri="{BB962C8B-B14F-4D97-AF65-F5344CB8AC3E}">
        <p14:creationId xmlns:p14="http://schemas.microsoft.com/office/powerpoint/2010/main" val="528045756"/>
      </p:ext>
    </p:extLst>
  </p:cSld>
  <p:clrMapOvr>
    <a:masterClrMapping/>
  </p:clrMapOvr>
  <p:transition spd="slow">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524000" y="381000"/>
            <a:ext cx="7086600" cy="584775"/>
          </a:xfrm>
          <a:prstGeom prst="rect">
            <a:avLst/>
          </a:prstGeom>
          <a:noFill/>
        </p:spPr>
        <p:txBody>
          <a:bodyPr wrap="square" rtlCol="0">
            <a:spAutoFit/>
          </a:bodyPr>
          <a:lstStyle/>
          <a:p>
            <a:pPr algn="ctr"/>
            <a:r>
              <a:rPr lang="en-US" sz="3200" dirty="0" smtClean="0">
                <a:latin typeface="Baskerville Old Face" panose="02020602080505020303" pitchFamily="18" charset="0"/>
                <a:cs typeface="Times New Roman" panose="02020603050405020304" pitchFamily="18" charset="0"/>
              </a:rPr>
              <a:t>CONCLUSION</a:t>
            </a:r>
            <a:endParaRPr lang="en-US" sz="3200" dirty="0">
              <a:latin typeface="Baskerville Old Face" panose="02020602080505020303" pitchFamily="18" charset="0"/>
              <a:cs typeface="Times New Roman" panose="02020603050405020304" pitchFamily="18" charset="0"/>
            </a:endParaRPr>
          </a:p>
        </p:txBody>
      </p:sp>
      <p:sp>
        <p:nvSpPr>
          <p:cNvPr id="7" name="TextBox 6"/>
          <p:cNvSpPr txBox="1"/>
          <p:nvPr/>
        </p:nvSpPr>
        <p:spPr>
          <a:xfrm>
            <a:off x="1447800" y="1219200"/>
            <a:ext cx="7239000" cy="4247317"/>
          </a:xfrm>
          <a:prstGeom prst="rect">
            <a:avLst/>
          </a:prstGeom>
          <a:noFill/>
        </p:spPr>
        <p:txBody>
          <a:bodyPr wrap="square" rtlCol="0">
            <a:spAutoFit/>
          </a:bodyPr>
          <a:lstStyle/>
          <a:p>
            <a:r>
              <a:rPr lang="en-IN" dirty="0"/>
              <a:t>In this project, a novel method to fuse Infrared (IR) and visible images has been proposed based on combining rule for a multi scale decomposition based image fusion. We use statistical filter data of a visible image for transformation to refine major information of IR image</a:t>
            </a:r>
            <a:r>
              <a:rPr lang="en-IN" dirty="0" smtClean="0"/>
              <a:t>.</a:t>
            </a:r>
          </a:p>
          <a:p>
            <a:endParaRPr lang="en-IN" dirty="0"/>
          </a:p>
          <a:p>
            <a:r>
              <a:rPr lang="en-IN" dirty="0"/>
              <a:t>The filters can be used to identify and select important IR spectral features from the infrared image to inject them into the visible image. By further employing different combination algorithms adaptively according to different information scale levels in the fusion process, we can preserve or properly enhance the background scenery and details from the visible image which provide important perceptual cues for human observation.</a:t>
            </a:r>
          </a:p>
          <a:p>
            <a:endParaRPr lang="en-IN" dirty="0"/>
          </a:p>
          <a:p>
            <a:r>
              <a:rPr lang="en-IN" dirty="0" smtClean="0"/>
              <a:t>Experimental </a:t>
            </a:r>
            <a:r>
              <a:rPr lang="en-IN" dirty="0"/>
              <a:t>results demonstrate that the proposed fusion method is able to provide perceptually better fusion results compared with various other pixel-based multi-scale fusion algorithms.</a:t>
            </a:r>
          </a:p>
        </p:txBody>
      </p:sp>
    </p:spTree>
    <p:extLst>
      <p:ext uri="{BB962C8B-B14F-4D97-AF65-F5344CB8AC3E}">
        <p14:creationId xmlns:p14="http://schemas.microsoft.com/office/powerpoint/2010/main" val="2218120558"/>
      </p:ext>
    </p:extLst>
  </p:cSld>
  <p:clrMapOvr>
    <a:masterClrMapping/>
  </p:clrMapOvr>
  <p:transition spd="med">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066800" y="304800"/>
            <a:ext cx="7543800" cy="584775"/>
          </a:xfrm>
          <a:prstGeom prst="rect">
            <a:avLst/>
          </a:prstGeom>
          <a:noFill/>
        </p:spPr>
        <p:txBody>
          <a:bodyPr wrap="square" rtlCol="0">
            <a:spAutoFit/>
          </a:bodyPr>
          <a:lstStyle/>
          <a:p>
            <a:pPr algn="ctr"/>
            <a:r>
              <a:rPr lang="en-US" sz="3200" dirty="0" smtClean="0">
                <a:latin typeface="Baskerville Old Face" panose="02020602080505020303" pitchFamily="18" charset="0"/>
                <a:cs typeface="Times New Roman" panose="02020603050405020304" pitchFamily="18" charset="0"/>
              </a:rPr>
              <a:t>REFERENCES</a:t>
            </a:r>
            <a:endParaRPr lang="en-US" sz="3200" dirty="0">
              <a:latin typeface="Baskerville Old Face" panose="02020602080505020303" pitchFamily="18" charset="0"/>
              <a:cs typeface="Times New Roman" panose="02020603050405020304" pitchFamily="18" charset="0"/>
            </a:endParaRPr>
          </a:p>
        </p:txBody>
      </p:sp>
      <p:sp>
        <p:nvSpPr>
          <p:cNvPr id="7" name="TextBox 6"/>
          <p:cNvSpPr txBox="1"/>
          <p:nvPr/>
        </p:nvSpPr>
        <p:spPr>
          <a:xfrm>
            <a:off x="1447800" y="1073423"/>
            <a:ext cx="7162800" cy="4801314"/>
          </a:xfrm>
          <a:prstGeom prst="rect">
            <a:avLst/>
          </a:prstGeom>
          <a:noFill/>
        </p:spPr>
        <p:txBody>
          <a:bodyPr wrap="square" rtlCol="0">
            <a:spAutoFit/>
          </a:bodyPr>
          <a:lstStyle/>
          <a:p>
            <a:r>
              <a:rPr lang="en-US" dirty="0"/>
              <a:t>[1] Wei </a:t>
            </a:r>
            <a:r>
              <a:rPr lang="en-US" dirty="0" err="1"/>
              <a:t>Gan</a:t>
            </a:r>
            <a:r>
              <a:rPr lang="en-US" dirty="0"/>
              <a:t>, </a:t>
            </a:r>
            <a:r>
              <a:rPr lang="en-US" dirty="0" err="1"/>
              <a:t>Xiaohong</a:t>
            </a:r>
            <a:r>
              <a:rPr lang="en-US" dirty="0"/>
              <a:t> Wu, Wei Wu, </a:t>
            </a:r>
            <a:r>
              <a:rPr lang="en-US" dirty="0" err="1"/>
              <a:t>Xiaomin</a:t>
            </a:r>
            <a:r>
              <a:rPr lang="en-US" dirty="0"/>
              <a:t> Yang, Chao </a:t>
            </a:r>
            <a:r>
              <a:rPr lang="en-US" dirty="0" err="1"/>
              <a:t>Ren</a:t>
            </a:r>
            <a:r>
              <a:rPr lang="en-US" dirty="0"/>
              <a:t>, </a:t>
            </a:r>
            <a:r>
              <a:rPr lang="en-US" dirty="0" err="1"/>
              <a:t>Xiaohai</a:t>
            </a:r>
            <a:r>
              <a:rPr lang="en-US" dirty="0"/>
              <a:t> He, Kai Liu, "Infrared and visible image fusion with the use of multi-scale edge-preserving decomposition and guided image filter”, ELSEVIER Infrared Physics &amp; Technology, Volume 72, September 2015, Pages </a:t>
            </a:r>
            <a:r>
              <a:rPr lang="en-US" dirty="0" smtClean="0"/>
              <a:t>37–51</a:t>
            </a:r>
          </a:p>
          <a:p>
            <a:endParaRPr lang="en-IN" dirty="0"/>
          </a:p>
          <a:p>
            <a:r>
              <a:rPr lang="en-US" dirty="0"/>
              <a:t>[2] Y. Chai, H.F. Li, J.F. </a:t>
            </a:r>
            <a:r>
              <a:rPr lang="en-US" dirty="0" err="1"/>
              <a:t>Qu</a:t>
            </a:r>
            <a:r>
              <a:rPr lang="en-US" dirty="0"/>
              <a:t>, "Image fusion scheme using a novel dual-channel PCNN in lifting stationary wavelet domain", ELSEVIER Optics Communications, Volume 283, Issue 19, 1 October 2010, Pages </a:t>
            </a:r>
            <a:r>
              <a:rPr lang="en-US" dirty="0" smtClean="0"/>
              <a:t>3591–3602</a:t>
            </a:r>
          </a:p>
          <a:p>
            <a:endParaRPr lang="en-IN" dirty="0"/>
          </a:p>
          <a:p>
            <a:r>
              <a:rPr lang="en-US" dirty="0"/>
              <a:t>[3] </a:t>
            </a:r>
            <a:r>
              <a:rPr lang="en-US" dirty="0" err="1"/>
              <a:t>Weiwei</a:t>
            </a:r>
            <a:r>
              <a:rPr lang="en-US" dirty="0"/>
              <a:t> Kong, </a:t>
            </a:r>
            <a:r>
              <a:rPr lang="en-US" dirty="0" err="1"/>
              <a:t>Longjun</a:t>
            </a:r>
            <a:r>
              <a:rPr lang="en-US" dirty="0"/>
              <a:t> Zhang, Yang Lei, "Novel fusion method for </a:t>
            </a:r>
            <a:r>
              <a:rPr lang="en-US" dirty="0" smtClean="0"/>
              <a:t>visible </a:t>
            </a:r>
            <a:r>
              <a:rPr lang="en-US" dirty="0"/>
              <a:t>light and infrared images based on NSST–SF–PCNN", ELSEVIER Infrared Physics &amp; Technology, Volume 65, July 2014, Pages </a:t>
            </a:r>
            <a:r>
              <a:rPr lang="en-US" dirty="0" smtClean="0"/>
              <a:t>103–112</a:t>
            </a:r>
          </a:p>
          <a:p>
            <a:endParaRPr lang="en-IN" dirty="0"/>
          </a:p>
          <a:p>
            <a:r>
              <a:rPr lang="en-US" dirty="0"/>
              <a:t>[4] </a:t>
            </a:r>
            <a:r>
              <a:rPr lang="en-US" dirty="0" err="1"/>
              <a:t>Pusit</a:t>
            </a:r>
            <a:r>
              <a:rPr lang="en-US" dirty="0"/>
              <a:t> </a:t>
            </a:r>
            <a:r>
              <a:rPr lang="en-US" dirty="0" err="1"/>
              <a:t>Borwonwatanadelok</a:t>
            </a:r>
            <a:r>
              <a:rPr lang="en-US" dirty="0"/>
              <a:t>, </a:t>
            </a:r>
            <a:r>
              <a:rPr lang="en-US" dirty="0" err="1"/>
              <a:t>Wirat</a:t>
            </a:r>
            <a:r>
              <a:rPr lang="en-US" dirty="0"/>
              <a:t> </a:t>
            </a:r>
            <a:r>
              <a:rPr lang="en-US" dirty="0" err="1"/>
              <a:t>Rattanapitak</a:t>
            </a:r>
            <a:r>
              <a:rPr lang="en-US" dirty="0"/>
              <a:t> and </a:t>
            </a:r>
            <a:r>
              <a:rPr lang="en-US" dirty="0" err="1"/>
              <a:t>Somkait</a:t>
            </a:r>
            <a:r>
              <a:rPr lang="en-US" dirty="0"/>
              <a:t> </a:t>
            </a:r>
            <a:r>
              <a:rPr lang="en-US" dirty="0" err="1"/>
              <a:t>Udomhunsakul</a:t>
            </a:r>
            <a:r>
              <a:rPr lang="en-US" dirty="0"/>
              <a:t>, "Multi-Focus Image Fusion based on Stationary Wavelet Transform and extended Spatial Frequency Measurement”, International Conference on Electronic Computer Technology </a:t>
            </a:r>
            <a:r>
              <a:rPr lang="en-US" dirty="0" smtClean="0"/>
              <a:t>2009</a:t>
            </a:r>
            <a:endParaRPr lang="en-IN" dirty="0"/>
          </a:p>
        </p:txBody>
      </p:sp>
    </p:spTree>
    <p:extLst>
      <p:ext uri="{BB962C8B-B14F-4D97-AF65-F5344CB8AC3E}">
        <p14:creationId xmlns:p14="http://schemas.microsoft.com/office/powerpoint/2010/main" val="2633816792"/>
      </p:ext>
    </p:extLst>
  </p:cSld>
  <p:clrMapOvr>
    <a:masterClrMapping/>
  </p:clrMapOvr>
  <p:transition>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066800" y="304800"/>
            <a:ext cx="7543800" cy="584775"/>
          </a:xfrm>
          <a:prstGeom prst="rect">
            <a:avLst/>
          </a:prstGeom>
          <a:noFill/>
        </p:spPr>
        <p:txBody>
          <a:bodyPr wrap="square" rtlCol="0">
            <a:spAutoFit/>
          </a:bodyPr>
          <a:lstStyle/>
          <a:p>
            <a:pPr algn="ctr"/>
            <a:r>
              <a:rPr lang="en-US" sz="3200" dirty="0" smtClean="0">
                <a:latin typeface="Baskerville Old Face" panose="02020602080505020303" pitchFamily="18" charset="0"/>
                <a:cs typeface="Times New Roman" panose="02020603050405020304" pitchFamily="18" charset="0"/>
              </a:rPr>
              <a:t>REFERENCES</a:t>
            </a:r>
            <a:r>
              <a:rPr lang="en-US" sz="3200" dirty="0" smtClean="0">
                <a:latin typeface="Baskerville Old Face" panose="02020602080505020303" pitchFamily="18" charset="0"/>
              </a:rPr>
              <a:t> </a:t>
            </a:r>
            <a:r>
              <a:rPr lang="en-US" sz="3200" dirty="0" smtClean="0">
                <a:latin typeface="Baskerville Old Face" panose="02020602080505020303" pitchFamily="18" charset="0"/>
                <a:cs typeface="Times New Roman" panose="02020603050405020304" pitchFamily="18" charset="0"/>
              </a:rPr>
              <a:t>(CONTINUED)</a:t>
            </a:r>
            <a:endParaRPr lang="en-US" sz="3200" dirty="0">
              <a:latin typeface="Baskerville Old Face" panose="02020602080505020303" pitchFamily="18" charset="0"/>
              <a:cs typeface="Times New Roman" panose="02020603050405020304" pitchFamily="18" charset="0"/>
            </a:endParaRPr>
          </a:p>
        </p:txBody>
      </p:sp>
      <p:sp>
        <p:nvSpPr>
          <p:cNvPr id="6" name="TextBox 5"/>
          <p:cNvSpPr txBox="1"/>
          <p:nvPr/>
        </p:nvSpPr>
        <p:spPr>
          <a:xfrm>
            <a:off x="1371600" y="651350"/>
            <a:ext cx="7239000"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371600" y="1066800"/>
            <a:ext cx="7162800" cy="5355312"/>
          </a:xfrm>
          <a:prstGeom prst="rect">
            <a:avLst/>
          </a:prstGeom>
          <a:noFill/>
        </p:spPr>
        <p:txBody>
          <a:bodyPr wrap="square" rtlCol="0">
            <a:spAutoFit/>
          </a:bodyPr>
          <a:lstStyle/>
          <a:p>
            <a:r>
              <a:rPr lang="en-US" dirty="0"/>
              <a:t>[5] </a:t>
            </a:r>
            <a:r>
              <a:rPr lang="en-US" dirty="0" err="1"/>
              <a:t>Shutao</a:t>
            </a:r>
            <a:r>
              <a:rPr lang="en-US" dirty="0"/>
              <a:t> Li, "</a:t>
            </a:r>
            <a:r>
              <a:rPr lang="en-US" dirty="0" err="1"/>
              <a:t>Multisensor</a:t>
            </a:r>
            <a:r>
              <a:rPr lang="en-US" dirty="0"/>
              <a:t> Remote Sensing Image Fusion using Stationary Wavelet Transform: effects of basis and Decomposition Level", International Journal of Wavelets, </a:t>
            </a:r>
            <a:r>
              <a:rPr lang="en-US" dirty="0" err="1"/>
              <a:t>Multiresolution</a:t>
            </a:r>
            <a:r>
              <a:rPr lang="en-US" dirty="0"/>
              <a:t> and Information Processing Volume 06, Issue 01, January </a:t>
            </a:r>
            <a:r>
              <a:rPr lang="en-US" dirty="0" smtClean="0"/>
              <a:t>2008</a:t>
            </a:r>
          </a:p>
          <a:p>
            <a:endParaRPr lang="en-IN" dirty="0"/>
          </a:p>
          <a:p>
            <a:r>
              <a:rPr lang="en-US" dirty="0"/>
              <a:t>[6] </a:t>
            </a:r>
            <a:r>
              <a:rPr lang="en-US" dirty="0" err="1"/>
              <a:t>Sukhjinder</a:t>
            </a:r>
            <a:r>
              <a:rPr lang="en-US" dirty="0"/>
              <a:t> Kaur, "Noise Types and Various Removal Techniques", International Journal of Advanced Research in Electronics and Communication Engineering (IJARECE) Volume 4, Issue 2, February </a:t>
            </a:r>
            <a:r>
              <a:rPr lang="en-US" dirty="0" smtClean="0"/>
              <a:t>2015</a:t>
            </a:r>
          </a:p>
          <a:p>
            <a:r>
              <a:rPr lang="en-US" dirty="0" smtClean="0"/>
              <a:t> </a:t>
            </a:r>
            <a:endParaRPr lang="en-IN" dirty="0"/>
          </a:p>
          <a:p>
            <a:r>
              <a:rPr lang="en-US" dirty="0"/>
              <a:t>[7] Mr. </a:t>
            </a:r>
            <a:r>
              <a:rPr lang="en-US" dirty="0" err="1"/>
              <a:t>Rohit</a:t>
            </a:r>
            <a:r>
              <a:rPr lang="en-US" dirty="0"/>
              <a:t> </a:t>
            </a:r>
            <a:r>
              <a:rPr lang="en-US" dirty="0" err="1"/>
              <a:t>Verma</a:t>
            </a:r>
            <a:r>
              <a:rPr lang="en-US" dirty="0"/>
              <a:t> and Dr. </a:t>
            </a:r>
            <a:r>
              <a:rPr lang="en-US" dirty="0" err="1"/>
              <a:t>Jahid</a:t>
            </a:r>
            <a:r>
              <a:rPr lang="en-US" dirty="0"/>
              <a:t> Ali, "A Comparative Study of Various </a:t>
            </a:r>
            <a:endParaRPr lang="en-US" dirty="0" smtClean="0"/>
          </a:p>
          <a:p>
            <a:r>
              <a:rPr lang="en-US" dirty="0" smtClean="0"/>
              <a:t>Types </a:t>
            </a:r>
            <a:r>
              <a:rPr lang="en-US" dirty="0"/>
              <a:t>of Image Noise and Efficient Noise Removal Techniques", International Journal of Advanced Research in Computer Science and Software Engineering Volume 3, Issue 10, October 2013 </a:t>
            </a:r>
            <a:endParaRPr lang="en-US" dirty="0" smtClean="0"/>
          </a:p>
          <a:p>
            <a:endParaRPr lang="en-IN" dirty="0"/>
          </a:p>
          <a:p>
            <a:r>
              <a:rPr lang="en-IN" dirty="0"/>
              <a:t> </a:t>
            </a:r>
            <a:r>
              <a:rPr lang="en-IN" dirty="0" smtClean="0"/>
              <a:t>[</a:t>
            </a:r>
            <a:r>
              <a:rPr lang="en-IN" dirty="0"/>
              <a:t>8] Yi Wang, </a:t>
            </a:r>
            <a:r>
              <a:rPr lang="en-IN" dirty="0" err="1"/>
              <a:t>Zhonghua</a:t>
            </a:r>
            <a:r>
              <a:rPr lang="en-IN" dirty="0"/>
              <a:t> </a:t>
            </a:r>
            <a:r>
              <a:rPr lang="en-IN" dirty="0" err="1"/>
              <a:t>Luo</a:t>
            </a:r>
            <a:r>
              <a:rPr lang="en-IN" dirty="0"/>
              <a:t>, </a:t>
            </a:r>
            <a:r>
              <a:rPr lang="en-IN" dirty="0" err="1"/>
              <a:t>Zhihai</a:t>
            </a:r>
            <a:r>
              <a:rPr lang="en-IN" dirty="0"/>
              <a:t> </a:t>
            </a:r>
            <a:r>
              <a:rPr lang="en-IN" dirty="0" err="1"/>
              <a:t>Xu</a:t>
            </a:r>
            <a:r>
              <a:rPr lang="en-IN" dirty="0"/>
              <a:t>, </a:t>
            </a:r>
            <a:r>
              <a:rPr lang="en-IN" dirty="0" err="1"/>
              <a:t>Huajun</a:t>
            </a:r>
            <a:r>
              <a:rPr lang="en-IN" dirty="0"/>
              <a:t> Feng, Qi Li, </a:t>
            </a:r>
            <a:r>
              <a:rPr lang="en-IN" dirty="0" err="1"/>
              <a:t>Yueting</a:t>
            </a:r>
            <a:r>
              <a:rPr lang="en-IN" dirty="0"/>
              <a:t> Chen, “Fusion of Infrared and Visual Images Through Multi-scale Hybrid Unidirectional Total Variation”, IEEE International Conference on Signal and Image Processing (ICSIP) 2016.</a:t>
            </a:r>
          </a:p>
          <a:p>
            <a:r>
              <a:rPr lang="en-US" dirty="0"/>
              <a:t> </a:t>
            </a:r>
            <a:endParaRPr lang="en-IN" dirty="0"/>
          </a:p>
        </p:txBody>
      </p:sp>
    </p:spTree>
    <p:extLst>
      <p:ext uri="{BB962C8B-B14F-4D97-AF65-F5344CB8AC3E}">
        <p14:creationId xmlns:p14="http://schemas.microsoft.com/office/powerpoint/2010/main" val="2633816792"/>
      </p:ext>
    </p:extLst>
  </p:cSld>
  <p:clrMapOvr>
    <a:masterClrMapping/>
  </p:clrMapOvr>
  <p:transition>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6" name="Title 5"/>
          <p:cNvSpPr>
            <a:spLocks noGrp="1"/>
          </p:cNvSpPr>
          <p:nvPr>
            <p:ph type="title"/>
          </p:nvPr>
        </p:nvSpPr>
        <p:spPr>
          <a:xfrm>
            <a:off x="457200" y="2133600"/>
            <a:ext cx="8229600" cy="1143000"/>
          </a:xfrm>
        </p:spPr>
        <p:txBody>
          <a:bodyPr/>
          <a:lstStyle/>
          <a:p>
            <a:r>
              <a:rPr lang="en-US" dirty="0" smtClean="0">
                <a:latin typeface="Times New Roman" pitchFamily="18" charset="0"/>
                <a:cs typeface="Times New Roman" pitchFamily="18" charset="0"/>
              </a:rPr>
              <a:t>     </a:t>
            </a:r>
            <a:r>
              <a:rPr lang="en-US" dirty="0" smtClean="0">
                <a:latin typeface="Baskerville Old Face" panose="02020602080505020303" pitchFamily="18" charset="0"/>
                <a:cs typeface="Times New Roman" pitchFamily="18" charset="0"/>
              </a:rPr>
              <a:t>QUESTIONNAIRE</a:t>
            </a:r>
            <a:endParaRPr lang="en-IN" dirty="0">
              <a:latin typeface="Baskerville Old Face" panose="02020602080505020303" pitchFamily="18" charset="0"/>
              <a:cs typeface="Times New Roman" pitchFamily="18" charset="0"/>
            </a:endParaRP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Tree>
    <p:extLst>
      <p:ext uri="{BB962C8B-B14F-4D97-AF65-F5344CB8AC3E}">
        <p14:creationId xmlns:p14="http://schemas.microsoft.com/office/powerpoint/2010/main" val="89965731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6" name="Title 5"/>
          <p:cNvSpPr>
            <a:spLocks noGrp="1"/>
          </p:cNvSpPr>
          <p:nvPr>
            <p:ph type="title"/>
          </p:nvPr>
        </p:nvSpPr>
        <p:spPr>
          <a:xfrm>
            <a:off x="914400" y="2057400"/>
            <a:ext cx="8229600" cy="1143000"/>
          </a:xfrm>
        </p:spPr>
        <p:txBody>
          <a:bodyPr/>
          <a:lstStyle/>
          <a:p>
            <a:r>
              <a:rPr lang="en-US" dirty="0" smtClean="0">
                <a:latin typeface="Baskerville Old Face" panose="02020602080505020303" pitchFamily="18" charset="0"/>
                <a:cs typeface="Times New Roman" pitchFamily="18" charset="0"/>
              </a:rPr>
              <a:t>THANK YOU</a:t>
            </a:r>
            <a:endParaRPr lang="en-IN" dirty="0">
              <a:latin typeface="Baskerville Old Face" panose="02020602080505020303" pitchFamily="18" charset="0"/>
              <a:cs typeface="Times New Roman" pitchFamily="18" charset="0"/>
            </a:endParaRP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Tree>
    <p:extLst>
      <p:ext uri="{BB962C8B-B14F-4D97-AF65-F5344CB8AC3E}">
        <p14:creationId xmlns:p14="http://schemas.microsoft.com/office/powerpoint/2010/main" val="764485177"/>
      </p:ext>
    </p:extLst>
  </p:cSld>
  <p:clrMapOvr>
    <a:masterClrMapping/>
  </p:clrMapOvr>
  <p:transition spd="slow">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1373" y="-20382"/>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524000" y="152400"/>
            <a:ext cx="7239000" cy="584775"/>
          </a:xfrm>
          <a:prstGeom prst="rect">
            <a:avLst/>
          </a:prstGeom>
          <a:noFill/>
        </p:spPr>
        <p:txBody>
          <a:bodyPr wrap="square" rtlCol="0">
            <a:spAutoFit/>
          </a:bodyPr>
          <a:lstStyle/>
          <a:p>
            <a:pPr algn="ctr"/>
            <a:r>
              <a:rPr lang="en-US" sz="3200" b="1" dirty="0" smtClean="0">
                <a:latin typeface="Baskerville Old Face" panose="02020602080505020303" pitchFamily="18" charset="0"/>
                <a:cs typeface="Times New Roman" panose="02020603050405020304" pitchFamily="18" charset="0"/>
              </a:rPr>
              <a:t>INTRODUCTION</a:t>
            </a:r>
            <a:endParaRPr lang="en-US" sz="3200" b="1" dirty="0">
              <a:latin typeface="Baskerville Old Face" panose="02020602080505020303" pitchFamily="18" charset="0"/>
              <a:cs typeface="Times New Roman" panose="02020603050405020304" pitchFamily="18" charset="0"/>
            </a:endParaRPr>
          </a:p>
        </p:txBody>
      </p:sp>
      <p:sp>
        <p:nvSpPr>
          <p:cNvPr id="6" name="TextBox 5"/>
          <p:cNvSpPr txBox="1"/>
          <p:nvPr/>
        </p:nvSpPr>
        <p:spPr>
          <a:xfrm>
            <a:off x="990600" y="990600"/>
            <a:ext cx="7772400" cy="5016758"/>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itchFamily="18" charset="0"/>
                <a:cs typeface="Times New Roman" pitchFamily="18" charset="0"/>
              </a:rPr>
              <a:t> </a:t>
            </a:r>
            <a:r>
              <a:rPr lang="en-IN" sz="2000" dirty="0"/>
              <a:t>In computer vision, </a:t>
            </a:r>
            <a:r>
              <a:rPr lang="en-IN" sz="2000" dirty="0" smtClean="0"/>
              <a:t>Multi sensor</a:t>
            </a:r>
            <a:r>
              <a:rPr lang="en-IN" sz="2000" dirty="0"/>
              <a:t> </a:t>
            </a:r>
            <a:r>
              <a:rPr lang="en-IN" sz="2000" b="1" dirty="0"/>
              <a:t>Image fusion</a:t>
            </a:r>
            <a:r>
              <a:rPr lang="en-IN" sz="2000" dirty="0"/>
              <a:t> is the process of combining relevant information from two or more images into a single image. The resulting image will be more informative than any of the input images.</a:t>
            </a:r>
          </a:p>
          <a:p>
            <a:endParaRPr lang="en-IN" sz="2000" dirty="0" smtClean="0"/>
          </a:p>
          <a:p>
            <a:pPr marL="342900" indent="-342900">
              <a:buFont typeface="Arial" panose="020B0604020202020204" pitchFamily="34" charset="0"/>
              <a:buChar char="•"/>
            </a:pPr>
            <a:r>
              <a:rPr lang="en-IN" sz="2000" dirty="0" smtClean="0"/>
              <a:t> </a:t>
            </a:r>
            <a:r>
              <a:rPr lang="en-IN" sz="2000" dirty="0"/>
              <a:t>Since IR sensors are able to capture thermal information in a scene that is not directly seen by human eyes, they can more clearly detect some objects in lowlight, occlusion and adverse weather conditions.</a:t>
            </a:r>
          </a:p>
          <a:p>
            <a:endParaRPr lang="en-IN" sz="2000" dirty="0"/>
          </a:p>
          <a:p>
            <a:pPr marL="342900" indent="-342900">
              <a:buFont typeface="Arial" panose="020B0604020202020204" pitchFamily="34" charset="0"/>
              <a:buChar char="•"/>
            </a:pPr>
            <a:r>
              <a:rPr lang="en-IN" sz="2000" dirty="0"/>
              <a:t> Visible imagery normally provides more details of the scene in the visible spectrum, and also presents more natural intensities and contrasts that are consistent with human visual perception.</a:t>
            </a:r>
            <a:r>
              <a:rPr lang="en-US" sz="2000" dirty="0">
                <a:latin typeface="Times New Roman" panose="02020603050405020304" pitchFamily="18" charset="0"/>
                <a:cs typeface="Times New Roman" panose="02020603050405020304" pitchFamily="18" charset="0"/>
              </a:rPr>
              <a:t> </a:t>
            </a:r>
          </a:p>
          <a:p>
            <a:pPr>
              <a:buFont typeface="Wingdings"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t> In this project, we present a multi scale fusion method to achieve better fusion results for human visual perception.</a:t>
            </a:r>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3726919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down)">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wipe(down)">
                                      <p:cBhvr>
                                        <p:cTn id="15" dur="500"/>
                                        <p:tgtEl>
                                          <p:spTgt spid="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xEl>
                                              <p:pRg st="6" end="6"/>
                                            </p:txEl>
                                          </p:spTgt>
                                        </p:tgtEl>
                                        <p:attrNameLst>
                                          <p:attrName>style.visibility</p:attrName>
                                        </p:attrNameLst>
                                      </p:cBhvr>
                                      <p:to>
                                        <p:strVal val="visible"/>
                                      </p:to>
                                    </p:set>
                                    <p:animEffect transition="in" filter="wipe(down)">
                                      <p:cBhvr>
                                        <p:cTn id="20"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2590800" y="304800"/>
            <a:ext cx="4648200" cy="584775"/>
          </a:xfrm>
          <a:prstGeom prst="rect">
            <a:avLst/>
          </a:prstGeom>
          <a:noFill/>
        </p:spPr>
        <p:txBody>
          <a:bodyPr wrap="square" rtlCol="0">
            <a:spAutoFit/>
          </a:bodyPr>
          <a:lstStyle/>
          <a:p>
            <a:pPr algn="ctr"/>
            <a:r>
              <a:rPr lang="en-US" sz="3200" b="1" dirty="0" smtClean="0">
                <a:latin typeface="Baskerville Old Face" panose="02020602080505020303" pitchFamily="18" charset="0"/>
                <a:cs typeface="Times New Roman" panose="02020603050405020304" pitchFamily="18" charset="0"/>
              </a:rPr>
              <a:t>OBJECTIVE</a:t>
            </a:r>
            <a:endParaRPr lang="en-US" sz="3200" b="1" dirty="0">
              <a:latin typeface="Baskerville Old Face" panose="02020602080505020303" pitchFamily="18" charset="0"/>
              <a:cs typeface="Times New Roman" panose="02020603050405020304" pitchFamily="18" charset="0"/>
            </a:endParaRPr>
          </a:p>
        </p:txBody>
      </p:sp>
      <p:sp>
        <p:nvSpPr>
          <p:cNvPr id="8" name="TextBox 7"/>
          <p:cNvSpPr txBox="1"/>
          <p:nvPr/>
        </p:nvSpPr>
        <p:spPr>
          <a:xfrm>
            <a:off x="1143000" y="1371600"/>
            <a:ext cx="7772400" cy="3477875"/>
          </a:xfrm>
          <a:prstGeom prst="rect">
            <a:avLst/>
          </a:prstGeom>
          <a:noFill/>
        </p:spPr>
        <p:txBody>
          <a:bodyPr wrap="square" rtlCol="0">
            <a:spAutoFit/>
          </a:bodyPr>
          <a:lstStyle/>
          <a:p>
            <a:r>
              <a:rPr lang="en-IN" sz="2000" dirty="0"/>
              <a:t>The main objective is to  fuse images mainly the visible and infrared images to enhance the information of output image  which could be helpful for many applications, especially for surveillance of sensitive border regions to locate enemies particularly in the forest/mountain areas Our objective is to increase the image quality by detecting and reducing the several kinds of distortion namely </a:t>
            </a:r>
            <a:r>
              <a:rPr lang="en-IN" sz="2000" dirty="0" smtClean="0"/>
              <a:t>:</a:t>
            </a:r>
          </a:p>
          <a:p>
            <a:endParaRPr lang="en-IN" sz="2000" dirty="0"/>
          </a:p>
          <a:p>
            <a:pPr marL="342900" lvl="0" indent="-342900">
              <a:buFont typeface="Arial" panose="020B0604020202020204" pitchFamily="34" charset="0"/>
              <a:buChar char="•"/>
            </a:pPr>
            <a:r>
              <a:rPr lang="en-IN" sz="2000" dirty="0"/>
              <a:t>Impulse Noise (Salt and Pepper Noise)</a:t>
            </a:r>
          </a:p>
          <a:p>
            <a:pPr marL="342900" lvl="0" indent="-342900">
              <a:buFont typeface="Arial" panose="020B0604020202020204" pitchFamily="34" charset="0"/>
              <a:buChar char="•"/>
            </a:pPr>
            <a:r>
              <a:rPr lang="en-IN" sz="2000" dirty="0"/>
              <a:t>Gaussian Noise (Amplifier Noise)</a:t>
            </a:r>
          </a:p>
          <a:p>
            <a:pPr marL="342900" lvl="0" indent="-342900">
              <a:buFont typeface="Arial" panose="020B0604020202020204" pitchFamily="34" charset="0"/>
              <a:buChar char="•"/>
            </a:pPr>
            <a:r>
              <a:rPr lang="en-IN" sz="2000" dirty="0"/>
              <a:t>Poisson Noise</a:t>
            </a:r>
          </a:p>
          <a:p>
            <a:pPr marL="342900" indent="-342900">
              <a:buFont typeface="Arial" panose="020B0604020202020204" pitchFamily="34" charset="0"/>
              <a:buChar char="•"/>
            </a:pPr>
            <a:r>
              <a:rPr lang="en-IN" sz="2000" dirty="0"/>
              <a:t>Speckle Noise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8168489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down)">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down)">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wipe(down)">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2590800" y="142920"/>
            <a:ext cx="46482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LITERATURE SURVEY</a:t>
            </a:r>
          </a:p>
        </p:txBody>
      </p:sp>
      <p:sp>
        <p:nvSpPr>
          <p:cNvPr id="7" name="Rectangle 6"/>
          <p:cNvSpPr/>
          <p:nvPr/>
        </p:nvSpPr>
        <p:spPr>
          <a:xfrm>
            <a:off x="1295400" y="685800"/>
            <a:ext cx="7696200" cy="4278094"/>
          </a:xfrm>
          <a:prstGeom prst="rect">
            <a:avLst/>
          </a:prstGeom>
        </p:spPr>
        <p:txBody>
          <a:bodyPr wrap="square">
            <a:spAutoFit/>
          </a:bodyPr>
          <a:lstStyle/>
          <a:p>
            <a:endParaRPr lang="en-US" sz="2000" dirty="0" smtClean="0"/>
          </a:p>
          <a:p>
            <a:pPr algn="just"/>
            <a:r>
              <a:rPr lang="en-US" dirty="0">
                <a:latin typeface="Times New Roman" panose="02020603050405020304" pitchFamily="18" charset="0"/>
                <a:cs typeface="Times New Roman" panose="02020603050405020304" pitchFamily="18" charset="0"/>
              </a:rPr>
              <a:t>Automatic motion tracking of a human in a surveillance </a:t>
            </a:r>
            <a:r>
              <a:rPr lang="en-US" dirty="0" smtClean="0">
                <a:latin typeface="Times New Roman" panose="02020603050405020304" pitchFamily="18" charset="0"/>
                <a:cs typeface="Times New Roman" panose="02020603050405020304" pitchFamily="18" charset="0"/>
              </a:rPr>
              <a:t>video, Mohammed </a:t>
            </a:r>
            <a:r>
              <a:rPr lang="en-US" dirty="0">
                <a:latin typeface="Times New Roman" panose="02020603050405020304" pitchFamily="18" charset="0"/>
                <a:cs typeface="Times New Roman" panose="02020603050405020304" pitchFamily="18" charset="0"/>
              </a:rPr>
              <a:t>A. </a:t>
            </a:r>
            <a:r>
              <a:rPr lang="en-US" dirty="0" err="1" smtClean="0">
                <a:latin typeface="Times New Roman" panose="02020603050405020304" pitchFamily="18" charset="0"/>
                <a:cs typeface="Times New Roman" panose="02020603050405020304" pitchFamily="18" charset="0"/>
              </a:rPr>
              <a:t>AlGhamdi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Murtaza</a:t>
            </a:r>
            <a:r>
              <a:rPr lang="en-IN" dirty="0">
                <a:latin typeface="Times New Roman" panose="02020603050405020304" pitchFamily="18" charset="0"/>
                <a:cs typeface="Times New Roman" panose="02020603050405020304" pitchFamily="18" charset="0"/>
              </a:rPr>
              <a:t> A. Khan, Sultan H. </a:t>
            </a:r>
            <a:r>
              <a:rPr lang="en-IN" dirty="0" err="1" smtClean="0">
                <a:latin typeface="Times New Roman" panose="02020603050405020304" pitchFamily="18" charset="0"/>
                <a:cs typeface="Times New Roman" panose="02020603050405020304" pitchFamily="18" charset="0"/>
              </a:rPr>
              <a:t>AlMotiri</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pPr algn="just"/>
            <a:r>
              <a:rPr lang="en-US" dirty="0" smtClean="0"/>
              <a:t>In </a:t>
            </a:r>
            <a:r>
              <a:rPr lang="en-US" dirty="0"/>
              <a:t>this paper we describe a method of automatic motion tracking of a person in a sequence of video frames. The method is suitable for tracking a person walking or running in a surveillance video captured from a single still camera. The method initially removes noise from the captured images then segments the images using frame difference and binary conversion techniques and finally tracks the person using a bounding box based on occurrence of high intensity values horizontally and vertically. Simulation results show that the method can be used for real-time tracking of humans in videos with frame-rate of 25/30 fps. In the context of a Smart-city, the purposed system serves as a part of Internet of Things (</a:t>
            </a:r>
            <a:r>
              <a:rPr lang="en-US" dirty="0" err="1"/>
              <a:t>IoT</a:t>
            </a:r>
            <a:r>
              <a:rPr lang="en-US" dirty="0"/>
              <a:t>) and transmits the capture video to control-center for processing.</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4376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2590800" y="142920"/>
            <a:ext cx="46482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LITERATURE SURVEY</a:t>
            </a:r>
          </a:p>
        </p:txBody>
      </p:sp>
      <p:sp>
        <p:nvSpPr>
          <p:cNvPr id="7" name="Rectangle 6"/>
          <p:cNvSpPr/>
          <p:nvPr/>
        </p:nvSpPr>
        <p:spPr>
          <a:xfrm>
            <a:off x="1143000" y="610136"/>
            <a:ext cx="7696200" cy="5109091"/>
          </a:xfrm>
          <a:prstGeom prst="rect">
            <a:avLst/>
          </a:prstGeom>
        </p:spPr>
        <p:txBody>
          <a:bodyPr wrap="square">
            <a:spAutoFit/>
          </a:bodyPr>
          <a:lstStyle/>
          <a:p>
            <a:endParaRPr lang="en-US" sz="2000" dirty="0" smtClean="0"/>
          </a:p>
          <a:p>
            <a:pPr algn="just"/>
            <a:r>
              <a:rPr lang="en-US" dirty="0">
                <a:latin typeface="Times New Roman" panose="02020603050405020304" pitchFamily="18" charset="0"/>
                <a:cs typeface="Times New Roman" panose="02020603050405020304" pitchFamily="18" charset="0"/>
              </a:rPr>
              <a:t>J. Liu, Y. </a:t>
            </a:r>
            <a:r>
              <a:rPr lang="en-US" dirty="0" err="1">
                <a:latin typeface="Times New Roman" panose="02020603050405020304" pitchFamily="18" charset="0"/>
                <a:cs typeface="Times New Roman" panose="02020603050405020304" pitchFamily="18" charset="0"/>
              </a:rPr>
              <a:t>Gu</a:t>
            </a:r>
            <a:r>
              <a:rPr lang="en-US" dirty="0">
                <a:latin typeface="Times New Roman" panose="02020603050405020304" pitchFamily="18" charset="0"/>
                <a:cs typeface="Times New Roman" panose="02020603050405020304" pitchFamily="18" charset="0"/>
              </a:rPr>
              <a:t>, and S. </a:t>
            </a:r>
            <a:r>
              <a:rPr lang="en-US" dirty="0" err="1">
                <a:latin typeface="Times New Roman" panose="02020603050405020304" pitchFamily="18" charset="0"/>
                <a:cs typeface="Times New Roman" panose="02020603050405020304" pitchFamily="18" charset="0"/>
              </a:rPr>
              <a:t>Kamijo</a:t>
            </a:r>
            <a:r>
              <a:rPr lang="en-US" dirty="0">
                <a:latin typeface="Times New Roman" panose="02020603050405020304" pitchFamily="18" charset="0"/>
                <a:cs typeface="Times New Roman" panose="02020603050405020304" pitchFamily="18" charset="0"/>
              </a:rPr>
              <a:t>, “Customer Behavior Recognition </a:t>
            </a:r>
            <a:r>
              <a:rPr lang="en-US" dirty="0" smtClean="0">
                <a:latin typeface="Times New Roman" panose="02020603050405020304" pitchFamily="18" charset="0"/>
                <a:cs typeface="Times New Roman" panose="02020603050405020304" pitchFamily="18" charset="0"/>
              </a:rPr>
              <a:t>in Retail </a:t>
            </a:r>
            <a:r>
              <a:rPr lang="en-US" dirty="0">
                <a:latin typeface="Times New Roman" panose="02020603050405020304" pitchFamily="18" charset="0"/>
                <a:cs typeface="Times New Roman" panose="02020603050405020304" pitchFamily="18" charset="0"/>
              </a:rPr>
              <a:t>Store from Surveillance Camera,” in IEEE </a:t>
            </a:r>
            <a:r>
              <a:rPr lang="en-US" dirty="0" smtClean="0">
                <a:latin typeface="Times New Roman" panose="02020603050405020304" pitchFamily="18" charset="0"/>
                <a:cs typeface="Times New Roman" panose="02020603050405020304" pitchFamily="18" charset="0"/>
              </a:rPr>
              <a:t>International Symposium </a:t>
            </a:r>
            <a:r>
              <a:rPr lang="en-US" dirty="0">
                <a:latin typeface="Times New Roman" panose="02020603050405020304" pitchFamily="18" charset="0"/>
                <a:cs typeface="Times New Roman" panose="02020603050405020304" pitchFamily="18" charset="0"/>
              </a:rPr>
              <a:t>on Multimedia (ISM), </a:t>
            </a:r>
            <a:r>
              <a:rPr lang="en-US" dirty="0" smtClean="0">
                <a:latin typeface="Times New Roman" panose="02020603050405020304" pitchFamily="18" charset="0"/>
                <a:cs typeface="Times New Roman" panose="02020603050405020304" pitchFamily="18" charset="0"/>
              </a:rPr>
              <a:t>2015</a:t>
            </a:r>
          </a:p>
          <a:p>
            <a:pPr algn="just"/>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analysis of customer behavior from </a:t>
            </a:r>
            <a:r>
              <a:rPr lang="en-US" dirty="0" smtClean="0">
                <a:latin typeface="Times New Roman" panose="02020603050405020304" pitchFamily="18" charset="0"/>
                <a:cs typeface="Times New Roman" panose="02020603050405020304" pitchFamily="18" charset="0"/>
              </a:rPr>
              <a:t>surveillance camera </a:t>
            </a:r>
            <a:r>
              <a:rPr lang="en-US" dirty="0">
                <a:latin typeface="Times New Roman" panose="02020603050405020304" pitchFamily="18" charset="0"/>
                <a:cs typeface="Times New Roman" panose="02020603050405020304" pitchFamily="18" charset="0"/>
              </a:rPr>
              <a:t>is one of the most important open topics for </a:t>
            </a:r>
            <a:r>
              <a:rPr lang="en-US" dirty="0" smtClean="0">
                <a:latin typeface="Times New Roman" panose="02020603050405020304" pitchFamily="18" charset="0"/>
                <a:cs typeface="Times New Roman" panose="02020603050405020304" pitchFamily="18" charset="0"/>
              </a:rPr>
              <a:t>marketing. The authors </a:t>
            </a:r>
            <a:r>
              <a:rPr lang="en-US" dirty="0">
                <a:latin typeface="Times New Roman" panose="02020603050405020304" pitchFamily="18" charset="0"/>
                <a:cs typeface="Times New Roman" panose="02020603050405020304" pitchFamily="18" charset="0"/>
              </a:rPr>
              <a:t>develop a system to recognize different customer </a:t>
            </a:r>
            <a:r>
              <a:rPr lang="en-US" dirty="0" smtClean="0">
                <a:latin typeface="Times New Roman" panose="02020603050405020304" pitchFamily="18" charset="0"/>
                <a:cs typeface="Times New Roman" panose="02020603050405020304" pitchFamily="18" charset="0"/>
              </a:rPr>
              <a:t>behaviors on </a:t>
            </a:r>
            <a:r>
              <a:rPr lang="en-US" dirty="0">
                <a:latin typeface="Times New Roman" panose="02020603050405020304" pitchFamily="18" charset="0"/>
                <a:cs typeface="Times New Roman" panose="02020603050405020304" pitchFamily="18" charset="0"/>
              </a:rPr>
              <a:t>the front of shelf: </a:t>
            </a:r>
            <a:r>
              <a:rPr lang="en-US" i="1" dirty="0">
                <a:latin typeface="Times New Roman" panose="02020603050405020304" pitchFamily="18" charset="0"/>
                <a:cs typeface="Times New Roman" panose="02020603050405020304" pitchFamily="18" charset="0"/>
              </a:rPr>
              <a:t>no interest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viewing</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turning to </a:t>
            </a:r>
            <a:r>
              <a:rPr lang="en-US" i="1" dirty="0" smtClean="0">
                <a:latin typeface="Times New Roman" panose="02020603050405020304" pitchFamily="18" charset="0"/>
                <a:cs typeface="Times New Roman" panose="02020603050405020304" pitchFamily="18" charset="0"/>
              </a:rPr>
              <a:t>shelf</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touching</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picking and returning </a:t>
            </a:r>
            <a:r>
              <a:rPr lang="en-US" dirty="0">
                <a:latin typeface="Times New Roman" panose="02020603050405020304" pitchFamily="18" charset="0"/>
                <a:cs typeface="Times New Roman" panose="02020603050405020304" pitchFamily="18" charset="0"/>
              </a:rPr>
              <a:t>to shelf and </a:t>
            </a:r>
            <a:r>
              <a:rPr lang="en-US" i="1" dirty="0">
                <a:latin typeface="Times New Roman" panose="02020603050405020304" pitchFamily="18" charset="0"/>
                <a:cs typeface="Times New Roman" panose="02020603050405020304" pitchFamily="18" charset="0"/>
              </a:rPr>
              <a:t>picking and </a:t>
            </a:r>
            <a:r>
              <a:rPr lang="en-US" i="1" dirty="0" smtClean="0">
                <a:latin typeface="Times New Roman" panose="02020603050405020304" pitchFamily="18" charset="0"/>
                <a:cs typeface="Times New Roman" panose="02020603050405020304" pitchFamily="18" charset="0"/>
              </a:rPr>
              <a:t>putting </a:t>
            </a:r>
            <a:r>
              <a:rPr lang="en-US" dirty="0" smtClean="0">
                <a:latin typeface="Times New Roman" panose="02020603050405020304" pitchFamily="18" charset="0"/>
                <a:cs typeface="Times New Roman" panose="02020603050405020304" pitchFamily="18" charset="0"/>
              </a:rPr>
              <a:t>into basket. </a:t>
            </a:r>
            <a:r>
              <a:rPr lang="en-US" dirty="0">
                <a:latin typeface="Times New Roman" panose="02020603050405020304" pitchFamily="18" charset="0"/>
                <a:cs typeface="Times New Roman" panose="02020603050405020304" pitchFamily="18" charset="0"/>
              </a:rPr>
              <a:t>In the proposed system, head orientation, </a:t>
            </a:r>
            <a:r>
              <a:rPr lang="en-US" dirty="0" smtClean="0">
                <a:latin typeface="Times New Roman" panose="02020603050405020304" pitchFamily="18" charset="0"/>
                <a:cs typeface="Times New Roman" panose="02020603050405020304" pitchFamily="18" charset="0"/>
              </a:rPr>
              <a:t>body orientation</a:t>
            </a:r>
            <a:r>
              <a:rPr lang="en-US" dirty="0">
                <a:latin typeface="Times New Roman" panose="02020603050405020304" pitchFamily="18" charset="0"/>
                <a:cs typeface="Times New Roman" panose="02020603050405020304" pitchFamily="18" charset="0"/>
              </a:rPr>
              <a:t>, and arm action, the multiple cues </a:t>
            </a:r>
            <a:r>
              <a:rPr lang="en-US" dirty="0" smtClean="0">
                <a:latin typeface="Times New Roman" panose="02020603050405020304" pitchFamily="18" charset="0"/>
                <a:cs typeface="Times New Roman" panose="02020603050405020304" pitchFamily="18" charset="0"/>
              </a:rPr>
              <a:t>are integrated for the </a:t>
            </a:r>
            <a:r>
              <a:rPr lang="en-US" dirty="0">
                <a:latin typeface="Times New Roman" panose="02020603050405020304" pitchFamily="18" charset="0"/>
                <a:cs typeface="Times New Roman" panose="02020603050405020304" pitchFamily="18" charset="0"/>
              </a:rPr>
              <a:t>customer behavior recognition. The proposed </a:t>
            </a:r>
            <a:r>
              <a:rPr lang="en-US" dirty="0" smtClean="0">
                <a:latin typeface="Times New Roman" panose="02020603050405020304" pitchFamily="18" charset="0"/>
                <a:cs typeface="Times New Roman" panose="02020603050405020304" pitchFamily="18" charset="0"/>
              </a:rPr>
              <a:t>system discretizes </a:t>
            </a:r>
            <a:r>
              <a:rPr lang="en-US" dirty="0">
                <a:latin typeface="Times New Roman" panose="02020603050405020304" pitchFamily="18" charset="0"/>
                <a:cs typeface="Times New Roman" panose="02020603050405020304" pitchFamily="18" charset="0"/>
              </a:rPr>
              <a:t>the head and body orientation of customer into </a:t>
            </a:r>
            <a:r>
              <a:rPr lang="en-US" dirty="0" smtClean="0">
                <a:latin typeface="Times New Roman" panose="02020603050405020304" pitchFamily="18" charset="0"/>
                <a:cs typeface="Times New Roman" panose="02020603050405020304" pitchFamily="18" charset="0"/>
              </a:rPr>
              <a:t>8 directions </a:t>
            </a:r>
            <a:r>
              <a:rPr lang="en-US" dirty="0">
                <a:latin typeface="Times New Roman" panose="02020603050405020304" pitchFamily="18" charset="0"/>
                <a:cs typeface="Times New Roman" panose="02020603050405020304" pitchFamily="18" charset="0"/>
              </a:rPr>
              <a:t>to estimate whether the customer is looking </a:t>
            </a:r>
            <a:r>
              <a:rPr lang="en-US" dirty="0" smtClean="0">
                <a:latin typeface="Times New Roman" panose="02020603050405020304" pitchFamily="18" charset="0"/>
                <a:cs typeface="Times New Roman" panose="02020603050405020304" pitchFamily="18" charset="0"/>
              </a:rPr>
              <a:t>or turning </a:t>
            </a:r>
            <a:r>
              <a:rPr lang="en-US" dirty="0">
                <a:latin typeface="Times New Roman" panose="02020603050405020304" pitchFamily="18" charset="0"/>
                <a:cs typeface="Times New Roman" panose="02020603050405020304" pitchFamily="18" charset="0"/>
              </a:rPr>
              <a:t>to the merchandise shelf. Semi-Supervised </a:t>
            </a:r>
            <a:r>
              <a:rPr lang="en-US" dirty="0" smtClean="0">
                <a:latin typeface="Times New Roman" panose="02020603050405020304" pitchFamily="18" charset="0"/>
                <a:cs typeface="Times New Roman" panose="02020603050405020304" pitchFamily="18" charset="0"/>
              </a:rPr>
              <a:t>Learning method </a:t>
            </a:r>
            <a:r>
              <a:rPr lang="en-US" dirty="0">
                <a:latin typeface="Times New Roman" panose="02020603050405020304" pitchFamily="18" charset="0"/>
                <a:cs typeface="Times New Roman" panose="02020603050405020304" pitchFamily="18" charset="0"/>
              </a:rPr>
              <a:t>is applied to optimize the training dataset and </a:t>
            </a:r>
            <a:r>
              <a:rPr lang="en-US" dirty="0" smtClean="0">
                <a:latin typeface="Times New Roman" panose="02020603050405020304" pitchFamily="18" charset="0"/>
                <a:cs typeface="Times New Roman" panose="02020603050405020304" pitchFamily="18" charset="0"/>
              </a:rPr>
              <a:t>to generate </a:t>
            </a:r>
            <a:r>
              <a:rPr lang="en-US" dirty="0">
                <a:latin typeface="Times New Roman" panose="02020603050405020304" pitchFamily="18" charset="0"/>
                <a:cs typeface="Times New Roman" panose="02020603050405020304" pitchFamily="18" charset="0"/>
              </a:rPr>
              <a:t>an accurate classifier. As for the arm </a:t>
            </a:r>
            <a:r>
              <a:rPr lang="en-US" dirty="0" smtClean="0">
                <a:latin typeface="Times New Roman" panose="02020603050405020304" pitchFamily="18" charset="0"/>
                <a:cs typeface="Times New Roman" panose="02020603050405020304" pitchFamily="18" charset="0"/>
              </a:rPr>
              <a:t>action recognition</a:t>
            </a:r>
            <a:r>
              <a:rPr lang="en-US" dirty="0">
                <a:latin typeface="Times New Roman" panose="02020603050405020304" pitchFamily="18" charset="0"/>
                <a:cs typeface="Times New Roman" panose="02020603050405020304" pitchFamily="18" charset="0"/>
              </a:rPr>
              <a:t>, a novel </a:t>
            </a:r>
            <a:r>
              <a:rPr lang="en-US" i="1" dirty="0" smtClean="0">
                <a:latin typeface="Times New Roman" panose="02020603050405020304" pitchFamily="18" charset="0"/>
                <a:cs typeface="Times New Roman" panose="02020603050405020304" pitchFamily="18" charset="0"/>
              </a:rPr>
              <a:t>combined </a:t>
            </a:r>
            <a:r>
              <a:rPr lang="en-US" i="1" dirty="0">
                <a:latin typeface="Times New Roman" panose="02020603050405020304" pitchFamily="18" charset="0"/>
                <a:cs typeface="Times New Roman" panose="02020603050405020304" pitchFamily="18" charset="0"/>
              </a:rPr>
              <a:t>hand feature </a:t>
            </a:r>
            <a:r>
              <a:rPr lang="en-US" dirty="0">
                <a:latin typeface="Times New Roman" panose="02020603050405020304" pitchFamily="18" charset="0"/>
                <a:cs typeface="Times New Roman" panose="02020603050405020304" pitchFamily="18" charset="0"/>
              </a:rPr>
              <a:t>(CHF), </a:t>
            </a:r>
            <a:r>
              <a:rPr lang="en-US" dirty="0" smtClean="0">
                <a:latin typeface="Times New Roman" panose="02020603050405020304" pitchFamily="18" charset="0"/>
                <a:cs typeface="Times New Roman" panose="02020603050405020304" pitchFamily="18" charset="0"/>
              </a:rPr>
              <a:t>which includes </a:t>
            </a:r>
            <a:r>
              <a:rPr lang="en-US" dirty="0">
                <a:latin typeface="Times New Roman" panose="02020603050405020304" pitchFamily="18" charset="0"/>
                <a:cs typeface="Times New Roman" panose="02020603050405020304" pitchFamily="18" charset="0"/>
              </a:rPr>
              <a:t>hand trajectory, tracking status and the </a:t>
            </a:r>
            <a:r>
              <a:rPr lang="en-US" dirty="0" smtClean="0">
                <a:latin typeface="Times New Roman" panose="02020603050405020304" pitchFamily="18" charset="0"/>
                <a:cs typeface="Times New Roman" panose="02020603050405020304" pitchFamily="18" charset="0"/>
              </a:rPr>
              <a:t>relative position </a:t>
            </a:r>
            <a:r>
              <a:rPr lang="en-US" dirty="0">
                <a:latin typeface="Times New Roman" panose="02020603050405020304" pitchFamily="18" charset="0"/>
                <a:cs typeface="Times New Roman" panose="02020603050405020304" pitchFamily="18" charset="0"/>
              </a:rPr>
              <a:t>between hand and shopping basket, is proposed </a:t>
            </a:r>
            <a:r>
              <a:rPr lang="en-US" dirty="0" smtClean="0">
                <a:latin typeface="Times New Roman" panose="02020603050405020304" pitchFamily="18" charset="0"/>
                <a:cs typeface="Times New Roman" panose="02020603050405020304" pitchFamily="18" charset="0"/>
              </a:rPr>
              <a:t>to describe </a:t>
            </a:r>
            <a:r>
              <a:rPr lang="en-US" dirty="0">
                <a:latin typeface="Times New Roman" panose="02020603050405020304" pitchFamily="18" charset="0"/>
                <a:cs typeface="Times New Roman" panose="02020603050405020304" pitchFamily="18" charset="0"/>
              </a:rPr>
              <a:t>different arm actions. </a:t>
            </a:r>
            <a:endParaRPr lang="en-US" dirty="0"/>
          </a:p>
        </p:txBody>
      </p:sp>
    </p:spTree>
    <p:extLst>
      <p:ext uri="{BB962C8B-B14F-4D97-AF65-F5344CB8AC3E}">
        <p14:creationId xmlns:p14="http://schemas.microsoft.com/office/powerpoint/2010/main" val="32816848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2590800" y="142920"/>
            <a:ext cx="46482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LITERATURE SURVEY</a:t>
            </a:r>
          </a:p>
        </p:txBody>
      </p:sp>
      <p:sp>
        <p:nvSpPr>
          <p:cNvPr id="7" name="Rectangle 6"/>
          <p:cNvSpPr/>
          <p:nvPr/>
        </p:nvSpPr>
        <p:spPr>
          <a:xfrm>
            <a:off x="1295400" y="685800"/>
            <a:ext cx="7696200" cy="4555093"/>
          </a:xfrm>
          <a:prstGeom prst="rect">
            <a:avLst/>
          </a:prstGeom>
        </p:spPr>
        <p:txBody>
          <a:bodyPr wrap="square">
            <a:spAutoFit/>
          </a:bodyPr>
          <a:lstStyle/>
          <a:p>
            <a:endParaRPr lang="en-US" sz="2000" dirty="0" smtClean="0"/>
          </a:p>
          <a:p>
            <a:pPr algn="just"/>
            <a:r>
              <a:rPr lang="en-US" dirty="0">
                <a:latin typeface="Times New Roman" panose="02020603050405020304" pitchFamily="18" charset="0"/>
                <a:cs typeface="Times New Roman" panose="02020603050405020304" pitchFamily="18" charset="0"/>
              </a:rPr>
              <a:t>J. Liu, Y. </a:t>
            </a:r>
            <a:r>
              <a:rPr lang="en-US" dirty="0" err="1">
                <a:latin typeface="Times New Roman" panose="02020603050405020304" pitchFamily="18" charset="0"/>
                <a:cs typeface="Times New Roman" panose="02020603050405020304" pitchFamily="18" charset="0"/>
              </a:rPr>
              <a:t>Gu</a:t>
            </a:r>
            <a:r>
              <a:rPr lang="en-US" dirty="0">
                <a:latin typeface="Times New Roman" panose="02020603050405020304" pitchFamily="18" charset="0"/>
                <a:cs typeface="Times New Roman" panose="02020603050405020304" pitchFamily="18" charset="0"/>
              </a:rPr>
              <a:t>, and S. </a:t>
            </a:r>
            <a:r>
              <a:rPr lang="en-US" dirty="0" err="1">
                <a:latin typeface="Times New Roman" panose="02020603050405020304" pitchFamily="18" charset="0"/>
                <a:cs typeface="Times New Roman" panose="02020603050405020304" pitchFamily="18" charset="0"/>
              </a:rPr>
              <a:t>Kamijo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Joint Customer Pose and Orientation Estimation using Deep Neural Network </a:t>
            </a:r>
            <a:r>
              <a:rPr lang="en-US" dirty="0" smtClean="0">
                <a:latin typeface="Times New Roman" panose="02020603050405020304" pitchFamily="18" charset="0"/>
                <a:cs typeface="Times New Roman" panose="02020603050405020304" pitchFamily="18" charset="0"/>
              </a:rPr>
              <a:t>from </a:t>
            </a:r>
            <a:r>
              <a:rPr lang="en-IN" dirty="0" smtClean="0">
                <a:latin typeface="Times New Roman" panose="02020603050405020304" pitchFamily="18" charset="0"/>
                <a:cs typeface="Times New Roman" panose="02020603050405020304" pitchFamily="18" charset="0"/>
              </a:rPr>
              <a:t>Surveillance </a:t>
            </a:r>
            <a:r>
              <a:rPr lang="en-IN" dirty="0">
                <a:latin typeface="Times New Roman" panose="02020603050405020304" pitchFamily="18" charset="0"/>
                <a:cs typeface="Times New Roman" panose="02020603050405020304" pitchFamily="18" charset="0"/>
              </a:rPr>
              <a:t>Camera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IEEE International Symposium on Multimedia (ISM), </a:t>
            </a:r>
            <a:r>
              <a:rPr lang="en-US" dirty="0" smtClean="0">
                <a:latin typeface="Times New Roman" panose="02020603050405020304" pitchFamily="18" charset="0"/>
                <a:cs typeface="Times New Roman" panose="02020603050405020304" pitchFamily="18" charset="0"/>
              </a:rPr>
              <a:t>2016</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Retailers </a:t>
            </a:r>
            <a:r>
              <a:rPr lang="en-US" dirty="0">
                <a:latin typeface="Times New Roman" panose="02020603050405020304" pitchFamily="18" charset="0"/>
                <a:cs typeface="Times New Roman" panose="02020603050405020304" pitchFamily="18" charset="0"/>
              </a:rPr>
              <a:t>are most concerned </a:t>
            </a:r>
            <a:r>
              <a:rPr lang="en-US" dirty="0" smtClean="0">
                <a:latin typeface="Times New Roman" panose="02020603050405020304" pitchFamily="18" charset="0"/>
                <a:cs typeface="Times New Roman" panose="02020603050405020304" pitchFamily="18" charset="0"/>
              </a:rPr>
              <a:t>with the customers near </a:t>
            </a:r>
            <a:r>
              <a:rPr lang="en-US" dirty="0">
                <a:latin typeface="Times New Roman" panose="02020603050405020304" pitchFamily="18" charset="0"/>
                <a:cs typeface="Times New Roman" panose="02020603050405020304" pitchFamily="18" charset="0"/>
              </a:rPr>
              <a:t>the merchandise shelf. In those areas, the customer </a:t>
            </a:r>
            <a:r>
              <a:rPr lang="en-US" dirty="0" smtClean="0">
                <a:latin typeface="Times New Roman" panose="02020603050405020304" pitchFamily="18" charset="0"/>
                <a:cs typeface="Times New Roman" panose="02020603050405020304" pitchFamily="18" charset="0"/>
              </a:rPr>
              <a:t>pose and </a:t>
            </a:r>
            <a:r>
              <a:rPr lang="en-US" dirty="0">
                <a:latin typeface="Times New Roman" panose="02020603050405020304" pitchFamily="18" charset="0"/>
                <a:cs typeface="Times New Roman" panose="02020603050405020304" pitchFamily="18" charset="0"/>
              </a:rPr>
              <a:t>orientation are h</a:t>
            </a:r>
            <a:r>
              <a:rPr lang="en-US" dirty="0" smtClean="0">
                <a:latin typeface="Times New Roman" panose="02020603050405020304" pitchFamily="18" charset="0"/>
                <a:cs typeface="Times New Roman" panose="02020603050405020304" pitchFamily="18" charset="0"/>
              </a:rPr>
              <a:t>ighly </a:t>
            </a:r>
            <a:r>
              <a:rPr lang="en-US" dirty="0">
                <a:latin typeface="Times New Roman" panose="02020603050405020304" pitchFamily="18" charset="0"/>
                <a:cs typeface="Times New Roman" panose="02020603050405020304" pitchFamily="18" charset="0"/>
              </a:rPr>
              <a:t>dependent on each other. </a:t>
            </a:r>
            <a:r>
              <a:rPr lang="en-US" dirty="0" smtClean="0">
                <a:latin typeface="Times New Roman" panose="02020603050405020304" pitchFamily="18" charset="0"/>
                <a:cs typeface="Times New Roman" panose="02020603050405020304" pitchFamily="18" charset="0"/>
              </a:rPr>
              <a:t>Therefore, the authors </a:t>
            </a:r>
            <a:r>
              <a:rPr lang="en-US" dirty="0">
                <a:latin typeface="Times New Roman" panose="02020603050405020304" pitchFamily="18" charset="0"/>
                <a:cs typeface="Times New Roman" panose="02020603050405020304" pitchFamily="18" charset="0"/>
              </a:rPr>
              <a:t>propose a joint customer pose and orientation </a:t>
            </a:r>
            <a:r>
              <a:rPr lang="en-US" dirty="0" smtClean="0">
                <a:latin typeface="Times New Roman" panose="02020603050405020304" pitchFamily="18" charset="0"/>
                <a:cs typeface="Times New Roman" panose="02020603050405020304" pitchFamily="18" charset="0"/>
              </a:rPr>
              <a:t>estimation system </a:t>
            </a:r>
            <a:r>
              <a:rPr lang="en-US" dirty="0">
                <a:latin typeface="Times New Roman" panose="02020603050405020304" pitchFamily="18" charset="0"/>
                <a:cs typeface="Times New Roman" panose="02020603050405020304" pitchFamily="18" charset="0"/>
              </a:rPr>
              <a:t>from surveillance video by using deep Neural </a:t>
            </a:r>
            <a:r>
              <a:rPr lang="en-US" dirty="0" smtClean="0">
                <a:latin typeface="Times New Roman" panose="02020603050405020304" pitchFamily="18" charset="0"/>
                <a:cs typeface="Times New Roman" panose="02020603050405020304" pitchFamily="18" charset="0"/>
              </a:rPr>
              <a:t>Network. This </a:t>
            </a:r>
            <a:r>
              <a:rPr lang="en-US" dirty="0">
                <a:latin typeface="Times New Roman" panose="02020603050405020304" pitchFamily="18" charset="0"/>
                <a:cs typeface="Times New Roman" panose="02020603050405020304" pitchFamily="18" charset="0"/>
              </a:rPr>
              <a:t>system composes the dependency between pose </a:t>
            </a:r>
            <a:r>
              <a:rPr lang="en-US" dirty="0" smtClean="0">
                <a:latin typeface="Times New Roman" panose="02020603050405020304" pitchFamily="18" charset="0"/>
                <a:cs typeface="Times New Roman" panose="02020603050405020304" pitchFamily="18" charset="0"/>
              </a:rPr>
              <a:t>and orientation</a:t>
            </a:r>
            <a:r>
              <a:rPr lang="en-US" dirty="0">
                <a:latin typeface="Times New Roman" panose="02020603050405020304" pitchFamily="18" charset="0"/>
                <a:cs typeface="Times New Roman" panose="02020603050405020304" pitchFamily="18" charset="0"/>
              </a:rPr>
              <a:t>. In addition, considering the customer pose </a:t>
            </a:r>
            <a:r>
              <a:rPr lang="en-US" dirty="0" smtClean="0">
                <a:latin typeface="Times New Roman" panose="02020603050405020304" pitchFamily="18" charset="0"/>
                <a:cs typeface="Times New Roman" panose="02020603050405020304" pitchFamily="18" charset="0"/>
              </a:rPr>
              <a:t>and orientation </a:t>
            </a:r>
            <a:r>
              <a:rPr lang="en-US" dirty="0">
                <a:latin typeface="Times New Roman" panose="02020603050405020304" pitchFamily="18" charset="0"/>
                <a:cs typeface="Times New Roman" panose="02020603050405020304" pitchFamily="18" charset="0"/>
              </a:rPr>
              <a:t>changes gradually over time, </a:t>
            </a:r>
            <a:r>
              <a:rPr lang="en-US" dirty="0" smtClean="0">
                <a:latin typeface="Times New Roman" panose="02020603050405020304" pitchFamily="18" charset="0"/>
                <a:cs typeface="Times New Roman" panose="02020603050405020304" pitchFamily="18" charset="0"/>
              </a:rPr>
              <a:t>the authors </a:t>
            </a:r>
            <a:r>
              <a:rPr lang="en-US" dirty="0">
                <a:latin typeface="Times New Roman" panose="02020603050405020304" pitchFamily="18" charset="0"/>
                <a:cs typeface="Times New Roman" panose="02020603050405020304" pitchFamily="18" charset="0"/>
              </a:rPr>
              <a:t>apply a </a:t>
            </a:r>
            <a:r>
              <a:rPr lang="en-US" dirty="0" smtClean="0">
                <a:latin typeface="Times New Roman" panose="02020603050405020304" pitchFamily="18" charset="0"/>
                <a:cs typeface="Times New Roman" panose="02020603050405020304" pitchFamily="18" charset="0"/>
              </a:rPr>
              <a:t>prediction structure </a:t>
            </a:r>
            <a:r>
              <a:rPr lang="en-US" dirty="0">
                <a:latin typeface="Times New Roman" panose="02020603050405020304" pitchFamily="18" charset="0"/>
                <a:cs typeface="Times New Roman" panose="02020603050405020304" pitchFamily="18" charset="0"/>
              </a:rPr>
              <a:t>to improve the system performance. In this </a:t>
            </a:r>
            <a:r>
              <a:rPr lang="en-US" dirty="0" smtClean="0">
                <a:latin typeface="Times New Roman" panose="02020603050405020304" pitchFamily="18" charset="0"/>
                <a:cs typeface="Times New Roman" panose="02020603050405020304" pitchFamily="18" charset="0"/>
              </a:rPr>
              <a:t>structure, the </a:t>
            </a:r>
            <a:r>
              <a:rPr lang="en-US" dirty="0">
                <a:latin typeface="Times New Roman" panose="02020603050405020304" pitchFamily="18" charset="0"/>
                <a:cs typeface="Times New Roman" panose="02020603050405020304" pitchFamily="18" charset="0"/>
              </a:rPr>
              <a:t>estimated pose and orientation of one frame are both </a:t>
            </a:r>
            <a:r>
              <a:rPr lang="en-US" dirty="0" smtClean="0">
                <a:latin typeface="Times New Roman" panose="02020603050405020304" pitchFamily="18" charset="0"/>
                <a:cs typeface="Times New Roman" panose="02020603050405020304" pitchFamily="18" charset="0"/>
              </a:rPr>
              <a:t>used to </a:t>
            </a:r>
            <a:r>
              <a:rPr lang="en-US" dirty="0">
                <a:latin typeface="Times New Roman" panose="02020603050405020304" pitchFamily="18" charset="0"/>
                <a:cs typeface="Times New Roman" panose="02020603050405020304" pitchFamily="18" charset="0"/>
              </a:rPr>
              <a:t>enhance the estimation of next frame. We also propose a </a:t>
            </a:r>
            <a:r>
              <a:rPr lang="en-US" dirty="0" smtClean="0">
                <a:latin typeface="Times New Roman" panose="02020603050405020304" pitchFamily="18" charset="0"/>
                <a:cs typeface="Times New Roman" panose="02020603050405020304" pitchFamily="18" charset="0"/>
              </a:rPr>
              <a:t>two-step learning </a:t>
            </a:r>
            <a:r>
              <a:rPr lang="en-US" dirty="0">
                <a:latin typeface="Times New Roman" panose="02020603050405020304" pitchFamily="18" charset="0"/>
                <a:cs typeface="Times New Roman" panose="02020603050405020304" pitchFamily="18" charset="0"/>
              </a:rPr>
              <a:t>algorithm to train this network</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experimental results </a:t>
            </a:r>
            <a:r>
              <a:rPr lang="en-US" dirty="0">
                <a:latin typeface="Times New Roman" panose="02020603050405020304" pitchFamily="18" charset="0"/>
                <a:cs typeface="Times New Roman" panose="02020603050405020304" pitchFamily="18" charset="0"/>
              </a:rPr>
              <a:t>also prove the effectiveness of our proposed system</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816848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2590800" y="142920"/>
            <a:ext cx="46482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LITERATURE SURVEY</a:t>
            </a:r>
          </a:p>
        </p:txBody>
      </p:sp>
      <p:sp>
        <p:nvSpPr>
          <p:cNvPr id="7" name="Rectangle 6"/>
          <p:cNvSpPr/>
          <p:nvPr/>
        </p:nvSpPr>
        <p:spPr>
          <a:xfrm>
            <a:off x="1295400" y="685800"/>
            <a:ext cx="7696200" cy="4832092"/>
          </a:xfrm>
          <a:prstGeom prst="rect">
            <a:avLst/>
          </a:prstGeom>
        </p:spPr>
        <p:txBody>
          <a:bodyPr wrap="square">
            <a:spAutoFit/>
          </a:bodyPr>
          <a:lstStyle/>
          <a:p>
            <a:endParaRPr lang="en-US" sz="2000" dirty="0" smtClean="0"/>
          </a:p>
          <a:p>
            <a:r>
              <a:rPr lang="en-US" dirty="0">
                <a:latin typeface="Times New Roman" panose="02020603050405020304" pitchFamily="18" charset="0"/>
                <a:cs typeface="Times New Roman" panose="02020603050405020304" pitchFamily="18" charset="0"/>
              </a:rPr>
              <a:t>Motion Detection Techniques Using Optical </a:t>
            </a:r>
            <a:r>
              <a:rPr lang="en-US" dirty="0" smtClean="0">
                <a:latin typeface="Times New Roman" panose="02020603050405020304" pitchFamily="18" charset="0"/>
                <a:cs typeface="Times New Roman" panose="02020603050405020304" pitchFamily="18" charset="0"/>
              </a:rPr>
              <a:t>Flow, A</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Shafie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Fadhlan</a:t>
            </a:r>
            <a:r>
              <a:rPr lang="en-US" dirty="0">
                <a:latin typeface="Times New Roman" panose="02020603050405020304" pitchFamily="18" charset="0"/>
                <a:cs typeface="Times New Roman" panose="02020603050405020304" pitchFamily="18" charset="0"/>
              </a:rPr>
              <a:t> Hafiz, and M. H. Ali</a:t>
            </a:r>
            <a:br>
              <a:rPr lang="en-US" dirty="0">
                <a:latin typeface="Times New Roman" panose="02020603050405020304" pitchFamily="18" charset="0"/>
                <a:cs typeface="Times New Roman" panose="02020603050405020304" pitchFamily="18" charset="0"/>
              </a:rPr>
            </a:b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pPr algn="just"/>
            <a:r>
              <a:rPr lang="en-US" dirty="0">
                <a:latin typeface="Times New Roman" panose="02020603050405020304" pitchFamily="18" charset="0"/>
                <a:cs typeface="Times New Roman" panose="02020603050405020304" pitchFamily="18" charset="0"/>
              </a:rPr>
              <a:t>Motion detection is very important in image processing. One way of detecting motion is using optical flow. Optical flow cannot be computed locally, since only one independent measurement is available from the image sequence at a point, while the flow velocity has two components. A second constraint is needed. The method used for finding the optical flow in this project is assuming that the apparent velocity of the brightness pattern varies smoothly almost everywhere in the image. This technique is later used in developing software for motion detection which has the to carry out four types of motion detection. The motion detection software presented in this project also can highlight motion region, count motion level as well as counting object numbers. Many objects such as vehicles and human from video streams can be recognized by applying </a:t>
            </a:r>
            <a:r>
              <a:rPr lang="en-US" dirty="0" smtClean="0">
                <a:latin typeface="Times New Roman" panose="02020603050405020304" pitchFamily="18" charset="0"/>
                <a:cs typeface="Times New Roman" panose="02020603050405020304" pitchFamily="18" charset="0"/>
              </a:rPr>
              <a:t>optical flow technique.</a:t>
            </a:r>
          </a:p>
        </p:txBody>
      </p:sp>
    </p:spTree>
    <p:extLst>
      <p:ext uri="{BB962C8B-B14F-4D97-AF65-F5344CB8AC3E}">
        <p14:creationId xmlns:p14="http://schemas.microsoft.com/office/powerpoint/2010/main" val="32209155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8" name="TextBox 7"/>
          <p:cNvSpPr txBox="1"/>
          <p:nvPr/>
        </p:nvSpPr>
        <p:spPr>
          <a:xfrm>
            <a:off x="1524000" y="1600200"/>
            <a:ext cx="7315200" cy="677108"/>
          </a:xfrm>
          <a:prstGeom prst="rect">
            <a:avLst/>
          </a:prstGeom>
          <a:noFill/>
        </p:spPr>
        <p:txBody>
          <a:bodyPr wrap="square" rtlCol="0">
            <a:spAutoFit/>
          </a:bodyPr>
          <a:lstStyle/>
          <a:p>
            <a:endParaRPr lang="en-IN" dirty="0" smtClean="0">
              <a:latin typeface="Times New Roman" pitchFamily="18" charset="0"/>
              <a:cs typeface="Times New Roman" pitchFamily="18" charset="0"/>
            </a:endParaRPr>
          </a:p>
          <a:p>
            <a:pPr algn="just"/>
            <a:endParaRPr lang="en-US" sz="2000" b="1" dirty="0" smtClean="0">
              <a:latin typeface="Times New Roman" panose="02020603050405020304" pitchFamily="18" charset="0"/>
              <a:cs typeface="Times New Roman" panose="02020603050405020304" pitchFamily="18" charset="0"/>
            </a:endParaRPr>
          </a:p>
        </p:txBody>
      </p:sp>
      <p:sp>
        <p:nvSpPr>
          <p:cNvPr id="9" name="Rectangle 8"/>
          <p:cNvSpPr/>
          <p:nvPr/>
        </p:nvSpPr>
        <p:spPr>
          <a:xfrm>
            <a:off x="2286000" y="304800"/>
            <a:ext cx="5371983" cy="584775"/>
          </a:xfrm>
          <a:prstGeom prst="rect">
            <a:avLst/>
          </a:prstGeom>
        </p:spPr>
        <p:txBody>
          <a:bodyPr wrap="none">
            <a:spAutoFit/>
          </a:bodyPr>
          <a:lstStyle/>
          <a:p>
            <a:r>
              <a:rPr lang="en-US" sz="3200" dirty="0" smtClean="0">
                <a:latin typeface="Times New Roman" pitchFamily="18" charset="0"/>
                <a:cs typeface="Times New Roman" pitchFamily="18" charset="0"/>
              </a:rPr>
              <a:t>ARCHITECTURE DIAGRAM</a:t>
            </a:r>
            <a:endParaRPr lang="en-US" dirty="0"/>
          </a:p>
        </p:txBody>
      </p:sp>
      <p:pic>
        <p:nvPicPr>
          <p:cNvPr id="10" name="Picture 9" descr="C:\Users\Tanish Sugnani\Downloads\archi.jpg"/>
          <p:cNvPicPr/>
          <p:nvPr/>
        </p:nvPicPr>
        <p:blipFill>
          <a:blip r:embed="rId3">
            <a:extLst>
              <a:ext uri="{28A0092B-C50C-407E-A947-70E740481C1C}">
                <a14:useLocalDpi xmlns:a14="http://schemas.microsoft.com/office/drawing/2010/main" val="0"/>
              </a:ext>
            </a:extLst>
          </a:blip>
          <a:srcRect/>
          <a:stretch>
            <a:fillRect/>
          </a:stretch>
        </p:blipFill>
        <p:spPr bwMode="auto">
          <a:xfrm>
            <a:off x="1776412" y="1019175"/>
            <a:ext cx="5591175" cy="4819650"/>
          </a:xfrm>
          <a:prstGeom prst="rect">
            <a:avLst/>
          </a:prstGeom>
          <a:noFill/>
          <a:ln>
            <a:noFill/>
          </a:ln>
        </p:spPr>
      </p:pic>
      <p:pic>
        <p:nvPicPr>
          <p:cNvPr id="11" name="Picture 10" descr="data_flow.jpg"/>
          <p:cNvPicPr/>
          <p:nvPr/>
        </p:nvPicPr>
        <p:blipFill>
          <a:blip r:embed="rId4"/>
          <a:stretch>
            <a:fillRect/>
          </a:stretch>
        </p:blipFill>
        <p:spPr>
          <a:xfrm>
            <a:off x="1820227" y="1019175"/>
            <a:ext cx="5503545" cy="4619626"/>
          </a:xfrm>
          <a:prstGeom prst="rect">
            <a:avLst/>
          </a:prstGeom>
        </p:spPr>
      </p:pic>
    </p:spTree>
    <p:extLst>
      <p:ext uri="{BB962C8B-B14F-4D97-AF65-F5344CB8AC3E}">
        <p14:creationId xmlns:p14="http://schemas.microsoft.com/office/powerpoint/2010/main" val="985506770"/>
      </p:ext>
    </p:extLst>
  </p:cSld>
  <p:clrMapOvr>
    <a:masterClrMapping/>
  </p:clrMapOvr>
  <p:transition spd="med">
    <p:comb dir="ver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2645</TotalTime>
  <Words>1186</Words>
  <Application>Microsoft Office PowerPoint</Application>
  <PresentationFormat>On-screen Show (4:3)</PresentationFormat>
  <Paragraphs>156</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Baskerville Old Face</vt:lpstr>
      <vt:lpstr>Calibri</vt:lpstr>
      <vt:lpstr>Times New Roman</vt:lpstr>
      <vt:lpstr>Wingdings</vt:lpstr>
      <vt:lpstr>Office Theme</vt:lpstr>
      <vt:lpstr>PowerPoint Presentation</vt:lpstr>
      <vt:lpstr>PowerPoint Presentation</vt:lpstr>
      <vt:lpstr>PowerPoint Presentation</vt:lpstr>
      <vt:lpstr>l</vt:lpstr>
      <vt:lpstr>l</vt:lpstr>
      <vt:lpstr>l</vt:lpstr>
      <vt:lpstr>l</vt:lpstr>
      <vt:lpstr>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cv</vt:lpstr>
      <vt:lpstr>PowerPoint Presentation</vt:lpstr>
      <vt:lpstr>PowerPoint Presentation</vt:lpstr>
      <vt:lpstr>PowerPoint Presentation</vt:lpstr>
      <vt:lpstr>cv</vt:lpstr>
      <vt:lpstr>cv</vt:lpstr>
      <vt:lpstr>PowerPoint Presentation</vt:lpstr>
      <vt:lpstr>PowerPoint Presentation</vt:lpstr>
      <vt:lpstr>PowerPoint Presentation</vt:lpstr>
      <vt:lpstr>     QUESTIONNAIRE</vt:lpstr>
      <vt:lpstr>THANK YOU</vt:lpstr>
    </vt:vector>
  </TitlesOfParts>
  <Company>DSCE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SHIVPRASAD ACHARI</cp:lastModifiedBy>
  <cp:revision>189</cp:revision>
  <dcterms:created xsi:type="dcterms:W3CDTF">2013-03-22T06:20:01Z</dcterms:created>
  <dcterms:modified xsi:type="dcterms:W3CDTF">2017-06-24T11:37:45Z</dcterms:modified>
</cp:coreProperties>
</file>