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78" r:id="rId2"/>
    <p:sldId id="258" r:id="rId3"/>
    <p:sldId id="259" r:id="rId4"/>
    <p:sldId id="294" r:id="rId5"/>
    <p:sldId id="297" r:id="rId6"/>
    <p:sldId id="292" r:id="rId7"/>
    <p:sldId id="275" r:id="rId8"/>
    <p:sldId id="264" r:id="rId9"/>
    <p:sldId id="286" r:id="rId10"/>
    <p:sldId id="285" r:id="rId11"/>
    <p:sldId id="307" r:id="rId12"/>
    <p:sldId id="293" r:id="rId13"/>
    <p:sldId id="299" r:id="rId14"/>
    <p:sldId id="300" r:id="rId15"/>
    <p:sldId id="304" r:id="rId16"/>
    <p:sldId id="305" r:id="rId17"/>
    <p:sldId id="270" r:id="rId18"/>
    <p:sldId id="302" r:id="rId19"/>
    <p:sldId id="303" r:id="rId20"/>
    <p:sldId id="271" r:id="rId21"/>
    <p:sldId id="272" r:id="rId22"/>
    <p:sldId id="276" r:id="rId23"/>
    <p:sldId id="281"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4676" autoAdjust="0"/>
    <p:restoredTop sz="94660"/>
  </p:normalViewPr>
  <p:slideViewPr>
    <p:cSldViewPr>
      <p:cViewPr>
        <p:scale>
          <a:sx n="75" d="100"/>
          <a:sy n="75" d="100"/>
        </p:scale>
        <p:origin x="-1260" y="10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3155A66-DA8B-A442-B7B8-E660A3F1635A}" type="datetimeFigureOut">
              <a:rPr lang="en-US" smtClean="0"/>
              <a:pPr/>
              <a:t>26-Jun-17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834EB36-0EA7-924E-B9AD-99CC02F34E0D}" type="slidenum">
              <a:rPr lang="en-US" smtClean="0"/>
              <a:pPr/>
              <a:t>‹#›</a:t>
            </a:fld>
            <a:endParaRPr lang="en-US"/>
          </a:p>
        </p:txBody>
      </p:sp>
    </p:spTree>
    <p:extLst>
      <p:ext uri="{BB962C8B-B14F-4D97-AF65-F5344CB8AC3E}">
        <p14:creationId xmlns:p14="http://schemas.microsoft.com/office/powerpoint/2010/main" xmlns="" val="2077241414"/>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834EB36-0EA7-924E-B9AD-99CC02F34E0D}" type="slidenum">
              <a:rPr lang="en-US" smtClean="0"/>
              <a:pPr/>
              <a:t>8</a:t>
            </a:fld>
            <a:endParaRPr lang="en-US"/>
          </a:p>
        </p:txBody>
      </p:sp>
    </p:spTree>
    <p:extLst>
      <p:ext uri="{BB962C8B-B14F-4D97-AF65-F5344CB8AC3E}">
        <p14:creationId xmlns:p14="http://schemas.microsoft.com/office/powerpoint/2010/main" xmlns="" val="39815503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834EB36-0EA7-924E-B9AD-99CC02F34E0D}" type="slidenum">
              <a:rPr lang="en-US" smtClean="0"/>
              <a:pPr/>
              <a:t>9</a:t>
            </a:fld>
            <a:endParaRPr lang="en-US"/>
          </a:p>
        </p:txBody>
      </p:sp>
    </p:spTree>
    <p:extLst>
      <p:ext uri="{BB962C8B-B14F-4D97-AF65-F5344CB8AC3E}">
        <p14:creationId xmlns:p14="http://schemas.microsoft.com/office/powerpoint/2010/main" xmlns="" val="21371064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834EB36-0EA7-924E-B9AD-99CC02F34E0D}" type="slidenum">
              <a:rPr lang="en-US" smtClean="0"/>
              <a:pPr/>
              <a:t>10</a:t>
            </a:fld>
            <a:endParaRPr lang="en-US"/>
          </a:p>
        </p:txBody>
      </p:sp>
    </p:spTree>
    <p:extLst>
      <p:ext uri="{BB962C8B-B14F-4D97-AF65-F5344CB8AC3E}">
        <p14:creationId xmlns:p14="http://schemas.microsoft.com/office/powerpoint/2010/main" xmlns="" val="35044842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834EB36-0EA7-924E-B9AD-99CC02F34E0D}" type="slidenum">
              <a:rPr lang="en-US" smtClean="0"/>
              <a:pPr/>
              <a:t>12</a:t>
            </a:fld>
            <a:endParaRPr lang="en-US"/>
          </a:p>
        </p:txBody>
      </p:sp>
    </p:spTree>
    <p:extLst>
      <p:ext uri="{BB962C8B-B14F-4D97-AF65-F5344CB8AC3E}">
        <p14:creationId xmlns:p14="http://schemas.microsoft.com/office/powerpoint/2010/main" xmlns="" val="23162545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63E89D1-A86C-4F69-93B0-4D2EAF065D20}" type="datetimeFigureOut">
              <a:rPr lang="en-US" smtClean="0"/>
              <a:pPr/>
              <a:t>26-Jun-17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F57C97-B46C-4A57-8520-F5BBDB84AE72}"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63E89D1-A86C-4F69-93B0-4D2EAF065D20}" type="datetimeFigureOut">
              <a:rPr lang="en-US" smtClean="0"/>
              <a:pPr/>
              <a:t>26-Jun-17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F57C97-B46C-4A57-8520-F5BBDB84AE7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63E89D1-A86C-4F69-93B0-4D2EAF065D20}" type="datetimeFigureOut">
              <a:rPr lang="en-US" smtClean="0"/>
              <a:pPr/>
              <a:t>26-Jun-17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F57C97-B46C-4A57-8520-F5BBDB84AE72}"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63E89D1-A86C-4F69-93B0-4D2EAF065D20}" type="datetimeFigureOut">
              <a:rPr lang="en-US" smtClean="0"/>
              <a:pPr/>
              <a:t>26-Jun-17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F57C97-B46C-4A57-8520-F5BBDB84AE72}"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63E89D1-A86C-4F69-93B0-4D2EAF065D20}" type="datetimeFigureOut">
              <a:rPr lang="en-US" smtClean="0"/>
              <a:pPr/>
              <a:t>26-Jun-17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F57C97-B46C-4A57-8520-F5BBDB84AE72}"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63E89D1-A86C-4F69-93B0-4D2EAF065D20}" type="datetimeFigureOut">
              <a:rPr lang="en-US" smtClean="0"/>
              <a:pPr/>
              <a:t>26-Jun-17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9F57C97-B46C-4A57-8520-F5BBDB84AE72}"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63E89D1-A86C-4F69-93B0-4D2EAF065D20}" type="datetimeFigureOut">
              <a:rPr lang="en-US" smtClean="0"/>
              <a:pPr/>
              <a:t>26-Jun-17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9F57C97-B46C-4A57-8520-F5BBDB84AE72}"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63E89D1-A86C-4F69-93B0-4D2EAF065D20}" type="datetimeFigureOut">
              <a:rPr lang="en-US" smtClean="0"/>
              <a:pPr/>
              <a:t>26-Jun-17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9F57C97-B46C-4A57-8520-F5BBDB84AE72}"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3E89D1-A86C-4F69-93B0-4D2EAF065D20}" type="datetimeFigureOut">
              <a:rPr lang="en-US" smtClean="0"/>
              <a:pPr/>
              <a:t>26-Jun-17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9F57C97-B46C-4A57-8520-F5BBDB84AE7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63E89D1-A86C-4F69-93B0-4D2EAF065D20}" type="datetimeFigureOut">
              <a:rPr lang="en-US" smtClean="0"/>
              <a:pPr/>
              <a:t>26-Jun-17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9F57C97-B46C-4A57-8520-F5BBDB84AE72}"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63E89D1-A86C-4F69-93B0-4D2EAF065D20}" type="datetimeFigureOut">
              <a:rPr lang="en-US" smtClean="0"/>
              <a:pPr/>
              <a:t>26-Jun-17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9F57C97-B46C-4A57-8520-F5BBDB84AE72}"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63E89D1-A86C-4F69-93B0-4D2EAF065D20}" type="datetimeFigureOut">
              <a:rPr lang="en-US" smtClean="0"/>
              <a:pPr/>
              <a:t>26-Jun-17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9F57C97-B46C-4A57-8520-F5BBDB84AE72}"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0.jpeg"/><Relationship Id="rId1" Type="http://schemas.openxmlformats.org/officeDocument/2006/relationships/slideLayout" Target="../slideLayouts/slideLayout2.xml"/><Relationship Id="rId4" Type="http://schemas.openxmlformats.org/officeDocument/2006/relationships/image" Target="../media/image11.jpeg"/></Relationships>
</file>

<file path=ppt/slides/_rels/slide1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0.jpeg"/><Relationship Id="rId1" Type="http://schemas.openxmlformats.org/officeDocument/2006/relationships/slideLayout" Target="../slideLayouts/slideLayout2.xml"/><Relationship Id="rId4" Type="http://schemas.openxmlformats.org/officeDocument/2006/relationships/image" Target="../media/image12.jpeg"/></Relationships>
</file>

<file path=ppt/slides/_rels/slide17.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4.jpe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pic>
        <p:nvPicPr>
          <p:cNvPr id="1026" name="Picture 2" descr="C:\Documents and Settings\ADMIN\Desktop\Courses Offered.jpg"/>
          <p:cNvPicPr>
            <a:picLocks noChangeAspect="1" noChangeArrowheads="1"/>
          </p:cNvPicPr>
          <p:nvPr/>
        </p:nvPicPr>
        <p:blipFill>
          <a:blip r:embed="rId2" cstate="print"/>
          <a:srcRect/>
          <a:stretch>
            <a:fillRect/>
          </a:stretch>
        </p:blipFill>
        <p:spPr bwMode="auto">
          <a:xfrm>
            <a:off x="-19641" y="0"/>
            <a:ext cx="9144000" cy="6858000"/>
          </a:xfrm>
          <a:prstGeom prst="rect">
            <a:avLst/>
          </a:prstGeom>
          <a:noFill/>
        </p:spPr>
      </p:pic>
      <p:sp>
        <p:nvSpPr>
          <p:cNvPr id="4" name="TextBox 3"/>
          <p:cNvSpPr txBox="1"/>
          <p:nvPr/>
        </p:nvSpPr>
        <p:spPr>
          <a:xfrm>
            <a:off x="5410200" y="6664673"/>
            <a:ext cx="7086600" cy="246221"/>
          </a:xfrm>
          <a:prstGeom prst="rect">
            <a:avLst/>
          </a:prstGeom>
          <a:noFill/>
        </p:spPr>
        <p:txBody>
          <a:bodyPr wrap="square" rtlCol="0">
            <a:spAutoFit/>
          </a:bodyPr>
          <a:lstStyle/>
          <a:p>
            <a:r>
              <a:rPr lang="en-US" sz="1000" b="1" dirty="0" smtClean="0"/>
              <a:t>Department of Computer Science &amp; Engineering, DSCE</a:t>
            </a:r>
            <a:endParaRPr lang="en-US" sz="1000" b="1" dirty="0"/>
          </a:p>
        </p:txBody>
      </p:sp>
      <p:sp>
        <p:nvSpPr>
          <p:cNvPr id="5" name="TextBox 4"/>
          <p:cNvSpPr txBox="1"/>
          <p:nvPr/>
        </p:nvSpPr>
        <p:spPr>
          <a:xfrm>
            <a:off x="818560" y="228600"/>
            <a:ext cx="8325440" cy="1323439"/>
          </a:xfrm>
          <a:prstGeom prst="rect">
            <a:avLst/>
          </a:prstGeom>
          <a:noFill/>
        </p:spPr>
        <p:txBody>
          <a:bodyPr wrap="square" rtlCol="0">
            <a:spAutoFit/>
          </a:bodyPr>
          <a:lstStyle/>
          <a:p>
            <a:pPr algn="ctr"/>
            <a:endParaRPr lang="en-US" sz="2400" baseline="30000" dirty="0">
              <a:solidFill>
                <a:srgbClr val="000000"/>
              </a:solidFill>
              <a:latin typeface="Times New Roman" panose="02020603050405020304" pitchFamily="18" charset="0"/>
              <a:cs typeface="Times New Roman" panose="02020603050405020304" pitchFamily="18" charset="0"/>
            </a:endParaRPr>
          </a:p>
          <a:p>
            <a:pPr algn="ctr"/>
            <a:r>
              <a:rPr lang="en-IN" sz="3200" b="1" dirty="0">
                <a:latin typeface="Baskerville Old Face" panose="02020602080505020303" pitchFamily="18" charset="0"/>
              </a:rPr>
              <a:t>Image Fusion of  Infrared(IR) and Visible images using a novel Hybrid MSD approach</a:t>
            </a:r>
            <a:endParaRPr lang="en-US" sz="3200" b="1" dirty="0" smtClean="0">
              <a:latin typeface="Baskerville Old Face" panose="02020602080505020303" pitchFamily="18" charset="0"/>
              <a:cs typeface="Times New Roman" pitchFamily="18" charset="0"/>
            </a:endParaRPr>
          </a:p>
        </p:txBody>
      </p:sp>
      <p:sp>
        <p:nvSpPr>
          <p:cNvPr id="6" name="TextBox 5"/>
          <p:cNvSpPr txBox="1"/>
          <p:nvPr/>
        </p:nvSpPr>
        <p:spPr>
          <a:xfrm>
            <a:off x="1323832" y="4637290"/>
            <a:ext cx="7439167" cy="1477328"/>
          </a:xfrm>
          <a:prstGeom prst="rect">
            <a:avLst/>
          </a:prstGeom>
          <a:noFill/>
        </p:spPr>
        <p:txBody>
          <a:bodyPr wrap="square" rtlCol="0">
            <a:spAutoFit/>
          </a:bodyPr>
          <a:lstStyle/>
          <a:p>
            <a:r>
              <a:rPr lang="en-US" b="1" dirty="0" smtClean="0">
                <a:latin typeface="Times New Roman" panose="02020603050405020304" pitchFamily="18" charset="0"/>
                <a:cs typeface="Times New Roman" panose="02020603050405020304" pitchFamily="18" charset="0"/>
              </a:rPr>
              <a:t>                                    Under the Guidance of</a:t>
            </a:r>
          </a:p>
          <a:p>
            <a:r>
              <a:rPr lang="en-IN" b="1" dirty="0" err="1">
                <a:latin typeface="Times New Roman" panose="02020603050405020304" pitchFamily="18" charset="0"/>
                <a:cs typeface="Times New Roman" panose="02020603050405020304" pitchFamily="18" charset="0"/>
              </a:rPr>
              <a:t>Dr.</a:t>
            </a:r>
            <a:r>
              <a:rPr lang="en-IN" b="1" dirty="0">
                <a:latin typeface="Times New Roman" panose="02020603050405020304" pitchFamily="18" charset="0"/>
                <a:cs typeface="Times New Roman" panose="02020603050405020304" pitchFamily="18" charset="0"/>
              </a:rPr>
              <a:t> Shubha Bhat                                                  </a:t>
            </a:r>
            <a:r>
              <a:rPr lang="en-IN" b="1" dirty="0" smtClean="0">
                <a:latin typeface="Times New Roman" panose="02020603050405020304" pitchFamily="18" charset="0"/>
                <a:cs typeface="Times New Roman" panose="02020603050405020304" pitchFamily="18" charset="0"/>
              </a:rPr>
              <a:t>          Mr. </a:t>
            </a:r>
            <a:r>
              <a:rPr lang="en-IN" b="1" dirty="0" err="1" smtClean="0">
                <a:latin typeface="Times New Roman" panose="02020603050405020304" pitchFamily="18" charset="0"/>
                <a:cs typeface="Times New Roman" panose="02020603050405020304" pitchFamily="18" charset="0"/>
              </a:rPr>
              <a:t>Sasidhara</a:t>
            </a:r>
            <a:r>
              <a:rPr lang="en-IN" b="1" dirty="0" smtClean="0">
                <a:latin typeface="Times New Roman" panose="02020603050405020304" pitchFamily="18" charset="0"/>
                <a:cs typeface="Times New Roman" panose="02020603050405020304" pitchFamily="18" charset="0"/>
              </a:rPr>
              <a:t> </a:t>
            </a:r>
            <a:r>
              <a:rPr lang="en-IN" b="1" dirty="0">
                <a:latin typeface="Times New Roman" panose="02020603050405020304" pitchFamily="18" charset="0"/>
                <a:cs typeface="Times New Roman" panose="02020603050405020304" pitchFamily="18" charset="0"/>
              </a:rPr>
              <a:t>Bola</a:t>
            </a:r>
          </a:p>
          <a:p>
            <a:r>
              <a:rPr lang="en-IN" dirty="0">
                <a:latin typeface="Times New Roman" panose="02020603050405020304" pitchFamily="18" charset="0"/>
                <a:cs typeface="Times New Roman" panose="02020603050405020304" pitchFamily="18" charset="0"/>
              </a:rPr>
              <a:t>Assoc. Professor                                                  </a:t>
            </a:r>
            <a:r>
              <a:rPr lang="en-IN" dirty="0" smtClean="0">
                <a:latin typeface="Times New Roman" panose="02020603050405020304" pitchFamily="18" charset="0"/>
                <a:cs typeface="Times New Roman" panose="02020603050405020304" pitchFamily="18" charset="0"/>
              </a:rPr>
              <a:t>            Asst</a:t>
            </a:r>
            <a:r>
              <a:rPr lang="en-IN" dirty="0">
                <a:latin typeface="Times New Roman" panose="02020603050405020304" pitchFamily="18" charset="0"/>
                <a:cs typeface="Times New Roman" panose="02020603050405020304" pitchFamily="18" charset="0"/>
              </a:rPr>
              <a:t>. Professor</a:t>
            </a:r>
          </a:p>
          <a:p>
            <a:r>
              <a:rPr lang="en-IN" dirty="0" err="1">
                <a:latin typeface="Times New Roman" panose="02020603050405020304" pitchFamily="18" charset="0"/>
                <a:cs typeface="Times New Roman" panose="02020603050405020304" pitchFamily="18" charset="0"/>
              </a:rPr>
              <a:t>Dept</a:t>
            </a:r>
            <a:r>
              <a:rPr lang="en-IN" dirty="0">
                <a:latin typeface="Times New Roman" panose="02020603050405020304" pitchFamily="18" charset="0"/>
                <a:cs typeface="Times New Roman" panose="02020603050405020304" pitchFamily="18" charset="0"/>
              </a:rPr>
              <a:t> .of CSE                                                       </a:t>
            </a:r>
            <a:r>
              <a:rPr lang="en-IN" dirty="0" smtClean="0">
                <a:latin typeface="Times New Roman" panose="02020603050405020304" pitchFamily="18" charset="0"/>
                <a:cs typeface="Times New Roman" panose="02020603050405020304" pitchFamily="18" charset="0"/>
              </a:rPr>
              <a:t>            </a:t>
            </a:r>
            <a:r>
              <a:rPr lang="en-IN" dirty="0" err="1" smtClean="0">
                <a:latin typeface="Times New Roman" panose="02020603050405020304" pitchFamily="18" charset="0"/>
                <a:cs typeface="Times New Roman" panose="02020603050405020304" pitchFamily="18" charset="0"/>
              </a:rPr>
              <a:t>Dept</a:t>
            </a:r>
            <a:r>
              <a:rPr lang="en-IN" dirty="0" smtClean="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.of CSE</a:t>
            </a:r>
          </a:p>
          <a:p>
            <a:r>
              <a:rPr lang="en-IN" dirty="0">
                <a:latin typeface="Times New Roman" panose="02020603050405020304" pitchFamily="18" charset="0"/>
                <a:cs typeface="Times New Roman" panose="02020603050405020304" pitchFamily="18" charset="0"/>
              </a:rPr>
              <a:t>Bangalore                                                           </a:t>
            </a:r>
            <a:r>
              <a:rPr lang="en-IN" dirty="0" smtClean="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Bangalore</a:t>
            </a:r>
            <a:endParaRPr lang="en-IN" dirty="0">
              <a:latin typeface="Times New Roman" panose="02020603050405020304" pitchFamily="18" charset="0"/>
              <a:cs typeface="Times New Roman" panose="02020603050405020304" pitchFamily="18" charset="0"/>
            </a:endParaRPr>
          </a:p>
        </p:txBody>
      </p:sp>
      <p:sp>
        <p:nvSpPr>
          <p:cNvPr id="7" name="TextBox 6"/>
          <p:cNvSpPr txBox="1"/>
          <p:nvPr/>
        </p:nvSpPr>
        <p:spPr>
          <a:xfrm>
            <a:off x="782166" y="2332910"/>
            <a:ext cx="8153400" cy="1754326"/>
          </a:xfrm>
          <a:prstGeom prst="rect">
            <a:avLst/>
          </a:prstGeom>
          <a:noFill/>
        </p:spPr>
        <p:txBody>
          <a:bodyPr wrap="square" rtlCol="0">
            <a:spAutoFit/>
          </a:bodyPr>
          <a:lstStyle/>
          <a:p>
            <a:pPr algn="ctr"/>
            <a:r>
              <a:rPr lang="en-US" dirty="0" smtClean="0">
                <a:latin typeface="Times New Roman" panose="02020603050405020304" pitchFamily="18" charset="0"/>
                <a:cs typeface="Times New Roman" panose="02020603050405020304" pitchFamily="18" charset="0"/>
              </a:rPr>
              <a:t>  Presented </a:t>
            </a:r>
          </a:p>
          <a:p>
            <a:pPr algn="ct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By</a:t>
            </a:r>
          </a:p>
          <a:p>
            <a:pPr algn="ctr"/>
            <a:r>
              <a:rPr lang="en-US" b="1" dirty="0" smtClean="0">
                <a:latin typeface="Times New Roman" panose="02020603050405020304" pitchFamily="18" charset="0"/>
                <a:cs typeface="Times New Roman" panose="02020603050405020304" pitchFamily="18" charset="0"/>
              </a:rPr>
              <a:t>NITIN P KHATAWATE           [1DS13CS067]</a:t>
            </a:r>
            <a:endParaRPr lang="en-US" b="1" dirty="0">
              <a:latin typeface="Times New Roman" panose="02020603050405020304" pitchFamily="18" charset="0"/>
              <a:cs typeface="Times New Roman" panose="02020603050405020304" pitchFamily="18" charset="0"/>
            </a:endParaRPr>
          </a:p>
          <a:p>
            <a:pPr algn="ctr"/>
            <a:r>
              <a:rPr lang="en-US" b="1" dirty="0" smtClean="0">
                <a:latin typeface="Times New Roman" panose="02020603050405020304" pitchFamily="18" charset="0"/>
                <a:cs typeface="Times New Roman" panose="02020603050405020304" pitchFamily="18" charset="0"/>
              </a:rPr>
              <a:t>SHIVPRASAD ACHARI         [1DS13CS091]</a:t>
            </a:r>
          </a:p>
          <a:p>
            <a:pPr algn="ctr"/>
            <a:r>
              <a:rPr lang="en-US" b="1" dirty="0" smtClean="0">
                <a:latin typeface="Times New Roman" panose="02020603050405020304" pitchFamily="18" charset="0"/>
                <a:cs typeface="Times New Roman" panose="02020603050405020304" pitchFamily="18" charset="0"/>
              </a:rPr>
              <a:t>SOUMIL BISWAS                   </a:t>
            </a:r>
            <a:r>
              <a:rPr lang="en-US" b="1" dirty="0" smtClean="0">
                <a:latin typeface="Times New Roman" panose="02020603050405020304" pitchFamily="18" charset="0"/>
                <a:cs typeface="Times New Roman" panose="02020603050405020304" pitchFamily="18" charset="0"/>
              </a:rPr>
              <a:t> [</a:t>
            </a:r>
            <a:r>
              <a:rPr lang="en-US" b="1" dirty="0" smtClean="0">
                <a:latin typeface="Times New Roman" panose="02020603050405020304" pitchFamily="18" charset="0"/>
                <a:cs typeface="Times New Roman" panose="02020603050405020304" pitchFamily="18" charset="0"/>
              </a:rPr>
              <a:t>1DS13CS099]</a:t>
            </a:r>
          </a:p>
          <a:p>
            <a:pPr algn="ctr"/>
            <a:r>
              <a:rPr lang="en-US" b="1" dirty="0" smtClean="0">
                <a:latin typeface="Times New Roman" panose="02020603050405020304" pitchFamily="18" charset="0"/>
                <a:cs typeface="Times New Roman" panose="02020603050405020304" pitchFamily="18" charset="0"/>
              </a:rPr>
              <a:t> TANISH V SUGNANI             [1DS13CS110]</a:t>
            </a: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3839637682"/>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pic>
        <p:nvPicPr>
          <p:cNvPr id="1026" name="Picture 2" descr="C:\Documents and Settings\ADMIN\Desktop\Courses Offered.jpg"/>
          <p:cNvPicPr>
            <a:picLocks noChangeAspect="1" noChangeArrowheads="1"/>
          </p:cNvPicPr>
          <p:nvPr/>
        </p:nvPicPr>
        <p:blipFill>
          <a:blip r:embed="rId3" cstate="print"/>
          <a:srcRect/>
          <a:stretch>
            <a:fillRect/>
          </a:stretch>
        </p:blipFill>
        <p:spPr bwMode="auto">
          <a:xfrm>
            <a:off x="0" y="0"/>
            <a:ext cx="9144000" cy="6858000"/>
          </a:xfrm>
          <a:prstGeom prst="rect">
            <a:avLst/>
          </a:prstGeom>
          <a:noFill/>
        </p:spPr>
      </p:pic>
      <p:sp>
        <p:nvSpPr>
          <p:cNvPr id="4" name="TextBox 3"/>
          <p:cNvSpPr txBox="1"/>
          <p:nvPr/>
        </p:nvSpPr>
        <p:spPr>
          <a:xfrm>
            <a:off x="5410200" y="6664673"/>
            <a:ext cx="7086600" cy="246221"/>
          </a:xfrm>
          <a:prstGeom prst="rect">
            <a:avLst/>
          </a:prstGeom>
          <a:noFill/>
        </p:spPr>
        <p:txBody>
          <a:bodyPr wrap="square" rtlCol="0">
            <a:spAutoFit/>
          </a:bodyPr>
          <a:lstStyle/>
          <a:p>
            <a:r>
              <a:rPr lang="en-US" sz="1000" b="1" dirty="0" smtClean="0"/>
              <a:t>Department of Computer Science &amp; Engineering, DSCE</a:t>
            </a:r>
            <a:endParaRPr lang="en-US" sz="1000" b="1" dirty="0"/>
          </a:p>
        </p:txBody>
      </p:sp>
      <p:sp>
        <p:nvSpPr>
          <p:cNvPr id="11" name="TextBox 10"/>
          <p:cNvSpPr txBox="1"/>
          <p:nvPr/>
        </p:nvSpPr>
        <p:spPr>
          <a:xfrm>
            <a:off x="1442113" y="584775"/>
            <a:ext cx="6705600" cy="5355312"/>
          </a:xfrm>
          <a:prstGeom prst="rect">
            <a:avLst/>
          </a:prstGeom>
          <a:noFill/>
        </p:spPr>
        <p:txBody>
          <a:bodyPr wrap="square" rtlCol="0">
            <a:spAutoFit/>
          </a:bodyPr>
          <a:lstStyle/>
          <a:p>
            <a:r>
              <a:rPr lang="en-IN" b="1" dirty="0"/>
              <a:t>Step </a:t>
            </a:r>
            <a:r>
              <a:rPr lang="en-IN" b="1" dirty="0" smtClean="0"/>
              <a:t>1 </a:t>
            </a:r>
            <a:r>
              <a:rPr lang="en-IN" b="1" dirty="0"/>
              <a:t>Small-Scale combination: </a:t>
            </a:r>
            <a:endParaRPr lang="en-IN" dirty="0"/>
          </a:p>
          <a:p>
            <a:r>
              <a:rPr lang="en-IN" b="1" dirty="0"/>
              <a:t> </a:t>
            </a:r>
            <a:r>
              <a:rPr lang="en-IN" dirty="0" smtClean="0"/>
              <a:t>Small </a:t>
            </a:r>
            <a:r>
              <a:rPr lang="en-IN" dirty="0"/>
              <a:t>scale combination is used to integrate fine-scale features into fused image it is applied to the original image. The value of lambda is used to regulate the amount of IR image features to be injected in the visible image for better visual perception.</a:t>
            </a:r>
          </a:p>
          <a:p>
            <a:r>
              <a:rPr lang="en-IN" b="1" dirty="0"/>
              <a:t> </a:t>
            </a:r>
            <a:endParaRPr lang="en-IN" dirty="0"/>
          </a:p>
          <a:p>
            <a:r>
              <a:rPr lang="en-IN" b="1" dirty="0"/>
              <a:t>Step </a:t>
            </a:r>
            <a:r>
              <a:rPr lang="en-IN" b="1" dirty="0" smtClean="0"/>
              <a:t>2 </a:t>
            </a:r>
            <a:r>
              <a:rPr lang="en-IN" b="1" dirty="0"/>
              <a:t>Large-Scale combination:</a:t>
            </a:r>
            <a:endParaRPr lang="en-IN" dirty="0"/>
          </a:p>
          <a:p>
            <a:r>
              <a:rPr lang="en-IN" b="1" dirty="0"/>
              <a:t> </a:t>
            </a:r>
            <a:r>
              <a:rPr lang="en-IN" dirty="0" smtClean="0"/>
              <a:t>The </a:t>
            </a:r>
            <a:r>
              <a:rPr lang="en-IN" dirty="0"/>
              <a:t>large-scale levels are chosen to include all the decomposed levels. At these scale levels, the decomposed large-scale edge features are fully used to identify and determine the weights of corresponding IR spectral features that would be injected into the visible image.</a:t>
            </a:r>
          </a:p>
          <a:p>
            <a:r>
              <a:rPr lang="en-IN" b="1" dirty="0"/>
              <a:t> </a:t>
            </a:r>
            <a:endParaRPr lang="en-IN" dirty="0"/>
          </a:p>
          <a:p>
            <a:r>
              <a:rPr lang="en-IN" b="1" dirty="0"/>
              <a:t>Step </a:t>
            </a:r>
            <a:r>
              <a:rPr lang="en-IN" b="1" dirty="0" smtClean="0"/>
              <a:t>3 </a:t>
            </a:r>
            <a:r>
              <a:rPr lang="en-IN" b="1" dirty="0"/>
              <a:t>Base-Level combination:</a:t>
            </a:r>
            <a:endParaRPr lang="en-IN" dirty="0"/>
          </a:p>
          <a:p>
            <a:r>
              <a:rPr lang="en-IN" dirty="0"/>
              <a:t> </a:t>
            </a:r>
            <a:r>
              <a:rPr lang="en-IN" dirty="0" smtClean="0"/>
              <a:t>The </a:t>
            </a:r>
            <a:r>
              <a:rPr lang="en-IN" dirty="0"/>
              <a:t>use of base image in image fusion is that it generally provides the support information for the higher-frequency sub-bands. They are closely associated with each other in scale-spaces. So it is reasonable that the construction of the fused base image would also be related to the higher-level decomposed information in the fusion process.</a:t>
            </a:r>
            <a:endParaRPr lang="en-US" dirty="0">
              <a:latin typeface="Times New Roman" pitchFamily="18" charset="0"/>
              <a:cs typeface="Times New Roman" pitchFamily="18" charset="0"/>
            </a:endParaRPr>
          </a:p>
        </p:txBody>
      </p:sp>
      <p:sp>
        <p:nvSpPr>
          <p:cNvPr id="5" name="TextBox 4"/>
          <p:cNvSpPr txBox="1"/>
          <p:nvPr/>
        </p:nvSpPr>
        <p:spPr>
          <a:xfrm>
            <a:off x="1694597" y="-13114"/>
            <a:ext cx="6553200" cy="584775"/>
          </a:xfrm>
          <a:prstGeom prst="rect">
            <a:avLst/>
          </a:prstGeom>
          <a:noFill/>
        </p:spPr>
        <p:txBody>
          <a:bodyPr wrap="square" rtlCol="0">
            <a:spAutoFit/>
          </a:bodyPr>
          <a:lstStyle/>
          <a:p>
            <a:r>
              <a:rPr lang="en-US" sz="3200" dirty="0">
                <a:latin typeface="Baskerville Old Face" panose="02020602080505020303" pitchFamily="18" charset="0"/>
                <a:cs typeface="Times New Roman" pitchFamily="18" charset="0"/>
              </a:rPr>
              <a:t>METHOLOGY(CONTINUED)</a:t>
            </a:r>
            <a:endParaRPr lang="en-IN" sz="3200" dirty="0">
              <a:latin typeface="Baskerville Old Face" panose="02020602080505020303" pitchFamily="18" charset="0"/>
            </a:endParaRPr>
          </a:p>
        </p:txBody>
      </p:sp>
    </p:spTree>
    <p:extLst>
      <p:ext uri="{BB962C8B-B14F-4D97-AF65-F5344CB8AC3E}">
        <p14:creationId xmlns:p14="http://schemas.microsoft.com/office/powerpoint/2010/main" xmlns="" val="772856899"/>
      </p:ext>
    </p:extLst>
  </p:cSld>
  <p:clrMapOvr>
    <a:masterClrMapping/>
  </p:clrMapOvr>
  <p:transition spd="med">
    <p:comb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C:\Documents and Settings\ADMIN\Desktop\Courses Offered.jpg"/>
          <p:cNvPicPr>
            <a:picLocks noChangeAspect="1" noChangeArrowheads="1"/>
          </p:cNvPicPr>
          <p:nvPr/>
        </p:nvPicPr>
        <p:blipFill>
          <a:blip r:embed="rId2" cstate="print"/>
          <a:srcRect/>
          <a:stretch>
            <a:fillRect/>
          </a:stretch>
        </p:blipFill>
        <p:spPr bwMode="auto">
          <a:xfrm>
            <a:off x="0" y="-21859"/>
            <a:ext cx="9144000" cy="6858000"/>
          </a:xfrm>
          <a:prstGeom prst="rect">
            <a:avLst/>
          </a:prstGeom>
          <a:noFill/>
        </p:spPr>
      </p:pic>
      <p:sp>
        <p:nvSpPr>
          <p:cNvPr id="2" name="Title 1"/>
          <p:cNvSpPr>
            <a:spLocks noGrp="1"/>
          </p:cNvSpPr>
          <p:nvPr>
            <p:ph type="title"/>
          </p:nvPr>
        </p:nvSpPr>
        <p:spPr/>
        <p:txBody>
          <a:bodyPr/>
          <a:lstStyle/>
          <a:p>
            <a:r>
              <a:rPr lang="en-IN" dirty="0" smtClean="0"/>
              <a:t>`</a:t>
            </a:r>
            <a:endParaRPr lang="en-IN" dirty="0"/>
          </a:p>
        </p:txBody>
      </p:sp>
      <p:pic>
        <p:nvPicPr>
          <p:cNvPr id="7" name="Content Placeholder 6" descr="flow1.jpg"/>
          <p:cNvPicPr>
            <a:picLocks noGrp="1" noChangeAspect="1"/>
          </p:cNvPicPr>
          <p:nvPr>
            <p:ph idx="1"/>
          </p:nvPr>
        </p:nvPicPr>
        <p:blipFill>
          <a:blip r:embed="rId3"/>
          <a:stretch>
            <a:fillRect/>
          </a:stretch>
        </p:blipFill>
        <p:spPr>
          <a:xfrm>
            <a:off x="1295400" y="609600"/>
            <a:ext cx="7010400" cy="4343400"/>
          </a:xfrm>
        </p:spPr>
      </p:pic>
      <p:sp>
        <p:nvSpPr>
          <p:cNvPr id="8" name="TextBox 7"/>
          <p:cNvSpPr txBox="1"/>
          <p:nvPr/>
        </p:nvSpPr>
        <p:spPr>
          <a:xfrm>
            <a:off x="1981200" y="5105400"/>
            <a:ext cx="6324600" cy="307777"/>
          </a:xfrm>
          <a:prstGeom prst="rect">
            <a:avLst/>
          </a:prstGeom>
          <a:noFill/>
        </p:spPr>
        <p:txBody>
          <a:bodyPr wrap="square" rtlCol="0">
            <a:spAutoFit/>
          </a:bodyPr>
          <a:lstStyle/>
          <a:p>
            <a:r>
              <a:rPr lang="en-US" sz="1400" dirty="0" smtClean="0"/>
              <a:t>Schematic diagram of proposed </a:t>
            </a:r>
            <a:r>
              <a:rPr lang="en-US" sz="1400" dirty="0" err="1" smtClean="0"/>
              <a:t>hybridisation</a:t>
            </a:r>
            <a:r>
              <a:rPr lang="en-US" sz="1400" dirty="0" smtClean="0"/>
              <a:t> of the MSD method using filters</a:t>
            </a:r>
            <a:endParaRPr lang="en-US" sz="1400" dirty="0"/>
          </a:p>
        </p:txBody>
      </p:sp>
    </p:spTree>
    <p:extLst>
      <p:ext uri="{BB962C8B-B14F-4D97-AF65-F5344CB8AC3E}">
        <p14:creationId xmlns:p14="http://schemas.microsoft.com/office/powerpoint/2010/main" xmlns="" val="1698878654"/>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pic>
        <p:nvPicPr>
          <p:cNvPr id="1026" name="Picture 2" descr="C:\Documents and Settings\ADMIN\Desktop\Courses Offered.jpg"/>
          <p:cNvPicPr>
            <a:picLocks noChangeAspect="1" noChangeArrowheads="1"/>
          </p:cNvPicPr>
          <p:nvPr/>
        </p:nvPicPr>
        <p:blipFill>
          <a:blip r:embed="rId3" cstate="print"/>
          <a:srcRect/>
          <a:stretch>
            <a:fillRect/>
          </a:stretch>
        </p:blipFill>
        <p:spPr bwMode="auto">
          <a:xfrm>
            <a:off x="0" y="0"/>
            <a:ext cx="9144000" cy="6858000"/>
          </a:xfrm>
          <a:prstGeom prst="rect">
            <a:avLst/>
          </a:prstGeom>
          <a:noFill/>
        </p:spPr>
      </p:pic>
      <p:sp>
        <p:nvSpPr>
          <p:cNvPr id="4" name="TextBox 3"/>
          <p:cNvSpPr txBox="1"/>
          <p:nvPr/>
        </p:nvSpPr>
        <p:spPr>
          <a:xfrm>
            <a:off x="5410200" y="6664673"/>
            <a:ext cx="7086600" cy="246221"/>
          </a:xfrm>
          <a:prstGeom prst="rect">
            <a:avLst/>
          </a:prstGeom>
          <a:noFill/>
        </p:spPr>
        <p:txBody>
          <a:bodyPr wrap="square" rtlCol="0">
            <a:spAutoFit/>
          </a:bodyPr>
          <a:lstStyle/>
          <a:p>
            <a:r>
              <a:rPr lang="en-US" sz="1000" b="1" dirty="0" smtClean="0"/>
              <a:t>Department of Computer Science &amp; Engineering, DSCE</a:t>
            </a:r>
            <a:endParaRPr lang="en-US" sz="1000" b="1" dirty="0"/>
          </a:p>
        </p:txBody>
      </p:sp>
      <p:sp>
        <p:nvSpPr>
          <p:cNvPr id="18" name="Rectangle 15"/>
          <p:cNvSpPr>
            <a:spLocks noChangeArrowheads="1"/>
          </p:cNvSpPr>
          <p:nvPr/>
        </p:nvSpPr>
        <p:spPr bwMode="auto">
          <a:xfrm>
            <a:off x="0" y="91440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27" name="TextBox 26"/>
          <p:cNvSpPr txBox="1"/>
          <p:nvPr/>
        </p:nvSpPr>
        <p:spPr>
          <a:xfrm>
            <a:off x="2057400" y="381000"/>
            <a:ext cx="5029200" cy="646331"/>
          </a:xfrm>
          <a:prstGeom prst="rect">
            <a:avLst/>
          </a:prstGeom>
          <a:noFill/>
        </p:spPr>
        <p:txBody>
          <a:bodyPr wrap="square" rtlCol="0">
            <a:spAutoFit/>
          </a:bodyPr>
          <a:lstStyle/>
          <a:p>
            <a:pPr algn="ctr"/>
            <a:r>
              <a:rPr lang="en-US" sz="3600" dirty="0" smtClean="0">
                <a:latin typeface="Times New Roman" panose="02020603050405020304" pitchFamily="18" charset="0"/>
                <a:cs typeface="Times New Roman" panose="02020603050405020304" pitchFamily="18" charset="0"/>
              </a:rPr>
              <a:t>         EXPERIMENTS</a:t>
            </a:r>
            <a:endParaRPr lang="en-US" sz="3600" dirty="0">
              <a:latin typeface="Times New Roman" panose="02020603050405020304" pitchFamily="18" charset="0"/>
              <a:cs typeface="Times New Roman" panose="02020603050405020304" pitchFamily="18" charset="0"/>
            </a:endParaRPr>
          </a:p>
        </p:txBody>
      </p:sp>
      <p:sp>
        <p:nvSpPr>
          <p:cNvPr id="9" name="TextBox 8"/>
          <p:cNvSpPr txBox="1"/>
          <p:nvPr/>
        </p:nvSpPr>
        <p:spPr>
          <a:xfrm>
            <a:off x="1143000" y="958402"/>
            <a:ext cx="7772400" cy="4247317"/>
          </a:xfrm>
          <a:prstGeom prst="rect">
            <a:avLst/>
          </a:prstGeom>
          <a:noFill/>
        </p:spPr>
        <p:txBody>
          <a:bodyPr wrap="square" rtlCol="0">
            <a:spAutoFit/>
          </a:bodyPr>
          <a:lstStyle/>
          <a:p>
            <a:pPr algn="just"/>
            <a:r>
              <a:rPr lang="en-US" dirty="0"/>
              <a:t> </a:t>
            </a:r>
            <a:endParaRPr lang="en-IN" dirty="0"/>
          </a:p>
          <a:p>
            <a:pPr marL="285750" indent="-285750" algn="just">
              <a:buFont typeface="Arial" panose="020B0604020202020204" pitchFamily="34" charset="0"/>
              <a:buChar char="•"/>
            </a:pPr>
            <a:r>
              <a:rPr lang="en-US" dirty="0"/>
              <a:t>We selected few of the standard visible and IR images which are, "meting012</a:t>
            </a:r>
            <a:r>
              <a:rPr lang="en-US" dirty="0" smtClean="0"/>
              <a:t>", "</a:t>
            </a:r>
            <a:r>
              <a:rPr lang="en-US" dirty="0"/>
              <a:t>Road</a:t>
            </a:r>
            <a:r>
              <a:rPr lang="en-US" dirty="0" smtClean="0"/>
              <a:t>", "T1“, ”Dune”, ”Camp” ,”Road” , </a:t>
            </a:r>
            <a:r>
              <a:rPr lang="en-US" dirty="0" err="1" smtClean="0"/>
              <a:t>etc</a:t>
            </a:r>
            <a:r>
              <a:rPr lang="en-US" dirty="0" smtClean="0"/>
              <a:t> are been selected from "https</a:t>
            </a:r>
            <a:r>
              <a:rPr lang="en-US" dirty="0"/>
              <a:t>://figshare.com/articles/TNO_Image_Fusion_Dataset " to assess the </a:t>
            </a:r>
            <a:r>
              <a:rPr lang="en-US" dirty="0" smtClean="0"/>
              <a:t>    performance </a:t>
            </a:r>
            <a:r>
              <a:rPr lang="en-US" dirty="0"/>
              <a:t>of the proposed method. </a:t>
            </a:r>
            <a:endParaRPr lang="en-US" dirty="0" smtClean="0"/>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smtClean="0"/>
              <a:t>We </a:t>
            </a:r>
            <a:r>
              <a:rPr lang="en-US" dirty="0"/>
              <a:t>considered other two existing methods Stationary Wavelet </a:t>
            </a:r>
            <a:r>
              <a:rPr lang="en-US" dirty="0" err="1"/>
              <a:t>Tranform</a:t>
            </a:r>
            <a:r>
              <a:rPr lang="en-US" dirty="0"/>
              <a:t> (SWT) and Pulse-Coupled Neural Network (PCNN) to compare the performance corresponding to the proposed hybrid MSD method. </a:t>
            </a:r>
            <a:endParaRPr lang="en-US" dirty="0" smtClean="0"/>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smtClean="0"/>
              <a:t>The corresponding comparison for different images set and various performance parameter are show in the graphs.</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smtClean="0"/>
              <a:t>From the Graph and table we can see that the proposed methods in more efficient.</a:t>
            </a:r>
            <a:endParaRPr lang="en-IN" dirty="0"/>
          </a:p>
        </p:txBody>
      </p:sp>
    </p:spTree>
    <p:extLst>
      <p:ext uri="{BB962C8B-B14F-4D97-AF65-F5344CB8AC3E}">
        <p14:creationId xmlns:p14="http://schemas.microsoft.com/office/powerpoint/2010/main" xmlns="" val="2203575459"/>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2633392" y="2396127"/>
            <a:ext cx="3877216" cy="2934109"/>
          </a:xfrm>
        </p:spPr>
      </p:pic>
      <p:pic>
        <p:nvPicPr>
          <p:cNvPr id="4" name="Picture 2" descr="C:\Documents and Settings\ADMIN\Desktop\Courses Offered.jpg"/>
          <p:cNvPicPr>
            <a:picLocks noChangeAspect="1" noChangeArrowheads="1"/>
          </p:cNvPicPr>
          <p:nvPr/>
        </p:nvPicPr>
        <p:blipFill>
          <a:blip r:embed="rId3" cstate="print"/>
          <a:srcRect/>
          <a:stretch>
            <a:fillRect/>
          </a:stretch>
        </p:blipFill>
        <p:spPr bwMode="auto">
          <a:xfrm>
            <a:off x="0" y="0"/>
            <a:ext cx="9144000" cy="6858000"/>
          </a:xfrm>
          <a:prstGeom prst="rect">
            <a:avLst/>
          </a:prstGeom>
          <a:noFill/>
        </p:spPr>
      </p:pic>
      <p:sp>
        <p:nvSpPr>
          <p:cNvPr id="17" name="TextBox 16"/>
          <p:cNvSpPr txBox="1"/>
          <p:nvPr/>
        </p:nvSpPr>
        <p:spPr>
          <a:xfrm>
            <a:off x="1147492" y="1239588"/>
            <a:ext cx="2971800" cy="381000"/>
          </a:xfrm>
          <a:prstGeom prst="rect">
            <a:avLst/>
          </a:prstGeom>
          <a:noFill/>
        </p:spPr>
        <p:txBody>
          <a:bodyPr wrap="square" rtlCol="0">
            <a:spAutoFit/>
          </a:bodyPr>
          <a:lstStyle/>
          <a:p>
            <a:r>
              <a:rPr lang="en-US" b="1" dirty="0" smtClean="0"/>
              <a:t>Visible Image</a:t>
            </a:r>
            <a:endParaRPr lang="en-IN" b="1" dirty="0"/>
          </a:p>
        </p:txBody>
      </p:sp>
      <p:sp>
        <p:nvSpPr>
          <p:cNvPr id="18" name="TextBox 17"/>
          <p:cNvSpPr txBox="1"/>
          <p:nvPr/>
        </p:nvSpPr>
        <p:spPr>
          <a:xfrm>
            <a:off x="5252113" y="1218187"/>
            <a:ext cx="3124200" cy="369332"/>
          </a:xfrm>
          <a:prstGeom prst="rect">
            <a:avLst/>
          </a:prstGeom>
          <a:noFill/>
        </p:spPr>
        <p:txBody>
          <a:bodyPr wrap="square" rtlCol="0">
            <a:spAutoFit/>
          </a:bodyPr>
          <a:lstStyle/>
          <a:p>
            <a:r>
              <a:rPr lang="en-US" b="1" dirty="0" smtClean="0"/>
              <a:t>IR Image</a:t>
            </a:r>
            <a:endParaRPr lang="en-IN" b="1" dirty="0"/>
          </a:p>
        </p:txBody>
      </p:sp>
      <p:sp>
        <p:nvSpPr>
          <p:cNvPr id="19" name="TextBox 18"/>
          <p:cNvSpPr txBox="1"/>
          <p:nvPr/>
        </p:nvSpPr>
        <p:spPr>
          <a:xfrm>
            <a:off x="2633392" y="338395"/>
            <a:ext cx="4191000" cy="584775"/>
          </a:xfrm>
          <a:prstGeom prst="rect">
            <a:avLst/>
          </a:prstGeom>
          <a:noFill/>
        </p:spPr>
        <p:txBody>
          <a:bodyPr wrap="square" rtlCol="0">
            <a:spAutoFit/>
          </a:bodyPr>
          <a:lstStyle/>
          <a:p>
            <a:pPr algn="ctr"/>
            <a:r>
              <a:rPr lang="en-US" sz="3200" b="1" dirty="0" smtClean="0">
                <a:latin typeface="Baskerville Old Face" panose="02020602080505020303" pitchFamily="18" charset="0"/>
              </a:rPr>
              <a:t>INPUT </a:t>
            </a:r>
            <a:r>
              <a:rPr lang="en-US" sz="3200" b="1" dirty="0" smtClean="0">
                <a:latin typeface="Baskerville Old Face" panose="02020602080505020303" pitchFamily="18" charset="0"/>
              </a:rPr>
              <a:t> IMAGES</a:t>
            </a:r>
            <a:endParaRPr lang="en-IN" sz="3200" b="1" dirty="0">
              <a:latin typeface="Baskerville Old Face" panose="02020602080505020303" pitchFamily="18" charset="0"/>
            </a:endParaRPr>
          </a:p>
        </p:txBody>
      </p:sp>
      <p:pic>
        <p:nvPicPr>
          <p:cNvPr id="7" name="Picture 6"/>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021307" y="2005042"/>
            <a:ext cx="3877216" cy="3319696"/>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5077890" y="2005042"/>
            <a:ext cx="3886742" cy="3306761"/>
          </a:xfrm>
          <a:prstGeom prst="rect">
            <a:avLst/>
          </a:prstGeom>
        </p:spPr>
      </p:pic>
    </p:spTree>
    <p:extLst>
      <p:ext uri="{BB962C8B-B14F-4D97-AF65-F5344CB8AC3E}">
        <p14:creationId xmlns:p14="http://schemas.microsoft.com/office/powerpoint/2010/main" xmlns="" val="2197818901"/>
      </p:ext>
    </p:extLst>
  </p:cSld>
  <p:clrMapOvr>
    <a:masterClrMapping/>
  </p:clrMapOvr>
  <mc:AlternateContent xmlns:mc="http://schemas.openxmlformats.org/markup-compatibility/2006">
    <mc:Choice xmlns:p14="http://schemas.microsoft.com/office/powerpoint/2010/main" xmlns="" Requires="p14">
      <p:transition spd="slow" p14:dur="900">
        <p14:warp dir="in"/>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fade">
                                      <p:cBhvr>
                                        <p:cTn id="17" dur="1000"/>
                                        <p:tgtEl>
                                          <p:spTgt spid="18"/>
                                        </p:tgtEl>
                                      </p:cBhvr>
                                    </p:animEffect>
                                    <p:anim calcmode="lin" valueType="num">
                                      <p:cBhvr>
                                        <p:cTn id="18" dur="1000" fill="hold"/>
                                        <p:tgtEl>
                                          <p:spTgt spid="18"/>
                                        </p:tgtEl>
                                        <p:attrNameLst>
                                          <p:attrName>ppt_x</p:attrName>
                                        </p:attrNameLst>
                                      </p:cBhvr>
                                      <p:tavLst>
                                        <p:tav tm="0">
                                          <p:val>
                                            <p:strVal val="#ppt_x"/>
                                          </p:val>
                                        </p:tav>
                                        <p:tav tm="100000">
                                          <p:val>
                                            <p:strVal val="#ppt_x"/>
                                          </p:val>
                                        </p:tav>
                                      </p:tavLst>
                                    </p:anim>
                                    <p:anim calcmode="lin" valueType="num">
                                      <p:cBhvr>
                                        <p:cTn id="19" dur="1000" fill="hold"/>
                                        <p:tgtEl>
                                          <p:spTgt spid="18"/>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fade">
                                      <p:cBhvr>
                                        <p:cTn id="22" dur="1000"/>
                                        <p:tgtEl>
                                          <p:spTgt spid="17"/>
                                        </p:tgtEl>
                                      </p:cBhvr>
                                    </p:animEffect>
                                    <p:anim calcmode="lin" valueType="num">
                                      <p:cBhvr>
                                        <p:cTn id="23" dur="1000" fill="hold"/>
                                        <p:tgtEl>
                                          <p:spTgt spid="17"/>
                                        </p:tgtEl>
                                        <p:attrNameLst>
                                          <p:attrName>ppt_x</p:attrName>
                                        </p:attrNameLst>
                                      </p:cBhvr>
                                      <p:tavLst>
                                        <p:tav tm="0">
                                          <p:val>
                                            <p:strVal val="#ppt_x"/>
                                          </p:val>
                                        </p:tav>
                                        <p:tav tm="100000">
                                          <p:val>
                                            <p:strVal val="#ppt_x"/>
                                          </p:val>
                                        </p:tav>
                                      </p:tavLst>
                                    </p:anim>
                                    <p:anim calcmode="lin" valueType="num">
                                      <p:cBhvr>
                                        <p:cTn id="24"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cv</a:t>
            </a:r>
            <a:endParaRPr lang="en-US" dirty="0"/>
          </a:p>
        </p:txBody>
      </p:sp>
      <p:sp>
        <p:nvSpPr>
          <p:cNvPr id="3" name="Subtitle 2"/>
          <p:cNvSpPr>
            <a:spLocks noGrp="1"/>
          </p:cNvSpPr>
          <p:nvPr>
            <p:ph type="subTitle" idx="1"/>
          </p:nvPr>
        </p:nvSpPr>
        <p:spPr/>
        <p:txBody>
          <a:bodyPr/>
          <a:lstStyle/>
          <a:p>
            <a:endParaRPr lang="en-US"/>
          </a:p>
        </p:txBody>
      </p:sp>
      <p:pic>
        <p:nvPicPr>
          <p:cNvPr id="1026" name="Picture 2" descr="C:\Documents and Settings\ADMIN\Desktop\Courses Offered.jpg"/>
          <p:cNvPicPr>
            <a:picLocks noChangeAspect="1" noChangeArrowheads="1"/>
          </p:cNvPicPr>
          <p:nvPr/>
        </p:nvPicPr>
        <p:blipFill>
          <a:blip r:embed="rId2" cstate="print"/>
          <a:srcRect/>
          <a:stretch>
            <a:fillRect/>
          </a:stretch>
        </p:blipFill>
        <p:spPr bwMode="auto">
          <a:xfrm>
            <a:off x="0" y="0"/>
            <a:ext cx="9144000" cy="6858000"/>
          </a:xfrm>
          <a:prstGeom prst="rect">
            <a:avLst/>
          </a:prstGeom>
          <a:noFill/>
        </p:spPr>
      </p:pic>
      <p:sp>
        <p:nvSpPr>
          <p:cNvPr id="4" name="TextBox 3"/>
          <p:cNvSpPr txBox="1"/>
          <p:nvPr/>
        </p:nvSpPr>
        <p:spPr>
          <a:xfrm>
            <a:off x="5410200" y="6664673"/>
            <a:ext cx="7086600" cy="246221"/>
          </a:xfrm>
          <a:prstGeom prst="rect">
            <a:avLst/>
          </a:prstGeom>
          <a:noFill/>
        </p:spPr>
        <p:txBody>
          <a:bodyPr wrap="square" rtlCol="0">
            <a:spAutoFit/>
          </a:bodyPr>
          <a:lstStyle/>
          <a:p>
            <a:r>
              <a:rPr lang="en-US" sz="1000" b="1" dirty="0" smtClean="0"/>
              <a:t>Department of Computer Science &amp; Engineering, DSCE</a:t>
            </a:r>
            <a:endParaRPr lang="en-US" sz="1000" b="1" dirty="0"/>
          </a:p>
        </p:txBody>
      </p:sp>
      <p:sp>
        <p:nvSpPr>
          <p:cNvPr id="9" name="TextBox 8"/>
          <p:cNvSpPr txBox="1"/>
          <p:nvPr/>
        </p:nvSpPr>
        <p:spPr>
          <a:xfrm>
            <a:off x="1143000" y="228600"/>
            <a:ext cx="7848600" cy="584775"/>
          </a:xfrm>
          <a:prstGeom prst="rect">
            <a:avLst/>
          </a:prstGeom>
          <a:noFill/>
        </p:spPr>
        <p:txBody>
          <a:bodyPr wrap="square" rtlCol="0">
            <a:spAutoFit/>
          </a:bodyPr>
          <a:lstStyle/>
          <a:p>
            <a:pPr marL="285750" indent="-285750" algn="ctr"/>
            <a:r>
              <a:rPr lang="en-US" sz="3200" b="1" dirty="0" smtClean="0">
                <a:latin typeface="Baskerville Old Face" panose="02020602080505020303" pitchFamily="18" charset="0"/>
                <a:cs typeface="Times New Roman"/>
              </a:rPr>
              <a:t>OUTPUT</a:t>
            </a:r>
          </a:p>
        </p:txBody>
      </p:sp>
      <p:pic>
        <p:nvPicPr>
          <p:cNvPr id="8" name="Picture 7" descr="Screenshot (335).jpg"/>
          <p:cNvPicPr>
            <a:picLocks noChangeAspect="1"/>
          </p:cNvPicPr>
          <p:nvPr/>
        </p:nvPicPr>
        <p:blipFill>
          <a:blip r:embed="rId3"/>
          <a:stretch>
            <a:fillRect/>
          </a:stretch>
        </p:blipFill>
        <p:spPr>
          <a:xfrm>
            <a:off x="990600" y="838200"/>
            <a:ext cx="8001000" cy="4658834"/>
          </a:xfrm>
          <a:prstGeom prst="rect">
            <a:avLst/>
          </a:prstGeom>
        </p:spPr>
      </p:pic>
    </p:spTree>
    <p:extLst>
      <p:ext uri="{BB962C8B-B14F-4D97-AF65-F5344CB8AC3E}">
        <p14:creationId xmlns:p14="http://schemas.microsoft.com/office/powerpoint/2010/main" xmlns="" val="4088618304"/>
      </p:ext>
    </p:extLst>
  </p:cSld>
  <p:clrMapOvr>
    <a:masterClrMapping/>
  </p:clrMapOvr>
  <mc:AlternateContent xmlns:mc="http://schemas.openxmlformats.org/markup-compatibility/2006">
    <mc:Choice xmlns:p14="http://schemas.microsoft.com/office/powerpoint/2010/main" xmlns="" Requires="p14">
      <p:transition spd="slow" p14:dur="900">
        <p14:warp dir="in"/>
      </p:transition>
    </mc:Choice>
    <mc:Fallback>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1843087" y="1715294"/>
            <a:ext cx="5457825" cy="4295775"/>
          </a:xfrm>
        </p:spPr>
      </p:pic>
      <p:pic>
        <p:nvPicPr>
          <p:cNvPr id="4" name="Picture 2" descr="C:\Documents and Settings\ADMIN\Desktop\Courses Offered.jpg"/>
          <p:cNvPicPr>
            <a:picLocks noChangeAspect="1" noChangeArrowheads="1"/>
          </p:cNvPicPr>
          <p:nvPr/>
        </p:nvPicPr>
        <p:blipFill>
          <a:blip r:embed="rId3" cstate="print"/>
          <a:srcRect/>
          <a:stretch>
            <a:fillRect/>
          </a:stretch>
        </p:blipFill>
        <p:spPr bwMode="auto">
          <a:xfrm>
            <a:off x="0" y="0"/>
            <a:ext cx="9144000" cy="6858000"/>
          </a:xfrm>
          <a:prstGeom prst="rect">
            <a:avLst/>
          </a:prstGeom>
          <a:noFill/>
        </p:spPr>
      </p:pic>
      <p:pic>
        <p:nvPicPr>
          <p:cNvPr id="7" name="Picture 6"/>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1600200" y="381000"/>
            <a:ext cx="6705600" cy="5477775"/>
          </a:xfrm>
          <a:prstGeom prst="rect">
            <a:avLst/>
          </a:prstGeom>
        </p:spPr>
      </p:pic>
    </p:spTree>
    <p:extLst>
      <p:ext uri="{BB962C8B-B14F-4D97-AF65-F5344CB8AC3E}">
        <p14:creationId xmlns:p14="http://schemas.microsoft.com/office/powerpoint/2010/main" xmlns="" val="2720933632"/>
      </p:ext>
    </p:extLst>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1843087" y="1715294"/>
            <a:ext cx="5457825" cy="4295775"/>
          </a:xfrm>
        </p:spPr>
      </p:pic>
      <p:pic>
        <p:nvPicPr>
          <p:cNvPr id="4" name="Picture 2" descr="C:\Documents and Settings\ADMIN\Desktop\Courses Offered.jpg"/>
          <p:cNvPicPr>
            <a:picLocks noChangeAspect="1" noChangeArrowheads="1"/>
          </p:cNvPicPr>
          <p:nvPr/>
        </p:nvPicPr>
        <p:blipFill>
          <a:blip r:embed="rId3" cstate="print"/>
          <a:srcRect/>
          <a:stretch>
            <a:fillRect/>
          </a:stretch>
        </p:blipFill>
        <p:spPr bwMode="auto">
          <a:xfrm>
            <a:off x="0" y="0"/>
            <a:ext cx="9144000" cy="6858000"/>
          </a:xfrm>
          <a:prstGeom prst="rect">
            <a:avLst/>
          </a:prstGeom>
          <a:noFill/>
        </p:spPr>
      </p:pic>
      <p:pic>
        <p:nvPicPr>
          <p:cNvPr id="7" name="Picture 6"/>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1676400" y="381000"/>
            <a:ext cx="6691312" cy="5511867"/>
          </a:xfrm>
          <a:prstGeom prst="rect">
            <a:avLst/>
          </a:prstGeom>
        </p:spPr>
      </p:pic>
    </p:spTree>
    <p:extLst>
      <p:ext uri="{BB962C8B-B14F-4D97-AF65-F5344CB8AC3E}">
        <p14:creationId xmlns:p14="http://schemas.microsoft.com/office/powerpoint/2010/main" xmlns="" val="119313444"/>
      </p:ext>
    </p:extLst>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pic>
        <p:nvPicPr>
          <p:cNvPr id="1026" name="Picture 2" descr="C:\Documents and Settings\ADMIN\Desktop\Courses Offered.jpg"/>
          <p:cNvPicPr>
            <a:picLocks noChangeAspect="1" noChangeArrowheads="1"/>
          </p:cNvPicPr>
          <p:nvPr/>
        </p:nvPicPr>
        <p:blipFill>
          <a:blip r:embed="rId2" cstate="print"/>
          <a:srcRect/>
          <a:stretch>
            <a:fillRect/>
          </a:stretch>
        </p:blipFill>
        <p:spPr bwMode="auto">
          <a:xfrm>
            <a:off x="0" y="0"/>
            <a:ext cx="9144000" cy="6858000"/>
          </a:xfrm>
          <a:prstGeom prst="rect">
            <a:avLst/>
          </a:prstGeom>
          <a:noFill/>
        </p:spPr>
      </p:pic>
      <p:sp>
        <p:nvSpPr>
          <p:cNvPr id="4" name="TextBox 3"/>
          <p:cNvSpPr txBox="1"/>
          <p:nvPr/>
        </p:nvSpPr>
        <p:spPr>
          <a:xfrm>
            <a:off x="5410200" y="6664673"/>
            <a:ext cx="7086600" cy="246221"/>
          </a:xfrm>
          <a:prstGeom prst="rect">
            <a:avLst/>
          </a:prstGeom>
          <a:noFill/>
        </p:spPr>
        <p:txBody>
          <a:bodyPr wrap="square" rtlCol="0">
            <a:spAutoFit/>
          </a:bodyPr>
          <a:lstStyle/>
          <a:p>
            <a:r>
              <a:rPr lang="en-US" sz="1000" b="1" dirty="0" smtClean="0"/>
              <a:t>Department of Computer Science &amp; Engineering, DSCE</a:t>
            </a:r>
            <a:endParaRPr lang="en-US" sz="1000" b="1" dirty="0"/>
          </a:p>
        </p:txBody>
      </p:sp>
      <p:sp>
        <p:nvSpPr>
          <p:cNvPr id="6" name="TextBox 5"/>
          <p:cNvSpPr txBox="1"/>
          <p:nvPr/>
        </p:nvSpPr>
        <p:spPr>
          <a:xfrm>
            <a:off x="1066800" y="990600"/>
            <a:ext cx="7696200" cy="830997"/>
          </a:xfrm>
          <a:prstGeom prst="rect">
            <a:avLst/>
          </a:prstGeom>
          <a:noFill/>
        </p:spPr>
        <p:txBody>
          <a:bodyPr wrap="square" rtlCol="0">
            <a:spAutoFit/>
          </a:bodyPr>
          <a:lstStyle/>
          <a:p>
            <a:pPr lvl="0"/>
            <a:endParaRPr lang="en-US" sz="2400" dirty="0" smtClean="0"/>
          </a:p>
          <a:p>
            <a:pPr marL="342900" indent="-342900">
              <a:buFont typeface="Arial" panose="020B0604020202020204" pitchFamily="34" charset="0"/>
              <a:buChar char="•"/>
            </a:pPr>
            <a:endParaRPr lang="en-US" sz="2400" dirty="0" smtClean="0"/>
          </a:p>
        </p:txBody>
      </p:sp>
      <p:pic>
        <p:nvPicPr>
          <p:cNvPr id="8" name="Picture 7"/>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2476500" y="762000"/>
            <a:ext cx="4572000" cy="2667000"/>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2514600" y="3429000"/>
            <a:ext cx="4533900" cy="2594956"/>
          </a:xfrm>
          <a:prstGeom prst="rect">
            <a:avLst/>
          </a:prstGeom>
        </p:spPr>
      </p:pic>
      <p:sp>
        <p:nvSpPr>
          <p:cNvPr id="5" name="TextBox 4"/>
          <p:cNvSpPr txBox="1"/>
          <p:nvPr/>
        </p:nvSpPr>
        <p:spPr>
          <a:xfrm>
            <a:off x="2209800" y="152400"/>
            <a:ext cx="5105400" cy="861774"/>
          </a:xfrm>
          <a:prstGeom prst="rect">
            <a:avLst/>
          </a:prstGeom>
          <a:noFill/>
        </p:spPr>
        <p:txBody>
          <a:bodyPr wrap="square" rtlCol="0">
            <a:spAutoFit/>
          </a:bodyPr>
          <a:lstStyle/>
          <a:p>
            <a:pPr algn="ctr"/>
            <a:r>
              <a:rPr lang="en-US" sz="3200" b="1" dirty="0">
                <a:latin typeface="Baskerville Old Face" panose="02020602080505020303" pitchFamily="18" charset="0"/>
                <a:cs typeface="Times New Roman"/>
              </a:rPr>
              <a:t>RESULTS</a:t>
            </a:r>
          </a:p>
          <a:p>
            <a:endParaRPr lang="en-IN" dirty="0"/>
          </a:p>
        </p:txBody>
      </p:sp>
    </p:spTree>
    <p:extLst>
      <p:ext uri="{BB962C8B-B14F-4D97-AF65-F5344CB8AC3E}">
        <p14:creationId xmlns:p14="http://schemas.microsoft.com/office/powerpoint/2010/main" xmlns="" val="985506770"/>
      </p:ext>
    </p:extLst>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1000"/>
                                        <p:tgtEl>
                                          <p:spTgt spid="9"/>
                                        </p:tgtEl>
                                      </p:cBhvr>
                                    </p:animEffect>
                                    <p:anim calcmode="lin" valueType="num">
                                      <p:cBhvr>
                                        <p:cTn id="13" dur="1000" fill="hold"/>
                                        <p:tgtEl>
                                          <p:spTgt spid="9"/>
                                        </p:tgtEl>
                                        <p:attrNameLst>
                                          <p:attrName>ppt_x</p:attrName>
                                        </p:attrNameLst>
                                      </p:cBhvr>
                                      <p:tavLst>
                                        <p:tav tm="0">
                                          <p:val>
                                            <p:strVal val="#ppt_x"/>
                                          </p:val>
                                        </p:tav>
                                        <p:tav tm="100000">
                                          <p:val>
                                            <p:strVal val="#ppt_x"/>
                                          </p:val>
                                        </p:tav>
                                      </p:tavLst>
                                    </p:anim>
                                    <p:anim calcmode="lin" valueType="num">
                                      <p:cBhvr>
                                        <p:cTn id="14"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cv</a:t>
            </a:r>
            <a:endParaRPr lang="en-US" dirty="0"/>
          </a:p>
        </p:txBody>
      </p:sp>
      <p:sp>
        <p:nvSpPr>
          <p:cNvPr id="3" name="Subtitle 2"/>
          <p:cNvSpPr>
            <a:spLocks noGrp="1"/>
          </p:cNvSpPr>
          <p:nvPr>
            <p:ph type="subTitle" idx="1"/>
          </p:nvPr>
        </p:nvSpPr>
        <p:spPr/>
        <p:txBody>
          <a:bodyPr/>
          <a:lstStyle/>
          <a:p>
            <a:endParaRPr lang="en-US"/>
          </a:p>
        </p:txBody>
      </p:sp>
      <p:pic>
        <p:nvPicPr>
          <p:cNvPr id="1026" name="Picture 2" descr="C:\Documents and Settings\ADMIN\Desktop\Courses Offered.jpg"/>
          <p:cNvPicPr>
            <a:picLocks noChangeAspect="1" noChangeArrowheads="1"/>
          </p:cNvPicPr>
          <p:nvPr/>
        </p:nvPicPr>
        <p:blipFill>
          <a:blip r:embed="rId2" cstate="print"/>
          <a:srcRect/>
          <a:stretch>
            <a:fillRect/>
          </a:stretch>
        </p:blipFill>
        <p:spPr bwMode="auto">
          <a:xfrm>
            <a:off x="0" y="0"/>
            <a:ext cx="9144000" cy="6858000"/>
          </a:xfrm>
          <a:prstGeom prst="rect">
            <a:avLst/>
          </a:prstGeom>
          <a:noFill/>
        </p:spPr>
      </p:pic>
      <p:sp>
        <p:nvSpPr>
          <p:cNvPr id="4" name="TextBox 3"/>
          <p:cNvSpPr txBox="1"/>
          <p:nvPr/>
        </p:nvSpPr>
        <p:spPr>
          <a:xfrm>
            <a:off x="5410200" y="6664673"/>
            <a:ext cx="7086600" cy="246221"/>
          </a:xfrm>
          <a:prstGeom prst="rect">
            <a:avLst/>
          </a:prstGeom>
          <a:noFill/>
        </p:spPr>
        <p:txBody>
          <a:bodyPr wrap="square" rtlCol="0">
            <a:spAutoFit/>
          </a:bodyPr>
          <a:lstStyle/>
          <a:p>
            <a:r>
              <a:rPr lang="en-US" sz="1000" b="1" dirty="0" smtClean="0"/>
              <a:t>Department of Computer Science &amp; Engineering, DSCE</a:t>
            </a:r>
            <a:endParaRPr lang="en-US" sz="1000" b="1" dirty="0"/>
          </a:p>
        </p:txBody>
      </p:sp>
      <p:sp>
        <p:nvSpPr>
          <p:cNvPr id="5" name="TextBox 4"/>
          <p:cNvSpPr txBox="1"/>
          <p:nvPr/>
        </p:nvSpPr>
        <p:spPr>
          <a:xfrm>
            <a:off x="1179286" y="208927"/>
            <a:ext cx="7315200" cy="646331"/>
          </a:xfrm>
          <a:prstGeom prst="rect">
            <a:avLst/>
          </a:prstGeom>
          <a:noFill/>
        </p:spPr>
        <p:txBody>
          <a:bodyPr wrap="square" rtlCol="0">
            <a:spAutoFit/>
          </a:bodyPr>
          <a:lstStyle/>
          <a:p>
            <a:pPr algn="ctr"/>
            <a:r>
              <a:rPr lang="en-US" sz="3600" b="1" dirty="0" smtClean="0">
                <a:latin typeface="Times New Roman"/>
                <a:cs typeface="Times New Roman"/>
              </a:rPr>
              <a:t>RESULTS</a:t>
            </a:r>
            <a:endParaRPr lang="en-US" sz="3600" b="1" dirty="0">
              <a:latin typeface="Times New Roman"/>
              <a:cs typeface="Times New Roman"/>
            </a:endParaRPr>
          </a:p>
        </p:txBody>
      </p:sp>
      <p:pic>
        <p:nvPicPr>
          <p:cNvPr id="9" name="Picture 8"/>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2104047" y="1002614"/>
            <a:ext cx="5710631" cy="2477078"/>
          </a:xfrm>
          <a:prstGeom prst="rect">
            <a:avLst/>
          </a:prstGeom>
        </p:spPr>
      </p:pic>
      <p:pic>
        <p:nvPicPr>
          <p:cNvPr id="10" name="Picture 9"/>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2121107" y="3600450"/>
            <a:ext cx="5651293" cy="2537109"/>
          </a:xfrm>
          <a:prstGeom prst="rect">
            <a:avLst/>
          </a:prstGeom>
        </p:spPr>
      </p:pic>
    </p:spTree>
    <p:extLst>
      <p:ext uri="{BB962C8B-B14F-4D97-AF65-F5344CB8AC3E}">
        <p14:creationId xmlns:p14="http://schemas.microsoft.com/office/powerpoint/2010/main" xmlns="" val="4074329045"/>
      </p:ext>
    </p:extLst>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1000"/>
                                        <p:tgtEl>
                                          <p:spTgt spid="10"/>
                                        </p:tgtEl>
                                      </p:cBhvr>
                                    </p:animEffect>
                                    <p:anim calcmode="lin" valueType="num">
                                      <p:cBhvr>
                                        <p:cTn id="13" dur="1000" fill="hold"/>
                                        <p:tgtEl>
                                          <p:spTgt spid="10"/>
                                        </p:tgtEl>
                                        <p:attrNameLst>
                                          <p:attrName>ppt_x</p:attrName>
                                        </p:attrNameLst>
                                      </p:cBhvr>
                                      <p:tavLst>
                                        <p:tav tm="0">
                                          <p:val>
                                            <p:strVal val="#ppt_x"/>
                                          </p:val>
                                        </p:tav>
                                        <p:tav tm="100000">
                                          <p:val>
                                            <p:strVal val="#ppt_x"/>
                                          </p:val>
                                        </p:tav>
                                      </p:tavLst>
                                    </p:anim>
                                    <p:anim calcmode="lin" valueType="num">
                                      <p:cBhvr>
                                        <p:cTn id="14"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cv</a:t>
            </a:r>
            <a:endParaRPr lang="en-US" dirty="0"/>
          </a:p>
        </p:txBody>
      </p:sp>
      <p:sp>
        <p:nvSpPr>
          <p:cNvPr id="3" name="Subtitle 2"/>
          <p:cNvSpPr>
            <a:spLocks noGrp="1"/>
          </p:cNvSpPr>
          <p:nvPr>
            <p:ph type="subTitle" idx="1"/>
          </p:nvPr>
        </p:nvSpPr>
        <p:spPr/>
        <p:txBody>
          <a:bodyPr/>
          <a:lstStyle/>
          <a:p>
            <a:endParaRPr lang="en-US"/>
          </a:p>
        </p:txBody>
      </p:sp>
      <p:pic>
        <p:nvPicPr>
          <p:cNvPr id="1026" name="Picture 2" descr="C:\Documents and Settings\ADMIN\Desktop\Courses Offered.jpg"/>
          <p:cNvPicPr>
            <a:picLocks noChangeAspect="1" noChangeArrowheads="1"/>
          </p:cNvPicPr>
          <p:nvPr/>
        </p:nvPicPr>
        <p:blipFill>
          <a:blip r:embed="rId2" cstate="print"/>
          <a:srcRect/>
          <a:stretch>
            <a:fillRect/>
          </a:stretch>
        </p:blipFill>
        <p:spPr bwMode="auto">
          <a:xfrm>
            <a:off x="0" y="0"/>
            <a:ext cx="9144000" cy="6858000"/>
          </a:xfrm>
          <a:prstGeom prst="rect">
            <a:avLst/>
          </a:prstGeom>
          <a:noFill/>
        </p:spPr>
      </p:pic>
      <p:sp>
        <p:nvSpPr>
          <p:cNvPr id="4" name="TextBox 3"/>
          <p:cNvSpPr txBox="1"/>
          <p:nvPr/>
        </p:nvSpPr>
        <p:spPr>
          <a:xfrm>
            <a:off x="5410200" y="6664673"/>
            <a:ext cx="7086600" cy="246221"/>
          </a:xfrm>
          <a:prstGeom prst="rect">
            <a:avLst/>
          </a:prstGeom>
          <a:noFill/>
        </p:spPr>
        <p:txBody>
          <a:bodyPr wrap="square" rtlCol="0">
            <a:spAutoFit/>
          </a:bodyPr>
          <a:lstStyle/>
          <a:p>
            <a:r>
              <a:rPr lang="en-US" sz="1000" b="1" dirty="0" smtClean="0"/>
              <a:t>Department of Computer Science &amp; Engineering, DSCE</a:t>
            </a:r>
            <a:endParaRPr lang="en-US" sz="1000" b="1" dirty="0"/>
          </a:p>
        </p:txBody>
      </p:sp>
      <p:sp>
        <p:nvSpPr>
          <p:cNvPr id="5" name="TextBox 4"/>
          <p:cNvSpPr txBox="1"/>
          <p:nvPr/>
        </p:nvSpPr>
        <p:spPr>
          <a:xfrm>
            <a:off x="1179286" y="208927"/>
            <a:ext cx="7315200" cy="646331"/>
          </a:xfrm>
          <a:prstGeom prst="rect">
            <a:avLst/>
          </a:prstGeom>
          <a:noFill/>
        </p:spPr>
        <p:txBody>
          <a:bodyPr wrap="square" rtlCol="0">
            <a:spAutoFit/>
          </a:bodyPr>
          <a:lstStyle/>
          <a:p>
            <a:pPr algn="ctr"/>
            <a:r>
              <a:rPr lang="en-US" sz="3600" b="1" dirty="0" smtClean="0">
                <a:latin typeface="Times New Roman"/>
                <a:cs typeface="Times New Roman"/>
              </a:rPr>
              <a:t>RESULTS</a:t>
            </a:r>
            <a:endParaRPr lang="en-US" sz="3600" b="1" dirty="0">
              <a:latin typeface="Times New Roman"/>
              <a:cs typeface="Times New Roman"/>
            </a:endParaRPr>
          </a:p>
        </p:txBody>
      </p:sp>
      <p:pic>
        <p:nvPicPr>
          <p:cNvPr id="7" name="Picture 6"/>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2057400" y="855257"/>
            <a:ext cx="5867399" cy="2459441"/>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2057401" y="3505201"/>
            <a:ext cx="5867398" cy="2590800"/>
          </a:xfrm>
          <a:prstGeom prst="rect">
            <a:avLst/>
          </a:prstGeom>
        </p:spPr>
      </p:pic>
    </p:spTree>
    <p:extLst>
      <p:ext uri="{BB962C8B-B14F-4D97-AF65-F5344CB8AC3E}">
        <p14:creationId xmlns:p14="http://schemas.microsoft.com/office/powerpoint/2010/main" xmlns="" val="528045756"/>
      </p:ext>
    </p:extLst>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pic>
        <p:nvPicPr>
          <p:cNvPr id="1026" name="Picture 2" descr="C:\Documents and Settings\ADMIN\Desktop\Courses Offered.jpg"/>
          <p:cNvPicPr>
            <a:picLocks noChangeAspect="1" noChangeArrowheads="1"/>
          </p:cNvPicPr>
          <p:nvPr/>
        </p:nvPicPr>
        <p:blipFill>
          <a:blip r:embed="rId2" cstate="print"/>
          <a:srcRect/>
          <a:stretch>
            <a:fillRect/>
          </a:stretch>
        </p:blipFill>
        <p:spPr bwMode="auto">
          <a:xfrm>
            <a:off x="0" y="13252"/>
            <a:ext cx="9144000" cy="6858000"/>
          </a:xfrm>
          <a:prstGeom prst="rect">
            <a:avLst/>
          </a:prstGeom>
          <a:noFill/>
        </p:spPr>
      </p:pic>
      <p:sp>
        <p:nvSpPr>
          <p:cNvPr id="4" name="TextBox 3"/>
          <p:cNvSpPr txBox="1"/>
          <p:nvPr/>
        </p:nvSpPr>
        <p:spPr>
          <a:xfrm>
            <a:off x="5410200" y="6664673"/>
            <a:ext cx="7086600" cy="246221"/>
          </a:xfrm>
          <a:prstGeom prst="rect">
            <a:avLst/>
          </a:prstGeom>
          <a:noFill/>
        </p:spPr>
        <p:txBody>
          <a:bodyPr wrap="square" rtlCol="0">
            <a:spAutoFit/>
          </a:bodyPr>
          <a:lstStyle/>
          <a:p>
            <a:r>
              <a:rPr lang="en-US" sz="1000" b="1" dirty="0" smtClean="0"/>
              <a:t>Department of Computer Science &amp; Engineering, DSCE</a:t>
            </a:r>
            <a:endParaRPr lang="en-US" sz="1000" b="1" dirty="0"/>
          </a:p>
        </p:txBody>
      </p:sp>
      <p:sp>
        <p:nvSpPr>
          <p:cNvPr id="5" name="TextBox 4"/>
          <p:cNvSpPr txBox="1"/>
          <p:nvPr/>
        </p:nvSpPr>
        <p:spPr>
          <a:xfrm>
            <a:off x="1168021" y="221951"/>
            <a:ext cx="7315200" cy="584775"/>
          </a:xfrm>
          <a:prstGeom prst="rect">
            <a:avLst/>
          </a:prstGeom>
          <a:noFill/>
        </p:spPr>
        <p:txBody>
          <a:bodyPr wrap="square" rtlCol="0">
            <a:spAutoFit/>
          </a:bodyPr>
          <a:lstStyle/>
          <a:p>
            <a:pPr algn="ctr"/>
            <a:r>
              <a:rPr lang="en-US" sz="3200" b="1" dirty="0" smtClean="0">
                <a:latin typeface="Baskerville Old Face" panose="02020602080505020303" pitchFamily="18" charset="0"/>
                <a:cs typeface="Times New Roman" panose="02020603050405020304" pitchFamily="18" charset="0"/>
              </a:rPr>
              <a:t>OVERVIEW</a:t>
            </a:r>
            <a:endParaRPr lang="en-US" sz="3200" b="1" dirty="0">
              <a:latin typeface="Baskerville Old Face" panose="02020602080505020303" pitchFamily="18" charset="0"/>
              <a:cs typeface="Times New Roman" panose="02020603050405020304" pitchFamily="18" charset="0"/>
            </a:endParaRPr>
          </a:p>
        </p:txBody>
      </p:sp>
      <p:sp>
        <p:nvSpPr>
          <p:cNvPr id="6" name="TextBox 5"/>
          <p:cNvSpPr txBox="1"/>
          <p:nvPr/>
        </p:nvSpPr>
        <p:spPr>
          <a:xfrm>
            <a:off x="1371600" y="1600200"/>
            <a:ext cx="7315200" cy="4154984"/>
          </a:xfrm>
          <a:prstGeom prst="rect">
            <a:avLst/>
          </a:prstGeom>
          <a:noFill/>
        </p:spPr>
        <p:txBody>
          <a:bodyPr wrap="square" rtlCol="0">
            <a:spAutoFit/>
          </a:bodyPr>
          <a:lstStyle/>
          <a:p>
            <a:r>
              <a:rPr lang="en-US" sz="2400" dirty="0" smtClean="0">
                <a:latin typeface="Times New Roman" panose="02020603050405020304" pitchFamily="18" charset="0"/>
                <a:cs typeface="Times New Roman" panose="02020603050405020304" pitchFamily="18" charset="0"/>
              </a:rPr>
              <a:t>The presentation would deal with the following:</a:t>
            </a:r>
          </a:p>
          <a:p>
            <a:pPr marL="342900" indent="-342900">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Introduction</a:t>
            </a:r>
          </a:p>
          <a:p>
            <a:pPr marL="342900" indent="-342900">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Objective</a:t>
            </a:r>
          </a:p>
          <a:p>
            <a:pPr marL="342900" indent="-342900">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Literature survey</a:t>
            </a:r>
          </a:p>
          <a:p>
            <a:pPr marL="342900" indent="-342900">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Methodology</a:t>
            </a:r>
          </a:p>
          <a:p>
            <a:pPr marL="342900" indent="-342900">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Architecture Diagram</a:t>
            </a:r>
          </a:p>
          <a:p>
            <a:pPr marL="342900" indent="-342900">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Flowchart</a:t>
            </a:r>
          </a:p>
          <a:p>
            <a:pPr marL="342900" indent="-342900">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Experiments </a:t>
            </a:r>
            <a:endParaRPr lang="en-US"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Results</a:t>
            </a:r>
          </a:p>
          <a:p>
            <a:pPr marL="342900" indent="-342900">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Conclusion</a:t>
            </a:r>
          </a:p>
          <a:p>
            <a:pPr marL="342900" indent="-342900">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References</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1651568760"/>
      </p:ext>
    </p:extLst>
  </p:cSld>
  <p:clrMapOvr>
    <a:masterClrMapping/>
  </p:clrMapOvr>
  <p:transition spd="med">
    <p:split orient="vert"/>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pic>
        <p:nvPicPr>
          <p:cNvPr id="1026" name="Picture 2" descr="C:\Documents and Settings\ADMIN\Desktop\Courses Offered.jpg"/>
          <p:cNvPicPr>
            <a:picLocks noChangeAspect="1" noChangeArrowheads="1"/>
          </p:cNvPicPr>
          <p:nvPr/>
        </p:nvPicPr>
        <p:blipFill>
          <a:blip r:embed="rId2" cstate="print"/>
          <a:srcRect/>
          <a:stretch>
            <a:fillRect/>
          </a:stretch>
        </p:blipFill>
        <p:spPr bwMode="auto">
          <a:xfrm>
            <a:off x="0" y="0"/>
            <a:ext cx="9144000" cy="6858000"/>
          </a:xfrm>
          <a:prstGeom prst="rect">
            <a:avLst/>
          </a:prstGeom>
          <a:noFill/>
        </p:spPr>
      </p:pic>
      <p:sp>
        <p:nvSpPr>
          <p:cNvPr id="4" name="TextBox 3"/>
          <p:cNvSpPr txBox="1"/>
          <p:nvPr/>
        </p:nvSpPr>
        <p:spPr>
          <a:xfrm>
            <a:off x="5410200" y="6664673"/>
            <a:ext cx="7086600" cy="246221"/>
          </a:xfrm>
          <a:prstGeom prst="rect">
            <a:avLst/>
          </a:prstGeom>
          <a:noFill/>
        </p:spPr>
        <p:txBody>
          <a:bodyPr wrap="square" rtlCol="0">
            <a:spAutoFit/>
          </a:bodyPr>
          <a:lstStyle/>
          <a:p>
            <a:r>
              <a:rPr lang="en-US" sz="1000" b="1" dirty="0" smtClean="0"/>
              <a:t>Department of Computer Science &amp; Engineering, DSCE</a:t>
            </a:r>
            <a:endParaRPr lang="en-US" sz="1000" b="1" dirty="0"/>
          </a:p>
        </p:txBody>
      </p:sp>
      <p:sp>
        <p:nvSpPr>
          <p:cNvPr id="5" name="TextBox 4"/>
          <p:cNvSpPr txBox="1"/>
          <p:nvPr/>
        </p:nvSpPr>
        <p:spPr>
          <a:xfrm>
            <a:off x="1524000" y="381000"/>
            <a:ext cx="7086600" cy="584775"/>
          </a:xfrm>
          <a:prstGeom prst="rect">
            <a:avLst/>
          </a:prstGeom>
          <a:noFill/>
        </p:spPr>
        <p:txBody>
          <a:bodyPr wrap="square" rtlCol="0">
            <a:spAutoFit/>
          </a:bodyPr>
          <a:lstStyle/>
          <a:p>
            <a:pPr algn="ctr"/>
            <a:r>
              <a:rPr lang="en-US" sz="3200" dirty="0" smtClean="0">
                <a:latin typeface="Baskerville Old Face" panose="02020602080505020303" pitchFamily="18" charset="0"/>
                <a:cs typeface="Times New Roman" panose="02020603050405020304" pitchFamily="18" charset="0"/>
              </a:rPr>
              <a:t>CONCLUSION</a:t>
            </a:r>
            <a:endParaRPr lang="en-US" sz="3200" dirty="0">
              <a:latin typeface="Baskerville Old Face" panose="02020602080505020303" pitchFamily="18" charset="0"/>
              <a:cs typeface="Times New Roman" panose="02020603050405020304" pitchFamily="18" charset="0"/>
            </a:endParaRPr>
          </a:p>
        </p:txBody>
      </p:sp>
      <p:sp>
        <p:nvSpPr>
          <p:cNvPr id="7" name="TextBox 6"/>
          <p:cNvSpPr txBox="1"/>
          <p:nvPr/>
        </p:nvSpPr>
        <p:spPr>
          <a:xfrm>
            <a:off x="1447800" y="1219200"/>
            <a:ext cx="7239000" cy="3416320"/>
          </a:xfrm>
          <a:prstGeom prst="rect">
            <a:avLst/>
          </a:prstGeom>
          <a:noFill/>
        </p:spPr>
        <p:txBody>
          <a:bodyPr wrap="square" rtlCol="0">
            <a:spAutoFit/>
          </a:bodyPr>
          <a:lstStyle/>
          <a:p>
            <a:r>
              <a:rPr lang="en-IN" dirty="0"/>
              <a:t>In this project, a novel method to fuse Infrared (IR) and visible images has been proposed based on combining rule for a multi scale decomposition based image fusion. </a:t>
            </a:r>
            <a:endParaRPr lang="en-IN" dirty="0" smtClean="0"/>
          </a:p>
          <a:p>
            <a:endParaRPr lang="en-IN" dirty="0"/>
          </a:p>
          <a:p>
            <a:r>
              <a:rPr lang="en-IN" dirty="0" smtClean="0"/>
              <a:t>By </a:t>
            </a:r>
            <a:r>
              <a:rPr lang="en-IN" dirty="0"/>
              <a:t>further employing different combination algorithms adaptively according to different information scale levels in the fusion process, we can preserve or properly enhance the background scenery and details from the visible image which provide important perceptual cues for human observation.</a:t>
            </a:r>
          </a:p>
          <a:p>
            <a:endParaRPr lang="en-IN" dirty="0"/>
          </a:p>
          <a:p>
            <a:r>
              <a:rPr lang="en-IN" dirty="0" smtClean="0"/>
              <a:t>Experimental </a:t>
            </a:r>
            <a:r>
              <a:rPr lang="en-IN" dirty="0"/>
              <a:t>results demonstrate that the proposed fusion method is able to provide perceptually better fusion results compared with various other pixel-based multi-scale fusion algorithms.</a:t>
            </a:r>
          </a:p>
        </p:txBody>
      </p:sp>
    </p:spTree>
    <p:extLst>
      <p:ext uri="{BB962C8B-B14F-4D97-AF65-F5344CB8AC3E}">
        <p14:creationId xmlns:p14="http://schemas.microsoft.com/office/powerpoint/2010/main" xmlns="" val="2218120558"/>
      </p:ext>
    </p:extLst>
  </p:cSld>
  <p:clrMapOvr>
    <a:masterClrMapping/>
  </p:clrMapOvr>
  <p:transition spd="med">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pic>
        <p:nvPicPr>
          <p:cNvPr id="1026" name="Picture 2" descr="C:\Documents and Settings\ADMIN\Desktop\Courses Offered.jpg"/>
          <p:cNvPicPr>
            <a:picLocks noChangeAspect="1" noChangeArrowheads="1"/>
          </p:cNvPicPr>
          <p:nvPr/>
        </p:nvPicPr>
        <p:blipFill>
          <a:blip r:embed="rId2" cstate="print"/>
          <a:srcRect/>
          <a:stretch>
            <a:fillRect/>
          </a:stretch>
        </p:blipFill>
        <p:spPr bwMode="auto">
          <a:xfrm>
            <a:off x="0" y="0"/>
            <a:ext cx="9144000" cy="6858000"/>
          </a:xfrm>
          <a:prstGeom prst="rect">
            <a:avLst/>
          </a:prstGeom>
          <a:noFill/>
        </p:spPr>
      </p:pic>
      <p:sp>
        <p:nvSpPr>
          <p:cNvPr id="4" name="TextBox 3"/>
          <p:cNvSpPr txBox="1"/>
          <p:nvPr/>
        </p:nvSpPr>
        <p:spPr>
          <a:xfrm>
            <a:off x="5410200" y="6664673"/>
            <a:ext cx="7086600" cy="246221"/>
          </a:xfrm>
          <a:prstGeom prst="rect">
            <a:avLst/>
          </a:prstGeom>
          <a:noFill/>
        </p:spPr>
        <p:txBody>
          <a:bodyPr wrap="square" rtlCol="0">
            <a:spAutoFit/>
          </a:bodyPr>
          <a:lstStyle/>
          <a:p>
            <a:r>
              <a:rPr lang="en-US" sz="1000" b="1" dirty="0" smtClean="0"/>
              <a:t>Department of Computer Science &amp; Engineering, DSCE</a:t>
            </a:r>
            <a:endParaRPr lang="en-US" sz="1000" b="1" dirty="0"/>
          </a:p>
        </p:txBody>
      </p:sp>
      <p:sp>
        <p:nvSpPr>
          <p:cNvPr id="5" name="TextBox 4"/>
          <p:cNvSpPr txBox="1"/>
          <p:nvPr/>
        </p:nvSpPr>
        <p:spPr>
          <a:xfrm>
            <a:off x="1066800" y="304800"/>
            <a:ext cx="7543800" cy="584775"/>
          </a:xfrm>
          <a:prstGeom prst="rect">
            <a:avLst/>
          </a:prstGeom>
          <a:noFill/>
        </p:spPr>
        <p:txBody>
          <a:bodyPr wrap="square" rtlCol="0">
            <a:spAutoFit/>
          </a:bodyPr>
          <a:lstStyle/>
          <a:p>
            <a:pPr algn="ctr"/>
            <a:r>
              <a:rPr lang="en-US" sz="3200" dirty="0" smtClean="0">
                <a:latin typeface="Baskerville Old Face" panose="02020602080505020303" pitchFamily="18" charset="0"/>
                <a:cs typeface="Times New Roman" panose="02020603050405020304" pitchFamily="18" charset="0"/>
              </a:rPr>
              <a:t>REFERENCES</a:t>
            </a:r>
            <a:endParaRPr lang="en-US" sz="3200" dirty="0">
              <a:latin typeface="Baskerville Old Face" panose="02020602080505020303" pitchFamily="18" charset="0"/>
              <a:cs typeface="Times New Roman" panose="02020603050405020304" pitchFamily="18" charset="0"/>
            </a:endParaRPr>
          </a:p>
        </p:txBody>
      </p:sp>
      <p:sp>
        <p:nvSpPr>
          <p:cNvPr id="7" name="TextBox 6"/>
          <p:cNvSpPr txBox="1"/>
          <p:nvPr/>
        </p:nvSpPr>
        <p:spPr>
          <a:xfrm>
            <a:off x="1447800" y="1073423"/>
            <a:ext cx="7162800" cy="4801314"/>
          </a:xfrm>
          <a:prstGeom prst="rect">
            <a:avLst/>
          </a:prstGeom>
          <a:noFill/>
        </p:spPr>
        <p:txBody>
          <a:bodyPr wrap="square" rtlCol="0">
            <a:spAutoFit/>
          </a:bodyPr>
          <a:lstStyle/>
          <a:p>
            <a:r>
              <a:rPr lang="en-US" dirty="0"/>
              <a:t>[1] Wei </a:t>
            </a:r>
            <a:r>
              <a:rPr lang="en-US" dirty="0" err="1"/>
              <a:t>Gan</a:t>
            </a:r>
            <a:r>
              <a:rPr lang="en-US" dirty="0"/>
              <a:t>, </a:t>
            </a:r>
            <a:r>
              <a:rPr lang="en-US" dirty="0" err="1"/>
              <a:t>Xiaohong</a:t>
            </a:r>
            <a:r>
              <a:rPr lang="en-US" dirty="0"/>
              <a:t> Wu, Wei Wu, </a:t>
            </a:r>
            <a:r>
              <a:rPr lang="en-US" dirty="0" err="1"/>
              <a:t>Xiaomin</a:t>
            </a:r>
            <a:r>
              <a:rPr lang="en-US" dirty="0"/>
              <a:t> Yang, Chao </a:t>
            </a:r>
            <a:r>
              <a:rPr lang="en-US" dirty="0" err="1"/>
              <a:t>Ren</a:t>
            </a:r>
            <a:r>
              <a:rPr lang="en-US" dirty="0"/>
              <a:t>, </a:t>
            </a:r>
            <a:r>
              <a:rPr lang="en-US" dirty="0" err="1"/>
              <a:t>Xiaohai</a:t>
            </a:r>
            <a:r>
              <a:rPr lang="en-US" dirty="0"/>
              <a:t> He, Kai Liu, "Infrared and visible image fusion with the use of multi-scale edge-preserving decomposition and guided image filter”, ELSEVIER Infrared Physics &amp; Technology, Volume 72, September 2015, Pages </a:t>
            </a:r>
            <a:r>
              <a:rPr lang="en-US" dirty="0" smtClean="0"/>
              <a:t>37–51</a:t>
            </a:r>
          </a:p>
          <a:p>
            <a:endParaRPr lang="en-IN" dirty="0"/>
          </a:p>
          <a:p>
            <a:r>
              <a:rPr lang="en-US" dirty="0"/>
              <a:t>[2] Y. Chai, H.F. Li, J.F. </a:t>
            </a:r>
            <a:r>
              <a:rPr lang="en-US" dirty="0" err="1"/>
              <a:t>Qu</a:t>
            </a:r>
            <a:r>
              <a:rPr lang="en-US" dirty="0"/>
              <a:t>, "Image fusion scheme using a novel dual-channel PCNN in lifting stationary wavelet domain", ELSEVIER Optics Communications, Volume 283, Issue 19, 1 October 2010, Pages </a:t>
            </a:r>
            <a:r>
              <a:rPr lang="en-US" dirty="0" smtClean="0"/>
              <a:t>3591–3602</a:t>
            </a:r>
          </a:p>
          <a:p>
            <a:endParaRPr lang="en-IN" dirty="0"/>
          </a:p>
          <a:p>
            <a:r>
              <a:rPr lang="en-US" dirty="0"/>
              <a:t>[3] </a:t>
            </a:r>
            <a:r>
              <a:rPr lang="en-US" dirty="0" err="1"/>
              <a:t>Weiwei</a:t>
            </a:r>
            <a:r>
              <a:rPr lang="en-US" dirty="0"/>
              <a:t> Kong, </a:t>
            </a:r>
            <a:r>
              <a:rPr lang="en-US" dirty="0" err="1"/>
              <a:t>Longjun</a:t>
            </a:r>
            <a:r>
              <a:rPr lang="en-US" dirty="0"/>
              <a:t> Zhang, Yang Lei, "Novel fusion method for </a:t>
            </a:r>
            <a:r>
              <a:rPr lang="en-US" dirty="0" smtClean="0"/>
              <a:t>visible </a:t>
            </a:r>
            <a:r>
              <a:rPr lang="en-US" dirty="0"/>
              <a:t>light and infrared images based on NSST–SF–PCNN", ELSEVIER Infrared Physics &amp; Technology, Volume 65, July 2014, Pages </a:t>
            </a:r>
            <a:r>
              <a:rPr lang="en-US" dirty="0" smtClean="0"/>
              <a:t>103–112</a:t>
            </a:r>
          </a:p>
          <a:p>
            <a:endParaRPr lang="en-IN" dirty="0"/>
          </a:p>
          <a:p>
            <a:r>
              <a:rPr lang="en-US" dirty="0"/>
              <a:t>[4] </a:t>
            </a:r>
            <a:r>
              <a:rPr lang="en-US" dirty="0" err="1"/>
              <a:t>Pusit</a:t>
            </a:r>
            <a:r>
              <a:rPr lang="en-US" dirty="0"/>
              <a:t> </a:t>
            </a:r>
            <a:r>
              <a:rPr lang="en-US" dirty="0" err="1"/>
              <a:t>Borwonwatanadelok</a:t>
            </a:r>
            <a:r>
              <a:rPr lang="en-US" dirty="0"/>
              <a:t>, </a:t>
            </a:r>
            <a:r>
              <a:rPr lang="en-US" dirty="0" err="1"/>
              <a:t>Wirat</a:t>
            </a:r>
            <a:r>
              <a:rPr lang="en-US" dirty="0"/>
              <a:t> </a:t>
            </a:r>
            <a:r>
              <a:rPr lang="en-US" dirty="0" err="1"/>
              <a:t>Rattanapitak</a:t>
            </a:r>
            <a:r>
              <a:rPr lang="en-US" dirty="0"/>
              <a:t> and </a:t>
            </a:r>
            <a:r>
              <a:rPr lang="en-US" dirty="0" err="1"/>
              <a:t>Somkait</a:t>
            </a:r>
            <a:r>
              <a:rPr lang="en-US" dirty="0"/>
              <a:t> </a:t>
            </a:r>
            <a:r>
              <a:rPr lang="en-US" dirty="0" err="1"/>
              <a:t>Udomhunsakul</a:t>
            </a:r>
            <a:r>
              <a:rPr lang="en-US" dirty="0"/>
              <a:t>, "Multi-Focus Image Fusion based on Stationary Wavelet Transform and extended Spatial Frequency Measurement”, International Conference on Electronic Computer Technology </a:t>
            </a:r>
            <a:r>
              <a:rPr lang="en-US" dirty="0" smtClean="0"/>
              <a:t>2009</a:t>
            </a:r>
            <a:endParaRPr lang="en-IN" dirty="0"/>
          </a:p>
        </p:txBody>
      </p:sp>
    </p:spTree>
    <p:extLst>
      <p:ext uri="{BB962C8B-B14F-4D97-AF65-F5344CB8AC3E}">
        <p14:creationId xmlns:p14="http://schemas.microsoft.com/office/powerpoint/2010/main" xmlns="" val="2633816792"/>
      </p:ext>
    </p:extLst>
  </p:cSld>
  <p:clrMapOvr>
    <a:masterClrMapping/>
  </p:clrMapOvr>
  <p:transition>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pic>
        <p:nvPicPr>
          <p:cNvPr id="1026" name="Picture 2" descr="C:\Documents and Settings\ADMIN\Desktop\Courses Offered.jpg"/>
          <p:cNvPicPr>
            <a:picLocks noChangeAspect="1" noChangeArrowheads="1"/>
          </p:cNvPicPr>
          <p:nvPr/>
        </p:nvPicPr>
        <p:blipFill>
          <a:blip r:embed="rId2" cstate="print"/>
          <a:srcRect/>
          <a:stretch>
            <a:fillRect/>
          </a:stretch>
        </p:blipFill>
        <p:spPr bwMode="auto">
          <a:xfrm>
            <a:off x="0" y="0"/>
            <a:ext cx="9144000" cy="6858000"/>
          </a:xfrm>
          <a:prstGeom prst="rect">
            <a:avLst/>
          </a:prstGeom>
          <a:noFill/>
        </p:spPr>
      </p:pic>
      <p:sp>
        <p:nvSpPr>
          <p:cNvPr id="4" name="TextBox 3"/>
          <p:cNvSpPr txBox="1"/>
          <p:nvPr/>
        </p:nvSpPr>
        <p:spPr>
          <a:xfrm>
            <a:off x="5410200" y="6664673"/>
            <a:ext cx="7086600" cy="246221"/>
          </a:xfrm>
          <a:prstGeom prst="rect">
            <a:avLst/>
          </a:prstGeom>
          <a:noFill/>
        </p:spPr>
        <p:txBody>
          <a:bodyPr wrap="square" rtlCol="0">
            <a:spAutoFit/>
          </a:bodyPr>
          <a:lstStyle/>
          <a:p>
            <a:r>
              <a:rPr lang="en-US" sz="1000" b="1" dirty="0" smtClean="0"/>
              <a:t>Department of Computer Science &amp; Engineering, DSCE</a:t>
            </a:r>
            <a:endParaRPr lang="en-US" sz="1000" b="1" dirty="0"/>
          </a:p>
        </p:txBody>
      </p:sp>
      <p:sp>
        <p:nvSpPr>
          <p:cNvPr id="5" name="TextBox 4"/>
          <p:cNvSpPr txBox="1"/>
          <p:nvPr/>
        </p:nvSpPr>
        <p:spPr>
          <a:xfrm>
            <a:off x="1066800" y="304800"/>
            <a:ext cx="7543800" cy="584775"/>
          </a:xfrm>
          <a:prstGeom prst="rect">
            <a:avLst/>
          </a:prstGeom>
          <a:noFill/>
        </p:spPr>
        <p:txBody>
          <a:bodyPr wrap="square" rtlCol="0">
            <a:spAutoFit/>
          </a:bodyPr>
          <a:lstStyle/>
          <a:p>
            <a:pPr algn="ctr"/>
            <a:r>
              <a:rPr lang="en-US" sz="3200" dirty="0" smtClean="0">
                <a:latin typeface="Baskerville Old Face" panose="02020602080505020303" pitchFamily="18" charset="0"/>
                <a:cs typeface="Times New Roman" panose="02020603050405020304" pitchFamily="18" charset="0"/>
              </a:rPr>
              <a:t>REFERENCES</a:t>
            </a:r>
            <a:r>
              <a:rPr lang="en-US" sz="3200" dirty="0" smtClean="0">
                <a:latin typeface="Baskerville Old Face" panose="02020602080505020303" pitchFamily="18" charset="0"/>
              </a:rPr>
              <a:t> </a:t>
            </a:r>
            <a:r>
              <a:rPr lang="en-US" sz="3200" dirty="0" smtClean="0">
                <a:latin typeface="Baskerville Old Face" panose="02020602080505020303" pitchFamily="18" charset="0"/>
                <a:cs typeface="Times New Roman" panose="02020603050405020304" pitchFamily="18" charset="0"/>
              </a:rPr>
              <a:t>(CONTINUED)</a:t>
            </a:r>
            <a:endParaRPr lang="en-US" sz="3200" dirty="0">
              <a:latin typeface="Baskerville Old Face" panose="02020602080505020303" pitchFamily="18" charset="0"/>
              <a:cs typeface="Times New Roman" panose="02020603050405020304" pitchFamily="18" charset="0"/>
            </a:endParaRPr>
          </a:p>
        </p:txBody>
      </p:sp>
      <p:sp>
        <p:nvSpPr>
          <p:cNvPr id="6" name="TextBox 5"/>
          <p:cNvSpPr txBox="1"/>
          <p:nvPr/>
        </p:nvSpPr>
        <p:spPr>
          <a:xfrm>
            <a:off x="1371600" y="651350"/>
            <a:ext cx="7239000" cy="707886"/>
          </a:xfrm>
          <a:prstGeom prst="rect">
            <a:avLst/>
          </a:prstGeom>
          <a:noFill/>
        </p:spPr>
        <p:txBody>
          <a:bodyPr wrap="square" rtlCol="0">
            <a:spAutoFit/>
          </a:bodyPr>
          <a:lstStyle/>
          <a:p>
            <a:pPr algn="just"/>
            <a:r>
              <a:rPr lang="en-US" sz="2000" dirty="0">
                <a:latin typeface="Times New Roman" panose="02020603050405020304" pitchFamily="18" charset="0"/>
                <a:cs typeface="Times New Roman" panose="02020603050405020304" pitchFamily="18" charset="0"/>
              </a:rPr>
              <a:t> </a:t>
            </a:r>
          </a:p>
          <a:p>
            <a:pPr algn="just"/>
            <a:endParaRPr lang="en-US" sz="2000" dirty="0">
              <a:latin typeface="Times New Roman" panose="02020603050405020304" pitchFamily="18" charset="0"/>
              <a:cs typeface="Times New Roman" panose="02020603050405020304" pitchFamily="18" charset="0"/>
            </a:endParaRPr>
          </a:p>
        </p:txBody>
      </p:sp>
      <p:sp>
        <p:nvSpPr>
          <p:cNvPr id="8" name="TextBox 7"/>
          <p:cNvSpPr txBox="1"/>
          <p:nvPr/>
        </p:nvSpPr>
        <p:spPr>
          <a:xfrm>
            <a:off x="1371600" y="1066800"/>
            <a:ext cx="7162800" cy="5355312"/>
          </a:xfrm>
          <a:prstGeom prst="rect">
            <a:avLst/>
          </a:prstGeom>
          <a:noFill/>
        </p:spPr>
        <p:txBody>
          <a:bodyPr wrap="square" rtlCol="0">
            <a:spAutoFit/>
          </a:bodyPr>
          <a:lstStyle/>
          <a:p>
            <a:r>
              <a:rPr lang="en-US" dirty="0"/>
              <a:t>[5] </a:t>
            </a:r>
            <a:r>
              <a:rPr lang="en-US" dirty="0" err="1"/>
              <a:t>Shutao</a:t>
            </a:r>
            <a:r>
              <a:rPr lang="en-US" dirty="0"/>
              <a:t> Li, "</a:t>
            </a:r>
            <a:r>
              <a:rPr lang="en-US" dirty="0" err="1"/>
              <a:t>Multisensor</a:t>
            </a:r>
            <a:r>
              <a:rPr lang="en-US" dirty="0"/>
              <a:t> Remote Sensing Image Fusion using Stationary Wavelet Transform: effects of basis and Decomposition Level", International Journal of Wavelets, </a:t>
            </a:r>
            <a:r>
              <a:rPr lang="en-US" dirty="0" err="1"/>
              <a:t>Multiresolution</a:t>
            </a:r>
            <a:r>
              <a:rPr lang="en-US" dirty="0"/>
              <a:t> and Information Processing Volume 06, Issue 01, January </a:t>
            </a:r>
            <a:r>
              <a:rPr lang="en-US" dirty="0" smtClean="0"/>
              <a:t>2008</a:t>
            </a:r>
          </a:p>
          <a:p>
            <a:endParaRPr lang="en-IN" dirty="0"/>
          </a:p>
          <a:p>
            <a:r>
              <a:rPr lang="en-US" dirty="0"/>
              <a:t>[6] </a:t>
            </a:r>
            <a:r>
              <a:rPr lang="en-US" dirty="0" err="1"/>
              <a:t>Sukhjinder</a:t>
            </a:r>
            <a:r>
              <a:rPr lang="en-US" dirty="0"/>
              <a:t> Kaur, "Noise Types and Various Removal Techniques", International Journal of Advanced Research in Electronics and Communication Engineering (IJARECE) Volume 4, Issue 2, February </a:t>
            </a:r>
            <a:r>
              <a:rPr lang="en-US" dirty="0" smtClean="0"/>
              <a:t>2015</a:t>
            </a:r>
          </a:p>
          <a:p>
            <a:r>
              <a:rPr lang="en-US" dirty="0" smtClean="0"/>
              <a:t> </a:t>
            </a:r>
            <a:endParaRPr lang="en-IN" dirty="0"/>
          </a:p>
          <a:p>
            <a:r>
              <a:rPr lang="en-US" dirty="0"/>
              <a:t>[7] Mr. </a:t>
            </a:r>
            <a:r>
              <a:rPr lang="en-US" dirty="0" err="1"/>
              <a:t>Rohit</a:t>
            </a:r>
            <a:r>
              <a:rPr lang="en-US" dirty="0"/>
              <a:t> </a:t>
            </a:r>
            <a:r>
              <a:rPr lang="en-US" dirty="0" err="1"/>
              <a:t>Verma</a:t>
            </a:r>
            <a:r>
              <a:rPr lang="en-US" dirty="0"/>
              <a:t> and Dr. </a:t>
            </a:r>
            <a:r>
              <a:rPr lang="en-US" dirty="0" err="1"/>
              <a:t>Jahid</a:t>
            </a:r>
            <a:r>
              <a:rPr lang="en-US" dirty="0"/>
              <a:t> Ali, "A Comparative Study of Various </a:t>
            </a:r>
            <a:endParaRPr lang="en-US" dirty="0" smtClean="0"/>
          </a:p>
          <a:p>
            <a:r>
              <a:rPr lang="en-US" dirty="0" smtClean="0"/>
              <a:t>Types </a:t>
            </a:r>
            <a:r>
              <a:rPr lang="en-US" dirty="0"/>
              <a:t>of Image Noise and Efficient Noise Removal Techniques", International Journal of Advanced Research in Computer Science and Software Engineering Volume 3, Issue 10, October 2013 </a:t>
            </a:r>
            <a:endParaRPr lang="en-US" dirty="0" smtClean="0"/>
          </a:p>
          <a:p>
            <a:endParaRPr lang="en-IN" dirty="0"/>
          </a:p>
          <a:p>
            <a:r>
              <a:rPr lang="en-IN" dirty="0"/>
              <a:t> </a:t>
            </a:r>
            <a:r>
              <a:rPr lang="en-IN" dirty="0" smtClean="0"/>
              <a:t>[</a:t>
            </a:r>
            <a:r>
              <a:rPr lang="en-IN" dirty="0"/>
              <a:t>8] Yi Wang, </a:t>
            </a:r>
            <a:r>
              <a:rPr lang="en-IN" dirty="0" err="1"/>
              <a:t>Zhonghua</a:t>
            </a:r>
            <a:r>
              <a:rPr lang="en-IN" dirty="0"/>
              <a:t> </a:t>
            </a:r>
            <a:r>
              <a:rPr lang="en-IN" dirty="0" err="1"/>
              <a:t>Luo</a:t>
            </a:r>
            <a:r>
              <a:rPr lang="en-IN" dirty="0"/>
              <a:t>, </a:t>
            </a:r>
            <a:r>
              <a:rPr lang="en-IN" dirty="0" err="1"/>
              <a:t>Zhihai</a:t>
            </a:r>
            <a:r>
              <a:rPr lang="en-IN" dirty="0"/>
              <a:t> </a:t>
            </a:r>
            <a:r>
              <a:rPr lang="en-IN" dirty="0" err="1"/>
              <a:t>Xu</a:t>
            </a:r>
            <a:r>
              <a:rPr lang="en-IN" dirty="0"/>
              <a:t>, </a:t>
            </a:r>
            <a:r>
              <a:rPr lang="en-IN" dirty="0" err="1"/>
              <a:t>Huajun</a:t>
            </a:r>
            <a:r>
              <a:rPr lang="en-IN" dirty="0"/>
              <a:t> Feng, Qi Li, </a:t>
            </a:r>
            <a:r>
              <a:rPr lang="en-IN" dirty="0" err="1"/>
              <a:t>Yueting</a:t>
            </a:r>
            <a:r>
              <a:rPr lang="en-IN" dirty="0"/>
              <a:t> Chen, “Fusion of Infrared and Visual Images Through Multi-scale Hybrid Unidirectional Total Variation”, IEEE International Conference on Signal and Image Processing (ICSIP) 2016.</a:t>
            </a:r>
          </a:p>
          <a:p>
            <a:r>
              <a:rPr lang="en-US" dirty="0"/>
              <a:t> </a:t>
            </a:r>
            <a:endParaRPr lang="en-IN" dirty="0"/>
          </a:p>
        </p:txBody>
      </p:sp>
    </p:spTree>
    <p:extLst>
      <p:ext uri="{BB962C8B-B14F-4D97-AF65-F5344CB8AC3E}">
        <p14:creationId xmlns:p14="http://schemas.microsoft.com/office/powerpoint/2010/main" xmlns="" val="2633816792"/>
      </p:ext>
    </p:extLst>
  </p:cSld>
  <p:clrMapOvr>
    <a:masterClrMapping/>
  </p:clrMapOvr>
  <p:transition>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Documents and Settings\ADMIN\Desktop\Courses Offered.jpg"/>
          <p:cNvPicPr>
            <a:picLocks noChangeAspect="1" noChangeArrowheads="1"/>
          </p:cNvPicPr>
          <p:nvPr/>
        </p:nvPicPr>
        <p:blipFill>
          <a:blip r:embed="rId2" cstate="print"/>
          <a:srcRect/>
          <a:stretch>
            <a:fillRect/>
          </a:stretch>
        </p:blipFill>
        <p:spPr bwMode="auto">
          <a:xfrm>
            <a:off x="0" y="0"/>
            <a:ext cx="9144000" cy="6858000"/>
          </a:xfrm>
          <a:prstGeom prst="rect">
            <a:avLst/>
          </a:prstGeom>
          <a:noFill/>
        </p:spPr>
      </p:pic>
      <p:sp>
        <p:nvSpPr>
          <p:cNvPr id="6" name="Title 5"/>
          <p:cNvSpPr>
            <a:spLocks noGrp="1"/>
          </p:cNvSpPr>
          <p:nvPr>
            <p:ph type="title"/>
          </p:nvPr>
        </p:nvSpPr>
        <p:spPr>
          <a:xfrm>
            <a:off x="914400" y="2057400"/>
            <a:ext cx="8229600" cy="1143000"/>
          </a:xfrm>
        </p:spPr>
        <p:txBody>
          <a:bodyPr/>
          <a:lstStyle/>
          <a:p>
            <a:r>
              <a:rPr lang="en-US" dirty="0" smtClean="0">
                <a:latin typeface="Baskerville Old Face" panose="02020602080505020303" pitchFamily="18" charset="0"/>
                <a:cs typeface="Times New Roman" pitchFamily="18" charset="0"/>
              </a:rPr>
              <a:t>THANK YOU</a:t>
            </a:r>
            <a:endParaRPr lang="en-IN" dirty="0">
              <a:latin typeface="Baskerville Old Face" panose="02020602080505020303" pitchFamily="18" charset="0"/>
              <a:cs typeface="Times New Roman" pitchFamily="18" charset="0"/>
            </a:endParaRPr>
          </a:p>
        </p:txBody>
      </p:sp>
      <p:sp>
        <p:nvSpPr>
          <p:cNvPr id="4" name="TextBox 3"/>
          <p:cNvSpPr txBox="1"/>
          <p:nvPr/>
        </p:nvSpPr>
        <p:spPr>
          <a:xfrm>
            <a:off x="5410200" y="6664673"/>
            <a:ext cx="7086600" cy="246221"/>
          </a:xfrm>
          <a:prstGeom prst="rect">
            <a:avLst/>
          </a:prstGeom>
          <a:noFill/>
        </p:spPr>
        <p:txBody>
          <a:bodyPr wrap="square" rtlCol="0">
            <a:spAutoFit/>
          </a:bodyPr>
          <a:lstStyle/>
          <a:p>
            <a:r>
              <a:rPr lang="en-US" sz="1000" b="1" dirty="0" smtClean="0"/>
              <a:t>Department of Computer Science &amp; Engineering, DSCE</a:t>
            </a:r>
            <a:endParaRPr lang="en-US" sz="1000" b="1" dirty="0"/>
          </a:p>
        </p:txBody>
      </p:sp>
    </p:spTree>
    <p:extLst>
      <p:ext uri="{BB962C8B-B14F-4D97-AF65-F5344CB8AC3E}">
        <p14:creationId xmlns:p14="http://schemas.microsoft.com/office/powerpoint/2010/main" xmlns="" val="764485177"/>
      </p:ext>
    </p:extLst>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pic>
        <p:nvPicPr>
          <p:cNvPr id="1026" name="Picture 2" descr="C:\Documents and Settings\ADMIN\Desktop\Courses Offered.jpg"/>
          <p:cNvPicPr>
            <a:picLocks noChangeAspect="1" noChangeArrowheads="1"/>
          </p:cNvPicPr>
          <p:nvPr/>
        </p:nvPicPr>
        <p:blipFill>
          <a:blip r:embed="rId2" cstate="print"/>
          <a:srcRect/>
          <a:stretch>
            <a:fillRect/>
          </a:stretch>
        </p:blipFill>
        <p:spPr bwMode="auto">
          <a:xfrm>
            <a:off x="-11373" y="-20382"/>
            <a:ext cx="9144000" cy="6858000"/>
          </a:xfrm>
          <a:prstGeom prst="rect">
            <a:avLst/>
          </a:prstGeom>
          <a:noFill/>
        </p:spPr>
      </p:pic>
      <p:sp>
        <p:nvSpPr>
          <p:cNvPr id="4" name="TextBox 3"/>
          <p:cNvSpPr txBox="1"/>
          <p:nvPr/>
        </p:nvSpPr>
        <p:spPr>
          <a:xfrm>
            <a:off x="5410200" y="6664673"/>
            <a:ext cx="7086600" cy="246221"/>
          </a:xfrm>
          <a:prstGeom prst="rect">
            <a:avLst/>
          </a:prstGeom>
          <a:noFill/>
        </p:spPr>
        <p:txBody>
          <a:bodyPr wrap="square" rtlCol="0">
            <a:spAutoFit/>
          </a:bodyPr>
          <a:lstStyle/>
          <a:p>
            <a:r>
              <a:rPr lang="en-US" sz="1000" b="1" dirty="0" smtClean="0"/>
              <a:t>Department of Computer Science &amp; Engineering, DSCE</a:t>
            </a:r>
            <a:endParaRPr lang="en-US" sz="1000" b="1" dirty="0"/>
          </a:p>
        </p:txBody>
      </p:sp>
      <p:sp>
        <p:nvSpPr>
          <p:cNvPr id="5" name="TextBox 4"/>
          <p:cNvSpPr txBox="1"/>
          <p:nvPr/>
        </p:nvSpPr>
        <p:spPr>
          <a:xfrm>
            <a:off x="1524000" y="152400"/>
            <a:ext cx="7239000" cy="584775"/>
          </a:xfrm>
          <a:prstGeom prst="rect">
            <a:avLst/>
          </a:prstGeom>
          <a:noFill/>
        </p:spPr>
        <p:txBody>
          <a:bodyPr wrap="square" rtlCol="0">
            <a:spAutoFit/>
          </a:bodyPr>
          <a:lstStyle/>
          <a:p>
            <a:pPr algn="ctr"/>
            <a:r>
              <a:rPr lang="en-US" sz="3200" b="1" dirty="0" smtClean="0">
                <a:latin typeface="Baskerville Old Face" panose="02020602080505020303" pitchFamily="18" charset="0"/>
                <a:cs typeface="Times New Roman" panose="02020603050405020304" pitchFamily="18" charset="0"/>
              </a:rPr>
              <a:t>INTRODUCTION</a:t>
            </a:r>
            <a:endParaRPr lang="en-US" sz="3200" b="1" dirty="0">
              <a:latin typeface="Baskerville Old Face" panose="02020602080505020303" pitchFamily="18" charset="0"/>
              <a:cs typeface="Times New Roman" panose="02020603050405020304" pitchFamily="18" charset="0"/>
            </a:endParaRPr>
          </a:p>
        </p:txBody>
      </p:sp>
      <p:sp>
        <p:nvSpPr>
          <p:cNvPr id="6" name="TextBox 5"/>
          <p:cNvSpPr txBox="1"/>
          <p:nvPr/>
        </p:nvSpPr>
        <p:spPr>
          <a:xfrm>
            <a:off x="990600" y="990600"/>
            <a:ext cx="7772400" cy="5016758"/>
          </a:xfrm>
          <a:prstGeom prst="rect">
            <a:avLst/>
          </a:prstGeom>
          <a:noFill/>
        </p:spPr>
        <p:txBody>
          <a:bodyPr wrap="square" rtlCol="0">
            <a:spAutoFit/>
          </a:bodyPr>
          <a:lstStyle/>
          <a:p>
            <a:pPr marL="342900" indent="-342900">
              <a:buFont typeface="Arial" panose="020B0604020202020204" pitchFamily="34" charset="0"/>
              <a:buChar char="•"/>
            </a:pPr>
            <a:r>
              <a:rPr lang="en-IN" sz="2000" dirty="0">
                <a:latin typeface="Times New Roman" pitchFamily="18" charset="0"/>
                <a:cs typeface="Times New Roman" pitchFamily="18" charset="0"/>
              </a:rPr>
              <a:t> </a:t>
            </a:r>
            <a:r>
              <a:rPr lang="en-IN" sz="2000" dirty="0"/>
              <a:t>In computer vision, </a:t>
            </a:r>
            <a:r>
              <a:rPr lang="en-IN" sz="2000" dirty="0" smtClean="0"/>
              <a:t>Multi sensor</a:t>
            </a:r>
            <a:r>
              <a:rPr lang="en-IN" sz="2000" dirty="0"/>
              <a:t> </a:t>
            </a:r>
            <a:r>
              <a:rPr lang="en-IN" sz="2000" b="1" dirty="0"/>
              <a:t>Image fusion</a:t>
            </a:r>
            <a:r>
              <a:rPr lang="en-IN" sz="2000" dirty="0"/>
              <a:t> is the process of combining relevant information from two or more images into a single image. The resulting image will be more informative than any of the input images.</a:t>
            </a:r>
          </a:p>
          <a:p>
            <a:endParaRPr lang="en-IN" sz="2000" dirty="0" smtClean="0"/>
          </a:p>
          <a:p>
            <a:pPr marL="342900" indent="-342900">
              <a:buFont typeface="Arial" panose="020B0604020202020204" pitchFamily="34" charset="0"/>
              <a:buChar char="•"/>
            </a:pPr>
            <a:r>
              <a:rPr lang="en-IN" sz="2000" dirty="0" smtClean="0"/>
              <a:t> </a:t>
            </a:r>
            <a:r>
              <a:rPr lang="en-IN" sz="2000" dirty="0"/>
              <a:t>Since IR sensors are able to capture thermal information in a scene that is not directly seen by human eyes, they can more clearly detect some objects in lowlight, occlusion and adverse weather conditions.</a:t>
            </a:r>
          </a:p>
          <a:p>
            <a:endParaRPr lang="en-IN" sz="2000" dirty="0"/>
          </a:p>
          <a:p>
            <a:pPr marL="342900" indent="-342900">
              <a:buFont typeface="Arial" panose="020B0604020202020204" pitchFamily="34" charset="0"/>
              <a:buChar char="•"/>
            </a:pPr>
            <a:r>
              <a:rPr lang="en-IN" sz="2000" dirty="0"/>
              <a:t> Visible imagery normally provides more details of the scene in the visible spectrum, and also presents more natural intensities and contrasts that are consistent with human visual perception.</a:t>
            </a:r>
            <a:r>
              <a:rPr lang="en-US" sz="2000" dirty="0">
                <a:latin typeface="Times New Roman" panose="02020603050405020304" pitchFamily="18" charset="0"/>
                <a:cs typeface="Times New Roman" panose="02020603050405020304" pitchFamily="18" charset="0"/>
              </a:rPr>
              <a:t> </a:t>
            </a:r>
          </a:p>
          <a:p>
            <a:pPr>
              <a:buFont typeface="Wingdings" pitchFamily="2" charset="2"/>
              <a:buChar char="q"/>
            </a:pPr>
            <a:endParaRPr lang="en-US"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IN" sz="2000" dirty="0"/>
              <a:t> In this project, we present a multi scale fusion method to achieve better fusion results for human visual perception.</a:t>
            </a:r>
            <a:endParaRPr lang="en-US" sz="2000" dirty="0">
              <a:latin typeface="Times New Roman" pitchFamily="18" charset="0"/>
              <a:cs typeface="Times New Roman" pitchFamily="18" charset="0"/>
            </a:endParaRPr>
          </a:p>
          <a:p>
            <a:pPr algn="just"/>
            <a:endParaRPr lang="en-US" sz="2000" dirty="0" smtClean="0">
              <a:latin typeface="Times New Roman" pitchFamily="18" charset="0"/>
              <a:cs typeface="Times New Roman" pitchFamily="18" charset="0"/>
            </a:endParaRPr>
          </a:p>
        </p:txBody>
      </p:sp>
    </p:spTree>
    <p:extLst>
      <p:ext uri="{BB962C8B-B14F-4D97-AF65-F5344CB8AC3E}">
        <p14:creationId xmlns:p14="http://schemas.microsoft.com/office/powerpoint/2010/main" xmlns="" val="637269193"/>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l</a:t>
            </a:r>
            <a:endParaRPr lang="en-US" dirty="0"/>
          </a:p>
        </p:txBody>
      </p:sp>
      <p:sp>
        <p:nvSpPr>
          <p:cNvPr id="3" name="Subtitle 2"/>
          <p:cNvSpPr>
            <a:spLocks noGrp="1"/>
          </p:cNvSpPr>
          <p:nvPr>
            <p:ph type="subTitle" idx="1"/>
          </p:nvPr>
        </p:nvSpPr>
        <p:spPr/>
        <p:txBody>
          <a:bodyPr/>
          <a:lstStyle/>
          <a:p>
            <a:endParaRPr lang="en-US"/>
          </a:p>
        </p:txBody>
      </p:sp>
      <p:pic>
        <p:nvPicPr>
          <p:cNvPr id="1026" name="Picture 2" descr="C:\Documents and Settings\ADMIN\Desktop\Courses Offered.jpg"/>
          <p:cNvPicPr>
            <a:picLocks noChangeAspect="1" noChangeArrowheads="1"/>
          </p:cNvPicPr>
          <p:nvPr/>
        </p:nvPicPr>
        <p:blipFill>
          <a:blip r:embed="rId2" cstate="print"/>
          <a:srcRect/>
          <a:stretch>
            <a:fillRect/>
          </a:stretch>
        </p:blipFill>
        <p:spPr bwMode="auto">
          <a:xfrm>
            <a:off x="0" y="76200"/>
            <a:ext cx="9144000" cy="6858000"/>
          </a:xfrm>
          <a:prstGeom prst="rect">
            <a:avLst/>
          </a:prstGeom>
          <a:noFill/>
        </p:spPr>
      </p:pic>
      <p:sp>
        <p:nvSpPr>
          <p:cNvPr id="4" name="TextBox 3"/>
          <p:cNvSpPr txBox="1"/>
          <p:nvPr/>
        </p:nvSpPr>
        <p:spPr>
          <a:xfrm>
            <a:off x="5410200" y="6664673"/>
            <a:ext cx="7086600" cy="246221"/>
          </a:xfrm>
          <a:prstGeom prst="rect">
            <a:avLst/>
          </a:prstGeom>
          <a:noFill/>
        </p:spPr>
        <p:txBody>
          <a:bodyPr wrap="square" rtlCol="0">
            <a:spAutoFit/>
          </a:bodyPr>
          <a:lstStyle/>
          <a:p>
            <a:r>
              <a:rPr lang="en-US" sz="1000" b="1" dirty="0" smtClean="0"/>
              <a:t>Department of Computer Science &amp; Engineering, DSCE</a:t>
            </a:r>
            <a:endParaRPr lang="en-US" sz="1000" b="1" dirty="0"/>
          </a:p>
        </p:txBody>
      </p:sp>
      <p:sp>
        <p:nvSpPr>
          <p:cNvPr id="6" name="TextBox 5"/>
          <p:cNvSpPr txBox="1"/>
          <p:nvPr/>
        </p:nvSpPr>
        <p:spPr>
          <a:xfrm>
            <a:off x="1752600" y="304800"/>
            <a:ext cx="6096000" cy="584775"/>
          </a:xfrm>
          <a:prstGeom prst="rect">
            <a:avLst/>
          </a:prstGeom>
          <a:noFill/>
        </p:spPr>
        <p:txBody>
          <a:bodyPr wrap="square" rtlCol="0">
            <a:spAutoFit/>
          </a:bodyPr>
          <a:lstStyle/>
          <a:p>
            <a:pPr algn="ctr"/>
            <a:r>
              <a:rPr lang="en-US" sz="3200" b="1" dirty="0" smtClean="0">
                <a:latin typeface="Baskerville Old Face" panose="02020602080505020303" pitchFamily="18" charset="0"/>
                <a:cs typeface="Times New Roman" panose="02020603050405020304" pitchFamily="18" charset="0"/>
              </a:rPr>
              <a:t>OBJECTIVE </a:t>
            </a:r>
            <a:endParaRPr lang="en-US" sz="3200" b="1" dirty="0">
              <a:latin typeface="Baskerville Old Face" panose="02020602080505020303" pitchFamily="18" charset="0"/>
              <a:cs typeface="Times New Roman" panose="02020603050405020304" pitchFamily="18" charset="0"/>
            </a:endParaRPr>
          </a:p>
        </p:txBody>
      </p:sp>
      <p:sp>
        <p:nvSpPr>
          <p:cNvPr id="8" name="TextBox 7"/>
          <p:cNvSpPr txBox="1"/>
          <p:nvPr/>
        </p:nvSpPr>
        <p:spPr>
          <a:xfrm>
            <a:off x="990600" y="990600"/>
            <a:ext cx="8001000" cy="1323439"/>
          </a:xfrm>
          <a:prstGeom prst="rect">
            <a:avLst/>
          </a:prstGeom>
          <a:noFill/>
        </p:spPr>
        <p:txBody>
          <a:bodyPr wrap="square" rtlCol="0">
            <a:spAutoFit/>
          </a:bodyPr>
          <a:lstStyle/>
          <a:p>
            <a:pPr algn="just"/>
            <a:r>
              <a:rPr lang="en-IN" sz="2000" dirty="0"/>
              <a:t>The main objective is </a:t>
            </a:r>
            <a:r>
              <a:rPr lang="en-IN" sz="2000" dirty="0" smtClean="0"/>
              <a:t>to fuse images, </a:t>
            </a:r>
            <a:r>
              <a:rPr lang="en-IN" sz="2000" dirty="0"/>
              <a:t>the visible and infrared </a:t>
            </a:r>
            <a:r>
              <a:rPr lang="en-IN" sz="2000" dirty="0" smtClean="0"/>
              <a:t>images, </a:t>
            </a:r>
            <a:r>
              <a:rPr lang="en-IN" sz="2000" dirty="0"/>
              <a:t>to enhance the information of output image  which could be helpful for many applications, especially for surveillance of sensitive border regions to locate enemies particularly in the forest/mountain </a:t>
            </a:r>
            <a:r>
              <a:rPr lang="en-IN" sz="2000" dirty="0" smtClean="0"/>
              <a:t>areas. </a:t>
            </a:r>
            <a:endParaRPr lang="en-US" sz="2000" dirty="0">
              <a:latin typeface="Times New Roman" pitchFamily="18" charset="0"/>
              <a:cs typeface="Times New Roman" pitchFamily="18" charset="0"/>
            </a:endParaRPr>
          </a:p>
        </p:txBody>
      </p:sp>
      <p:sp>
        <p:nvSpPr>
          <p:cNvPr id="9" name="Rectangle 8"/>
          <p:cNvSpPr/>
          <p:nvPr/>
        </p:nvSpPr>
        <p:spPr>
          <a:xfrm>
            <a:off x="2743200" y="2895600"/>
            <a:ext cx="5181600" cy="584775"/>
          </a:xfrm>
          <a:prstGeom prst="rect">
            <a:avLst/>
          </a:prstGeom>
        </p:spPr>
        <p:txBody>
          <a:bodyPr wrap="square">
            <a:spAutoFit/>
          </a:bodyPr>
          <a:lstStyle/>
          <a:p>
            <a:pPr algn="just"/>
            <a:r>
              <a:rPr lang="en-US" sz="3200" b="1" dirty="0" smtClean="0">
                <a:latin typeface="Baskerville Old Face" panose="02020602080505020303" pitchFamily="18" charset="0"/>
                <a:cs typeface="Times New Roman" panose="02020603050405020304" pitchFamily="18" charset="0"/>
              </a:rPr>
              <a:t>PROBLEM STATEMENT </a:t>
            </a:r>
            <a:endParaRPr lang="en-US" sz="3200" dirty="0"/>
          </a:p>
        </p:txBody>
      </p:sp>
      <p:sp>
        <p:nvSpPr>
          <p:cNvPr id="10" name="TextBox 9"/>
          <p:cNvSpPr txBox="1"/>
          <p:nvPr/>
        </p:nvSpPr>
        <p:spPr>
          <a:xfrm>
            <a:off x="1066800" y="3581400"/>
            <a:ext cx="7696200" cy="1631216"/>
          </a:xfrm>
          <a:prstGeom prst="rect">
            <a:avLst/>
          </a:prstGeom>
          <a:noFill/>
        </p:spPr>
        <p:txBody>
          <a:bodyPr wrap="square" rtlCol="0">
            <a:spAutoFit/>
          </a:bodyPr>
          <a:lstStyle/>
          <a:p>
            <a:pPr algn="just"/>
            <a:r>
              <a:rPr lang="en-US" sz="2000" dirty="0" smtClean="0"/>
              <a:t>In low light environment, only limited visual information can be captured by CCD </a:t>
            </a:r>
            <a:r>
              <a:rPr lang="en-US" sz="2000" dirty="0" smtClean="0"/>
              <a:t>cameras under </a:t>
            </a:r>
            <a:r>
              <a:rPr lang="en-US" sz="2000" dirty="0" smtClean="0"/>
              <a:t>poor lightning conditions, thus making it difficult to do </a:t>
            </a:r>
            <a:r>
              <a:rPr lang="en-US" sz="2000" dirty="0" smtClean="0"/>
              <a:t> surveillance </a:t>
            </a:r>
            <a:r>
              <a:rPr lang="en-US" sz="2000" dirty="0" smtClean="0"/>
              <a:t>only by </a:t>
            </a:r>
            <a:r>
              <a:rPr lang="en-US" sz="2000" dirty="0" smtClean="0"/>
              <a:t>visual sensor</a:t>
            </a:r>
            <a:r>
              <a:rPr lang="en-US" sz="2000" dirty="0" smtClean="0"/>
              <a:t>. Therefore in this work, an image fusion technique is proposed that fuses </a:t>
            </a:r>
            <a:r>
              <a:rPr lang="en-US" sz="2000" dirty="0" smtClean="0"/>
              <a:t>low-light visible </a:t>
            </a:r>
            <a:r>
              <a:rPr lang="en-US" sz="2000" dirty="0" smtClean="0"/>
              <a:t>images and IR images capturing the same scene for better image understanding.</a:t>
            </a:r>
            <a:endParaRPr lang="en-US" sz="2000" dirty="0"/>
          </a:p>
        </p:txBody>
      </p:sp>
    </p:spTree>
    <p:extLst>
      <p:ext uri="{BB962C8B-B14F-4D97-AF65-F5344CB8AC3E}">
        <p14:creationId xmlns:p14="http://schemas.microsoft.com/office/powerpoint/2010/main" xmlns="" val="3281684891"/>
      </p:ext>
    </p:extLst>
  </p:cSld>
  <p:clrMapOvr>
    <a:masterClrMapping/>
  </p:clrMapOvr>
  <p:transition spd="med">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wipe(down)">
                                      <p:cBhvr>
                                        <p:cTn id="7"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allAtOnce"/>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l</a:t>
            </a:r>
            <a:endParaRPr lang="en-US" dirty="0"/>
          </a:p>
        </p:txBody>
      </p:sp>
      <p:sp>
        <p:nvSpPr>
          <p:cNvPr id="3" name="Subtitle 2"/>
          <p:cNvSpPr>
            <a:spLocks noGrp="1"/>
          </p:cNvSpPr>
          <p:nvPr>
            <p:ph type="subTitle" idx="1"/>
          </p:nvPr>
        </p:nvSpPr>
        <p:spPr/>
        <p:txBody>
          <a:bodyPr/>
          <a:lstStyle/>
          <a:p>
            <a:endParaRPr lang="en-US"/>
          </a:p>
        </p:txBody>
      </p:sp>
      <p:pic>
        <p:nvPicPr>
          <p:cNvPr id="1026" name="Picture 2" descr="C:\Documents and Settings\ADMIN\Desktop\Courses Offered.jpg"/>
          <p:cNvPicPr>
            <a:picLocks noChangeAspect="1" noChangeArrowheads="1"/>
          </p:cNvPicPr>
          <p:nvPr/>
        </p:nvPicPr>
        <p:blipFill>
          <a:blip r:embed="rId2" cstate="print"/>
          <a:srcRect/>
          <a:stretch>
            <a:fillRect/>
          </a:stretch>
        </p:blipFill>
        <p:spPr bwMode="auto">
          <a:xfrm>
            <a:off x="0" y="0"/>
            <a:ext cx="9144000" cy="6858000"/>
          </a:xfrm>
          <a:prstGeom prst="rect">
            <a:avLst/>
          </a:prstGeom>
          <a:noFill/>
        </p:spPr>
      </p:pic>
      <p:sp>
        <p:nvSpPr>
          <p:cNvPr id="4" name="TextBox 3"/>
          <p:cNvSpPr txBox="1"/>
          <p:nvPr/>
        </p:nvSpPr>
        <p:spPr>
          <a:xfrm>
            <a:off x="5410200" y="6664673"/>
            <a:ext cx="7086600" cy="246221"/>
          </a:xfrm>
          <a:prstGeom prst="rect">
            <a:avLst/>
          </a:prstGeom>
          <a:noFill/>
        </p:spPr>
        <p:txBody>
          <a:bodyPr wrap="square" rtlCol="0">
            <a:spAutoFit/>
          </a:bodyPr>
          <a:lstStyle/>
          <a:p>
            <a:r>
              <a:rPr lang="en-US" sz="1000" b="1" dirty="0" smtClean="0"/>
              <a:t>Department of Computer Science &amp; Engineering, DSCE</a:t>
            </a:r>
            <a:endParaRPr lang="en-US" sz="1000" b="1" dirty="0"/>
          </a:p>
        </p:txBody>
      </p:sp>
      <p:sp>
        <p:nvSpPr>
          <p:cNvPr id="6" name="TextBox 5"/>
          <p:cNvSpPr txBox="1"/>
          <p:nvPr/>
        </p:nvSpPr>
        <p:spPr>
          <a:xfrm>
            <a:off x="2590800" y="142920"/>
            <a:ext cx="4648200" cy="584775"/>
          </a:xfrm>
          <a:prstGeom prst="rect">
            <a:avLst/>
          </a:prstGeom>
          <a:noFill/>
        </p:spPr>
        <p:txBody>
          <a:bodyPr wrap="square" rtlCol="0">
            <a:spAutoFit/>
          </a:bodyPr>
          <a:lstStyle/>
          <a:p>
            <a:pPr algn="ctr"/>
            <a:r>
              <a:rPr lang="en-US" sz="3200" dirty="0" smtClean="0">
                <a:latin typeface="Times New Roman" panose="02020603050405020304" pitchFamily="18" charset="0"/>
                <a:cs typeface="Times New Roman" panose="02020603050405020304" pitchFamily="18" charset="0"/>
              </a:rPr>
              <a:t>LITERATURE SURVEY</a:t>
            </a:r>
          </a:p>
        </p:txBody>
      </p:sp>
      <p:sp>
        <p:nvSpPr>
          <p:cNvPr id="7" name="Rectangle 6"/>
          <p:cNvSpPr/>
          <p:nvPr/>
        </p:nvSpPr>
        <p:spPr>
          <a:xfrm>
            <a:off x="1219200" y="533400"/>
            <a:ext cx="7543800" cy="5386090"/>
          </a:xfrm>
          <a:prstGeom prst="rect">
            <a:avLst/>
          </a:prstGeom>
        </p:spPr>
        <p:txBody>
          <a:bodyPr wrap="square">
            <a:spAutoFit/>
          </a:bodyPr>
          <a:lstStyle/>
          <a:p>
            <a:pPr marL="342900" indent="-342900" algn="just">
              <a:buFont typeface="Arial" panose="020B0604020202020204" pitchFamily="34" charset="0"/>
              <a:buChar char="•"/>
            </a:pPr>
            <a:endParaRPr lang="en-US" sz="2000" dirty="0" smtClean="0"/>
          </a:p>
          <a:p>
            <a:pPr marL="285750" indent="-285750" algn="just">
              <a:buFont typeface="Arial" panose="020B0604020202020204" pitchFamily="34" charset="0"/>
              <a:buChar char="•"/>
            </a:pPr>
            <a:r>
              <a:rPr lang="en-IN" dirty="0"/>
              <a:t>Wei </a:t>
            </a:r>
            <a:r>
              <a:rPr lang="en-IN" dirty="0" err="1"/>
              <a:t>Gan</a:t>
            </a:r>
            <a:r>
              <a:rPr lang="en-IN" dirty="0"/>
              <a:t>, </a:t>
            </a:r>
            <a:r>
              <a:rPr lang="en-IN" dirty="0" err="1"/>
              <a:t>Xiaohong</a:t>
            </a:r>
            <a:r>
              <a:rPr lang="en-IN" dirty="0"/>
              <a:t> </a:t>
            </a:r>
            <a:r>
              <a:rPr lang="en-IN" dirty="0" smtClean="0"/>
              <a:t>Wu,</a:t>
            </a:r>
            <a:r>
              <a:rPr lang="en-IN" dirty="0"/>
              <a:t> “Infrared and visible image fusion with the use of multi-scale </a:t>
            </a:r>
            <a:r>
              <a:rPr lang="en-IN" dirty="0" smtClean="0"/>
              <a:t>edge preserving decomposition </a:t>
            </a:r>
            <a:r>
              <a:rPr lang="en-IN" dirty="0"/>
              <a:t>and guided image filter”</a:t>
            </a:r>
            <a:r>
              <a:rPr lang="en-US" dirty="0" smtClean="0">
                <a:latin typeface="Times New Roman" pitchFamily="18" charset="0"/>
                <a:cs typeface="Times New Roman" pitchFamily="18" charset="0"/>
              </a:rPr>
              <a:t> </a:t>
            </a:r>
          </a:p>
          <a:p>
            <a:pPr marL="285750" indent="-285750" algn="just">
              <a:buFont typeface="Arial" panose="020B0604020202020204" pitchFamily="34" charset="0"/>
              <a:buChar char="•"/>
            </a:pPr>
            <a:endParaRPr lang="en-US" dirty="0" smtClean="0">
              <a:latin typeface="Times New Roman" pitchFamily="18" charset="0"/>
              <a:cs typeface="Times New Roman" pitchFamily="18" charset="0"/>
            </a:endParaRPr>
          </a:p>
          <a:p>
            <a:pPr marL="271463" lvl="1" algn="just"/>
            <a:r>
              <a:rPr lang="en-IN" dirty="0" smtClean="0"/>
              <a:t>The multi-scale edge-preserving decomposition can effectively extract the useful information from the source images, whereas the guided image filter can eliminate </a:t>
            </a:r>
            <a:r>
              <a:rPr lang="en-IN" dirty="0" err="1" smtClean="0"/>
              <a:t>artifacts</a:t>
            </a:r>
            <a:r>
              <a:rPr lang="en-IN" dirty="0" smtClean="0"/>
              <a:t>. The proposed fusion scheme achieves the best results by take the advantages of multi-scale decomposition and guided filter. In addition, PC rather than Laplace operator is adopted in this study to obtain better saliency maps, which improves the performance of the proposed method.</a:t>
            </a:r>
          </a:p>
          <a:p>
            <a:pPr algn="just"/>
            <a:endParaRPr lang="en-IN" dirty="0">
              <a:latin typeface="Times New Roman" pitchFamily="18" charset="0"/>
              <a:cs typeface="Times New Roman" pitchFamily="18" charset="0"/>
            </a:endParaRPr>
          </a:p>
          <a:p>
            <a:pPr marL="285750" indent="-285750" algn="just">
              <a:buFont typeface="Arial" panose="020B0604020202020204" pitchFamily="34" charset="0"/>
              <a:buChar char="•"/>
            </a:pPr>
            <a:r>
              <a:rPr lang="it-IT" dirty="0"/>
              <a:t>Y. Chai, H.F. Li, J.F. </a:t>
            </a:r>
            <a:r>
              <a:rPr lang="it-IT" dirty="0" smtClean="0"/>
              <a:t>Qu, </a:t>
            </a:r>
            <a:r>
              <a:rPr lang="en-IN" dirty="0"/>
              <a:t>“Image fusion scheme using a novel dual-channel PCNN in lifting </a:t>
            </a:r>
            <a:r>
              <a:rPr lang="en-IN" dirty="0" smtClean="0"/>
              <a:t>stationary wavelet </a:t>
            </a:r>
            <a:r>
              <a:rPr lang="en-IN" dirty="0"/>
              <a:t>domain” </a:t>
            </a:r>
            <a:endParaRPr lang="en-IN" dirty="0" smtClean="0"/>
          </a:p>
          <a:p>
            <a:pPr algn="just"/>
            <a:endParaRPr lang="en-US" dirty="0" smtClean="0">
              <a:latin typeface="Times New Roman" pitchFamily="18" charset="0"/>
              <a:cs typeface="Times New Roman" pitchFamily="18" charset="0"/>
            </a:endParaRPr>
          </a:p>
          <a:p>
            <a:pPr marL="271463" algn="just"/>
            <a:r>
              <a:rPr lang="en-IN" dirty="0" smtClean="0"/>
              <a:t>The proposed dual-PCNN is simple and effective, it can put out the fused image directly. In the proposed algorithm, a novel sum-modified-</a:t>
            </a:r>
            <a:r>
              <a:rPr lang="en-IN" dirty="0" err="1" smtClean="0"/>
              <a:t>laplacian</a:t>
            </a:r>
            <a:r>
              <a:rPr lang="en-IN" dirty="0" smtClean="0"/>
              <a:t> (NSML), which stands for edge features in low-frequency sub-images </a:t>
            </a:r>
            <a:r>
              <a:rPr lang="en-IN" dirty="0"/>
              <a:t>in LSWT domain, is used to </a:t>
            </a:r>
            <a:r>
              <a:rPr lang="en-IN" dirty="0" smtClean="0"/>
              <a:t>motivate adaptive </a:t>
            </a:r>
            <a:r>
              <a:rPr lang="en-IN" dirty="0"/>
              <a:t>PCNN </a:t>
            </a:r>
            <a:r>
              <a:rPr lang="en-IN" dirty="0" smtClean="0"/>
              <a:t>neurons.</a:t>
            </a:r>
            <a:endParaRPr lang="en-US" dirty="0" smtClean="0">
              <a:latin typeface="Times New Roman" pitchFamily="18" charset="0"/>
              <a:cs typeface="Times New Roman" pitchFamily="18" charset="0"/>
            </a:endParaRPr>
          </a:p>
        </p:txBody>
      </p:sp>
    </p:spTree>
    <p:extLst>
      <p:ext uri="{BB962C8B-B14F-4D97-AF65-F5344CB8AC3E}">
        <p14:creationId xmlns:p14="http://schemas.microsoft.com/office/powerpoint/2010/main" xmlns="" val="3353437628"/>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l</a:t>
            </a:r>
            <a:endParaRPr lang="en-US" dirty="0"/>
          </a:p>
        </p:txBody>
      </p:sp>
      <p:sp>
        <p:nvSpPr>
          <p:cNvPr id="3" name="Subtitle 2"/>
          <p:cNvSpPr>
            <a:spLocks noGrp="1"/>
          </p:cNvSpPr>
          <p:nvPr>
            <p:ph type="subTitle" idx="1"/>
          </p:nvPr>
        </p:nvSpPr>
        <p:spPr/>
        <p:txBody>
          <a:bodyPr/>
          <a:lstStyle/>
          <a:p>
            <a:endParaRPr lang="en-US"/>
          </a:p>
        </p:txBody>
      </p:sp>
      <p:pic>
        <p:nvPicPr>
          <p:cNvPr id="1026" name="Picture 2" descr="C:\Documents and Settings\ADMIN\Desktop\Courses Offered.jpg"/>
          <p:cNvPicPr>
            <a:picLocks noChangeAspect="1" noChangeArrowheads="1"/>
          </p:cNvPicPr>
          <p:nvPr/>
        </p:nvPicPr>
        <p:blipFill>
          <a:blip r:embed="rId2" cstate="print"/>
          <a:srcRect/>
          <a:stretch>
            <a:fillRect/>
          </a:stretch>
        </p:blipFill>
        <p:spPr bwMode="auto">
          <a:xfrm>
            <a:off x="0" y="0"/>
            <a:ext cx="9144000" cy="6858000"/>
          </a:xfrm>
          <a:prstGeom prst="rect">
            <a:avLst/>
          </a:prstGeom>
          <a:noFill/>
        </p:spPr>
      </p:pic>
      <p:sp>
        <p:nvSpPr>
          <p:cNvPr id="4" name="TextBox 3"/>
          <p:cNvSpPr txBox="1"/>
          <p:nvPr/>
        </p:nvSpPr>
        <p:spPr>
          <a:xfrm>
            <a:off x="5410200" y="6664673"/>
            <a:ext cx="7086600" cy="246221"/>
          </a:xfrm>
          <a:prstGeom prst="rect">
            <a:avLst/>
          </a:prstGeom>
          <a:noFill/>
        </p:spPr>
        <p:txBody>
          <a:bodyPr wrap="square" rtlCol="0">
            <a:spAutoFit/>
          </a:bodyPr>
          <a:lstStyle/>
          <a:p>
            <a:r>
              <a:rPr lang="en-US" sz="1000" b="1" dirty="0" smtClean="0"/>
              <a:t>Department of Computer Science &amp; Engineering, DSCE</a:t>
            </a:r>
            <a:endParaRPr lang="en-US" sz="1000" b="1" dirty="0"/>
          </a:p>
        </p:txBody>
      </p:sp>
      <p:sp>
        <p:nvSpPr>
          <p:cNvPr id="6" name="TextBox 5"/>
          <p:cNvSpPr txBox="1"/>
          <p:nvPr/>
        </p:nvSpPr>
        <p:spPr>
          <a:xfrm>
            <a:off x="2590800" y="142920"/>
            <a:ext cx="4648200" cy="584775"/>
          </a:xfrm>
          <a:prstGeom prst="rect">
            <a:avLst/>
          </a:prstGeom>
          <a:noFill/>
        </p:spPr>
        <p:txBody>
          <a:bodyPr wrap="square" rtlCol="0">
            <a:spAutoFit/>
          </a:bodyPr>
          <a:lstStyle/>
          <a:p>
            <a:pPr algn="ctr"/>
            <a:r>
              <a:rPr lang="en-US" sz="3200" dirty="0" smtClean="0">
                <a:latin typeface="Times New Roman" panose="02020603050405020304" pitchFamily="18" charset="0"/>
                <a:cs typeface="Times New Roman" panose="02020603050405020304" pitchFamily="18" charset="0"/>
              </a:rPr>
              <a:t>LITERATURE SURVEY</a:t>
            </a:r>
          </a:p>
        </p:txBody>
      </p:sp>
      <p:sp>
        <p:nvSpPr>
          <p:cNvPr id="7" name="Rectangle 6"/>
          <p:cNvSpPr/>
          <p:nvPr/>
        </p:nvSpPr>
        <p:spPr>
          <a:xfrm>
            <a:off x="1143000" y="838200"/>
            <a:ext cx="7696200" cy="5078313"/>
          </a:xfrm>
          <a:prstGeom prst="rect">
            <a:avLst/>
          </a:prstGeom>
        </p:spPr>
        <p:txBody>
          <a:bodyPr wrap="square">
            <a:spAutoFit/>
          </a:bodyPr>
          <a:lstStyle/>
          <a:p>
            <a:pPr marL="285750" indent="-285750" algn="just">
              <a:buFont typeface="Arial" panose="020B0604020202020204" pitchFamily="34" charset="0"/>
              <a:buChar char="•"/>
            </a:pPr>
            <a:r>
              <a:rPr lang="nn-NO" dirty="0"/>
              <a:t>Weiwei Kong, Longjun Zhang, Yang </a:t>
            </a:r>
            <a:r>
              <a:rPr lang="nn-NO" dirty="0" smtClean="0"/>
              <a:t>Lei, </a:t>
            </a:r>
            <a:r>
              <a:rPr lang="en-IN" dirty="0"/>
              <a:t>“Novel fusion method for visible light and infrared images based on </a:t>
            </a:r>
            <a:r>
              <a:rPr lang="en-IN" dirty="0" smtClean="0"/>
              <a:t>NSST– SF–PCNN</a:t>
            </a:r>
            <a:r>
              <a:rPr lang="en-IN" dirty="0"/>
              <a:t>”</a:t>
            </a:r>
            <a:endParaRPr lang="en-US" dirty="0" smtClean="0"/>
          </a:p>
          <a:p>
            <a:pPr algn="just"/>
            <a:endParaRPr lang="en-US" dirty="0"/>
          </a:p>
          <a:p>
            <a:pPr marL="271463" algn="just"/>
            <a:r>
              <a:rPr lang="en-IN" dirty="0"/>
              <a:t>NSST owns much </a:t>
            </a:r>
            <a:r>
              <a:rPr lang="en-IN" dirty="0" smtClean="0"/>
              <a:t>lower computational </a:t>
            </a:r>
            <a:r>
              <a:rPr lang="en-IN" dirty="0"/>
              <a:t>costs and better sparse representations. </a:t>
            </a:r>
            <a:r>
              <a:rPr lang="en-IN" dirty="0" smtClean="0"/>
              <a:t>Then, traditional </a:t>
            </a:r>
            <a:r>
              <a:rPr lang="en-IN" dirty="0"/>
              <a:t>SCM is improved to be ISCM to fuse the sub </a:t>
            </a:r>
            <a:r>
              <a:rPr lang="en-IN" dirty="0" smtClean="0"/>
              <a:t>images according </a:t>
            </a:r>
            <a:r>
              <a:rPr lang="en-IN" dirty="0"/>
              <a:t>to the fusion rules devised in this paper. Finally, by </a:t>
            </a:r>
            <a:r>
              <a:rPr lang="en-IN" dirty="0" smtClean="0"/>
              <a:t>using the </a:t>
            </a:r>
            <a:r>
              <a:rPr lang="en-IN" dirty="0"/>
              <a:t>inverse NSST, the final fused image can be obtained</a:t>
            </a:r>
            <a:r>
              <a:rPr lang="en-IN" dirty="0" smtClean="0"/>
              <a:t>.</a:t>
            </a:r>
          </a:p>
          <a:p>
            <a:pPr marL="271463" algn="just"/>
            <a:endParaRPr lang="en-IN" dirty="0" smtClean="0"/>
          </a:p>
          <a:p>
            <a:pPr marL="271463" algn="just"/>
            <a:endParaRPr lang="en-IN" dirty="0"/>
          </a:p>
          <a:p>
            <a:pPr marL="285750" indent="-285750" algn="just">
              <a:buFont typeface="Arial" panose="020B0604020202020204" pitchFamily="34" charset="0"/>
              <a:buChar char="•"/>
            </a:pPr>
            <a:r>
              <a:rPr lang="en-IN" dirty="0" err="1"/>
              <a:t>Shutao</a:t>
            </a:r>
            <a:r>
              <a:rPr lang="en-IN" dirty="0"/>
              <a:t> </a:t>
            </a:r>
            <a:r>
              <a:rPr lang="en-IN" dirty="0" smtClean="0"/>
              <a:t>Li, </a:t>
            </a:r>
            <a:r>
              <a:rPr lang="en-IN" dirty="0"/>
              <a:t>“</a:t>
            </a:r>
            <a:r>
              <a:rPr lang="en-IN" dirty="0" err="1"/>
              <a:t>Multisensor</a:t>
            </a:r>
            <a:r>
              <a:rPr lang="en-IN" dirty="0"/>
              <a:t> Remote Sensing Image Fusion using Stationary </a:t>
            </a:r>
            <a:r>
              <a:rPr lang="en-IN" dirty="0" smtClean="0"/>
              <a:t>Wavelet Transform</a:t>
            </a:r>
            <a:r>
              <a:rPr lang="en-IN" dirty="0"/>
              <a:t>: effects of basis and Decomposition Level</a:t>
            </a:r>
            <a:r>
              <a:rPr lang="en-IN" dirty="0" smtClean="0"/>
              <a:t>”</a:t>
            </a:r>
          </a:p>
          <a:p>
            <a:pPr marL="285750" indent="-285750" algn="just">
              <a:buFont typeface="Arial" panose="020B0604020202020204" pitchFamily="34" charset="0"/>
              <a:buChar char="•"/>
            </a:pPr>
            <a:endParaRPr lang="en-IN" dirty="0"/>
          </a:p>
          <a:p>
            <a:pPr marL="271463" algn="just"/>
            <a:r>
              <a:rPr lang="en-IN" dirty="0"/>
              <a:t>Stationary wavelet transform is an efficient algorithm for remote sensing </a:t>
            </a:r>
            <a:r>
              <a:rPr lang="en-IN" dirty="0" smtClean="0"/>
              <a:t>image fusion. In this paper, they investigate the effects of orthogonal/biorthogonal  filters and decomposition depth on using stationary wavelet analysis for fusion. </a:t>
            </a:r>
            <a:r>
              <a:rPr lang="en-IN" dirty="0"/>
              <a:t>However, parameters such as the choice of </a:t>
            </a:r>
            <a:r>
              <a:rPr lang="en-IN" dirty="0" smtClean="0"/>
              <a:t> wavelet </a:t>
            </a:r>
            <a:r>
              <a:rPr lang="en-IN" dirty="0"/>
              <a:t>filters and </a:t>
            </a:r>
            <a:r>
              <a:rPr lang="en-IN" dirty="0" smtClean="0"/>
              <a:t>decomposition depth </a:t>
            </a:r>
            <a:r>
              <a:rPr lang="en-IN" dirty="0"/>
              <a:t>can affect the quality of the fused image</a:t>
            </a:r>
            <a:r>
              <a:rPr lang="en-IN" dirty="0" smtClean="0"/>
              <a:t>.</a:t>
            </a:r>
            <a:endParaRPr lang="en-US" dirty="0"/>
          </a:p>
        </p:txBody>
      </p:sp>
    </p:spTree>
    <p:extLst>
      <p:ext uri="{BB962C8B-B14F-4D97-AF65-F5344CB8AC3E}">
        <p14:creationId xmlns:p14="http://schemas.microsoft.com/office/powerpoint/2010/main" xmlns="" val="3281684891"/>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pic>
        <p:nvPicPr>
          <p:cNvPr id="1026" name="Picture 2" descr="C:\Documents and Settings\ADMIN\Desktop\Courses Offered.jpg"/>
          <p:cNvPicPr>
            <a:picLocks noChangeAspect="1" noChangeArrowheads="1"/>
          </p:cNvPicPr>
          <p:nvPr/>
        </p:nvPicPr>
        <p:blipFill>
          <a:blip r:embed="rId2" cstate="print"/>
          <a:srcRect/>
          <a:stretch>
            <a:fillRect/>
          </a:stretch>
        </p:blipFill>
        <p:spPr bwMode="auto">
          <a:xfrm>
            <a:off x="0" y="0"/>
            <a:ext cx="9144000" cy="6858000"/>
          </a:xfrm>
          <a:prstGeom prst="rect">
            <a:avLst/>
          </a:prstGeom>
          <a:noFill/>
        </p:spPr>
      </p:pic>
      <p:sp>
        <p:nvSpPr>
          <p:cNvPr id="4" name="TextBox 3"/>
          <p:cNvSpPr txBox="1"/>
          <p:nvPr/>
        </p:nvSpPr>
        <p:spPr>
          <a:xfrm>
            <a:off x="5410200" y="6664673"/>
            <a:ext cx="7086600" cy="246221"/>
          </a:xfrm>
          <a:prstGeom prst="rect">
            <a:avLst/>
          </a:prstGeom>
          <a:noFill/>
        </p:spPr>
        <p:txBody>
          <a:bodyPr wrap="square" rtlCol="0">
            <a:spAutoFit/>
          </a:bodyPr>
          <a:lstStyle/>
          <a:p>
            <a:r>
              <a:rPr lang="en-US" sz="1000" b="1" dirty="0" smtClean="0"/>
              <a:t>Department of Computer Science &amp; Engineering, DSCE</a:t>
            </a:r>
            <a:endParaRPr lang="en-US" sz="1000" b="1" dirty="0"/>
          </a:p>
        </p:txBody>
      </p:sp>
      <p:sp>
        <p:nvSpPr>
          <p:cNvPr id="8" name="TextBox 7"/>
          <p:cNvSpPr txBox="1"/>
          <p:nvPr/>
        </p:nvSpPr>
        <p:spPr>
          <a:xfrm>
            <a:off x="1524000" y="1600200"/>
            <a:ext cx="7315200" cy="677108"/>
          </a:xfrm>
          <a:prstGeom prst="rect">
            <a:avLst/>
          </a:prstGeom>
          <a:noFill/>
        </p:spPr>
        <p:txBody>
          <a:bodyPr wrap="square" rtlCol="0">
            <a:spAutoFit/>
          </a:bodyPr>
          <a:lstStyle/>
          <a:p>
            <a:endParaRPr lang="en-IN" dirty="0" smtClean="0">
              <a:latin typeface="Times New Roman" pitchFamily="18" charset="0"/>
              <a:cs typeface="Times New Roman" pitchFamily="18" charset="0"/>
            </a:endParaRPr>
          </a:p>
          <a:p>
            <a:pPr algn="just"/>
            <a:endParaRPr lang="en-US" sz="2000" b="1" dirty="0" smtClean="0">
              <a:latin typeface="Times New Roman" panose="02020603050405020304" pitchFamily="18" charset="0"/>
              <a:cs typeface="Times New Roman" panose="02020603050405020304" pitchFamily="18" charset="0"/>
            </a:endParaRPr>
          </a:p>
        </p:txBody>
      </p:sp>
      <p:sp>
        <p:nvSpPr>
          <p:cNvPr id="9" name="Rectangle 8"/>
          <p:cNvSpPr/>
          <p:nvPr/>
        </p:nvSpPr>
        <p:spPr>
          <a:xfrm>
            <a:off x="2286000" y="304800"/>
            <a:ext cx="5371983" cy="584775"/>
          </a:xfrm>
          <a:prstGeom prst="rect">
            <a:avLst/>
          </a:prstGeom>
        </p:spPr>
        <p:txBody>
          <a:bodyPr wrap="none">
            <a:spAutoFit/>
          </a:bodyPr>
          <a:lstStyle/>
          <a:p>
            <a:r>
              <a:rPr lang="en-US" sz="3200" dirty="0" smtClean="0">
                <a:latin typeface="Times New Roman" pitchFamily="18" charset="0"/>
                <a:cs typeface="Times New Roman" pitchFamily="18" charset="0"/>
              </a:rPr>
              <a:t>ARCHITECTURE DIAGRAM</a:t>
            </a:r>
            <a:endParaRPr lang="en-US" dirty="0"/>
          </a:p>
        </p:txBody>
      </p:sp>
      <p:pic>
        <p:nvPicPr>
          <p:cNvPr id="16" name="Picture 15" descr="archite.jpg"/>
          <p:cNvPicPr>
            <a:picLocks noChangeAspect="1"/>
          </p:cNvPicPr>
          <p:nvPr/>
        </p:nvPicPr>
        <p:blipFill>
          <a:blip r:embed="rId3"/>
          <a:stretch>
            <a:fillRect/>
          </a:stretch>
        </p:blipFill>
        <p:spPr>
          <a:xfrm>
            <a:off x="1752600" y="1423987"/>
            <a:ext cx="6629400" cy="4367213"/>
          </a:xfrm>
          <a:prstGeom prst="rect">
            <a:avLst/>
          </a:prstGeom>
        </p:spPr>
      </p:pic>
    </p:spTree>
    <p:extLst>
      <p:ext uri="{BB962C8B-B14F-4D97-AF65-F5344CB8AC3E}">
        <p14:creationId xmlns:p14="http://schemas.microsoft.com/office/powerpoint/2010/main" xmlns="" val="985506770"/>
      </p:ext>
    </p:extLst>
  </p:cSld>
  <p:clrMapOvr>
    <a:masterClrMapping/>
  </p:clrMapOvr>
  <p:transition spd="med">
    <p:comb dir="ver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pic>
        <p:nvPicPr>
          <p:cNvPr id="1026" name="Picture 2" descr="C:\Documents and Settings\ADMIN\Desktop\Courses Offered.jpg"/>
          <p:cNvPicPr>
            <a:picLocks noChangeAspect="1" noChangeArrowheads="1"/>
          </p:cNvPicPr>
          <p:nvPr/>
        </p:nvPicPr>
        <p:blipFill>
          <a:blip r:embed="rId3" cstate="print"/>
          <a:srcRect/>
          <a:stretch>
            <a:fillRect/>
          </a:stretch>
        </p:blipFill>
        <p:spPr bwMode="auto">
          <a:xfrm>
            <a:off x="0" y="-21859"/>
            <a:ext cx="9144000" cy="6858000"/>
          </a:xfrm>
          <a:prstGeom prst="rect">
            <a:avLst/>
          </a:prstGeom>
          <a:noFill/>
        </p:spPr>
      </p:pic>
      <p:sp>
        <p:nvSpPr>
          <p:cNvPr id="4" name="TextBox 3"/>
          <p:cNvSpPr txBox="1"/>
          <p:nvPr/>
        </p:nvSpPr>
        <p:spPr>
          <a:xfrm>
            <a:off x="5410200" y="6664673"/>
            <a:ext cx="7086600" cy="246221"/>
          </a:xfrm>
          <a:prstGeom prst="rect">
            <a:avLst/>
          </a:prstGeom>
          <a:noFill/>
        </p:spPr>
        <p:txBody>
          <a:bodyPr wrap="square" rtlCol="0">
            <a:spAutoFit/>
          </a:bodyPr>
          <a:lstStyle/>
          <a:p>
            <a:r>
              <a:rPr lang="en-US" sz="1000" b="1" dirty="0" smtClean="0"/>
              <a:t>Department of Computer Science &amp; Engineering, DSCE</a:t>
            </a:r>
            <a:endParaRPr lang="en-US" sz="1000" b="1" dirty="0"/>
          </a:p>
        </p:txBody>
      </p:sp>
      <p:sp>
        <p:nvSpPr>
          <p:cNvPr id="13" name="TextBox 12"/>
          <p:cNvSpPr txBox="1"/>
          <p:nvPr/>
        </p:nvSpPr>
        <p:spPr>
          <a:xfrm>
            <a:off x="1752600" y="1905000"/>
            <a:ext cx="184666" cy="369332"/>
          </a:xfrm>
          <a:prstGeom prst="rect">
            <a:avLst/>
          </a:prstGeom>
          <a:noFill/>
        </p:spPr>
        <p:txBody>
          <a:bodyPr wrap="none" rtlCol="0">
            <a:spAutoFit/>
          </a:bodyPr>
          <a:lstStyle/>
          <a:p>
            <a:endParaRPr lang="en-US" dirty="0"/>
          </a:p>
        </p:txBody>
      </p:sp>
      <p:sp>
        <p:nvSpPr>
          <p:cNvPr id="5" name="TextBox 4"/>
          <p:cNvSpPr txBox="1"/>
          <p:nvPr/>
        </p:nvSpPr>
        <p:spPr>
          <a:xfrm>
            <a:off x="1524000" y="838200"/>
            <a:ext cx="7924800" cy="646331"/>
          </a:xfrm>
          <a:prstGeom prst="rect">
            <a:avLst/>
          </a:prstGeom>
          <a:noFill/>
        </p:spPr>
        <p:txBody>
          <a:bodyPr wrap="square" rtlCol="0">
            <a:spAutoFit/>
          </a:bodyPr>
          <a:lstStyle/>
          <a:p>
            <a:pPr algn="just"/>
            <a:endParaRPr lang="en-US" b="1" dirty="0" smtClean="0">
              <a:latin typeface="+mj-lt"/>
              <a:cs typeface="Times New Roman" panose="02020603050405020304" pitchFamily="18" charset="0"/>
            </a:endParaRPr>
          </a:p>
          <a:p>
            <a:pPr algn="just"/>
            <a:endParaRPr lang="en-US" b="1" dirty="0" smtClean="0">
              <a:latin typeface="+mj-lt"/>
              <a:cs typeface="Times New Roman" panose="02020603050405020304" pitchFamily="18" charset="0"/>
            </a:endParaRPr>
          </a:p>
        </p:txBody>
      </p:sp>
      <p:sp>
        <p:nvSpPr>
          <p:cNvPr id="14" name="Rectangle 13"/>
          <p:cNvSpPr/>
          <p:nvPr/>
        </p:nvSpPr>
        <p:spPr>
          <a:xfrm>
            <a:off x="2667000" y="381000"/>
            <a:ext cx="3739550" cy="584775"/>
          </a:xfrm>
          <a:prstGeom prst="rect">
            <a:avLst/>
          </a:prstGeom>
        </p:spPr>
        <p:txBody>
          <a:bodyPr wrap="none">
            <a:spAutoFit/>
          </a:bodyPr>
          <a:lstStyle/>
          <a:p>
            <a:r>
              <a:rPr lang="en-US" sz="3200" dirty="0" smtClean="0">
                <a:latin typeface="Times New Roman" pitchFamily="18" charset="0"/>
                <a:cs typeface="Times New Roman" pitchFamily="18" charset="0"/>
              </a:rPr>
              <a:t>          FLOWCHART</a:t>
            </a:r>
            <a:endParaRPr lang="en-US" dirty="0"/>
          </a:p>
        </p:txBody>
      </p:sp>
      <p:pic>
        <p:nvPicPr>
          <p:cNvPr id="6" name="Picture 2"/>
          <p:cNvPicPr>
            <a:picLocks noChangeAspect="1" noChangeArrowheads="1"/>
          </p:cNvPicPr>
          <p:nvPr/>
        </p:nvPicPr>
        <p:blipFill>
          <a:blip r:embed="rId4" cstate="print"/>
          <a:srcRect/>
          <a:stretch>
            <a:fillRect/>
          </a:stretch>
        </p:blipFill>
        <p:spPr bwMode="auto">
          <a:xfrm>
            <a:off x="-2743198" y="15849600"/>
            <a:ext cx="7030036" cy="9944099"/>
          </a:xfrm>
          <a:prstGeom prst="rect">
            <a:avLst/>
          </a:prstGeom>
          <a:noFill/>
          <a:ln w="9525">
            <a:noFill/>
            <a:miter lim="800000"/>
            <a:headEnd/>
            <a:tailEnd/>
          </a:ln>
        </p:spPr>
      </p:pic>
      <p:pic>
        <p:nvPicPr>
          <p:cNvPr id="11" name="Picture 10" descr="Flowchart.jpg"/>
          <p:cNvPicPr/>
          <p:nvPr/>
        </p:nvPicPr>
        <p:blipFill>
          <a:blip r:embed="rId5"/>
          <a:stretch>
            <a:fillRect/>
          </a:stretch>
        </p:blipFill>
        <p:spPr>
          <a:xfrm>
            <a:off x="3004067" y="965775"/>
            <a:ext cx="4615934" cy="4977825"/>
          </a:xfrm>
          <a:prstGeom prst="rect">
            <a:avLst/>
          </a:prstGeom>
        </p:spPr>
      </p:pic>
    </p:spTree>
    <p:extLst>
      <p:ext uri="{BB962C8B-B14F-4D97-AF65-F5344CB8AC3E}">
        <p14:creationId xmlns:p14="http://schemas.microsoft.com/office/powerpoint/2010/main" xmlns="" val="1198379549"/>
      </p:ext>
    </p:extLst>
  </p:cSld>
  <p:clrMapOvr>
    <a:masterClrMapping/>
  </p:clrMapOvr>
  <p:transition spd="med">
    <p:comb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pic>
        <p:nvPicPr>
          <p:cNvPr id="1026" name="Picture 2" descr="C:\Documents and Settings\ADMIN\Desktop\Courses Offered.jpg"/>
          <p:cNvPicPr>
            <a:picLocks noChangeAspect="1" noChangeArrowheads="1"/>
          </p:cNvPicPr>
          <p:nvPr/>
        </p:nvPicPr>
        <p:blipFill>
          <a:blip r:embed="rId3" cstate="print"/>
          <a:srcRect/>
          <a:stretch>
            <a:fillRect/>
          </a:stretch>
        </p:blipFill>
        <p:spPr bwMode="auto">
          <a:xfrm>
            <a:off x="0" y="0"/>
            <a:ext cx="9144000" cy="6858000"/>
          </a:xfrm>
          <a:prstGeom prst="rect">
            <a:avLst/>
          </a:prstGeom>
          <a:noFill/>
        </p:spPr>
      </p:pic>
      <p:sp>
        <p:nvSpPr>
          <p:cNvPr id="4" name="TextBox 3"/>
          <p:cNvSpPr txBox="1"/>
          <p:nvPr/>
        </p:nvSpPr>
        <p:spPr>
          <a:xfrm>
            <a:off x="5410200" y="6664673"/>
            <a:ext cx="7086600" cy="246221"/>
          </a:xfrm>
          <a:prstGeom prst="rect">
            <a:avLst/>
          </a:prstGeom>
          <a:noFill/>
        </p:spPr>
        <p:txBody>
          <a:bodyPr wrap="square" rtlCol="0">
            <a:spAutoFit/>
          </a:bodyPr>
          <a:lstStyle/>
          <a:p>
            <a:r>
              <a:rPr lang="en-US" sz="1000" b="1" dirty="0" smtClean="0"/>
              <a:t>Department of Computer Science &amp; Engineering, DSCE</a:t>
            </a:r>
            <a:endParaRPr lang="en-US" sz="1000" b="1" dirty="0"/>
          </a:p>
        </p:txBody>
      </p:sp>
      <p:sp>
        <p:nvSpPr>
          <p:cNvPr id="5" name="TextBox 4"/>
          <p:cNvSpPr txBox="1"/>
          <p:nvPr/>
        </p:nvSpPr>
        <p:spPr>
          <a:xfrm>
            <a:off x="1371600" y="457200"/>
            <a:ext cx="7391400" cy="584775"/>
          </a:xfrm>
          <a:prstGeom prst="rect">
            <a:avLst/>
          </a:prstGeom>
          <a:noFill/>
        </p:spPr>
        <p:txBody>
          <a:bodyPr wrap="square" rtlCol="0">
            <a:spAutoFit/>
          </a:bodyPr>
          <a:lstStyle/>
          <a:p>
            <a:pPr algn="ctr"/>
            <a:r>
              <a:rPr lang="en-US" sz="3200" dirty="0" smtClean="0">
                <a:latin typeface="Times New Roman" panose="02020603050405020304" pitchFamily="18" charset="0"/>
                <a:cs typeface="Times New Roman" panose="02020603050405020304" pitchFamily="18" charset="0"/>
              </a:rPr>
              <a:t>METHODOLOGY</a:t>
            </a:r>
            <a:endParaRPr lang="en-US" sz="3200" dirty="0">
              <a:latin typeface="Times New Roman" panose="02020603050405020304" pitchFamily="18" charset="0"/>
              <a:cs typeface="Times New Roman" panose="02020603050405020304" pitchFamily="18" charset="0"/>
            </a:endParaRPr>
          </a:p>
        </p:txBody>
      </p:sp>
      <p:sp>
        <p:nvSpPr>
          <p:cNvPr id="6" name="TextBox 5"/>
          <p:cNvSpPr txBox="1"/>
          <p:nvPr/>
        </p:nvSpPr>
        <p:spPr>
          <a:xfrm>
            <a:off x="1295400" y="1143000"/>
            <a:ext cx="7467600" cy="1477328"/>
          </a:xfrm>
          <a:prstGeom prst="rect">
            <a:avLst/>
          </a:prstGeom>
          <a:noFill/>
        </p:spPr>
        <p:txBody>
          <a:bodyPr wrap="square" rtlCol="0">
            <a:spAutoFit/>
          </a:bodyPr>
          <a:lstStyle/>
          <a:p>
            <a:r>
              <a:rPr lang="en-IN" dirty="0"/>
              <a:t>The proposed approach comprises of two steps: </a:t>
            </a:r>
          </a:p>
          <a:p>
            <a:r>
              <a:rPr lang="en-IN" dirty="0"/>
              <a:t>   1. </a:t>
            </a:r>
            <a:r>
              <a:rPr lang="en-IN" b="1" dirty="0"/>
              <a:t>MSD based on Gaussian and Bilateral filters</a:t>
            </a:r>
            <a:r>
              <a:rPr lang="en-IN" dirty="0"/>
              <a:t> </a:t>
            </a:r>
          </a:p>
          <a:p>
            <a:r>
              <a:rPr lang="en-IN" dirty="0"/>
              <a:t>   2. </a:t>
            </a:r>
            <a:r>
              <a:rPr lang="en-IN" b="1" dirty="0"/>
              <a:t>Infrared and visible image fusion based on </a:t>
            </a:r>
            <a:endParaRPr lang="en-IN" dirty="0"/>
          </a:p>
          <a:p>
            <a:r>
              <a:rPr lang="en-IN" dirty="0"/>
              <a:t>         2.1. Small and large-scale combinations.</a:t>
            </a:r>
          </a:p>
          <a:p>
            <a:r>
              <a:rPr lang="en-IN" dirty="0"/>
              <a:t>         2.2. Base level combination. </a:t>
            </a:r>
          </a:p>
        </p:txBody>
      </p:sp>
      <p:sp>
        <p:nvSpPr>
          <p:cNvPr id="7" name="Rectangle 6"/>
          <p:cNvSpPr/>
          <p:nvPr/>
        </p:nvSpPr>
        <p:spPr>
          <a:xfrm>
            <a:off x="6477000" y="4114800"/>
            <a:ext cx="890587" cy="53340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10" name="Rectangle 9"/>
          <p:cNvSpPr/>
          <p:nvPr/>
        </p:nvSpPr>
        <p:spPr>
          <a:xfrm>
            <a:off x="6477000" y="4106198"/>
            <a:ext cx="762000" cy="8480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2" name="Picture 11" descr="imageedit_5_2241201728.png"/>
          <p:cNvPicPr>
            <a:picLocks noChangeAspect="1"/>
          </p:cNvPicPr>
          <p:nvPr/>
        </p:nvPicPr>
        <p:blipFill>
          <a:blip r:embed="rId4"/>
          <a:stretch>
            <a:fillRect/>
          </a:stretch>
        </p:blipFill>
        <p:spPr>
          <a:xfrm>
            <a:off x="1981200" y="2819400"/>
            <a:ext cx="5487166" cy="3000794"/>
          </a:xfrm>
          <a:prstGeom prst="rect">
            <a:avLst/>
          </a:prstGeom>
        </p:spPr>
      </p:pic>
    </p:spTree>
    <p:extLst>
      <p:ext uri="{BB962C8B-B14F-4D97-AF65-F5344CB8AC3E}">
        <p14:creationId xmlns:p14="http://schemas.microsoft.com/office/powerpoint/2010/main" xmlns="" val="3089471664"/>
      </p:ext>
    </p:extLst>
  </p:cSld>
  <p:clrMapOvr>
    <a:masterClrMapping/>
  </p:clrMapOvr>
  <p:transition spd="med">
    <p:comb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down)">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wipe(down)">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wipe(down)">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wipe(down)">
                                      <p:cBhvr>
                                        <p:cTn id="22" dur="500"/>
                                        <p:tgtEl>
                                          <p:spTgt spid="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animEffect transition="in" filter="wipe(down)">
                                      <p:cBhvr>
                                        <p:cTn id="27" dur="500"/>
                                        <p:tgtEl>
                                          <p:spTgt spid="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2938</TotalTime>
  <Words>1034</Words>
  <Application>Microsoft Office PowerPoint</Application>
  <PresentationFormat>On-screen Show (4:3)</PresentationFormat>
  <Paragraphs>145</Paragraphs>
  <Slides>23</Slides>
  <Notes>4</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Office Theme</vt:lpstr>
      <vt:lpstr>Slide 1</vt:lpstr>
      <vt:lpstr>Slide 2</vt:lpstr>
      <vt:lpstr>Slide 3</vt:lpstr>
      <vt:lpstr>l</vt:lpstr>
      <vt:lpstr>l</vt:lpstr>
      <vt:lpstr>l</vt:lpstr>
      <vt:lpstr>Slide 7</vt:lpstr>
      <vt:lpstr>Slide 8</vt:lpstr>
      <vt:lpstr>Slide 9</vt:lpstr>
      <vt:lpstr>Slide 10</vt:lpstr>
      <vt:lpstr>`</vt:lpstr>
      <vt:lpstr>Slide 12</vt:lpstr>
      <vt:lpstr>Slide 13</vt:lpstr>
      <vt:lpstr>cv</vt:lpstr>
      <vt:lpstr>Slide 15</vt:lpstr>
      <vt:lpstr>Slide 16</vt:lpstr>
      <vt:lpstr>Slide 17</vt:lpstr>
      <vt:lpstr>cv</vt:lpstr>
      <vt:lpstr>cv</vt:lpstr>
      <vt:lpstr>Slide 20</vt:lpstr>
      <vt:lpstr>Slide 21</vt:lpstr>
      <vt:lpstr>Slide 22</vt:lpstr>
      <vt:lpstr>THANK YOU</vt:lpstr>
    </vt:vector>
  </TitlesOfParts>
  <Company>DSCE</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CSE</dc:creator>
  <cp:lastModifiedBy>nitin khatawate</cp:lastModifiedBy>
  <cp:revision>218</cp:revision>
  <dcterms:created xsi:type="dcterms:W3CDTF">2013-03-22T06:20:01Z</dcterms:created>
  <dcterms:modified xsi:type="dcterms:W3CDTF">2017-06-26T09:42:15Z</dcterms:modified>
</cp:coreProperties>
</file>