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68" r:id="rId2"/>
    <p:sldId id="269" r:id="rId3"/>
    <p:sldId id="270" r:id="rId4"/>
    <p:sldId id="271" r:id="rId5"/>
    <p:sldId id="272" r:id="rId6"/>
    <p:sldId id="273" r:id="rId7"/>
    <p:sldId id="275" r:id="rId8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0"/>
      <p:bold r:id="rId11"/>
      <p:italic r:id="rId12"/>
      <p:boldItalic r:id="rId13"/>
    </p:embeddedFont>
    <p:embeddedFont>
      <p:font typeface="Trebuchet MS" panose="020B0603020202020204" pitchFamily="34" charset="0"/>
      <p:regular r:id="rId14"/>
      <p:bold r:id="rId15"/>
      <p:italic r:id="rId16"/>
      <p:boldItalic r:id="rId17"/>
    </p:embeddedFont>
    <p:embeddedFont>
      <p:font typeface="Wingdings 3" panose="05040102010807070707" pitchFamily="18" charset="2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A81B"/>
    <a:srgbClr val="6091BA"/>
    <a:srgbClr val="A0CC3A"/>
    <a:srgbClr val="8D6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5"/>
    <p:restoredTop sz="94726"/>
  </p:normalViewPr>
  <p:slideViewPr>
    <p:cSldViewPr snapToGrid="0">
      <p:cViewPr varScale="1">
        <p:scale>
          <a:sx n="78" d="100"/>
          <a:sy n="78" d="100"/>
        </p:scale>
        <p:origin x="892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554234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64779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17690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0383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074698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066257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717827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730754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948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609888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61535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38722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19734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69095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419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62629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597434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894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54AC-C3DE-E445-BCD3-B9E4A49E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Appium?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D1C6A-294D-6347-9E5F-C54E0A0F4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786918"/>
          </a:xfrm>
        </p:spPr>
        <p:txBody>
          <a:bodyPr/>
          <a:lstStyle/>
          <a:p>
            <a:pPr lvl="1"/>
            <a:r>
              <a:rPr lang="en-US" dirty="0"/>
              <a:t>Cross-platform, open-source, and supports native, hybrid, and web apps.</a:t>
            </a:r>
          </a:p>
          <a:p>
            <a:pPr marR="0" lvl="1" fontAlgn="base">
              <a:lnSpc>
                <a:spcPct val="100000"/>
              </a:lnSpc>
              <a:tabLst/>
            </a:pPr>
            <a:r>
              <a:rPr lang="en-US" altLang="en-US" dirty="0"/>
              <a:t>Works for both Android &amp; iOS. </a:t>
            </a:r>
          </a:p>
          <a:p>
            <a:pPr marR="0" lvl="1" fontAlgn="base">
              <a:lnSpc>
                <a:spcPct val="100000"/>
              </a:lnSpc>
              <a:tabLst/>
            </a:pPr>
            <a:r>
              <a:rPr lang="en-US" altLang="en-US" dirty="0"/>
              <a:t>Run the same script on multiple platforms. </a:t>
            </a:r>
          </a:p>
          <a:p>
            <a:pPr lvl="1"/>
            <a:r>
              <a:rPr lang="en-IN" dirty="0"/>
              <a:t>Appium supports multiple languages: Java, Python, C#, JavaScript, Ruby, PHP</a:t>
            </a:r>
          </a:p>
          <a:p>
            <a:pPr lvl="1"/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requirement to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recompile or modify apps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lvl="1"/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licensing costs. </a:t>
            </a:r>
          </a:p>
          <a:p>
            <a:pPr lvl="1"/>
            <a:r>
              <a:rPr lang="en-US" dirty="0"/>
              <a:t>Strong </a:t>
            </a:r>
            <a:r>
              <a:rPr lang="en-US" b="1" dirty="0"/>
              <a:t>community support</a:t>
            </a:r>
            <a:r>
              <a:rPr lang="en-US" dirty="0"/>
              <a:t> and continuous updates.</a:t>
            </a:r>
          </a:p>
          <a:p>
            <a:pPr marL="596900" lvl="1" indent="0">
              <a:buNone/>
            </a:pPr>
            <a:endParaRPr lang="en-US" dirty="0"/>
          </a:p>
          <a:p>
            <a:pPr lvl="1"/>
            <a:endParaRPr lang="en-IN" dirty="0"/>
          </a:p>
          <a:p>
            <a:pPr lvl="1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31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9D78B-7C14-7CA7-551D-FB1625D68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336D-924B-3D09-E232-E80BD7E72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Appium Architecture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72B2B-EFAD-D860-BC12-66BA8DF5F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724"/>
            <a:ext cx="8520600" cy="4068625"/>
          </a:xfrm>
        </p:spPr>
        <p:txBody>
          <a:bodyPr/>
          <a:lstStyle/>
          <a:p>
            <a:pPr marR="0" lvl="1" fontAlgn="base">
              <a:lnSpc>
                <a:spcPct val="100000"/>
              </a:lnSpc>
              <a:tabLst/>
            </a:pPr>
            <a:r>
              <a:rPr lang="en-US" altLang="en-US" dirty="0"/>
              <a:t>Appium follows a client-server architecture. </a:t>
            </a:r>
          </a:p>
          <a:p>
            <a:pPr marR="0" lvl="1" fontAlgn="base">
              <a:lnSpc>
                <a:spcPct val="100000"/>
              </a:lnSpc>
              <a:tabLst/>
            </a:pPr>
            <a:r>
              <a:rPr lang="en-US" altLang="en-US" dirty="0"/>
              <a:t>It is built on the WebDriver protocol for communication. </a:t>
            </a:r>
          </a:p>
          <a:p>
            <a:pPr marR="0" lvl="1" fontAlgn="base">
              <a:lnSpc>
                <a:spcPct val="100000"/>
              </a:lnSpc>
              <a:tabLst/>
            </a:pPr>
            <a:r>
              <a:rPr lang="en-US" altLang="en-US" dirty="0"/>
              <a:t>Uses JSON Wire Protocol for interaction with mobile devices. </a:t>
            </a:r>
          </a:p>
          <a:p>
            <a:pPr lvl="1"/>
            <a:r>
              <a:rPr lang="en-US" b="1" dirty="0"/>
              <a:t>Appium Server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Acts as a </a:t>
            </a:r>
            <a:r>
              <a:rPr lang="en-US" b="1" dirty="0"/>
              <a:t>bridge</a:t>
            </a:r>
            <a:r>
              <a:rPr lang="en-US" dirty="0"/>
              <a:t> between test scripts and mobile devices.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Built using </a:t>
            </a:r>
            <a:r>
              <a:rPr lang="en-US" b="1" dirty="0"/>
              <a:t>Node.js</a:t>
            </a:r>
            <a:r>
              <a:rPr lang="en-US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Receives commands from the client, processes them, and sends them to mobile devices.</a:t>
            </a:r>
          </a:p>
          <a:p>
            <a:pPr lvl="1"/>
            <a:r>
              <a:rPr lang="en-US" b="1" dirty="0"/>
              <a:t>Appium Client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 test script written in Java, Python, C#, or other languages.</a:t>
            </a:r>
          </a:p>
          <a:p>
            <a:pPr marL="1054100" lvl="2" indent="0">
              <a:buNone/>
            </a:pPr>
            <a:endParaRPr lang="en-US" dirty="0"/>
          </a:p>
          <a:p>
            <a:pPr lvl="1"/>
            <a:endParaRPr lang="en-IN" dirty="0"/>
          </a:p>
          <a:p>
            <a:pPr lvl="1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03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8D51D-6106-A732-295D-D99B3FF16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9B4D-1769-839D-4253-B205E82C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Prerequisites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60287-D240-08AF-B208-A09E9DC13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724"/>
            <a:ext cx="8520600" cy="4068625"/>
          </a:xfrm>
        </p:spPr>
        <p:txBody>
          <a:bodyPr/>
          <a:lstStyle/>
          <a:p>
            <a:pPr lvl="2" fontAlgn="base"/>
            <a:r>
              <a:rPr lang="en-US" altLang="en-US" sz="1200" dirty="0" err="1"/>
              <a:t>JDK</a:t>
            </a:r>
            <a:r>
              <a:rPr lang="en-US" altLang="en-US" sz="1200" dirty="0"/>
              <a:t> 17 or later (Ensure </a:t>
            </a:r>
            <a:r>
              <a:rPr lang="en-US" altLang="en-US" sz="1200" dirty="0" err="1"/>
              <a:t>JAVA_HOME</a:t>
            </a:r>
            <a:r>
              <a:rPr lang="en-US" altLang="en-US" sz="1200" dirty="0"/>
              <a:t> is set) </a:t>
            </a:r>
          </a:p>
          <a:p>
            <a:pPr lvl="2" fontAlgn="base"/>
            <a:r>
              <a:rPr lang="en-US" altLang="en-US" sz="1200" dirty="0"/>
              <a:t>Android Studio (with SDK, </a:t>
            </a:r>
            <a:r>
              <a:rPr lang="en-US" altLang="en-US" sz="1200" dirty="0" err="1"/>
              <a:t>ADB</a:t>
            </a:r>
            <a:r>
              <a:rPr lang="en-US" altLang="en-US" sz="1200" dirty="0"/>
              <a:t>, and Emulator) </a:t>
            </a:r>
          </a:p>
          <a:p>
            <a:pPr lvl="2" fontAlgn="base"/>
            <a:r>
              <a:rPr lang="en-US" altLang="en-US" sz="1200" dirty="0"/>
              <a:t>Node.js (</a:t>
            </a:r>
            <a:r>
              <a:rPr lang="en-US" altLang="en-US" sz="1200" dirty="0" err="1"/>
              <a:t>LTS</a:t>
            </a:r>
            <a:r>
              <a:rPr lang="en-US" altLang="en-US" sz="1200" dirty="0"/>
              <a:t> version) (Required for Appium Server) </a:t>
            </a:r>
          </a:p>
          <a:p>
            <a:pPr lvl="2" fontAlgn="base"/>
            <a:r>
              <a:rPr lang="en-US" altLang="en-US" sz="1200" dirty="0"/>
              <a:t>Appium Server </a:t>
            </a:r>
          </a:p>
          <a:p>
            <a:pPr lvl="2" fontAlgn="base"/>
            <a:r>
              <a:rPr lang="en-US" altLang="en-US" sz="1200" dirty="0"/>
              <a:t>Appium Inspector (for element identification) </a:t>
            </a:r>
          </a:p>
          <a:p>
            <a:pPr lvl="2" fontAlgn="base"/>
            <a:r>
              <a:rPr lang="en-US" altLang="en-US" sz="1200" dirty="0"/>
              <a:t>Eclipse/IntelliJ/PyCharm/Visual Studio Code (for writing scripts) </a:t>
            </a:r>
          </a:p>
          <a:p>
            <a:pPr marL="1054100" lvl="2" indent="0">
              <a:buNone/>
            </a:pPr>
            <a:endParaRPr lang="en-US" dirty="0"/>
          </a:p>
          <a:p>
            <a:pPr lvl="1"/>
            <a:endParaRPr lang="en-IN" dirty="0"/>
          </a:p>
          <a:p>
            <a:pPr lvl="1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3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C76A7-871E-2B57-6725-47A119D9C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43CE9-0FD3-0B3D-23E1-004BAC64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 &amp; Setup Appium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43560-2107-A476-0664-A33D8A9FF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724"/>
            <a:ext cx="8520600" cy="4068625"/>
          </a:xfrm>
        </p:spPr>
        <p:txBody>
          <a:bodyPr/>
          <a:lstStyle/>
          <a:p>
            <a:pPr marR="0" lvl="2" fontAlgn="base">
              <a:lnSpc>
                <a:spcPct val="100000"/>
              </a:lnSpc>
              <a:tabLst/>
            </a:pPr>
            <a:r>
              <a:rPr lang="en-US" altLang="en-US" sz="1200" dirty="0"/>
              <a:t>Install Appium via </a:t>
            </a:r>
            <a:r>
              <a:rPr lang="en-US" altLang="en-US" sz="1200" dirty="0" err="1"/>
              <a:t>NPM</a:t>
            </a:r>
            <a:r>
              <a:rPr lang="en-US" altLang="en-US" sz="1200" dirty="0"/>
              <a:t> (Node.js Package Manager)</a:t>
            </a:r>
          </a:p>
          <a:p>
            <a:pPr lvl="3" fontAlgn="base"/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npm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install -g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appium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 fontAlgn="base"/>
            <a:r>
              <a:rPr lang="en-US" altLang="en-US" sz="1050" dirty="0"/>
              <a:t>Appium –v</a:t>
            </a:r>
          </a:p>
          <a:p>
            <a:pPr lvl="3" fontAlgn="base"/>
            <a:r>
              <a:rPr lang="en-IN" sz="1050" dirty="0" err="1"/>
              <a:t>appium</a:t>
            </a:r>
            <a:endParaRPr lang="en-US" altLang="en-US" sz="1050" dirty="0"/>
          </a:p>
          <a:p>
            <a:pPr lvl="2" fontAlgn="base"/>
            <a:r>
              <a:rPr lang="sv-SE" sz="1200" dirty="0"/>
              <a:t>Install Android SDK &amp; Emulator</a:t>
            </a:r>
          </a:p>
          <a:p>
            <a:pPr lvl="3" fontAlgn="base"/>
            <a:r>
              <a:rPr lang="en-US" altLang="en-US" sz="1050" dirty="0">
                <a:solidFill>
                  <a:schemeClr val="tx1"/>
                </a:solidFill>
                <a:latin typeface="Arial Unicode MS"/>
              </a:rPr>
              <a:t>Android SDK </a:t>
            </a:r>
          </a:p>
          <a:p>
            <a:pPr lvl="3" fontAlgn="base"/>
            <a:r>
              <a:rPr lang="en-US" altLang="en-US" sz="1050" dirty="0">
                <a:solidFill>
                  <a:schemeClr val="tx1"/>
                </a:solidFill>
                <a:latin typeface="Arial Unicode MS"/>
              </a:rPr>
              <a:t>Android SDK Platform-Tools </a:t>
            </a:r>
          </a:p>
          <a:p>
            <a:pPr lvl="3" fontAlgn="base"/>
            <a:r>
              <a:rPr lang="en-US" altLang="en-US" sz="1050" dirty="0">
                <a:solidFill>
                  <a:schemeClr val="tx1"/>
                </a:solidFill>
                <a:latin typeface="Arial Unicode MS"/>
              </a:rPr>
              <a:t>Android Emulator </a:t>
            </a:r>
          </a:p>
          <a:p>
            <a:pPr lvl="3" fontAlgn="base"/>
            <a:r>
              <a:rPr lang="en-US" altLang="en-US" sz="1050" dirty="0" err="1">
                <a:solidFill>
                  <a:schemeClr val="tx1"/>
                </a:solidFill>
                <a:latin typeface="Arial Unicode MS"/>
              </a:rPr>
              <a:t>adb</a:t>
            </a:r>
            <a:r>
              <a:rPr lang="en-US" altLang="en-US" sz="1050" dirty="0">
                <a:solidFill>
                  <a:schemeClr val="tx1"/>
                </a:solidFill>
                <a:latin typeface="Arial Unicode MS"/>
              </a:rPr>
              <a:t> devices</a:t>
            </a:r>
            <a:endParaRPr lang="en-IN" dirty="0"/>
          </a:p>
          <a:p>
            <a:pPr lvl="1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226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7A6F9-B445-D7EE-B199-91B7654F8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053F0-D672-1824-993A-E06C0BD48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Setup for real devices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F407C-275D-A091-644A-FC5C86A12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724"/>
            <a:ext cx="8520600" cy="4068625"/>
          </a:xfrm>
        </p:spPr>
        <p:txBody>
          <a:bodyPr/>
          <a:lstStyle/>
          <a:p>
            <a:pPr lvl="2" fontAlgn="base"/>
            <a:r>
              <a:rPr lang="en-US" sz="2400" dirty="0"/>
              <a:t>Configure Real Android Device for Testing</a:t>
            </a:r>
          </a:p>
          <a:p>
            <a:pPr marR="0" lvl="3" fontAlgn="base">
              <a:lnSpc>
                <a:spcPct val="100000"/>
              </a:lnSpc>
              <a:tabLst/>
            </a:pPr>
            <a:r>
              <a:rPr lang="en-US" altLang="en-US" sz="1050" dirty="0">
                <a:solidFill>
                  <a:schemeClr val="tx1"/>
                </a:solidFill>
                <a:latin typeface="Arial Unicode MS"/>
              </a:rPr>
              <a:t>Go to Settings → About Phone. </a:t>
            </a:r>
          </a:p>
          <a:p>
            <a:pPr marR="0" lvl="3" fontAlgn="base">
              <a:lnSpc>
                <a:spcPct val="100000"/>
              </a:lnSpc>
              <a:tabLst/>
            </a:pPr>
            <a:r>
              <a:rPr lang="en-US" altLang="en-US" sz="1050" dirty="0">
                <a:solidFill>
                  <a:schemeClr val="tx1"/>
                </a:solidFill>
                <a:latin typeface="Arial Unicode MS"/>
              </a:rPr>
              <a:t>Tap Build Number 7 times to enable Developer Mode. </a:t>
            </a:r>
          </a:p>
          <a:p>
            <a:pPr marR="0" lvl="3" fontAlgn="base">
              <a:lnSpc>
                <a:spcPct val="100000"/>
              </a:lnSpc>
              <a:tabLst/>
            </a:pPr>
            <a:r>
              <a:rPr lang="en-US" altLang="en-US" sz="1050" dirty="0">
                <a:solidFill>
                  <a:schemeClr val="tx1"/>
                </a:solidFill>
                <a:latin typeface="Arial Unicode MS"/>
              </a:rPr>
              <a:t>Navigate to Developer Options. </a:t>
            </a:r>
          </a:p>
          <a:p>
            <a:pPr marR="0" lvl="3" fontAlgn="base">
              <a:lnSpc>
                <a:spcPct val="100000"/>
              </a:lnSpc>
              <a:tabLst/>
            </a:pPr>
            <a:r>
              <a:rPr lang="en-US" altLang="en-US" sz="1050" dirty="0">
                <a:solidFill>
                  <a:schemeClr val="tx1"/>
                </a:solidFill>
                <a:latin typeface="Arial Unicode MS"/>
              </a:rPr>
              <a:t>Enable USB Debugging. </a:t>
            </a:r>
          </a:p>
          <a:p>
            <a:pPr marR="0" lvl="3" fontAlgn="base">
              <a:lnSpc>
                <a:spcPct val="100000"/>
              </a:lnSpc>
              <a:tabLst/>
            </a:pPr>
            <a:r>
              <a:rPr lang="en-US" altLang="en-US" sz="1050" dirty="0">
                <a:solidFill>
                  <a:schemeClr val="tx1"/>
                </a:solidFill>
                <a:latin typeface="Arial Unicode MS"/>
              </a:rPr>
              <a:t>Connect the device to your PC via USB. </a:t>
            </a:r>
          </a:p>
          <a:p>
            <a:pPr marR="0" lvl="3" fontAlgn="base">
              <a:lnSpc>
                <a:spcPct val="100000"/>
              </a:lnSpc>
              <a:tabLst/>
            </a:pPr>
            <a:r>
              <a:rPr lang="en-US" altLang="en-US" sz="1050" dirty="0" err="1">
                <a:solidFill>
                  <a:schemeClr val="tx1"/>
                </a:solidFill>
                <a:latin typeface="Arial Unicode MS"/>
              </a:rPr>
              <a:t>adb</a:t>
            </a:r>
            <a:r>
              <a:rPr lang="en-US" altLang="en-US" sz="1050" dirty="0">
                <a:solidFill>
                  <a:schemeClr val="tx1"/>
                </a:solidFill>
                <a:latin typeface="Arial Unicode MS"/>
              </a:rPr>
              <a:t> devices</a:t>
            </a:r>
          </a:p>
          <a:p>
            <a:pPr lvl="3"/>
            <a:endParaRPr lang="en-IN" dirty="0"/>
          </a:p>
          <a:p>
            <a:pPr lvl="1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91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428C8-10AA-9EF7-0EFE-108CCD127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6B55E-5DE0-99DA-70E6-270746F9B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724"/>
            <a:ext cx="8520600" cy="4068625"/>
          </a:xfrm>
        </p:spPr>
        <p:txBody>
          <a:bodyPr/>
          <a:lstStyle/>
          <a:p>
            <a:pPr marL="1511300" lvl="3" indent="0">
              <a:buNone/>
            </a:pPr>
            <a:endParaRPr lang="en-IN" dirty="0"/>
          </a:p>
          <a:p>
            <a:pPr lvl="1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6A6409E-C3FA-B706-96FA-ACE6C5CCC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72" y="225432"/>
            <a:ext cx="7153407" cy="469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5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CF004-EAE8-157F-B57F-4D9E38FEE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1D169-E12A-94AA-B596-19B002B86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724"/>
            <a:ext cx="8520600" cy="4068625"/>
          </a:xfrm>
        </p:spPr>
        <p:txBody>
          <a:bodyPr/>
          <a:lstStyle/>
          <a:p>
            <a:pPr>
              <a:buNone/>
            </a:pPr>
            <a:r>
              <a:rPr lang="en-IN" b="1" dirty="0"/>
              <a:t>Examples: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Native Apps</a:t>
            </a:r>
            <a:r>
              <a:rPr lang="en-IN" dirty="0"/>
              <a:t>: WhatsApp, Instagram, Uber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Web Apps</a:t>
            </a:r>
            <a:r>
              <a:rPr lang="en-IN" dirty="0"/>
              <a:t>: Gmail Web, Google Docs, Flipkart Lite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Hybrid Apps</a:t>
            </a:r>
            <a:r>
              <a:rPr lang="en-IN" dirty="0"/>
              <a:t>: Instagram (partially hybrid), Uber, Twitter</a:t>
            </a:r>
          </a:p>
          <a:p>
            <a:pPr marL="596900" lvl="1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4453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868</TotalTime>
  <Words>327</Words>
  <Application>Microsoft Office PowerPoint</Application>
  <PresentationFormat>On-screen Show (16:9)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Open Sans</vt:lpstr>
      <vt:lpstr>Arial Unicode MS</vt:lpstr>
      <vt:lpstr>Arial</vt:lpstr>
      <vt:lpstr>Wingdings 3</vt:lpstr>
      <vt:lpstr>Trebuchet MS</vt:lpstr>
      <vt:lpstr>Facet</vt:lpstr>
      <vt:lpstr>What is Appium?</vt:lpstr>
      <vt:lpstr>Introduction to Appium Architecture</vt:lpstr>
      <vt:lpstr>Prerequisites</vt:lpstr>
      <vt:lpstr>Install &amp; Setup Appium</vt:lpstr>
      <vt:lpstr>Setup for real devices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Parrish</dc:creator>
  <cp:lastModifiedBy>Shiv Kumar Jha</cp:lastModifiedBy>
  <cp:revision>24</cp:revision>
  <dcterms:modified xsi:type="dcterms:W3CDTF">2025-03-11T03:35:44Z</dcterms:modified>
</cp:coreProperties>
</file>