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7" r:id="rId6"/>
    <p:sldId id="275" r:id="rId7"/>
    <p:sldId id="274" r:id="rId8"/>
    <p:sldId id="278" r:id="rId9"/>
    <p:sldId id="280" r:id="rId10"/>
    <p:sldId id="279" r:id="rId11"/>
    <p:sldId id="272" r:id="rId12"/>
    <p:sldId id="273" r:id="rId13"/>
    <p:sldId id="281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36457-632B-4604-9AB4-BD76641D2885}" v="192" dt="2021-01-11T12:46:5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440C-0541-4C75-B9E3-1D770718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C903-81A3-4D7D-AEB5-79AF337A2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1D71-B3D2-4611-95B9-6D044366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934E-0035-45D4-8136-24D3DE55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3FBF-7549-49FE-A2E4-7FC7D5E0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9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508C-EA85-4274-9C84-5B0FF101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B1EF-911C-4DAE-8A98-EE5E2DB01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DC152-9401-4F7D-97F6-D7B7C440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046C-BF5B-4553-A1F7-B15757AD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842B-3A7C-4542-AD38-64B3DDFA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87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26A2F-0716-4D92-8958-60A45F709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C83B-F813-4CB7-9D17-CFA9A0EE2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63A2-85A0-4469-8B48-FC2C6953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0D29-EA24-4A30-8027-5ED26FFD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80DE-6BF1-4E54-AD04-D2525F73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0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F932-7149-499A-809A-5BE37119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973C-97BF-4D53-B11C-0F84B2CD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B349-F140-46D4-9F4C-709BC73F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41B2-24AD-455C-8D2F-7707C5EB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E6FE-9A55-49A0-9B3A-41BE224F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9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B49B-CC38-4E90-BC04-70EB45D7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57E3-3800-4C7C-98FA-AA781764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82E79-D71E-4F84-B405-D033C2D7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6E06-C6DD-444E-BC01-AEA517EE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B089-E47D-400B-B0E9-0B5CE1FC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8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09F-42E4-422D-8D53-BE2EEC02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9CA1-2439-4B39-9676-181C7E5B2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09307-1CEA-48EA-8CA7-33EDBD88B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3C92F-1787-485D-8CBE-77099001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38BB-C4ED-43EF-A67F-3C198B04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2C159-0B39-4BB0-8FE0-D447F829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83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51F-4AAF-47E0-AEBE-B29882A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2F538-0C24-4F37-A598-F44ABC19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C405-4A7D-4001-BEB8-A5359A9C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886A8-5E10-40DC-9267-AEEAE0F0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6A4F1-EC96-4392-95D6-D70ADC04F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D820F-26F3-436B-AA18-DC8DDF0F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0992E-916A-4DAC-B148-5591C634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613F4-F1D8-4624-B50F-39D8C407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B6B3-F70D-4C6F-B5D6-461711F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71875-4B67-43F2-8E76-FA4FC060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42249-2785-460E-A008-A038CD14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2014B-6FBE-4BE0-9295-F1E06ED7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7FBF9-D2CE-457B-BCAF-DD9B707C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9071D-6E67-43E9-9A45-39C2F3A4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74207-E73B-45D8-841D-9C395972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3E2B-2660-4413-8E4C-B0792DBB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3802-524A-4C17-BD7B-093E2818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31C95-39BD-44A6-96A1-00A715F80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40EE0-B3B5-42C1-85C3-52EB40CF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77CB-A23E-4BD4-9534-E451E81A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9AB3D-D166-457D-9914-D1B7B8F1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1898-4DF5-4723-8BD2-01645947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94443-A5A7-41C7-962C-70EB93195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6D813-2BA8-4736-87FA-6F1F1209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3D55-D3D8-4695-B009-B92834D9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99093-D5D0-4273-8D7F-3A309A9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8F1A9-87BB-4C7C-A60C-1F7F1F8B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0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CE6DE-5182-469C-BC8A-A6551EB7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D729-6840-4EE3-83F5-C2EF40B1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9643-E8E1-4479-AA08-6C36D59D9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53E9-5D9B-4774-AB94-2DEF86A77B0D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D9DC-D855-4118-A7ED-713A57810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8F73-B889-40CC-91CB-84A337960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D98F-2E27-4A7E-9EFF-4AFAD75BC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eywords-python-set-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keywords-python-set-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EE23-6E79-4978-8007-BE195E755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Python Discussions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1A8A-7721-43DE-B36B-3CC62C49D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u="sng" dirty="0"/>
              <a:t>Topic</a:t>
            </a:r>
            <a:r>
              <a:rPr lang="en-IN" sz="2800" dirty="0"/>
              <a:t> : Variables, Identifiers &amp; Other beginner functions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pPr algn="l"/>
            <a:r>
              <a:rPr lang="en-IN" sz="1600" dirty="0"/>
              <a:t>Moderator	 : Shivasiddharth Narayanan</a:t>
            </a:r>
            <a:br>
              <a:rPr lang="en-IN" sz="1600" dirty="0"/>
            </a:br>
            <a:r>
              <a:rPr lang="en-IN" sz="1600" dirty="0"/>
              <a:t>Date	 : 11-Jan-2021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268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E3ED-4072-458A-94F0-611F033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 - Types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954B74-9EDE-4D60-9764-8F4C164BB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617089"/>
              </p:ext>
            </p:extLst>
          </p:nvPr>
        </p:nvGraphicFramePr>
        <p:xfrm>
          <a:off x="1278038" y="1304765"/>
          <a:ext cx="8467846" cy="5178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923">
                  <a:extLst>
                    <a:ext uri="{9D8B030D-6E8A-4147-A177-3AD203B41FA5}">
                      <a16:colId xmlns:a16="http://schemas.microsoft.com/office/drawing/2014/main" val="3155842130"/>
                    </a:ext>
                  </a:extLst>
                </a:gridCol>
                <a:gridCol w="4233923">
                  <a:extLst>
                    <a:ext uri="{9D8B030D-6E8A-4147-A177-3AD203B41FA5}">
                      <a16:colId xmlns:a16="http://schemas.microsoft.com/office/drawing/2014/main" val="2844950367"/>
                    </a:ext>
                  </a:extLst>
                </a:gridCol>
              </a:tblGrid>
              <a:tr h="453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Types of Comments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48595"/>
                  </a:ext>
                </a:extLst>
              </a:tr>
              <a:tr h="453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Single-line comment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Multi-line comment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56869"/>
                  </a:ext>
                </a:extLst>
              </a:tr>
              <a:tr h="2591992">
                <a:tc>
                  <a:txBody>
                    <a:bodyPr/>
                    <a:lstStyle/>
                    <a:p>
                      <a:r>
                        <a:rPr lang="en-IN" sz="1400" u="sng" dirty="0"/>
                        <a:t>Example-1:</a:t>
                      </a:r>
                    </a:p>
                    <a:p>
                      <a:r>
                        <a:rPr lang="en-GB" sz="1400" u="none" dirty="0"/>
                        <a:t>#This is a single-line comment</a:t>
                      </a:r>
                    </a:p>
                    <a:p>
                      <a:r>
                        <a:rPr lang="en-GB" sz="1400" u="none" dirty="0"/>
                        <a:t>print("Single line commenting...!!")</a:t>
                      </a:r>
                    </a:p>
                    <a:p>
                      <a:r>
                        <a:rPr lang="en-GB" sz="1400" u="sng" dirty="0"/>
                        <a:t>O/P:</a:t>
                      </a:r>
                    </a:p>
                    <a:p>
                      <a:r>
                        <a:rPr lang="en-GB" sz="1400" u="none" dirty="0"/>
                        <a:t>Single line commenting...!!</a:t>
                      </a:r>
                    </a:p>
                    <a:p>
                      <a:endParaRPr lang="en-GB" sz="1400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sng" dirty="0"/>
                        <a:t>Example-2:</a:t>
                      </a:r>
                      <a:endParaRPr lang="en-GB" sz="1400" u="none" dirty="0"/>
                    </a:p>
                    <a:p>
                      <a:r>
                        <a:rPr lang="en-GB" sz="1400" u="none" dirty="0"/>
                        <a:t>a=10</a:t>
                      </a:r>
                    </a:p>
                    <a:p>
                      <a:r>
                        <a:rPr lang="en-GB" sz="1400" u="none" dirty="0"/>
                        <a:t>b=5</a:t>
                      </a:r>
                    </a:p>
                    <a:p>
                      <a:r>
                        <a:rPr lang="en-GB" sz="1400" u="none" dirty="0"/>
                        <a:t>print(</a:t>
                      </a:r>
                      <a:r>
                        <a:rPr lang="en-GB" sz="1400" u="none" dirty="0" err="1"/>
                        <a:t>a+b</a:t>
                      </a:r>
                      <a:r>
                        <a:rPr lang="en-GB" sz="1400" u="none" dirty="0"/>
                        <a:t>)#This is an inline comment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/>
                        <a:t>O/P:</a:t>
                      </a:r>
                    </a:p>
                    <a:p>
                      <a:r>
                        <a:rPr lang="en-GB" sz="140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sng" dirty="0"/>
                        <a:t>Example:</a:t>
                      </a:r>
                    </a:p>
                    <a:p>
                      <a:endParaRPr lang="en-GB" sz="1400" dirty="0"/>
                    </a:p>
                    <a:p>
                      <a:r>
                        <a:rPr lang="en-GB" sz="1400" dirty="0"/>
                        <a:t>#This is multi-line comment-1</a:t>
                      </a:r>
                    </a:p>
                    <a:p>
                      <a:r>
                        <a:rPr lang="en-GB" sz="1400" dirty="0"/>
                        <a:t>#This is multi-line comment-2</a:t>
                      </a:r>
                    </a:p>
                    <a:p>
                      <a:r>
                        <a:rPr lang="en-GB" sz="1400" dirty="0"/>
                        <a:t>#This is multi-line comment-3</a:t>
                      </a:r>
                    </a:p>
                    <a:p>
                      <a:r>
                        <a:rPr lang="en-GB" sz="1400" dirty="0"/>
                        <a:t>a=100</a:t>
                      </a:r>
                    </a:p>
                    <a:p>
                      <a:r>
                        <a:rPr lang="en-GB" sz="1400" dirty="0"/>
                        <a:t>b=5</a:t>
                      </a:r>
                    </a:p>
                    <a:p>
                      <a:r>
                        <a:rPr lang="en-GB" sz="1400" dirty="0"/>
                        <a:t>print(a*b)</a:t>
                      </a:r>
                    </a:p>
                    <a:p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/>
                        <a:t>O/P:</a:t>
                      </a:r>
                    </a:p>
                    <a:p>
                      <a:r>
                        <a:rPr lang="en-GB" sz="1400" u="none" dirty="0"/>
                        <a:t>500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34104"/>
                  </a:ext>
                </a:extLst>
              </a:tr>
              <a:tr h="1619995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Also Doc-strings can be used.</a:t>
                      </a:r>
                    </a:p>
                    <a:p>
                      <a:r>
                        <a:rPr lang="en-IN" sz="1400" u="sng" dirty="0"/>
                        <a:t>Example</a:t>
                      </a:r>
                      <a:r>
                        <a:rPr lang="en-IN" sz="1400" dirty="0"/>
                        <a:t>:</a:t>
                      </a:r>
                    </a:p>
                    <a:p>
                      <a:r>
                        <a:rPr lang="en-GB" sz="1400" dirty="0"/>
                        <a:t>“””</a:t>
                      </a:r>
                      <a:br>
                        <a:rPr lang="en-GB" sz="1400" dirty="0"/>
                      </a:br>
                      <a:r>
                        <a:rPr lang="en-GB" sz="1400" dirty="0"/>
                        <a:t>This is a doc-string method.</a:t>
                      </a:r>
                      <a:br>
                        <a:rPr lang="en-GB" sz="1400" dirty="0"/>
                      </a:br>
                      <a:r>
                        <a:rPr lang="en-GB" sz="1400" dirty="0"/>
                        <a:t>Mainly used for documentation purposes.</a:t>
                      </a:r>
                    </a:p>
                    <a:p>
                      <a:r>
                        <a:rPr lang="en-GB" sz="1400" dirty="0"/>
                        <a:t>Can be used for multi-line comments too.</a:t>
                      </a:r>
                    </a:p>
                    <a:p>
                      <a:r>
                        <a:rPr lang="en-GB" sz="1400" dirty="0"/>
                        <a:t>“””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79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D21C-072B-4E87-993E-3917DC202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QA &amp; 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1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0569-7EF7-47CA-ACD0-BFADD6A19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3288-60F6-45CD-8D1C-6A156B56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Blocks of Python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D091-EE20-4DB4-85B3-353DDB8C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GB" dirty="0">
                <a:highlight>
                  <a:srgbClr val="FFFF00"/>
                </a:highlight>
              </a:rPr>
              <a:t>Variables</a:t>
            </a:r>
          </a:p>
          <a:p>
            <a:r>
              <a:rPr lang="en-GB" dirty="0">
                <a:highlight>
                  <a:srgbClr val="FFFF00"/>
                </a:highlight>
              </a:rPr>
              <a:t>Identifiers</a:t>
            </a:r>
          </a:p>
          <a:p>
            <a:r>
              <a:rPr lang="en-GB" dirty="0">
                <a:highlight>
                  <a:srgbClr val="FFFF00"/>
                </a:highlight>
              </a:rPr>
              <a:t>Keywords</a:t>
            </a:r>
          </a:p>
          <a:p>
            <a:r>
              <a:rPr lang="en-GB" dirty="0"/>
              <a:t>Functions</a:t>
            </a:r>
          </a:p>
          <a:p>
            <a:r>
              <a:rPr lang="en-GB" dirty="0"/>
              <a:t>Classes and Objects</a:t>
            </a:r>
          </a:p>
          <a:p>
            <a:r>
              <a:rPr lang="en-GB" dirty="0"/>
              <a:t>Modules</a:t>
            </a:r>
          </a:p>
          <a:p>
            <a:r>
              <a:rPr lang="en-GB" dirty="0"/>
              <a:t>Constants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219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A024-B3B3-4557-BBC2-21B8AF4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&amp; Identifiers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9A6D-46EA-43BA-B823-2172E2AC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Variables</a:t>
            </a:r>
          </a:p>
          <a:p>
            <a:pPr lvl="1"/>
            <a:r>
              <a:rPr lang="en-IN" dirty="0"/>
              <a:t>Variable/Variables are nothing but names given to the memory locations.</a:t>
            </a:r>
          </a:p>
          <a:p>
            <a:pPr lvl="1"/>
            <a:r>
              <a:rPr lang="en-GB" dirty="0"/>
              <a:t>Variables can also be called as containers for storing data values.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Identifiers</a:t>
            </a:r>
          </a:p>
          <a:p>
            <a:pPr lvl="1"/>
            <a:r>
              <a:rPr lang="en-GB" dirty="0"/>
              <a:t>Python Identifiers are user-defined names to represent a </a:t>
            </a:r>
            <a:r>
              <a:rPr lang="en-GB" dirty="0">
                <a:highlight>
                  <a:srgbClr val="FFFF00"/>
                </a:highlight>
              </a:rPr>
              <a:t>variable</a:t>
            </a:r>
            <a:r>
              <a:rPr lang="en-GB" dirty="0"/>
              <a:t>, function, class, module or any other object. </a:t>
            </a:r>
          </a:p>
          <a:p>
            <a:pPr lvl="1"/>
            <a:r>
              <a:rPr lang="en-GB" dirty="0"/>
              <a:t>If you assign some name to a programmable entity in Python, then it is nothing but technically called an identifier.</a:t>
            </a:r>
          </a:p>
        </p:txBody>
      </p:sp>
    </p:spTree>
    <p:extLst>
      <p:ext uri="{BB962C8B-B14F-4D97-AF65-F5344CB8AC3E}">
        <p14:creationId xmlns:p14="http://schemas.microsoft.com/office/powerpoint/2010/main" val="20496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3DA6-B1BA-4A8E-BD20-0156323C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02DB-55E6-473B-AD3A-8E5A66DC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Python keyword is a unique programming term intended to perform some action. </a:t>
            </a:r>
          </a:p>
          <a:p>
            <a:r>
              <a:rPr lang="en-GB" dirty="0"/>
              <a:t>There are as many as 33 such keywords in Python, each serving a different purpose(might get changed/updated). </a:t>
            </a:r>
          </a:p>
          <a:p>
            <a:r>
              <a:rPr lang="en-GB" dirty="0"/>
              <a:t>Together, they build the vocabulary of the Python language.</a:t>
            </a:r>
          </a:p>
          <a:p>
            <a:r>
              <a:rPr lang="en-GB" dirty="0"/>
              <a:t>Since all of them are reserved, so you can’t use their names for defining variables, classes or functions.</a:t>
            </a:r>
          </a:p>
          <a:p>
            <a:r>
              <a:rPr lang="en-GB" dirty="0"/>
              <a:t>The below command prints the list of all keywords in python:</a:t>
            </a:r>
          </a:p>
          <a:p>
            <a:pPr marL="457200" lvl="1" indent="0">
              <a:buNone/>
            </a:pPr>
            <a:r>
              <a:rPr lang="en-GB" dirty="0"/>
              <a:t>help(‘keywords’)</a:t>
            </a:r>
          </a:p>
        </p:txBody>
      </p:sp>
    </p:spTree>
    <p:extLst>
      <p:ext uri="{BB962C8B-B14F-4D97-AF65-F5344CB8AC3E}">
        <p14:creationId xmlns:p14="http://schemas.microsoft.com/office/powerpoint/2010/main" val="31487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B144-FB6C-4885-8A75-A5316493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Keywords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75A48-2516-4D37-97EA-5A3755675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532"/>
            <a:ext cx="10210565" cy="3527520"/>
          </a:xfrm>
          <a:effectLst>
            <a:softEdge rad="63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79C4CA-5348-4035-80EE-9A0F79B9EACC}"/>
              </a:ext>
            </a:extLst>
          </p:cNvPr>
          <p:cNvSpPr/>
          <p:nvPr/>
        </p:nvSpPr>
        <p:spPr>
          <a:xfrm>
            <a:off x="838200" y="543805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Reference:</a:t>
            </a:r>
          </a:p>
          <a:p>
            <a:pPr lvl="1"/>
            <a:r>
              <a:rPr lang="en-IN" u="sng" dirty="0">
                <a:hlinkClick r:id="rId3"/>
              </a:rPr>
              <a:t>https://www.geeksforgeeks.org/keywords-python-set-1/</a:t>
            </a:r>
            <a:br>
              <a:rPr lang="en-IN" u="sng" dirty="0"/>
            </a:br>
            <a:r>
              <a:rPr lang="en-IN" u="sng" dirty="0">
                <a:hlinkClick r:id="rId4"/>
              </a:rPr>
              <a:t>https://www.geeksforgeeks.org/keywords-python-set-2/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7116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30B9-F183-4474-9510-5D6984CE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4390-193E-4A5A-A60E-C08389D1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traditional C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int </a:t>
            </a:r>
            <a:r>
              <a:rPr lang="en-GB" dirty="0" err="1"/>
              <a:t>ht</a:t>
            </a:r>
            <a:r>
              <a:rPr lang="en-GB" dirty="0"/>
              <a:t>;	/**Declaration**/</a:t>
            </a:r>
          </a:p>
          <a:p>
            <a:pPr marL="457200" lvl="1" indent="0">
              <a:buNone/>
            </a:pPr>
            <a:r>
              <a:rPr lang="en-GB" dirty="0" err="1"/>
              <a:t>ht</a:t>
            </a:r>
            <a:r>
              <a:rPr lang="en-GB" dirty="0"/>
              <a:t> = 5;	/**Initialization**/</a:t>
            </a:r>
          </a:p>
          <a:p>
            <a:endParaRPr lang="en-GB" dirty="0"/>
          </a:p>
          <a:p>
            <a:r>
              <a:rPr lang="en-GB" dirty="0"/>
              <a:t>In python: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err="1"/>
              <a:t>ht</a:t>
            </a:r>
            <a:r>
              <a:rPr lang="en-GB" dirty="0"/>
              <a:t> = 5</a:t>
            </a:r>
          </a:p>
          <a:p>
            <a:pPr marL="457200" lvl="1" indent="0">
              <a:buNone/>
            </a:pPr>
            <a:r>
              <a:rPr lang="en-GB" dirty="0"/>
              <a:t>“”” Here, ‘</a:t>
            </a:r>
            <a:r>
              <a:rPr lang="en-GB" dirty="0" err="1"/>
              <a:t>ht</a:t>
            </a:r>
            <a:r>
              <a:rPr lang="en-GB" dirty="0"/>
              <a:t>’ is a variable to store numeric data.</a:t>
            </a:r>
          </a:p>
          <a:p>
            <a:pPr marL="457200" lvl="1" indent="0">
              <a:buNone/>
            </a:pPr>
            <a:r>
              <a:rPr lang="en-GB" dirty="0"/>
              <a:t>	Currently the value assigned to is 5.</a:t>
            </a:r>
          </a:p>
          <a:p>
            <a:pPr marL="457200" lvl="1" indent="0">
              <a:buNone/>
            </a:pPr>
            <a:r>
              <a:rPr lang="en-GB" dirty="0"/>
              <a:t>	The varying quantity(say, height) is identified via. the identifier “</a:t>
            </a:r>
            <a:r>
              <a:rPr lang="en-GB" dirty="0" err="1"/>
              <a:t>ht</a:t>
            </a:r>
            <a:r>
              <a:rPr lang="en-GB" dirty="0"/>
              <a:t>”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25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C064-DB8F-4D84-9593-33391623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- Rules for creating Identifiers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B863-280C-4DF7-90C6-3E640D87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identifiers can be a combination of alphanumeric characters.</a:t>
            </a:r>
          </a:p>
          <a:p>
            <a:r>
              <a:rPr lang="en-IN" dirty="0">
                <a:highlight>
                  <a:srgbClr val="FFFF00"/>
                </a:highlight>
              </a:rPr>
              <a:t>Case-sensitive</a:t>
            </a:r>
            <a:r>
              <a:rPr lang="en-IN" dirty="0"/>
              <a:t>.</a:t>
            </a:r>
          </a:p>
          <a:p>
            <a:r>
              <a:rPr lang="en-IN" dirty="0"/>
              <a:t>Keywords cannot be used as identifiers.</a:t>
            </a:r>
          </a:p>
          <a:p>
            <a:r>
              <a:rPr lang="en-IN" dirty="0"/>
              <a:t>Cant use digits to begin the identifier name. Either use an alphabet or an underscore(_).</a:t>
            </a:r>
          </a:p>
          <a:p>
            <a:r>
              <a:rPr lang="en-IN" dirty="0"/>
              <a:t>Special characters (like </a:t>
            </a:r>
            <a:r>
              <a:rPr lang="en-GB" dirty="0"/>
              <a:t>‘.’, ‘!’, ‘@’, ‘#’, ‘$’, ‘%’</a:t>
            </a:r>
            <a:r>
              <a:rPr lang="en-IN" dirty="0"/>
              <a:t>) cant be used.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38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CB30-6BF3-40EB-9EAC-5CA2515F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Input/Print/Help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88AF-5C73-4316-B518-9559C8AC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read input from the user:</a:t>
            </a:r>
          </a:p>
          <a:p>
            <a:pPr marL="457200" lvl="1" indent="0">
              <a:buNone/>
            </a:pPr>
            <a:r>
              <a:rPr lang="en-IN" dirty="0"/>
              <a:t>input()</a:t>
            </a:r>
          </a:p>
          <a:p>
            <a:pPr marL="457200" lvl="1" indent="0">
              <a:buNone/>
            </a:pPr>
            <a:r>
              <a:rPr lang="en-IN" dirty="0"/>
              <a:t>-Always input shall be read as a string</a:t>
            </a:r>
          </a:p>
          <a:p>
            <a:pPr marL="457200" lvl="1" indent="0">
              <a:buNone/>
            </a:pPr>
            <a:r>
              <a:rPr lang="en-IN" dirty="0"/>
              <a:t>-Explicit data-type conversions are required to change data-type</a:t>
            </a:r>
          </a:p>
          <a:p>
            <a:r>
              <a:rPr lang="en-IN" dirty="0"/>
              <a:t>To print output to the user:</a:t>
            </a:r>
          </a:p>
          <a:p>
            <a:pPr marL="457200" lvl="1" indent="0">
              <a:buNone/>
            </a:pPr>
            <a:r>
              <a:rPr lang="en-IN" dirty="0"/>
              <a:t>print()</a:t>
            </a:r>
          </a:p>
          <a:p>
            <a:r>
              <a:rPr lang="en-IN" dirty="0"/>
              <a:t>In case of both above functions double-quotes will be considered as normal text and displayed on output screen.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27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3ECE-EC78-4EC3-8D52-C35A8011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EE00-0205-49F1-9991-05B06D0B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Comments can be used to explain Python code.</a:t>
            </a:r>
          </a:p>
          <a:p>
            <a:r>
              <a:rPr lang="en-GB" dirty="0"/>
              <a:t>Comments can be used to make the code more readable.</a:t>
            </a:r>
          </a:p>
          <a:p>
            <a:r>
              <a:rPr lang="en-GB" dirty="0"/>
              <a:t>When you run a program you will not see any indication of the comment there. </a:t>
            </a:r>
          </a:p>
          <a:p>
            <a:r>
              <a:rPr lang="en-GB" dirty="0"/>
              <a:t>Comments are in the source code for us to read, not for computers to execute.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70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5B094E65C0E4589EB00BA112704AD" ma:contentTypeVersion="11" ma:contentTypeDescription="Create a new document." ma:contentTypeScope="" ma:versionID="66205c48b1524fe1ff31446395a6ef35">
  <xsd:schema xmlns:xsd="http://www.w3.org/2001/XMLSchema" xmlns:xs="http://www.w3.org/2001/XMLSchema" xmlns:p="http://schemas.microsoft.com/office/2006/metadata/properties" xmlns:ns3="28804097-bf5f-41ed-914d-66530f5e1fbf" xmlns:ns4="ab454d71-e8f5-4cb6-8671-6d21ffeb5103" targetNamespace="http://schemas.microsoft.com/office/2006/metadata/properties" ma:root="true" ma:fieldsID="5838b966af981fcc10c978298383f641" ns3:_="" ns4:_="">
    <xsd:import namespace="28804097-bf5f-41ed-914d-66530f5e1fbf"/>
    <xsd:import namespace="ab454d71-e8f5-4cb6-8671-6d21ffeb5103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04097-bf5f-41ed-914d-66530f5e1fbf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4d71-e8f5-4cb6-8671-6d21ffeb5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C09803-20C0-4666-8645-C2F893E83139}">
  <ds:schemaRefs>
    <ds:schemaRef ds:uri="ab454d71-e8f5-4cb6-8671-6d21ffeb510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8804097-bf5f-41ed-914d-66530f5e1fb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268AAE1-9F22-4158-8046-888E77173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04097-bf5f-41ed-914d-66530f5e1fbf"/>
    <ds:schemaRef ds:uri="ab454d71-e8f5-4cb6-8671-6d21ffeb5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F41DA7-AF11-43D7-9480-C956747B61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Py_Day02</Template>
  <TotalTime>0</TotalTime>
  <Words>586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Discussions</vt:lpstr>
      <vt:lpstr>Building Blocks of Python Programming</vt:lpstr>
      <vt:lpstr>Variables &amp; Identifiers</vt:lpstr>
      <vt:lpstr>Keywords</vt:lpstr>
      <vt:lpstr>List of Keywords</vt:lpstr>
      <vt:lpstr>Example</vt:lpstr>
      <vt:lpstr>Important - Rules for creating Identifiers</vt:lpstr>
      <vt:lpstr>Input/Print/Help</vt:lpstr>
      <vt:lpstr>Comments</vt:lpstr>
      <vt:lpstr>Comments - Types</vt:lpstr>
      <vt:lpstr>QA &amp; Feedback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Discussions @FAAS</dc:title>
  <dc:creator>Shiva S Narayanan</dc:creator>
  <cp:lastModifiedBy>Shiva S Narayanan</cp:lastModifiedBy>
  <cp:revision>2</cp:revision>
  <dcterms:created xsi:type="dcterms:W3CDTF">2021-01-11T13:59:50Z</dcterms:created>
  <dcterms:modified xsi:type="dcterms:W3CDTF">2021-03-06T07:00:55Z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0x0101005885B094E65C0E4589EB00BA112704AD</vt:lpwstr>
  </property>
</Properties>
</file>