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1" r:id="rId6"/>
    <p:sldId id="283" r:id="rId7"/>
    <p:sldId id="284" r:id="rId8"/>
    <p:sldId id="288" r:id="rId9"/>
    <p:sldId id="291" r:id="rId10"/>
    <p:sldId id="289" r:id="rId11"/>
    <p:sldId id="285" r:id="rId12"/>
    <p:sldId id="286" r:id="rId13"/>
    <p:sldId id="28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4FFBC-18AD-4B5F-98E3-AEB76CDB4242}" v="63" dt="2021-01-22T11:36:53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BAC-EFE0-4F21-9CFD-BC9D05FDB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8521A-0A15-406C-B5F5-D927157EE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FE4F-D46B-415A-8DEC-0F928E0B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6FCE-FDC1-4246-A210-F97A00A3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40DE-3F12-4485-A34A-4AB7E197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19B5-1FB7-4BC0-91CB-8BDAF1CD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A4DF-E5A5-4248-A995-3194B6AFD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16C0-CDBD-4A9C-87D4-686F66BA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B6F2-C755-46F7-9F8D-0D126B01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4208-7CC9-419B-9A2F-65688476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79F87-D0D6-4BCB-A0BB-EAE39AA97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C52EB-7E2F-4F63-8F81-3D2A274D7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641E-531F-47EC-BD95-D8B5544B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15E73-55EA-4942-B403-9E68C3A6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3402-1F98-4FAF-93B2-A363127B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AFB5-0214-4FBD-9284-2637894A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0D45-C752-4AFF-9A29-8D2BB8C7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5A8C-8148-446B-8BFE-D0D2C446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D070-A743-4077-B7A9-AEA77BE3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A89DE-DD94-4E0E-93BA-28DE5E41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32DF-E413-45B0-A16A-9FE0F53B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DC69-A752-4ABE-90E8-F8995E5BC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FD91-85EF-40F4-8CBE-42172B37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AFA1-75C0-4EC2-8343-973F8853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8B90-D46E-4867-839D-F5305313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6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12C4-E9DE-484A-B7D8-5163D28A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D127-C4A8-4EE7-9615-A942DB9FF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C379A-9803-4223-AE48-DE7B614DE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FE4F8-AF25-42EC-BF70-B279FB83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FC7B-2F1A-4073-B02E-0F2689DE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8A763-E003-41A1-9D62-930B1B1A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9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81DA-B472-4EAF-BDDF-2C61F7E7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0D02-AB33-41A8-A1D8-4837529D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9D234-B010-4BC5-8E6C-E251C1253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DF22C-31E4-4E1D-92E6-D45718032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97A75-9E24-4ADE-A3AD-2148CE64F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39CFB-81D4-4D83-905E-278CD4E7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7083E-AC14-4412-B701-DED66D50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30923-89A6-43B5-9CBE-F4DC3E16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2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DBEF-D565-4637-A29E-2E795B86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74113-ECCB-4C4B-9F7F-963546F1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E7C45-C2EB-4F23-9E53-F24D914C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E4FB-1244-4554-9979-D3C823A4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9D63B-13EC-4960-AD41-5D1238D9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876C8-E9D7-4639-827E-049BD449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2B596-2839-44E3-BBFA-CCFD0F29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3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4B49-F8C1-4416-950C-4A865DA5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2105-4A6F-4CED-9AF9-62F989A2E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A49E-A433-4A79-8AB4-481633C6C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D651F-C7CD-48E9-861E-5F7A77DF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D478-0310-4D27-A6AE-AF8C59EF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6B3E3-230D-404F-81DF-D54AE632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2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3803-C3F1-40FB-AD59-FED3D358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7F46C-96F9-407D-859D-1E17F136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D7EE5-E08C-4065-A96D-3A94A2B3A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C7446-8FED-49EB-9196-D8AC5CE8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8D68F-B32F-4DD6-B334-28685D10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EE8C9-8964-4D43-81E6-AE8FBF7E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80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72866-93A6-49B4-BBC3-561495F4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8136C-AAFB-4C3D-BFDE-7C9BD9CB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BEAA-C672-4A8B-BC0B-6B0FA8E5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21A7-62C8-468E-BA3A-3637977827A3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5F46-83D8-4FE2-9010-C4A56FDE3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6B16-4D91-4D4E-98EE-D54816574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616C-6423-403A-8B2C-B98F024521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1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h9nVJoWXmFb7sLApWGcLPQ" TargetMode="External"/><Relationship Id="rId3" Type="http://schemas.openxmlformats.org/officeDocument/2006/relationships/hyperlink" Target="https://www.youtube.com/channel/UCIgXF0FrYJL0a6sMsRIsLvA" TargetMode="External"/><Relationship Id="rId7" Type="http://schemas.openxmlformats.org/officeDocument/2006/relationships/hyperlink" Target="https://www.youtube.com/channel/UCNU_lfiiWBdtULKOw6X0Dig" TargetMode="External"/><Relationship Id="rId2" Type="http://schemas.openxmlformats.org/officeDocument/2006/relationships/hyperlink" Target="https://realpython.com/best-python-boo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0vQvr9aFn27yR6Ej6n5UA" TargetMode="External"/><Relationship Id="rId5" Type="http://schemas.openxmlformats.org/officeDocument/2006/relationships/hyperlink" Target="https://www.youtube.com/user/sentdex" TargetMode="External"/><Relationship Id="rId4" Type="http://schemas.openxmlformats.org/officeDocument/2006/relationships/hyperlink" Target="https://www.youtube.com/user/schafer5" TargetMode="External"/><Relationship Id="rId9" Type="http://schemas.openxmlformats.org/officeDocument/2006/relationships/hyperlink" Target="https://www.youtube.com/channel/UC8butISFwT-Wl7EV0hUK0BQ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pip.pypa.io/en/stab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1RJmh_OqeA&amp;t=387s" TargetMode="External"/><Relationship Id="rId2" Type="http://schemas.openxmlformats.org/officeDocument/2006/relationships/hyperlink" Target="https://flask.palletsprojects.com/en/1.1.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EE23-6E79-4978-8007-BE195E755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Python Discussions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1A8A-7721-43DE-B36B-3CC62C49D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u="sng" dirty="0"/>
              <a:t>Topic</a:t>
            </a:r>
            <a:r>
              <a:rPr lang="en-IN" sz="2800" dirty="0"/>
              <a:t> : Error-Handling, Importing Modules, </a:t>
            </a:r>
            <a:r>
              <a:rPr lang="en-IN" sz="2800" dirty="0" err="1"/>
              <a:t>vEnvs</a:t>
            </a:r>
            <a:r>
              <a:rPr lang="en-IN" sz="2800" dirty="0"/>
              <a:t> &amp;  flask-Intro</a:t>
            </a:r>
            <a:endParaRPr lang="en-IN" dirty="0"/>
          </a:p>
          <a:p>
            <a:endParaRPr lang="en-IN" dirty="0"/>
          </a:p>
          <a:p>
            <a:pPr algn="l"/>
            <a:r>
              <a:rPr lang="en-IN" sz="1600" dirty="0"/>
              <a:t>Moderator	 : Shivasiddharth Narayanan</a:t>
            </a:r>
            <a:br>
              <a:rPr lang="en-IN" sz="1600" dirty="0"/>
            </a:br>
            <a:r>
              <a:rPr lang="en-IN" sz="1600" dirty="0"/>
              <a:t>Date	 : 22-Jan-2021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3268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044F-D718-4AC8-8604-D9F3B153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further read on </a:t>
            </a:r>
            <a:r>
              <a:rPr lang="en-US" dirty="0" err="1"/>
              <a:t>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E83F-F3BF-4AA9-94FE-741604F6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Books</a:t>
            </a:r>
            <a:r>
              <a:rPr lang="en-US" dirty="0"/>
              <a:t> 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https://realpython.com/best-python-books/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u="sng" dirty="0"/>
              <a:t>YouTube</a:t>
            </a:r>
            <a:r>
              <a:rPr lang="en-GB" dirty="0"/>
              <a:t> 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8B6E69-B59F-487B-8C8A-CA0CF3479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73445"/>
              </p:ext>
            </p:extLst>
          </p:nvPr>
        </p:nvGraphicFramePr>
        <p:xfrm>
          <a:off x="1362149" y="3727446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78360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5862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8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mins 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Quickies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Amulya's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Academy - YouTube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Python Tutors on YouTube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Corey Schafer - YouTube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sentdex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- YouTube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Real Python – YouTube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7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Data-Science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Krish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 Naik - YouTube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codebasics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- YouTube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Community Forum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freeCodeCamp.org - YouTube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8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36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D21C-072B-4E87-993E-3917DC202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QA &amp; 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31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0569-7EF7-47CA-ACD0-BFADD6A19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D714-2D4A-4B04-A35F-FEB7B52A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Exception/Error Handling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2AD-1FBE-40AB-B734-3F101AD0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Official Site : </a:t>
            </a:r>
            <a:r>
              <a:rPr lang="en-GB" dirty="0">
                <a:hlinkClick r:id="rId2"/>
              </a:rPr>
              <a:t>Built-in Exceptions — Python 3.9.1 documentation</a:t>
            </a:r>
            <a:endParaRPr lang="en-GB" dirty="0"/>
          </a:p>
          <a:p>
            <a:endParaRPr lang="en-US" dirty="0"/>
          </a:p>
          <a:p>
            <a:r>
              <a:rPr lang="en-US" dirty="0"/>
              <a:t>Errors are of two different types in python :</a:t>
            </a:r>
          </a:p>
          <a:p>
            <a:pPr lvl="1"/>
            <a:r>
              <a:rPr lang="en-US" u="sng" dirty="0"/>
              <a:t>Syntax errors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Caused due to wrong syntax</a:t>
            </a:r>
          </a:p>
          <a:p>
            <a:pPr lvl="2"/>
            <a:r>
              <a:rPr lang="en-US" dirty="0"/>
              <a:t>Leads to termination of program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u="sng" dirty="0">
                <a:highlight>
                  <a:srgbClr val="FFFF00"/>
                </a:highlight>
              </a:rPr>
              <a:t>Exceptions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Code-syntax is correct, but code resulted in error will cause/raise exceptions</a:t>
            </a:r>
          </a:p>
          <a:p>
            <a:pPr lvl="2"/>
            <a:r>
              <a:rPr lang="en-US" dirty="0"/>
              <a:t>Doesn’t terminate program but changes its flow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2000" i="1" u="sng" dirty="0">
                <a:highlight>
                  <a:srgbClr val="FFFF00"/>
                </a:highlight>
              </a:rPr>
              <a:t>Important-Note</a:t>
            </a:r>
            <a:r>
              <a:rPr lang="en-US" sz="2000" i="1" dirty="0"/>
              <a:t> : User defined exceptions are also feasible in python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47E2-FDCD-4309-89B8-3046E86C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- Syntax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4C9-62AE-463B-85BD-DD2D472F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try:</a:t>
            </a:r>
          </a:p>
          <a:p>
            <a:pPr marL="457200" lvl="1" indent="0">
              <a:buNone/>
            </a:pPr>
            <a:r>
              <a:rPr lang="en-GB" dirty="0"/>
              <a:t># some code.... </a:t>
            </a:r>
          </a:p>
          <a:p>
            <a:pPr marL="0" indent="0">
              <a:buNone/>
            </a:pPr>
            <a:r>
              <a:rPr lang="en-GB" dirty="0"/>
              <a:t>except:</a:t>
            </a:r>
          </a:p>
          <a:p>
            <a:pPr marL="457200" lvl="1" indent="0">
              <a:buNone/>
            </a:pPr>
            <a:r>
              <a:rPr lang="en-GB" dirty="0"/>
              <a:t># optional block</a:t>
            </a:r>
          </a:p>
          <a:p>
            <a:pPr marL="457200" lvl="1" indent="0">
              <a:buNone/>
            </a:pPr>
            <a:r>
              <a:rPr lang="en-GB" dirty="0"/>
              <a:t># handling of exception (if required)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457200" lvl="1" indent="0">
              <a:buNone/>
            </a:pPr>
            <a:r>
              <a:rPr lang="en-GB" dirty="0"/>
              <a:t># executed if no exception occurred in try block</a:t>
            </a:r>
          </a:p>
          <a:p>
            <a:pPr marL="0" indent="0">
              <a:buNone/>
            </a:pPr>
            <a:r>
              <a:rPr lang="en-GB" dirty="0"/>
              <a:t>finally:</a:t>
            </a:r>
          </a:p>
          <a:p>
            <a:pPr marL="457200" lvl="1" indent="0">
              <a:buNone/>
            </a:pPr>
            <a:r>
              <a:rPr lang="en-GB" dirty="0"/>
              <a:t># some code .....(always executed)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99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4E05-6E18-458A-8B8D-467B363E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A990-0585-4E60-BA03-CFC4038F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dirty="0"/>
              <a:t>Modules refer to a file containing Python statements and definitions</a:t>
            </a:r>
          </a:p>
          <a:p>
            <a:r>
              <a:rPr lang="en-GB" dirty="0"/>
              <a:t>A file containing Python code, for example: file1.py, is called a module, and its module name would be file1</a:t>
            </a:r>
            <a:endParaRPr lang="en-IN" dirty="0"/>
          </a:p>
          <a:p>
            <a:r>
              <a:rPr lang="en-IN" dirty="0"/>
              <a:t>Using the feature of import and modules, our codes can be organised in a better way</a:t>
            </a:r>
          </a:p>
          <a:p>
            <a:r>
              <a:rPr lang="en-GB" dirty="0"/>
              <a:t>Import in python is similar to “#include” header-file in C/C++ (or) “#!/bin/bash” in shell scripts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Syntax</a:t>
            </a:r>
            <a:r>
              <a:rPr lang="en-GB" dirty="0"/>
              <a:t> :</a:t>
            </a:r>
          </a:p>
          <a:p>
            <a:pPr marL="457200" lvl="1" indent="0">
              <a:buNone/>
            </a:pPr>
            <a:r>
              <a:rPr lang="en-GB" sz="1500" i="1" dirty="0"/>
              <a:t>import &lt;</a:t>
            </a:r>
            <a:r>
              <a:rPr lang="en-GB" sz="1500" i="1" dirty="0" err="1"/>
              <a:t>module_name</a:t>
            </a:r>
            <a:r>
              <a:rPr lang="en-GB" sz="1500" i="1" dirty="0"/>
              <a:t>&gt;</a:t>
            </a:r>
          </a:p>
          <a:p>
            <a:pPr marL="457200" lvl="1" indent="0">
              <a:buNone/>
            </a:pPr>
            <a:r>
              <a:rPr lang="en-GB" sz="1500" i="1" dirty="0"/>
              <a:t>import &lt;</a:t>
            </a:r>
            <a:r>
              <a:rPr lang="en-GB" sz="1500" i="1" dirty="0" err="1"/>
              <a:t>module_name</a:t>
            </a:r>
            <a:r>
              <a:rPr lang="en-GB" sz="1500" i="1" dirty="0"/>
              <a:t>&gt; as &lt;</a:t>
            </a:r>
            <a:r>
              <a:rPr lang="en-GB" sz="1500" i="1" dirty="0" err="1"/>
              <a:t>module_name_shortcut</a:t>
            </a:r>
            <a:r>
              <a:rPr lang="en-GB" sz="1500" i="1" dirty="0"/>
              <a:t>&gt;</a:t>
            </a:r>
          </a:p>
          <a:p>
            <a:pPr marL="457200" lvl="1" indent="0">
              <a:buNone/>
            </a:pPr>
            <a:r>
              <a:rPr lang="en-GB" sz="1500" i="1" dirty="0"/>
              <a:t>from &lt;</a:t>
            </a:r>
            <a:r>
              <a:rPr lang="en-GB" sz="1500" i="1" dirty="0" err="1"/>
              <a:t>module_name</a:t>
            </a:r>
            <a:r>
              <a:rPr lang="en-GB" sz="1500" i="1" dirty="0"/>
              <a:t>&gt; import &lt;</a:t>
            </a:r>
            <a:r>
              <a:rPr lang="en-GB" sz="1500" i="1" dirty="0" err="1"/>
              <a:t>func_name</a:t>
            </a:r>
            <a:r>
              <a:rPr lang="en-GB" sz="1500" i="1" dirty="0"/>
              <a:t>&gt;</a:t>
            </a:r>
          </a:p>
          <a:p>
            <a:pPr marL="457200" lvl="1" indent="0">
              <a:buNone/>
            </a:pPr>
            <a:r>
              <a:rPr lang="en-GB" sz="1500" i="1" dirty="0"/>
              <a:t>from &lt;</a:t>
            </a:r>
            <a:r>
              <a:rPr lang="en-GB" sz="1500" i="1" dirty="0" err="1"/>
              <a:t>module_name</a:t>
            </a:r>
            <a:r>
              <a:rPr lang="en-GB" sz="1500" i="1" dirty="0"/>
              <a:t>&gt; import *</a:t>
            </a:r>
          </a:p>
          <a:p>
            <a:pPr marL="457200" lvl="1" indent="0">
              <a:buNone/>
            </a:pPr>
            <a:r>
              <a:rPr lang="en-GB" sz="1500" i="1" dirty="0"/>
              <a:t>from &lt;</a:t>
            </a:r>
            <a:r>
              <a:rPr lang="en-GB" sz="1500" i="1" dirty="0" err="1"/>
              <a:t>module_name</a:t>
            </a:r>
            <a:r>
              <a:rPr lang="en-GB" sz="1500" i="1" dirty="0"/>
              <a:t>&gt; import &lt;</a:t>
            </a:r>
            <a:r>
              <a:rPr lang="en-GB" sz="1500" i="1" dirty="0" err="1"/>
              <a:t>func_name</a:t>
            </a:r>
            <a:r>
              <a:rPr lang="en-GB" sz="1500" i="1" dirty="0"/>
              <a:t>&gt; as &lt;</a:t>
            </a:r>
            <a:r>
              <a:rPr lang="en-GB" sz="1500" i="1" dirty="0" err="1"/>
              <a:t>func_name_shortcut</a:t>
            </a:r>
            <a:r>
              <a:rPr lang="en-GB" sz="1500" i="1" dirty="0"/>
              <a:t>&gt;</a:t>
            </a:r>
          </a:p>
          <a:p>
            <a:pPr marL="457200" lvl="1" indent="0">
              <a:buNone/>
            </a:pPr>
            <a:endParaRPr lang="en-GB" sz="1500" i="1" dirty="0"/>
          </a:p>
        </p:txBody>
      </p:sp>
    </p:spTree>
    <p:extLst>
      <p:ext uri="{BB962C8B-B14F-4D97-AF65-F5344CB8AC3E}">
        <p14:creationId xmlns:p14="http://schemas.microsoft.com/office/powerpoint/2010/main" val="218602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036C-23C2-415D-A424-528AE82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D532-1459-48E7-B324-BA9964A2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pip</a:t>
            </a:r>
            <a:r>
              <a:rPr lang="en-IN" dirty="0"/>
              <a:t> 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pip stands for “pip installs python” (or) “python installs via. pip”</a:t>
            </a:r>
          </a:p>
          <a:p>
            <a:pPr lvl="1"/>
            <a:r>
              <a:rPr lang="en-GB" dirty="0" err="1"/>
              <a:t>py</a:t>
            </a:r>
            <a:r>
              <a:rPr lang="en-GB" dirty="0"/>
              <a:t> programs defined by us are called modules</a:t>
            </a:r>
          </a:p>
          <a:p>
            <a:pPr lvl="1"/>
            <a:r>
              <a:rPr lang="en-GB" dirty="0"/>
              <a:t>To have varied functionalities imparted in our modules we use packages (say </a:t>
            </a:r>
            <a:r>
              <a:rPr lang="en-GB" dirty="0" err="1"/>
              <a:t>os</a:t>
            </a:r>
            <a:r>
              <a:rPr lang="en-GB" dirty="0"/>
              <a:t>, sys, datetime, calendar, </a:t>
            </a:r>
            <a:r>
              <a:rPr lang="en-GB" dirty="0" err="1"/>
              <a:t>shutil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hlinkClick r:id="rId2"/>
              </a:rPr>
              <a:t>PIP</a:t>
            </a:r>
            <a:r>
              <a:rPr lang="en-GB" dirty="0"/>
              <a:t> is the Package Installer for Python</a:t>
            </a:r>
          </a:p>
          <a:p>
            <a:pPr lvl="1"/>
            <a:r>
              <a:rPr lang="en-GB" dirty="0"/>
              <a:t>It is used to install packages from </a:t>
            </a:r>
            <a:r>
              <a:rPr lang="en-GB" dirty="0">
                <a:hlinkClick r:id="rId3"/>
              </a:rPr>
              <a:t>Python Package Index</a:t>
            </a:r>
            <a:r>
              <a:rPr lang="en-GB" dirty="0"/>
              <a:t> (</a:t>
            </a:r>
            <a:r>
              <a:rPr lang="en-GB" dirty="0" err="1"/>
              <a:t>PyPI</a:t>
            </a:r>
            <a:r>
              <a:rPr lang="en-GB" dirty="0"/>
              <a:t>) and other indexes.</a:t>
            </a:r>
          </a:p>
          <a:p>
            <a:pPr lvl="1"/>
            <a:r>
              <a:rPr lang="en-GB" dirty="0" err="1">
                <a:hlinkClick r:id="rId3"/>
              </a:rPr>
              <a:t>PyPI</a:t>
            </a:r>
            <a:r>
              <a:rPr lang="en-GB" dirty="0"/>
              <a:t> is the default repository of Python packages.</a:t>
            </a:r>
          </a:p>
        </p:txBody>
      </p:sp>
    </p:spTree>
    <p:extLst>
      <p:ext uri="{BB962C8B-B14F-4D97-AF65-F5344CB8AC3E}">
        <p14:creationId xmlns:p14="http://schemas.microsoft.com/office/powerpoint/2010/main" val="56065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492C-8346-4067-8A5F-ACB0FD6D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EB95-4A71-4276-BCAE-A3B42164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u="sng" dirty="0" err="1"/>
              <a:t>venv</a:t>
            </a:r>
            <a:r>
              <a:rPr lang="en-GB" dirty="0"/>
              <a:t> :</a:t>
            </a:r>
          </a:p>
          <a:p>
            <a:r>
              <a:rPr lang="en-GB" dirty="0"/>
              <a:t>A virtual environment is a way to have multiple, parallel instances of the Python interpreter, each with different package sets and different configurations. </a:t>
            </a:r>
          </a:p>
          <a:p>
            <a:r>
              <a:rPr lang="en-GB" dirty="0"/>
              <a:t>The packages installed in each virtual environment are seen only in that virtual environment and no other.</a:t>
            </a:r>
          </a:p>
          <a:p>
            <a:r>
              <a:rPr lang="en-GB" dirty="0"/>
              <a:t>While working on multiple projects in parallel, </a:t>
            </a:r>
            <a:r>
              <a:rPr lang="en-GB" dirty="0" err="1"/>
              <a:t>venv</a:t>
            </a:r>
            <a:r>
              <a:rPr lang="en-GB" dirty="0"/>
              <a:t> comes in handy to maintain the different version of packages used in those projects.</a:t>
            </a:r>
          </a:p>
          <a:p>
            <a:r>
              <a:rPr lang="en-GB" dirty="0" err="1"/>
              <a:t>venv</a:t>
            </a:r>
            <a:r>
              <a:rPr lang="en-GB" dirty="0"/>
              <a:t> comes in default along-with </a:t>
            </a:r>
            <a:r>
              <a:rPr lang="en-GB" dirty="0" err="1"/>
              <a:t>py</a:t>
            </a:r>
            <a:r>
              <a:rPr lang="en-GB" dirty="0"/>
              <a:t> 3.3 &amp; above</a:t>
            </a:r>
          </a:p>
          <a:p>
            <a:r>
              <a:rPr lang="en-GB" dirty="0"/>
              <a:t>Virtual environments can be created using other packages such as </a:t>
            </a:r>
            <a:r>
              <a:rPr lang="en-GB" dirty="0" err="1"/>
              <a:t>pyvenv</a:t>
            </a:r>
            <a:r>
              <a:rPr lang="en-GB" dirty="0"/>
              <a:t>, </a:t>
            </a:r>
            <a:r>
              <a:rPr lang="en-GB" dirty="0" err="1"/>
              <a:t>pyenv</a:t>
            </a:r>
            <a:r>
              <a:rPr lang="en-GB" dirty="0"/>
              <a:t>, </a:t>
            </a:r>
            <a:r>
              <a:rPr lang="en-GB" dirty="0" err="1"/>
              <a:t>virtualenv</a:t>
            </a:r>
            <a:r>
              <a:rPr lang="en-GB" dirty="0"/>
              <a:t>, </a:t>
            </a:r>
            <a:r>
              <a:rPr lang="en-GB" dirty="0" err="1"/>
              <a:t>virtualenvwrapper</a:t>
            </a:r>
            <a:r>
              <a:rPr lang="en-GB" dirty="0"/>
              <a:t> &amp; </a:t>
            </a:r>
            <a:r>
              <a:rPr lang="en-GB" dirty="0" err="1"/>
              <a:t>pipenv</a:t>
            </a:r>
            <a:r>
              <a:rPr lang="en-GB" dirty="0"/>
              <a:t> </a:t>
            </a:r>
          </a:p>
          <a:p>
            <a:endParaRPr lang="en-GB" b="1" u="sng" dirty="0"/>
          </a:p>
          <a:p>
            <a:pPr marL="0" indent="0">
              <a:buNone/>
            </a:pPr>
            <a:r>
              <a:rPr lang="en-GB" u="sng" dirty="0"/>
              <a:t>Syntax</a:t>
            </a:r>
            <a:r>
              <a:rPr lang="en-GB" dirty="0"/>
              <a:t> :</a:t>
            </a:r>
          </a:p>
          <a:p>
            <a:pPr marL="457200" lvl="1" indent="0">
              <a:buNone/>
            </a:pPr>
            <a:r>
              <a:rPr lang="en-GB" i="1" dirty="0"/>
              <a:t>python -m </a:t>
            </a:r>
            <a:r>
              <a:rPr lang="en-GB" i="1" dirty="0" err="1"/>
              <a:t>venv</a:t>
            </a:r>
            <a:r>
              <a:rPr lang="en-GB" i="1" dirty="0"/>
              <a:t> &lt;</a:t>
            </a:r>
            <a:r>
              <a:rPr lang="en-GB" i="1" dirty="0" err="1"/>
              <a:t>env_name</a:t>
            </a:r>
            <a:r>
              <a:rPr lang="en-GB" i="1" dirty="0"/>
              <a:t>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13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A2D9-5A92-4C1F-ACF2-74B445A5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– Intro &amp; Demo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D3FD-3C37-42F9-9102-A2BD10EAB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Flask is a microframework to develop web applications</a:t>
            </a:r>
          </a:p>
          <a:p>
            <a:r>
              <a:rPr lang="en-IN" dirty="0"/>
              <a:t>The official flask documentation is at </a:t>
            </a:r>
            <a:r>
              <a:rPr lang="en-IN" dirty="0">
                <a:hlinkClick r:id="rId2"/>
              </a:rPr>
              <a:t>https://flask.palletsprojects.com/en/1.1.x/</a:t>
            </a:r>
            <a:endParaRPr lang="en-IN" dirty="0"/>
          </a:p>
          <a:p>
            <a:r>
              <a:rPr lang="en-GB" dirty="0"/>
              <a:t>It was developed by Armin </a:t>
            </a:r>
            <a:r>
              <a:rPr lang="en-GB" dirty="0" err="1"/>
              <a:t>Ronacher</a:t>
            </a:r>
            <a:r>
              <a:rPr lang="en-GB" dirty="0"/>
              <a:t>.</a:t>
            </a:r>
          </a:p>
          <a:p>
            <a:r>
              <a:rPr lang="en-GB" dirty="0"/>
              <a:t>Flask is based on WSGI(Web Server Gateway Interface) toolkit and Jinja2 template engine.</a:t>
            </a:r>
            <a:endParaRPr lang="en-IN" dirty="0"/>
          </a:p>
          <a:p>
            <a:r>
              <a:rPr lang="en-IN" dirty="0"/>
              <a:t>A quick tutorial:</a:t>
            </a:r>
          </a:p>
          <a:p>
            <a:pPr marL="457200" lvl="1" indent="0">
              <a:buNone/>
            </a:pPr>
            <a:r>
              <a:rPr lang="en-IN" dirty="0"/>
              <a:t>Below is a 1 hour code-along exercise to create a Task-master app using flask :</a:t>
            </a:r>
          </a:p>
          <a:p>
            <a:pPr marL="914400" lvl="2" indent="0">
              <a:buNone/>
            </a:pPr>
            <a:r>
              <a:rPr lang="en-GB" sz="1600" u="sng" dirty="0">
                <a:hlinkClick r:id="rId3"/>
              </a:rPr>
              <a:t>Task Master App Tutorial</a:t>
            </a:r>
            <a:endParaRPr lang="en-GB" sz="1600" u="sn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04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860D-7FAC-4371-BFC3-DC823C65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Topics on </a:t>
            </a:r>
            <a:r>
              <a:rPr lang="en-US" dirty="0" err="1"/>
              <a:t>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14B6-A050-4B1A-9EC6-9F86B4FC44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py2 &amp; py3 difference</a:t>
            </a:r>
          </a:p>
          <a:p>
            <a:r>
              <a:rPr lang="en-GB" dirty="0"/>
              <a:t>PEP Regulations</a:t>
            </a:r>
          </a:p>
          <a:p>
            <a:r>
              <a:rPr lang="en-GB" dirty="0"/>
              <a:t>Shallow copy &amp; Deep copy difference</a:t>
            </a:r>
          </a:p>
          <a:p>
            <a:r>
              <a:rPr lang="en-GB" dirty="0"/>
              <a:t>OOPs in python</a:t>
            </a:r>
          </a:p>
          <a:p>
            <a:r>
              <a:rPr lang="en-GB" dirty="0"/>
              <a:t>str() &amp; </a:t>
            </a:r>
            <a:r>
              <a:rPr lang="en-GB" dirty="0" err="1"/>
              <a:t>repr</a:t>
            </a:r>
            <a:r>
              <a:rPr lang="en-GB" dirty="0"/>
              <a:t>() difference</a:t>
            </a:r>
          </a:p>
          <a:p>
            <a:r>
              <a:rPr lang="en-GB" dirty="0"/>
              <a:t>Method Resolution Order</a:t>
            </a:r>
          </a:p>
          <a:p>
            <a:r>
              <a:rPr lang="en-GB" dirty="0"/>
              <a:t>Map, Filter, Reduce, Lambda</a:t>
            </a:r>
          </a:p>
          <a:p>
            <a:r>
              <a:rPr lang="en-GB" dirty="0" err="1"/>
              <a:t>RegEx</a:t>
            </a:r>
            <a:endParaRPr lang="en-GB" dirty="0"/>
          </a:p>
          <a:p>
            <a:r>
              <a:rPr lang="en-GB" dirty="0"/>
              <a:t>Packaging in python</a:t>
            </a:r>
          </a:p>
          <a:p>
            <a:r>
              <a:rPr lang="en-GB" dirty="0"/>
              <a:t>SQLite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67080-F8CE-4357-B6D4-01AB366826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Sequence Datatype comprehensions</a:t>
            </a:r>
          </a:p>
          <a:p>
            <a:r>
              <a:rPr lang="en-GB" dirty="0"/>
              <a:t>Decorators &amp; Generators</a:t>
            </a:r>
          </a:p>
          <a:p>
            <a:r>
              <a:rPr lang="en-GB" dirty="0"/>
              <a:t>Iterators, </a:t>
            </a:r>
            <a:r>
              <a:rPr lang="en-GB" dirty="0" err="1"/>
              <a:t>Iterables</a:t>
            </a:r>
            <a:r>
              <a:rPr lang="en-GB" dirty="0"/>
              <a:t> &amp; </a:t>
            </a:r>
            <a:r>
              <a:rPr lang="en-GB" dirty="0" err="1"/>
              <a:t>Itertools</a:t>
            </a:r>
            <a:endParaRPr lang="en-GB" dirty="0"/>
          </a:p>
          <a:p>
            <a:r>
              <a:rPr lang="en-GB" dirty="0"/>
              <a:t>Unit Testing</a:t>
            </a:r>
          </a:p>
          <a:p>
            <a:r>
              <a:rPr lang="en-GB" dirty="0"/>
              <a:t>Logging</a:t>
            </a:r>
          </a:p>
          <a:p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Multi-threading &amp; Multi-processing</a:t>
            </a:r>
          </a:p>
          <a:p>
            <a:r>
              <a:rPr lang="en-GB" dirty="0" err="1"/>
              <a:t>Dunder</a:t>
            </a:r>
            <a:r>
              <a:rPr lang="en-GB" dirty="0"/>
              <a:t> methods</a:t>
            </a:r>
          </a:p>
          <a:p>
            <a:r>
              <a:rPr lang="en-GB" dirty="0" err="1"/>
              <a:t>pyvenv</a:t>
            </a:r>
            <a:r>
              <a:rPr lang="en-GB" dirty="0"/>
              <a:t>, </a:t>
            </a:r>
            <a:r>
              <a:rPr lang="en-GB" dirty="0" err="1"/>
              <a:t>pyenv</a:t>
            </a:r>
            <a:r>
              <a:rPr lang="en-GB" dirty="0"/>
              <a:t>, </a:t>
            </a:r>
            <a:r>
              <a:rPr lang="en-GB" dirty="0" err="1"/>
              <a:t>virtualenv</a:t>
            </a:r>
            <a:r>
              <a:rPr lang="en-GB" dirty="0"/>
              <a:t>, </a:t>
            </a:r>
            <a:r>
              <a:rPr lang="en-GB" dirty="0" err="1"/>
              <a:t>virtualenvwrapper</a:t>
            </a:r>
            <a:r>
              <a:rPr lang="en-GB" dirty="0"/>
              <a:t> &amp; </a:t>
            </a:r>
            <a:r>
              <a:rPr lang="en-GB" dirty="0" err="1"/>
              <a:t>pipenv</a:t>
            </a:r>
            <a:r>
              <a:rPr lang="en-GB" dirty="0"/>
              <a:t> </a:t>
            </a:r>
          </a:p>
          <a:p>
            <a:r>
              <a:rPr lang="en-GB" dirty="0"/>
              <a:t>__name__ &amp; __main__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5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385F-E03C-4842-846A-44D7C248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Modules/Libraries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D9B0-5BE8-4BB4-9335-A818D3634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</a:p>
          <a:p>
            <a:r>
              <a:rPr lang="en-US" dirty="0"/>
              <a:t>sys </a:t>
            </a:r>
          </a:p>
          <a:p>
            <a:r>
              <a:rPr lang="en-US" dirty="0"/>
              <a:t>math </a:t>
            </a:r>
          </a:p>
          <a:p>
            <a:r>
              <a:rPr lang="en-US" dirty="0"/>
              <a:t>random </a:t>
            </a:r>
          </a:p>
          <a:p>
            <a:r>
              <a:rPr lang="en-US" dirty="0"/>
              <a:t>requests </a:t>
            </a:r>
          </a:p>
          <a:p>
            <a:r>
              <a:rPr lang="en-US" dirty="0" err="1"/>
              <a:t>urllib</a:t>
            </a:r>
            <a:endParaRPr lang="en-US" dirty="0"/>
          </a:p>
          <a:p>
            <a:r>
              <a:rPr lang="en-US" dirty="0"/>
              <a:t>json </a:t>
            </a:r>
          </a:p>
          <a:p>
            <a:r>
              <a:rPr lang="en-IN" dirty="0"/>
              <a:t>Testing – selenium, Robot, </a:t>
            </a:r>
            <a:r>
              <a:rPr lang="en-IN" dirty="0" err="1"/>
              <a:t>pytest</a:t>
            </a:r>
            <a:r>
              <a:rPr lang="en-IN" dirty="0"/>
              <a:t>, </a:t>
            </a:r>
            <a:r>
              <a:rPr lang="en-IN" dirty="0" err="1"/>
              <a:t>unittest</a:t>
            </a:r>
            <a:endParaRPr lang="en-IN" dirty="0"/>
          </a:p>
          <a:p>
            <a:r>
              <a:rPr lang="en-IN" dirty="0"/>
              <a:t>Web Development – flask, </a:t>
            </a:r>
            <a:r>
              <a:rPr lang="en-IN" dirty="0" err="1"/>
              <a:t>django</a:t>
            </a:r>
            <a:endParaRPr lang="en-IN" dirty="0"/>
          </a:p>
          <a:p>
            <a:r>
              <a:rPr lang="en-IN" dirty="0"/>
              <a:t>Data Analysis/ Data Science – pandas, </a:t>
            </a:r>
            <a:r>
              <a:rPr lang="en-IN" dirty="0" err="1"/>
              <a:t>numpy</a:t>
            </a:r>
            <a:r>
              <a:rPr lang="en-IN" dirty="0"/>
              <a:t>, matplotlib</a:t>
            </a:r>
          </a:p>
          <a:p>
            <a:r>
              <a:rPr lang="en-IN" dirty="0"/>
              <a:t>ML/AI – </a:t>
            </a:r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keras</a:t>
            </a:r>
            <a:r>
              <a:rPr lang="en-IN" dirty="0"/>
              <a:t>, </a:t>
            </a:r>
            <a:r>
              <a:rPr lang="en-IN" dirty="0" err="1"/>
              <a:t>scipy</a:t>
            </a:r>
            <a:r>
              <a:rPr lang="en-IN" dirty="0"/>
              <a:t>, </a:t>
            </a:r>
            <a:r>
              <a:rPr lang="en-IN" dirty="0" err="1"/>
              <a:t>scikit</a:t>
            </a:r>
            <a:r>
              <a:rPr lang="en-IN" dirty="0"/>
              <a:t>-learn</a:t>
            </a:r>
          </a:p>
          <a:p>
            <a:r>
              <a:rPr lang="en-GB" dirty="0"/>
              <a:t>Gaming Development - </a:t>
            </a:r>
            <a:r>
              <a:rPr lang="en-GB" dirty="0" err="1"/>
              <a:t>pygame</a:t>
            </a:r>
            <a:endParaRPr lang="en-GB" dirty="0"/>
          </a:p>
          <a:p>
            <a:r>
              <a:rPr lang="en-GB" dirty="0"/>
              <a:t>Ethical Hacking – </a:t>
            </a:r>
            <a:r>
              <a:rPr lang="en-GB" dirty="0" err="1"/>
              <a:t>scapy</a:t>
            </a:r>
            <a:r>
              <a:rPr lang="en-GB" dirty="0"/>
              <a:t>, cryptography, </a:t>
            </a:r>
            <a:r>
              <a:rPr lang="en-GB" dirty="0" err="1"/>
              <a:t>nmap</a:t>
            </a:r>
            <a:endParaRPr lang="en-GB" dirty="0"/>
          </a:p>
          <a:p>
            <a:r>
              <a:rPr lang="en-GB" dirty="0"/>
              <a:t>Mobile Apps Development -</a:t>
            </a:r>
            <a:r>
              <a:rPr lang="en-GB" dirty="0" err="1"/>
              <a:t>scapy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30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5B094E65C0E4589EB00BA112704AD" ma:contentTypeVersion="11" ma:contentTypeDescription="Create a new document." ma:contentTypeScope="" ma:versionID="66205c48b1524fe1ff31446395a6ef35">
  <xsd:schema xmlns:xsd="http://www.w3.org/2001/XMLSchema" xmlns:xs="http://www.w3.org/2001/XMLSchema" xmlns:p="http://schemas.microsoft.com/office/2006/metadata/properties" xmlns:ns3="28804097-bf5f-41ed-914d-66530f5e1fbf" xmlns:ns4="ab454d71-e8f5-4cb6-8671-6d21ffeb5103" targetNamespace="http://schemas.microsoft.com/office/2006/metadata/properties" ma:root="true" ma:fieldsID="5838b966af981fcc10c978298383f641" ns3:_="" ns4:_="">
    <xsd:import namespace="28804097-bf5f-41ed-914d-66530f5e1fbf"/>
    <xsd:import namespace="ab454d71-e8f5-4cb6-8671-6d21ffeb5103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04097-bf5f-41ed-914d-66530f5e1fbf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54d71-e8f5-4cb6-8671-6d21ffeb5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32F324-3E75-49B0-908C-EA8DB68C81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04097-bf5f-41ed-914d-66530f5e1fbf"/>
    <ds:schemaRef ds:uri="ab454d71-e8f5-4cb6-8671-6d21ffeb51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A6EB5-9987-4319-A626-05A41BBE3B66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ab454d71-e8f5-4cb6-8671-6d21ffeb5103"/>
    <ds:schemaRef ds:uri="http://purl.org/dc/elements/1.1/"/>
    <ds:schemaRef ds:uri="http://schemas.microsoft.com/office/infopath/2007/PartnerControls"/>
    <ds:schemaRef ds:uri="28804097-bf5f-41ed-914d-66530f5e1fb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9C5439-F2F7-4815-B322-FA50A9314E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Py_Day06</Template>
  <TotalTime>0</TotalTime>
  <Words>759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 Discussions</vt:lpstr>
      <vt:lpstr>Exception/Error Handling</vt:lpstr>
      <vt:lpstr>Exception Handling - Syntax</vt:lpstr>
      <vt:lpstr>Importing Modules</vt:lpstr>
      <vt:lpstr>pip</vt:lpstr>
      <vt:lpstr>venv</vt:lpstr>
      <vt:lpstr>flask – Intro &amp; Demo </vt:lpstr>
      <vt:lpstr>Other Important Topics on Py</vt:lpstr>
      <vt:lpstr>Important Modules/Libraries</vt:lpstr>
      <vt:lpstr>References for further read on py</vt:lpstr>
      <vt:lpstr>QA &amp; Feedback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Discussions @FAAS</dc:title>
  <dc:creator>Shiva S Narayanan</dc:creator>
  <cp:lastModifiedBy>Shiva S Narayanan</cp:lastModifiedBy>
  <cp:revision>2</cp:revision>
  <dcterms:created xsi:type="dcterms:W3CDTF">2021-01-22T14:55:53Z</dcterms:created>
  <dcterms:modified xsi:type="dcterms:W3CDTF">2021-03-06T07:03:42Z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0x0101005885B094E65C0E4589EB00BA112704AD</vt:lpwstr>
  </property>
</Properties>
</file>