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rbel"/>
      <p:regular r:id="rId25"/>
      <p:bold r:id="rId26"/>
      <p:italic r:id="rId27"/>
      <p:boldItalic r:id="rId28"/>
    </p:embeddedFont>
    <p:embeddedFont>
      <p:font typeface="Cambria Mat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yqdswLDTPZEAtScJZnvD4xTb7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mbriaMat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1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5" name="Google Shape;25;p2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Google Shape;26;p2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82AB"/>
            </a:solidFill>
            <a:ln>
              <a:noFill/>
            </a:ln>
          </p:spPr>
        </p:sp>
        <p:sp>
          <p:nvSpPr>
            <p:cNvPr id="30" name="Google Shape;30;p2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1" name="Google Shape;31;p21"/>
          <p:cNvSpPr txBox="1"/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subTitle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/>
          <p:nvPr>
            <p:ph idx="2" type="pic"/>
          </p:nvPr>
        </p:nvSpPr>
        <p:spPr>
          <a:xfrm>
            <a:off x="17895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2" name="Google Shape;102;p32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3" name="Google Shape;103;p32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2" type="body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" type="body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7" name="Google Shape;117;p3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8" name="Google Shape;118;p34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2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Clr>
                <a:srgbClr val="1482AB"/>
              </a:buClr>
              <a:buSzPts val="2610"/>
              <a:buChar char="•"/>
              <a:defRPr/>
            </a:lvl1pPr>
            <a:lvl2pPr indent="-366712" lvl="1" marL="9144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2175"/>
              <a:buChar char="•"/>
              <a:defRPr/>
            </a:lvl2pPr>
            <a:lvl3pPr indent="-352901" lvl="2" marL="13716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958"/>
              <a:buChar char="•"/>
              <a:defRPr/>
            </a:lvl3pPr>
            <a:lvl4pPr indent="-339089" lvl="3" marL="18288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Char char="•"/>
              <a:defRPr/>
            </a:lvl4pPr>
            <a:lvl5pPr indent="-325278" lvl="4" marL="22860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Char char="•"/>
              <a:defRPr/>
            </a:lvl5pPr>
            <a:lvl6pPr indent="-394335" lvl="5" marL="27432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482AB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Clr>
                <a:srgbClr val="1482AB"/>
              </a:buClr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2" name="Google Shape;52;p24"/>
          <p:cNvSpPr txBox="1"/>
          <p:nvPr>
            <p:ph idx="3" type="body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482AB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3" name="Google Shape;53;p24"/>
          <p:cNvSpPr txBox="1"/>
          <p:nvPr>
            <p:ph idx="4" type="body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Clr>
                <a:srgbClr val="1482AB"/>
              </a:buClr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Clr>
                <a:srgbClr val="1482AB"/>
              </a:buClr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2901" lvl="0" marL="457200" algn="l">
              <a:spcBef>
                <a:spcPts val="270"/>
              </a:spcBef>
              <a:spcAft>
                <a:spcPts val="0"/>
              </a:spcAft>
              <a:buClr>
                <a:srgbClr val="1482AB"/>
              </a:buClr>
              <a:buSzPts val="1958"/>
              <a:buChar char="•"/>
              <a:defRPr sz="1350"/>
            </a:lvl1pPr>
            <a:lvl2pPr indent="-339090" lvl="1" marL="9144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Char char="•"/>
              <a:defRPr sz="1200"/>
            </a:lvl2pPr>
            <a:lvl3pPr indent="-325278" lvl="2" marL="13716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Char char="•"/>
              <a:defRPr sz="1050"/>
            </a:lvl3pPr>
            <a:lvl4pPr indent="-311467" lvl="3" marL="18288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4pPr>
            <a:lvl5pPr indent="-311467" lvl="4" marL="228600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305"/>
              <a:buChar char="•"/>
              <a:defRPr sz="900"/>
            </a:lvl5pPr>
            <a:lvl6pPr indent="-311467" lvl="5" marL="27432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6712" lvl="0" marL="457200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01" lvl="1" marL="914400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278" lvl="3" marL="18288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278" lvl="4" marL="22860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278" lvl="5" marL="27432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278" lvl="6" marL="32004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278" lvl="7" marL="365760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278" lvl="8" marL="4114800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/>
          <p:nvPr>
            <p:ph idx="2" type="pic"/>
          </p:nvPr>
        </p:nvSpPr>
        <p:spPr>
          <a:xfrm>
            <a:off x="5696011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11" name="Google Shape;11;p2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482AB"/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482AB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482AB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482AB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5562602" y="3943350"/>
            <a:ext cx="3124198" cy="992125"/>
          </a:xfrm>
          <a:prstGeom prst="rect">
            <a:avLst/>
          </a:prstGeom>
          <a:solidFill>
            <a:srgbClr val="A0ACB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b="1" lang="en-US" sz="4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                                                                                                                             </a:t>
            </a:r>
            <a:endParaRPr/>
          </a:p>
          <a:p>
            <a:pPr indent="-514350" lvl="0" marL="514350" rtl="0" algn="l">
              <a:spcBef>
                <a:spcPts val="690"/>
              </a:spcBef>
              <a:spcAft>
                <a:spcPts val="0"/>
              </a:spcAft>
              <a:buSzPct val="145000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SHREYASH DESHMUKH (A-67)</a:t>
            </a:r>
            <a:endParaRPr/>
          </a:p>
          <a:p>
            <a:pPr indent="-514350" lvl="0" marL="514350" rtl="0" algn="l">
              <a:spcBef>
                <a:spcPts val="690"/>
              </a:spcBef>
              <a:spcAft>
                <a:spcPts val="0"/>
              </a:spcAft>
              <a:buSzPct val="145000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SHIVPRASAD RATHOD(A-72)</a:t>
            </a:r>
            <a:endParaRPr/>
          </a:p>
          <a:p>
            <a:pPr indent="-514350" lvl="0" marL="514350" rtl="0" algn="l">
              <a:spcBef>
                <a:spcPts val="690"/>
              </a:spcBef>
              <a:spcAft>
                <a:spcPts val="0"/>
              </a:spcAft>
              <a:buSzPct val="145000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RAJKUMAR KUMBHARGAVE(A-75</a:t>
            </a:r>
            <a:r>
              <a:rPr b="1" lang="en-US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4800"/>
          </a:p>
        </p:txBody>
      </p:sp>
      <p:sp>
        <p:nvSpPr>
          <p:cNvPr id="148" name="Google Shape;148;p1"/>
          <p:cNvSpPr/>
          <p:nvPr/>
        </p:nvSpPr>
        <p:spPr>
          <a:xfrm>
            <a:off x="457200" y="4024148"/>
            <a:ext cx="3048000" cy="914400"/>
          </a:xfrm>
          <a:prstGeom prst="rect">
            <a:avLst/>
          </a:prstGeom>
          <a:solidFill>
            <a:srgbClr val="A0ACB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85800" y="4054547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Dr. Sushma G. Kejgir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133600" y="514350"/>
            <a:ext cx="50292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676400" y="2076450"/>
            <a:ext cx="6172200" cy="990600"/>
          </a:xfrm>
          <a:prstGeom prst="rect">
            <a:avLst/>
          </a:prstGeom>
          <a:solidFill>
            <a:srgbClr val="A2DEF4"/>
          </a:solidFill>
          <a:ln cap="rnd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1905000" y="2190869"/>
            <a:ext cx="5715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487B78"/>
                </a:solidFill>
                <a:latin typeface="Arial"/>
                <a:ea typeface="Arial"/>
                <a:cs typeface="Arial"/>
                <a:sym typeface="Arial"/>
              </a:rPr>
              <a:t>Intelligent Video Surveillance System</a:t>
            </a:r>
            <a:br>
              <a:rPr b="1" i="1" lang="en-US" sz="2800">
                <a:solidFill>
                  <a:srgbClr val="487B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(Campus surveillance)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525" y="771679"/>
            <a:ext cx="1504950" cy="9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/>
          <p:nvPr/>
        </p:nvSpPr>
        <p:spPr>
          <a:xfrm>
            <a:off x="1028700" y="65901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Shri Guru Gobind Singhji Institute of Engineering and Technology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 Autonomous institute of Govt. of Maharashtra)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838200" y="221776"/>
            <a:ext cx="55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1440658" y="3203472"/>
            <a:ext cx="458628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server side framework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MVT architecture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development, robust features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Apps, Urls, views, models, templates etc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D python logo wallpapers | Peakpx"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671" y="833220"/>
            <a:ext cx="1355329" cy="1219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24953 (Submit a hex logo to hex bin) – Django" id="238" name="Google Shape;2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1" y="3091080"/>
            <a:ext cx="1524000" cy="13916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9" name="Google Shape;239;p10"/>
          <p:cNvSpPr txBox="1"/>
          <p:nvPr/>
        </p:nvSpPr>
        <p:spPr>
          <a:xfrm>
            <a:off x="1440658" y="684043"/>
            <a:ext cx="5486400" cy="189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level, Interpreted language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range of applications including ML, AI, web etc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library Support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Framework: Django, Flask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Libraries: Numpy, pandas, OpenCV, tensorflow etc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845344" y="2721748"/>
            <a:ext cx="2438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.png"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60"/>
            <a:ext cx="4267200" cy="23275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6" name="Google Shape;246;p11"/>
          <p:cNvSpPr txBox="1"/>
          <p:nvPr/>
        </p:nvSpPr>
        <p:spPr>
          <a:xfrm>
            <a:off x="3048000" y="271850"/>
            <a:ext cx="350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VIEW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104900" y="447154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943600" y="443874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685800" y="1027658"/>
            <a:ext cx="876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includes sections – Home, about us, contact us, services, Blogs, Login and registration etc.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905060"/>
            <a:ext cx="4267200" cy="2286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1249858" y="430977"/>
            <a:ext cx="6644283" cy="3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IMPLEMENTATION AND RESULTS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1066800" y="1047750"/>
            <a:ext cx="533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1143000" y="1504950"/>
            <a:ext cx="5715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Plate Detection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Detection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 Disruption Detection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Detection and Counting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Detection and Counting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 Breached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2057400" y="1123950"/>
            <a:ext cx="4373166" cy="3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Number Plate Detection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2362200" y="17335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ead and resize image to the required size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onvert to gray scale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moothing effect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erform edge detection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ind contours in the edged image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ask the part other than the number plate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2286000" y="168476"/>
            <a:ext cx="3306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Camera Disruption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2286000" y="1483518"/>
            <a:ext cx="7514035" cy="3219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Open the camera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Read the first frame</a:t>
            </a:r>
            <a:endParaRPr i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Read the next frame</a:t>
            </a:r>
            <a:endParaRPr b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Compute the absolute difference between the frames</a:t>
            </a:r>
            <a:endParaRPr i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Compute the average intensity of the difference image</a:t>
            </a:r>
            <a:endParaRPr b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Check if the average intensity is above a threshold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Update the previous frame and continue the process 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1295400" y="547688"/>
            <a:ext cx="43136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Fire Detection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2209800" y="18097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Load the pre-trained fire detection model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Read a frame from the video capture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erform fire detection on each frame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Draw rectangles around the detected fires</a:t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1103708" y="57150"/>
            <a:ext cx="7514035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Benefits and 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762000" y="1352550"/>
            <a:ext cx="8534401" cy="2914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Benefits</a:t>
            </a:r>
            <a:endParaRPr b="1"/>
          </a:p>
          <a:p>
            <a:pPr indent="-214312" lvl="0" marL="214312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Enhanced Situational Awareness: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4312" lvl="0" marL="214312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 Detection and Tracking: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-214312" lvl="0" marL="214312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Computational Complexity: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Volume and Storage: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type="title"/>
          </p:nvPr>
        </p:nvSpPr>
        <p:spPr>
          <a:xfrm>
            <a:off x="1129902" y="133350"/>
            <a:ext cx="7514035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1762718" y="1200150"/>
            <a:ext cx="661928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aims to automate the field of surveillance by using computer vision and machine learning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 variety of services by analyzing CCTV videos in real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utilize Django framework for deployment of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empowers security personnel with real-time insights and automated analysis, reducing manual effort and response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990600" y="361950"/>
            <a:ext cx="7514035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SCOPE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1951435" y="1428750"/>
            <a:ext cx="6553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algorithms implementation for increased accuracy of the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IOT devices.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Based architecture.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added services.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1447800" y="1924050"/>
            <a:ext cx="6760698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440"/>
              <a:buNone/>
            </a:pPr>
            <a:r>
              <a:rPr b="1" i="1" lang="en-US" sz="7200">
                <a:latin typeface="Cambria Math"/>
                <a:ea typeface="Cambria Math"/>
                <a:cs typeface="Cambria Math"/>
                <a:sym typeface="Cambria Math"/>
              </a:rPr>
              <a:t>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1371600" y="43815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838200" y="226695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just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 design and implement an intelligent and efficient surveillance system that utilizes Image processing, Machine learning analysis techniques to enhance security and monitoring capabilities.</a:t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01670" y="285750"/>
            <a:ext cx="7940660" cy="61448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1113233" y="1047750"/>
            <a:ext cx="7514035" cy="3295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Software Tools and Technologies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Advantages and Disadvantages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Future Scope </a:t>
            </a:r>
            <a:endParaRPr/>
          </a:p>
          <a:p>
            <a:pPr indent="-214313" lvl="0" marL="214313" rtl="0" algn="l">
              <a:spcBef>
                <a:spcPts val="810"/>
              </a:spcBef>
              <a:spcAft>
                <a:spcPts val="0"/>
              </a:spcAft>
              <a:buSzPct val="145000"/>
              <a:buFont typeface="Noto Sans Symbols"/>
              <a:buChar char="⮚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172879" lvl="0" marL="214313" rtl="0" algn="l">
              <a:spcBef>
                <a:spcPts val="540"/>
              </a:spcBef>
              <a:spcAft>
                <a:spcPts val="0"/>
              </a:spcAft>
              <a:buClr>
                <a:srgbClr val="1482AB"/>
              </a:buClr>
              <a:buSzPct val="145000"/>
              <a:buNone/>
            </a:pPr>
            <a:r>
              <a:t/>
            </a:r>
            <a:endParaRPr/>
          </a:p>
          <a:p>
            <a:pPr indent="-172879" lvl="0" marL="214313" rtl="0" algn="l">
              <a:spcBef>
                <a:spcPts val="540"/>
              </a:spcBef>
              <a:spcAft>
                <a:spcPts val="0"/>
              </a:spcAft>
              <a:buClr>
                <a:srgbClr val="1482AB"/>
              </a:buClr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2514600" y="283389"/>
            <a:ext cx="3886200" cy="63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685800" y="1809750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1219200" y="1276350"/>
            <a:ext cx="6477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Develop a computational model to identify the moving objects by using background subtraction.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Detect the moving object in various scenarios.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Develop comparative result of efficiency for better object detection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Develop an application for the smart surveillance system using object detection.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127520" y="361950"/>
            <a:ext cx="7514035" cy="285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3200400" y="1104898"/>
            <a:ext cx="4038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  <a:p>
            <a:pPr indent="-214313" lvl="0" marL="214313" rtl="0" algn="l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rtl="0" algn="l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Training</a:t>
            </a:r>
            <a:endParaRPr/>
          </a:p>
          <a:p>
            <a:pPr indent="-214313" lvl="0" marL="214313" rtl="0" algn="l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  <a:p>
            <a:pPr indent="-214313" lvl="0" marL="214313" rtl="0" algn="l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  <a:p>
            <a:pPr indent="-214313" lvl="0" marL="214313" rtl="0" algn="l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Char char="⮚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indent="-48578" lvl="0" marL="214313" rtl="0" algn="l">
              <a:spcBef>
                <a:spcPts val="81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2971800" y="66675"/>
            <a:ext cx="396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614275" y="1257900"/>
            <a:ext cx="1981200" cy="533400"/>
          </a:xfrm>
          <a:prstGeom prst="rect">
            <a:avLst/>
          </a:prstGeom>
          <a:gradFill>
            <a:gsLst>
              <a:gs pos="0">
                <a:srgbClr val="58BE9F"/>
              </a:gs>
              <a:gs pos="100000">
                <a:srgbClr val="3AA485"/>
              </a:gs>
            </a:gsLst>
            <a:path path="circle">
              <a:fillToRect r="100%" t="100%"/>
            </a:path>
            <a:tileRect b="-100%" l="-100%"/>
          </a:gradFill>
          <a:ln cap="rnd" cmpd="sng" w="9525">
            <a:solidFill>
              <a:srgbClr val="AED9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Input Video Sequences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14275" y="3292250"/>
            <a:ext cx="1981200" cy="609600"/>
          </a:xfrm>
          <a:prstGeom prst="rect">
            <a:avLst/>
          </a:prstGeom>
          <a:gradFill>
            <a:gsLst>
              <a:gs pos="0">
                <a:srgbClr val="71AAA6"/>
              </a:gs>
              <a:gs pos="100000">
                <a:srgbClr val="568F8D"/>
              </a:gs>
            </a:gsLst>
            <a:path path="circle">
              <a:fillToRect r="100%" t="100%"/>
            </a:path>
            <a:tileRect b="-100%" l="-100%"/>
          </a:gradFill>
          <a:ln cap="rnd" cmpd="sng" w="9525">
            <a:solidFill>
              <a:srgbClr val="B5C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Moving Frame &amp; Background Frame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614275" y="2284300"/>
            <a:ext cx="1981200" cy="457200"/>
          </a:xfrm>
          <a:prstGeom prst="rect">
            <a:avLst/>
          </a:prstGeom>
          <a:gradFill>
            <a:gsLst>
              <a:gs pos="0">
                <a:srgbClr val="539163"/>
              </a:gs>
              <a:gs pos="100000">
                <a:srgbClr val="367849"/>
              </a:gs>
            </a:gsLst>
            <a:path path="circle">
              <a:fillToRect r="100%" t="100%"/>
            </a:path>
            <a:tileRect b="-100%" l="-100%"/>
          </a:gradFill>
          <a:ln cap="rnd" cmpd="sng" w="9525">
            <a:solidFill>
              <a:srgbClr val="ADC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Extract Frame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614275" y="4452600"/>
            <a:ext cx="1981200" cy="533400"/>
          </a:xfrm>
          <a:prstGeom prst="rect">
            <a:avLst/>
          </a:prstGeom>
          <a:gradFill>
            <a:gsLst>
              <a:gs pos="0">
                <a:srgbClr val="488DCA"/>
              </a:gs>
              <a:gs pos="100000">
                <a:srgbClr val="2073AE"/>
              </a:gs>
            </a:gsLst>
            <a:path path="circle">
              <a:fillToRect r="100%" t="100%"/>
            </a:path>
            <a:tileRect b="-100%" l="-100%"/>
          </a:gradFill>
          <a:ln cap="rnd" cmpd="sng" w="9525">
            <a:solidFill>
              <a:srgbClr val="AAC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Convert to HSV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3716475" y="4359975"/>
            <a:ext cx="1981200" cy="609600"/>
          </a:xfrm>
          <a:prstGeom prst="rect">
            <a:avLst/>
          </a:prstGeom>
          <a:solidFill>
            <a:srgbClr val="323A3E"/>
          </a:solidFill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Background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Subtraction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6134100" y="895350"/>
            <a:ext cx="2438400" cy="533400"/>
          </a:xfrm>
          <a:prstGeom prst="rect">
            <a:avLst/>
          </a:prstGeom>
          <a:gradFill>
            <a:gsLst>
              <a:gs pos="0">
                <a:srgbClr val="B8DDD0"/>
              </a:gs>
              <a:gs pos="100000">
                <a:srgbClr val="7CC7AD"/>
              </a:gs>
            </a:gsLst>
            <a:lin ang="5400000" scaled="0"/>
          </a:gradFill>
          <a:ln cap="rnd" cmpd="sng" w="9525">
            <a:solidFill>
              <a:srgbClr val="AED9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Output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6134100" y="1995750"/>
            <a:ext cx="2438400" cy="533400"/>
          </a:xfrm>
          <a:prstGeom prst="rect">
            <a:avLst/>
          </a:prstGeom>
          <a:gradFill>
            <a:gsLst>
              <a:gs pos="0">
                <a:srgbClr val="AEAEAE"/>
              </a:gs>
              <a:gs pos="100000">
                <a:srgbClr val="6F6F6F"/>
              </a:gs>
            </a:gsLst>
            <a:lin ang="5400000" scaled="0"/>
          </a:gradFill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Binary Image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 rot="10800000">
            <a:off x="7162800" y="1521750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EFE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414375" y="3959463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EFE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1414375" y="1847300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EFE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414375" y="2826375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EFE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134100" y="3207375"/>
            <a:ext cx="2438400" cy="609600"/>
          </a:xfrm>
          <a:prstGeom prst="rect">
            <a:avLst/>
          </a:prstGeom>
          <a:gradFill>
            <a:gsLst>
              <a:gs pos="0">
                <a:srgbClr val="FBFCFC"/>
              </a:gs>
              <a:gs pos="100000">
                <a:srgbClr val="B2B5B6"/>
              </a:gs>
            </a:gsLst>
            <a:lin ang="5400000" scaled="0"/>
          </a:gradFill>
          <a:ln cap="rnd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Convert to Gray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Scale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2785175" y="4528800"/>
            <a:ext cx="7416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887375" y="3959475"/>
            <a:ext cx="1656300" cy="87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6"/>
          <p:cNvSpPr/>
          <p:nvPr/>
        </p:nvSpPr>
        <p:spPr>
          <a:xfrm rot="10800000">
            <a:off x="7162800" y="2635875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EFE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914400" y="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SOFTWARE TOOLS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2590800" y="1123950"/>
            <a:ext cx="597336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free, open-source source code editor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wide range of languages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friendly interface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Inbuild Terminal support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Deployed project using VS code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 Community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specially designed for python development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python console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environment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Deployed and tested ML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2057400" y="445158"/>
            <a:ext cx="4419600" cy="36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b="1" sz="3600"/>
          </a:p>
        </p:txBody>
      </p:sp>
      <p:sp>
        <p:nvSpPr>
          <p:cNvPr id="212" name="Google Shape;212;p8"/>
          <p:cNvSpPr txBox="1"/>
          <p:nvPr/>
        </p:nvSpPr>
        <p:spPr>
          <a:xfrm>
            <a:off x="762000" y="914191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990600" y="1327892"/>
            <a:ext cx="6400800" cy="171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structuring of web page.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Tags and Attributes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browser compatibity (HTML5)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Integration with css and js.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762000" y="3037065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990600" y="3560285"/>
            <a:ext cx="4419600" cy="128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Style sheets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style and layout web pages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Inline, internal, external type selectors</a:t>
            </a:r>
            <a:endParaRPr/>
          </a:p>
        </p:txBody>
      </p:sp>
      <p:sp>
        <p:nvSpPr>
          <p:cNvPr descr="HTML Computer Icons Form, html, text, logo, form png | PNGWing" id="216" name="Google Shape;216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HTML Computer Icons Form, html, text, logo, form png | PNGWing" id="217" name="Google Shape;217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HTML Computer Icons Form, html, text, logo, form png | PNGWing" id="218" name="Google Shape;218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HTML Computer Icons Form, html, text, logo, form png | PNGWing" id="219" name="Google Shape;219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ML - Wikipedia"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351300"/>
            <a:ext cx="1362730" cy="10943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ownload HTML5 Logo PNG, Free Transparent HTML5 Images ..."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330" y="3269875"/>
            <a:ext cx="1283075" cy="12830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/>
        </p:nvSpPr>
        <p:spPr>
          <a:xfrm>
            <a:off x="1066800" y="361950"/>
            <a:ext cx="7543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1600200" y="823615"/>
            <a:ext cx="4495800" cy="4065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side scripting language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pages dynamic and interactive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almost all websites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library and framework support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is a free front-end framework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website design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Pre-built components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Customizable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1064419" y="2647950"/>
            <a:ext cx="4586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tstrap Logo png images | PNGEgg"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8469" y="3545384"/>
            <a:ext cx="1557932" cy="8551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js-logo – The International Conference On Missions"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8469" y="1024234"/>
            <a:ext cx="1431131" cy="114776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