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8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2" autoAdjust="0"/>
    <p:restoredTop sz="91111" autoAdjust="0"/>
  </p:normalViewPr>
  <p:slideViewPr>
    <p:cSldViewPr>
      <p:cViewPr>
        <p:scale>
          <a:sx n="50" d="100"/>
          <a:sy n="50" d="100"/>
        </p:scale>
        <p:origin x="78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k\Desktop\cleaned%20data%20&amp;merge%20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k\Desktop\cleaned%20data%20&amp;merge%20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k\Desktop\Task%203_Final%20Content%20Data%20set%20(2)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Aggregate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'cleaned data &amp;merge data'!$B$1</c:f>
              <c:strCache>
                <c:ptCount val="1"/>
                <c:pt idx="0">
                  <c:v>Aggregate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8133308936699342E-3"/>
                  <c:y val="-0.267643601542564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A04-451E-9B05-5B3AF2AFA85C}"/>
                </c:ext>
              </c:extLst>
            </c:dLbl>
            <c:dLbl>
              <c:idx val="1"/>
              <c:layout>
                <c:manualLayout>
                  <c:x val="0"/>
                  <c:y val="-0.2602985511902564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04-451E-9B05-5B3AF2AFA85C}"/>
                </c:ext>
              </c:extLst>
            </c:dLbl>
            <c:dLbl>
              <c:idx val="2"/>
              <c:layout>
                <c:manualLayout>
                  <c:x val="0"/>
                  <c:y val="-0.2613149433123466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04-451E-9B05-5B3AF2AFA85C}"/>
                </c:ext>
              </c:extLst>
            </c:dLbl>
            <c:dLbl>
              <c:idx val="3"/>
              <c:layout>
                <c:manualLayout>
                  <c:x val="1.0615712140002631E-3"/>
                  <c:y val="-0.2742893380373089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04-451E-9B05-5B3AF2AFA85C}"/>
                </c:ext>
              </c:extLst>
            </c:dLbl>
            <c:dLbl>
              <c:idx val="4"/>
              <c:layout>
                <c:manualLayout>
                  <c:x val="0"/>
                  <c:y val="-0.289493233045993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A04-451E-9B05-5B3AF2AFA85C}"/>
                </c:ext>
              </c:extLst>
            </c:dLbl>
            <c:dLbl>
              <c:idx val="5"/>
              <c:layout>
                <c:manualLayout>
                  <c:x val="0"/>
                  <c:y val="-0.2839980909991293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04-451E-9B05-5B3AF2AFA85C}"/>
                </c:ext>
              </c:extLst>
            </c:dLbl>
            <c:dLbl>
              <c:idx val="6"/>
              <c:layout>
                <c:manualLayout>
                  <c:x val="1.0615712140003022E-3"/>
                  <c:y val="-0.2976473850218074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A04-451E-9B05-5B3AF2AFA85C}"/>
                </c:ext>
              </c:extLst>
            </c:dLbl>
            <c:dLbl>
              <c:idx val="7"/>
              <c:layout>
                <c:manualLayout>
                  <c:x val="0"/>
                  <c:y val="-0.30804347782139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A04-451E-9B05-5B3AF2AFA85C}"/>
                </c:ext>
              </c:extLst>
            </c:dLbl>
            <c:dLbl>
              <c:idx val="8"/>
              <c:layout>
                <c:manualLayout>
                  <c:x val="-7.7847656390585861E-17"/>
                  <c:y val="-0.3331785004452935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A04-451E-9B05-5B3AF2AFA85C}"/>
                </c:ext>
              </c:extLst>
            </c:dLbl>
            <c:dLbl>
              <c:idx val="9"/>
              <c:layout>
                <c:manualLayout>
                  <c:x val="1.0615712140003022E-3"/>
                  <c:y val="-0.3317753630343970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A04-451E-9B05-5B3AF2AFA85C}"/>
                </c:ext>
              </c:extLst>
            </c:dLbl>
            <c:dLbl>
              <c:idx val="10"/>
              <c:layout>
                <c:manualLayout>
                  <c:x val="1.0615712140003022E-3"/>
                  <c:y val="-0.3407527677480243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A04-451E-9B05-5B3AF2AFA85C}"/>
                </c:ext>
              </c:extLst>
            </c:dLbl>
            <c:dLbl>
              <c:idx val="11"/>
              <c:layout>
                <c:manualLayout>
                  <c:x val="1.7517596796696323E-3"/>
                  <c:y val="-0.3405157754600706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A04-451E-9B05-5B3AF2AFA85C}"/>
                </c:ext>
              </c:extLst>
            </c:dLbl>
            <c:dLbl>
              <c:idx val="12"/>
              <c:layout>
                <c:manualLayout>
                  <c:x val="-1.8042531223776788E-3"/>
                  <c:y val="-0.3611020701214149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A04-451E-9B05-5B3AF2AFA85C}"/>
                </c:ext>
              </c:extLst>
            </c:dLbl>
            <c:dLbl>
              <c:idx val="13"/>
              <c:layout>
                <c:manualLayout>
                  <c:x val="0"/>
                  <c:y val="-0.3693546578703754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A04-451E-9B05-5B3AF2AFA85C}"/>
                </c:ext>
              </c:extLst>
            </c:dLbl>
            <c:dLbl>
              <c:idx val="14"/>
              <c:layout>
                <c:manualLayout>
                  <c:x val="-1.0615712140004578E-3"/>
                  <c:y val="-0.373644000572886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A04-451E-9B05-5B3AF2AFA85C}"/>
                </c:ext>
              </c:extLst>
            </c:dLbl>
            <c:dLbl>
              <c:idx val="15"/>
              <c:layout>
                <c:manualLayout>
                  <c:x val="-1.0615712140003022E-3"/>
                  <c:y val="-0.3875016736414035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A04-451E-9B05-5B3AF2AFA8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'cleaned data &amp;merge data'!$A$2:$A$17</c:f>
              <c:strCache>
                <c:ptCount val="16"/>
                <c:pt idx="0">
                  <c:v>public speaking</c:v>
                </c:pt>
                <c:pt idx="1">
                  <c:v>veganism</c:v>
                </c:pt>
                <c:pt idx="2">
                  <c:v>tennis</c:v>
                </c:pt>
                <c:pt idx="3">
                  <c:v>dogs</c:v>
                </c:pt>
                <c:pt idx="4">
                  <c:v>studying</c:v>
                </c:pt>
                <c:pt idx="5">
                  <c:v>fitness</c:v>
                </c:pt>
                <c:pt idx="6">
                  <c:v>education</c:v>
                </c:pt>
                <c:pt idx="7">
                  <c:v>soccer</c:v>
                </c:pt>
                <c:pt idx="8">
                  <c:v>cooking</c:v>
                </c:pt>
                <c:pt idx="9">
                  <c:v>travel</c:v>
                </c:pt>
                <c:pt idx="10">
                  <c:v>culture</c:v>
                </c:pt>
                <c:pt idx="11">
                  <c:v>food</c:v>
                </c:pt>
                <c:pt idx="12">
                  <c:v>technology</c:v>
                </c:pt>
                <c:pt idx="13">
                  <c:v>healthy eating</c:v>
                </c:pt>
                <c:pt idx="14">
                  <c:v>science</c:v>
                </c:pt>
                <c:pt idx="15">
                  <c:v>animals</c:v>
                </c:pt>
              </c:strCache>
            </c:strRef>
          </c:cat>
          <c:val>
            <c:numRef>
              <c:f>'cleaned data &amp;merge data'!$B$2:$B$17</c:f>
              <c:numCache>
                <c:formatCode>General</c:formatCode>
                <c:ptCount val="16"/>
                <c:pt idx="0">
                  <c:v>49264</c:v>
                </c:pt>
                <c:pt idx="1">
                  <c:v>49619</c:v>
                </c:pt>
                <c:pt idx="2">
                  <c:v>50339</c:v>
                </c:pt>
                <c:pt idx="3">
                  <c:v>52511</c:v>
                </c:pt>
                <c:pt idx="4">
                  <c:v>54269</c:v>
                </c:pt>
                <c:pt idx="5">
                  <c:v>55323</c:v>
                </c:pt>
                <c:pt idx="6">
                  <c:v>57436</c:v>
                </c:pt>
                <c:pt idx="7">
                  <c:v>57783</c:v>
                </c:pt>
                <c:pt idx="8">
                  <c:v>64756</c:v>
                </c:pt>
                <c:pt idx="9">
                  <c:v>64880</c:v>
                </c:pt>
                <c:pt idx="10">
                  <c:v>66579</c:v>
                </c:pt>
                <c:pt idx="11">
                  <c:v>66676</c:v>
                </c:pt>
                <c:pt idx="12">
                  <c:v>68738</c:v>
                </c:pt>
                <c:pt idx="13">
                  <c:v>69339</c:v>
                </c:pt>
                <c:pt idx="14">
                  <c:v>71168</c:v>
                </c:pt>
                <c:pt idx="15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A04-451E-9B05-5B3AF2AFA85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71783168"/>
        <c:axId val="871769728"/>
      </c:barChart>
      <c:catAx>
        <c:axId val="871783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IN" sz="2000" b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Contents</a:t>
                </a:r>
              </a:p>
            </c:rich>
          </c:tx>
          <c:layout>
            <c:manualLayout>
              <c:xMode val="edge"/>
              <c:yMode val="edge"/>
              <c:x val="0.48854167615741984"/>
              <c:y val="0.926553539652433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769728"/>
        <c:crosses val="autoZero"/>
        <c:auto val="1"/>
        <c:lblAlgn val="ctr"/>
        <c:lblOffset val="100"/>
        <c:noMultiLvlLbl val="0"/>
      </c:catAx>
      <c:valAx>
        <c:axId val="87176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IN" sz="1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Total Score</a:t>
                </a:r>
              </a:p>
            </c:rich>
          </c:tx>
          <c:layout>
            <c:manualLayout>
              <c:xMode val="edge"/>
              <c:yMode val="edge"/>
              <c:x val="2.0182391308690788E-3"/>
              <c:y val="0.417436412123368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783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9735881703719"/>
          <c:y val="8.321604457759011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910194744768106"/>
          <c:y val="5.1863054451138986E-2"/>
          <c:w val="0.8784257510532919"/>
          <c:h val="0.80945189065551149"/>
        </c:manualLayout>
      </c:layout>
      <c:pie3DChart>
        <c:varyColors val="1"/>
        <c:ser>
          <c:idx val="0"/>
          <c:order val="0"/>
          <c:tx>
            <c:strRef>
              <c:f>'cleaned data &amp;merge data'!$B$1</c:f>
              <c:strCache>
                <c:ptCount val="1"/>
                <c:pt idx="0">
                  <c:v>Aggregate 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557E-44F4-B841-619AAF47BC7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557E-44F4-B841-619AAF47BC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557E-44F4-B841-619AAF47BC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557E-44F4-B841-619AAF47BC7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557E-44F4-B841-619AAF47BC7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557E-44F4-B841-619AAF47BC7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557E-44F4-B841-619AAF47BC7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557E-44F4-B841-619AAF47BC7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557E-44F4-B841-619AAF47BC7F}"/>
              </c:ext>
            </c:extLst>
          </c:dPt>
          <c:dPt>
            <c:idx val="9"/>
            <c:bubble3D val="0"/>
            <c:explosion val="1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3-557E-44F4-B841-619AAF47BC7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5-557E-44F4-B841-619AAF47BC7F}"/>
              </c:ext>
            </c:extLst>
          </c:dPt>
          <c:dPt>
            <c:idx val="11"/>
            <c:bubble3D val="0"/>
            <c:explosion val="5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7-557E-44F4-B841-619AAF47BC7F}"/>
              </c:ext>
            </c:extLst>
          </c:dPt>
          <c:dPt>
            <c:idx val="12"/>
            <c:bubble3D val="0"/>
            <c:explosion val="1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9-557E-44F4-B841-619AAF47BC7F}"/>
              </c:ext>
            </c:extLst>
          </c:dPt>
          <c:dPt>
            <c:idx val="13"/>
            <c:bubble3D val="0"/>
            <c:explosion val="2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B-557E-44F4-B841-619AAF47BC7F}"/>
              </c:ext>
            </c:extLst>
          </c:dPt>
          <c:dPt>
            <c:idx val="14"/>
            <c:bubble3D val="0"/>
            <c:explosion val="47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D-557E-44F4-B841-619AAF47BC7F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F-557E-44F4-B841-619AAF47BC7F}"/>
              </c:ext>
            </c:extLst>
          </c:dPt>
          <c:dLbls>
            <c:dLbl>
              <c:idx val="0"/>
              <c:layout>
                <c:manualLayout>
                  <c:x val="-7.937351587344986E-2"/>
                  <c:y val="-2.023278720598395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7E-44F4-B841-619AAF47BC7F}"/>
                </c:ext>
              </c:extLst>
            </c:dLbl>
            <c:dLbl>
              <c:idx val="1"/>
              <c:layout>
                <c:manualLayout>
                  <c:x val="-1.6166754858267313E-2"/>
                  <c:y val="-1.065367433104089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7E-44F4-B841-619AAF47BC7F}"/>
                </c:ext>
              </c:extLst>
            </c:dLbl>
            <c:dLbl>
              <c:idx val="2"/>
              <c:layout>
                <c:manualLayout>
                  <c:x val="-4.7530045755092478E-3"/>
                  <c:y val="2.435756313986847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7E-44F4-B841-619AAF47BC7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557E-44F4-B841-619AAF47BC7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557E-44F4-B841-619AAF47BC7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557E-44F4-B841-619AAF47BC7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557E-44F4-B841-619AAF47BC7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557E-44F4-B841-619AAF47BC7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095289573302005"/>
                      <c:h val="6.354659910380819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557E-44F4-B841-619AAF47BC7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557E-44F4-B841-619AAF47BC7F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557E-44F4-B841-619AAF47BC7F}"/>
                </c:ext>
              </c:extLst>
            </c:dLbl>
            <c:dLbl>
              <c:idx val="11"/>
              <c:layout>
                <c:manualLayout>
                  <c:x val="-9.3395915951029668E-2"/>
                  <c:y val="1.822311322108387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57E-44F4-B841-619AAF47BC7F}"/>
                </c:ext>
              </c:extLst>
            </c:dLbl>
            <c:dLbl>
              <c:idx val="12"/>
              <c:layout>
                <c:manualLayout>
                  <c:x val="-4.6697957975514834E-2"/>
                  <c:y val="-1.822311322108392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57E-44F4-B841-619AAF47BC7F}"/>
                </c:ext>
              </c:extLst>
            </c:dLbl>
            <c:dLbl>
              <c:idx val="13"/>
              <c:layout>
                <c:manualLayout>
                  <c:x val="-0.11440999704001133"/>
                  <c:y val="-2.603301888726267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557E-44F4-B841-619AAF47BC7F}"/>
                </c:ext>
              </c:extLst>
            </c:dLbl>
            <c:dLbl>
              <c:idx val="14"/>
              <c:layout>
                <c:manualLayout>
                  <c:x val="-8.6391222254702443E-2"/>
                  <c:y val="-7.02891509956092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557E-44F4-B841-619AAF47BC7F}"/>
                </c:ext>
              </c:extLst>
            </c:dLbl>
            <c:dLbl>
              <c:idx val="15"/>
              <c:layout>
                <c:manualLayout>
                  <c:x val="-6.3042243266945019E-2"/>
                  <c:y val="-8.330566043924057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557E-44F4-B841-619AAF47BC7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'cleaned data &amp;merge data'!$A$2:$A$17</c:f>
              <c:strCache>
                <c:ptCount val="16"/>
                <c:pt idx="0">
                  <c:v>public speaking</c:v>
                </c:pt>
                <c:pt idx="1">
                  <c:v>veganism</c:v>
                </c:pt>
                <c:pt idx="2">
                  <c:v>tennis</c:v>
                </c:pt>
                <c:pt idx="3">
                  <c:v>dogs</c:v>
                </c:pt>
                <c:pt idx="4">
                  <c:v>studying</c:v>
                </c:pt>
                <c:pt idx="5">
                  <c:v>fitness</c:v>
                </c:pt>
                <c:pt idx="6">
                  <c:v>education</c:v>
                </c:pt>
                <c:pt idx="7">
                  <c:v>soccer</c:v>
                </c:pt>
                <c:pt idx="8">
                  <c:v>cooking</c:v>
                </c:pt>
                <c:pt idx="9">
                  <c:v>travel</c:v>
                </c:pt>
                <c:pt idx="10">
                  <c:v>culture</c:v>
                </c:pt>
                <c:pt idx="11">
                  <c:v>food</c:v>
                </c:pt>
                <c:pt idx="12">
                  <c:v>technology</c:v>
                </c:pt>
                <c:pt idx="13">
                  <c:v>healthy eating</c:v>
                </c:pt>
                <c:pt idx="14">
                  <c:v>science</c:v>
                </c:pt>
                <c:pt idx="15">
                  <c:v>animals</c:v>
                </c:pt>
              </c:strCache>
            </c:strRef>
          </c:cat>
          <c:val>
            <c:numRef>
              <c:f>'cleaned data &amp;merge data'!$B$2:$B$17</c:f>
              <c:numCache>
                <c:formatCode>General</c:formatCode>
                <c:ptCount val="16"/>
                <c:pt idx="0">
                  <c:v>49264</c:v>
                </c:pt>
                <c:pt idx="1">
                  <c:v>49619</c:v>
                </c:pt>
                <c:pt idx="2">
                  <c:v>50339</c:v>
                </c:pt>
                <c:pt idx="3">
                  <c:v>52511</c:v>
                </c:pt>
                <c:pt idx="4">
                  <c:v>54269</c:v>
                </c:pt>
                <c:pt idx="5">
                  <c:v>55323</c:v>
                </c:pt>
                <c:pt idx="6">
                  <c:v>57436</c:v>
                </c:pt>
                <c:pt idx="7">
                  <c:v>57783</c:v>
                </c:pt>
                <c:pt idx="8">
                  <c:v>64756</c:v>
                </c:pt>
                <c:pt idx="9">
                  <c:v>64880</c:v>
                </c:pt>
                <c:pt idx="10">
                  <c:v>66579</c:v>
                </c:pt>
                <c:pt idx="11">
                  <c:v>66676</c:v>
                </c:pt>
                <c:pt idx="12">
                  <c:v>68738</c:v>
                </c:pt>
                <c:pt idx="13">
                  <c:v>69339</c:v>
                </c:pt>
                <c:pt idx="14">
                  <c:v>71168</c:v>
                </c:pt>
                <c:pt idx="15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557E-44F4-B841-619AAF47BC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sz="4400"/>
              <a:t>Top 5 category of social activity</a:t>
            </a:r>
          </a:p>
        </c:rich>
      </c:tx>
      <c:layout>
        <c:manualLayout>
          <c:xMode val="edge"/>
          <c:yMode val="edge"/>
          <c:x val="0.1322067618356189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9570255517329951E-3"/>
          <c:y val="0.14434014858440006"/>
          <c:w val="0.99804294922520753"/>
          <c:h val="0.8103456073167713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AA9D-4A04-BBA3-0ADA6B2734E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AA9D-4A04-BBA3-0ADA6B2734E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AA9D-4A04-BBA3-0ADA6B2734E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AA9D-4A04-BBA3-0ADA6B2734EF}"/>
              </c:ext>
            </c:extLst>
          </c:dPt>
          <c:dPt>
            <c:idx val="4"/>
            <c:bubble3D val="0"/>
            <c:explosion val="1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AA9D-4A04-BBA3-0ADA6B2734E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1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'popular category'!$A$13:$A$17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'popular category'!$B$13:$B$17</c:f>
              <c:numCache>
                <c:formatCode>General</c:formatCode>
                <c:ptCount val="5"/>
                <c:pt idx="0">
                  <c:v>66676</c:v>
                </c:pt>
                <c:pt idx="1">
                  <c:v>68738</c:v>
                </c:pt>
                <c:pt idx="2">
                  <c:v>69339</c:v>
                </c:pt>
                <c:pt idx="3">
                  <c:v>71168</c:v>
                </c:pt>
                <c:pt idx="4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A9D-4A04-BBA3-0ADA6B2734E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296156556572947"/>
          <c:y val="0.83350441812391995"/>
          <c:w val="0.85115301935013776"/>
          <c:h val="5.02377877047013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2286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21743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96B776D-37C0-18AF-E104-7068E1E0DDBC}"/>
              </a:ext>
            </a:extLst>
          </p:cNvPr>
          <p:cNvSpPr txBox="1"/>
          <p:nvPr/>
        </p:nvSpPr>
        <p:spPr>
          <a:xfrm>
            <a:off x="1895668" y="2799544"/>
            <a:ext cx="621618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Content Analysis </a:t>
            </a:r>
          </a:p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</a:p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Buzz’s</a:t>
            </a:r>
          </a:p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platform </a:t>
            </a:r>
          </a:p>
          <a:p>
            <a:pPr algn="ctr"/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 17">
            <a:extLst>
              <a:ext uri="{FF2B5EF4-FFF2-40B4-BE49-F238E27FC236}">
                <a16:creationId xmlns:a16="http://schemas.microsoft.com/office/drawing/2014/main" id="{F716E067-82BD-C522-BA71-4E3012C62BB0}"/>
              </a:ext>
            </a:extLst>
          </p:cNvPr>
          <p:cNvGrpSpPr/>
          <p:nvPr/>
        </p:nvGrpSpPr>
        <p:grpSpPr>
          <a:xfrm>
            <a:off x="16392332" y="213297"/>
            <a:ext cx="1813873" cy="9860406"/>
            <a:chOff x="0" y="0"/>
            <a:chExt cx="3005065" cy="12632924"/>
          </a:xfrm>
        </p:grpSpPr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271CB4CF-C48D-5136-38C1-4A6989736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27" name="Picture 19">
              <a:extLst>
                <a:ext uri="{FF2B5EF4-FFF2-40B4-BE49-F238E27FC236}">
                  <a16:creationId xmlns:a16="http://schemas.microsoft.com/office/drawing/2014/main" id="{A1EB2418-4D85-F05E-01E3-E8C34CB39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8" name="Picture 20">
              <a:extLst>
                <a:ext uri="{FF2B5EF4-FFF2-40B4-BE49-F238E27FC236}">
                  <a16:creationId xmlns:a16="http://schemas.microsoft.com/office/drawing/2014/main" id="{922B53CF-0557-6C3F-CF64-D7562C824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9" name="Picture 21">
              <a:extLst>
                <a:ext uri="{FF2B5EF4-FFF2-40B4-BE49-F238E27FC236}">
                  <a16:creationId xmlns:a16="http://schemas.microsoft.com/office/drawing/2014/main" id="{A49379F0-0D00-8778-C834-3CD73184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327454" y="5107107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358147" y="2286287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327454" y="7721116"/>
            <a:ext cx="942466" cy="27959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73080" y="8719420"/>
            <a:ext cx="9556719" cy="1457037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257841" y="110543"/>
            <a:ext cx="9711338" cy="1598716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B9AA47B-3CEC-D5CE-881A-E6A06182152F}"/>
              </a:ext>
            </a:extLst>
          </p:cNvPr>
          <p:cNvSpPr txBox="1"/>
          <p:nvPr/>
        </p:nvSpPr>
        <p:spPr>
          <a:xfrm>
            <a:off x="11210934" y="1186039"/>
            <a:ext cx="1402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Analysis</a:t>
            </a:r>
            <a:endParaRPr lang="en-IN" sz="2800" b="1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169EF4-63C0-7128-AAA4-E92680701404}"/>
              </a:ext>
            </a:extLst>
          </p:cNvPr>
          <p:cNvSpPr txBox="1"/>
          <p:nvPr/>
        </p:nvSpPr>
        <p:spPr>
          <a:xfrm>
            <a:off x="11210934" y="3508870"/>
            <a:ext cx="726283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Insight</a:t>
            </a:r>
          </a:p>
          <a:p>
            <a:r>
              <a:rPr lang="en-US" sz="2400" dirty="0"/>
              <a:t>Food is a common theme with the top 5 categories</a:t>
            </a:r>
          </a:p>
          <a:p>
            <a:r>
              <a:rPr lang="en-US" sz="2400" dirty="0"/>
              <a:t>with “Healthy Eating” ranking the highest.This may </a:t>
            </a:r>
          </a:p>
          <a:p>
            <a:r>
              <a:rPr lang="en-US" sz="2400" dirty="0"/>
              <a:t>given an indication to the audience within your user base.You could use this insight to create a campaign</a:t>
            </a:r>
          </a:p>
          <a:p>
            <a:r>
              <a:rPr lang="en-US" sz="2400" dirty="0"/>
              <a:t> and hard work with healthy eating brands to boost</a:t>
            </a:r>
          </a:p>
          <a:p>
            <a:r>
              <a:rPr lang="en-US" sz="2400" dirty="0"/>
              <a:t>User engagement.</a:t>
            </a:r>
            <a:endParaRPr lang="en-IN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FF4469-6B42-A688-B1DB-24259CFB6002}"/>
              </a:ext>
            </a:extLst>
          </p:cNvPr>
          <p:cNvSpPr txBox="1"/>
          <p:nvPr/>
        </p:nvSpPr>
        <p:spPr>
          <a:xfrm>
            <a:off x="11210934" y="6718872"/>
            <a:ext cx="603312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Next Step</a:t>
            </a:r>
          </a:p>
          <a:p>
            <a:r>
              <a:rPr lang="en-US" sz="2400" dirty="0"/>
              <a:t>This Ad-hock analysis is insightful, but its time</a:t>
            </a:r>
          </a:p>
          <a:p>
            <a:r>
              <a:rPr lang="en-US" sz="2400" dirty="0"/>
              <a:t>To take this analysis into large scale production</a:t>
            </a:r>
          </a:p>
          <a:p>
            <a:r>
              <a:rPr lang="en-US" sz="2400" dirty="0"/>
              <a:t>For real life understanding of your business</a:t>
            </a:r>
            <a:r>
              <a:rPr lang="en-IN" sz="2400" dirty="0"/>
              <a:t>.We</a:t>
            </a:r>
          </a:p>
          <a:p>
            <a:r>
              <a:rPr lang="en-IN" sz="2400" dirty="0"/>
              <a:t>can show you how to do this.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5D487A-5F9E-4921-CCF3-AEF46A6335E8}"/>
              </a:ext>
            </a:extLst>
          </p:cNvPr>
          <p:cNvSpPr txBox="1"/>
          <p:nvPr/>
        </p:nvSpPr>
        <p:spPr>
          <a:xfrm>
            <a:off x="11210934" y="1663581"/>
            <a:ext cx="6130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Animal and science are the topmost popular</a:t>
            </a:r>
          </a:p>
          <a:p>
            <a:r>
              <a:rPr lang="en-US" sz="2400" dirty="0"/>
              <a:t>categories of content, showing that people </a:t>
            </a:r>
          </a:p>
          <a:p>
            <a:r>
              <a:rPr lang="en-US" sz="2400" dirty="0"/>
              <a:t>enjoy “real life” and “factual” content the most.</a:t>
            </a:r>
            <a:endParaRPr lang="en-IN" sz="2400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7"/>
          <a:srcRect l="4069" t="1617" r="4069" b="1617"/>
          <a:stretch>
            <a:fillRect/>
          </a:stretch>
        </p:blipFill>
        <p:spPr>
          <a:xfrm>
            <a:off x="4611115" y="1161805"/>
            <a:ext cx="5036754" cy="79633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744202" cy="4169102"/>
            <a:chOff x="0" y="0"/>
            <a:chExt cx="11658936" cy="5558802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4345" y="2111705"/>
              <a:ext cx="11564591" cy="34470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2800" spc="-19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phik Regular" panose="020B0503030202060203" pitchFamily="34" charset="0"/>
                </a:rPr>
                <a:t>Project recap</a:t>
              </a:r>
            </a:p>
            <a:p>
              <a:r>
                <a:rPr lang="en-US" sz="2800" spc="-19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phik Regular" panose="020B0503030202060203" pitchFamily="34" charset="0"/>
                </a:rPr>
                <a:t>Problem</a:t>
              </a:r>
            </a:p>
            <a:p>
              <a:r>
                <a:rPr lang="en-US" sz="2800" spc="-19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phik Regular" panose="020B0503030202060203" pitchFamily="34" charset="0"/>
                </a:rPr>
                <a:t>The Analytics team</a:t>
              </a:r>
            </a:p>
            <a:p>
              <a:r>
                <a:rPr lang="en-US" sz="2800" spc="-19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phik Regular" panose="020B0503030202060203" pitchFamily="34" charset="0"/>
                </a:rPr>
                <a:t>Process</a:t>
              </a:r>
            </a:p>
            <a:p>
              <a:r>
                <a:rPr lang="en-US" sz="2800" spc="-19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phik Regular" panose="020B0503030202060203" pitchFamily="34" charset="0"/>
                </a:rPr>
                <a:t>Insights</a:t>
              </a:r>
            </a:p>
            <a:p>
              <a:r>
                <a:rPr lang="en-US" sz="2800" spc="-19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401800" y="65187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494627" y="3481210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63400" y="6761683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120965" y="213297"/>
            <a:ext cx="2253799" cy="9860406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2426704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56C4BF-BEB5-2729-578E-29AE7CB25865}"/>
              </a:ext>
            </a:extLst>
          </p:cNvPr>
          <p:cNvSpPr txBox="1"/>
          <p:nvPr/>
        </p:nvSpPr>
        <p:spPr>
          <a:xfrm>
            <a:off x="8814159" y="3079344"/>
            <a:ext cx="74907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a fastest growing technology unicorn </a:t>
            </a:r>
          </a:p>
          <a:p>
            <a:r>
              <a:rPr lang="en-US" sz="2800" dirty="0"/>
              <a:t>that need to adapt Quickly to its global scale</a:t>
            </a:r>
          </a:p>
          <a:p>
            <a:r>
              <a:rPr lang="en-US" sz="2800" dirty="0"/>
              <a:t>Accenture has begun a 3 months POC focusing on </a:t>
            </a:r>
          </a:p>
          <a:p>
            <a:r>
              <a:rPr lang="en-US" sz="2800" dirty="0"/>
              <a:t>These tasks:</a:t>
            </a:r>
          </a:p>
          <a:p>
            <a:r>
              <a:rPr lang="en-US" sz="2800" dirty="0"/>
              <a:t>◦ An audit for social Buzz’s big data practice</a:t>
            </a:r>
          </a:p>
          <a:p>
            <a:r>
              <a:rPr lang="en-US" sz="2800" dirty="0"/>
              <a:t>◦ Recommendation for successful IPO</a:t>
            </a:r>
          </a:p>
          <a:p>
            <a:r>
              <a:rPr lang="en-US" sz="2800" dirty="0"/>
              <a:t>◦ Analysis to find Social Buzz’s top 5 most </a:t>
            </a:r>
          </a:p>
          <a:p>
            <a:r>
              <a:rPr lang="en-US" sz="2800" dirty="0"/>
              <a:t>   Popular categories of content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64482" y="6651691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521501" y="265007"/>
            <a:ext cx="9043717" cy="9756986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4596110" y="265007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88D15A-43B7-28EA-CC98-07A95D3634D3}"/>
              </a:ext>
            </a:extLst>
          </p:cNvPr>
          <p:cNvSpPr txBox="1"/>
          <p:nvPr/>
        </p:nvSpPr>
        <p:spPr>
          <a:xfrm>
            <a:off x="2511562" y="5443762"/>
            <a:ext cx="984504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Over 100000 posts per day</a:t>
            </a:r>
          </a:p>
          <a:p>
            <a:r>
              <a:rPr lang="en-IN" sz="4400" dirty="0"/>
              <a:t>36,500,000 pieces of content</a:t>
            </a:r>
          </a:p>
          <a:p>
            <a:r>
              <a:rPr lang="en-IN" sz="4400" dirty="0"/>
              <a:t>per year!</a:t>
            </a:r>
          </a:p>
          <a:p>
            <a:endParaRPr lang="en-IN" dirty="0"/>
          </a:p>
          <a:p>
            <a:r>
              <a:rPr lang="en-IN" sz="2400" dirty="0"/>
              <a:t>But how to capitalize on it when there is so much?</a:t>
            </a:r>
          </a:p>
          <a:p>
            <a:r>
              <a:rPr lang="en-IN" sz="2400" dirty="0"/>
              <a:t>Analysis to find Social Buzz's top 5 most popular</a:t>
            </a:r>
          </a:p>
          <a:p>
            <a:r>
              <a:rPr lang="en-IN" sz="2400" dirty="0"/>
              <a:t>categories of 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</a:t>
            </a:r>
          </a:p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412304-4F01-CFEE-BA65-BBFE55A6E11C}"/>
              </a:ext>
            </a:extLst>
          </p:cNvPr>
          <p:cNvSpPr txBox="1"/>
          <p:nvPr/>
        </p:nvSpPr>
        <p:spPr>
          <a:xfrm>
            <a:off x="14033776" y="1825527"/>
            <a:ext cx="37475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Andrew Fleming</a:t>
            </a:r>
          </a:p>
          <a:p>
            <a:r>
              <a:rPr lang="en-IN" sz="2800" dirty="0"/>
              <a:t>Chief Technical Architect</a:t>
            </a:r>
            <a:endParaRPr lang="en-US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CE7640-272A-AC5F-DA5E-C4CAC3D49898}"/>
              </a:ext>
            </a:extLst>
          </p:cNvPr>
          <p:cNvSpPr txBox="1"/>
          <p:nvPr/>
        </p:nvSpPr>
        <p:spPr>
          <a:xfrm>
            <a:off x="14251519" y="7507365"/>
            <a:ext cx="27023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Shiv Kumar Rana</a:t>
            </a:r>
          </a:p>
          <a:p>
            <a:r>
              <a:rPr lang="en-IN" sz="2800" dirty="0"/>
              <a:t>Data Analyst</a:t>
            </a:r>
            <a:endParaRPr 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A2A211-800A-7891-464A-48C9C48FE582}"/>
              </a:ext>
            </a:extLst>
          </p:cNvPr>
          <p:cNvSpPr txBox="1"/>
          <p:nvPr/>
        </p:nvSpPr>
        <p:spPr>
          <a:xfrm>
            <a:off x="14033776" y="4484686"/>
            <a:ext cx="27444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Marcus </a:t>
            </a:r>
            <a:r>
              <a:rPr lang="en-IN" sz="2800" b="1" dirty="0" err="1"/>
              <a:t>Rompton</a:t>
            </a:r>
            <a:endParaRPr lang="en-IN" sz="2800" b="1" dirty="0"/>
          </a:p>
          <a:p>
            <a:r>
              <a:rPr lang="en-IN" sz="2800" dirty="0"/>
              <a:t>Senior Principle</a:t>
            </a:r>
            <a:endParaRPr lang="en-US" sz="2800" dirty="0"/>
          </a:p>
        </p:txBody>
      </p: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929232" y="7133314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537389" y="6933722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734BF7B-E142-114C-B5BF-72507553BC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078" y="6988644"/>
            <a:ext cx="2023782" cy="20237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424E10-DF71-D420-0212-B98845D6F0A7}"/>
              </a:ext>
            </a:extLst>
          </p:cNvPr>
          <p:cNvSpPr txBox="1"/>
          <p:nvPr/>
        </p:nvSpPr>
        <p:spPr>
          <a:xfrm>
            <a:off x="3973523" y="1334456"/>
            <a:ext cx="271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Understand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539748-7EBC-FBD7-E3CC-979F91EF21D6}"/>
              </a:ext>
            </a:extLst>
          </p:cNvPr>
          <p:cNvSpPr txBox="1"/>
          <p:nvPr/>
        </p:nvSpPr>
        <p:spPr>
          <a:xfrm>
            <a:off x="7472937" y="4508992"/>
            <a:ext cx="2473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Modelling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D4EF66-E1AD-8E98-C4B1-E33A8453D55D}"/>
              </a:ext>
            </a:extLst>
          </p:cNvPr>
          <p:cNvSpPr txBox="1"/>
          <p:nvPr/>
        </p:nvSpPr>
        <p:spPr>
          <a:xfrm>
            <a:off x="5609667" y="2844633"/>
            <a:ext cx="2247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Cleaning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5CAF33-B212-065E-5FAC-7156DB25D3D2}"/>
              </a:ext>
            </a:extLst>
          </p:cNvPr>
          <p:cNvSpPr txBox="1"/>
          <p:nvPr/>
        </p:nvSpPr>
        <p:spPr>
          <a:xfrm>
            <a:off x="11183376" y="7700566"/>
            <a:ext cx="2655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Uncover Insights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000CC8-4E3D-DE34-8AA6-379CAE3D0E35}"/>
              </a:ext>
            </a:extLst>
          </p:cNvPr>
          <p:cNvSpPr txBox="1"/>
          <p:nvPr/>
        </p:nvSpPr>
        <p:spPr>
          <a:xfrm>
            <a:off x="9245743" y="6068817"/>
            <a:ext cx="2184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Analysis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1302087" y="6826121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2" name="Group 2"/>
          <p:cNvGrpSpPr/>
          <p:nvPr/>
        </p:nvGrpSpPr>
        <p:grpSpPr>
          <a:xfrm>
            <a:off x="949019" y="8982891"/>
            <a:ext cx="17253775" cy="1005808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933779" y="403893"/>
            <a:ext cx="16516021" cy="1005808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5435257" y="140297"/>
            <a:ext cx="2863844" cy="2837247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9" name="TextBox 3">
            <a:extLst>
              <a:ext uri="{FF2B5EF4-FFF2-40B4-BE49-F238E27FC236}">
                <a16:creationId xmlns:a16="http://schemas.microsoft.com/office/drawing/2014/main" id="{7E86E27D-F29D-8C42-C9F0-8ECE216CE9C4}"/>
              </a:ext>
            </a:extLst>
          </p:cNvPr>
          <p:cNvSpPr txBox="1"/>
          <p:nvPr/>
        </p:nvSpPr>
        <p:spPr>
          <a:xfrm>
            <a:off x="501070" y="-83484"/>
            <a:ext cx="1958626" cy="1085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000" spc="-8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Graphik Regular" panose="020B0503030202060203" pitchFamily="34" charset="0"/>
              </a:rPr>
              <a:t>Insights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9AC79E4-D8E9-6FA8-D13A-E069251982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318597"/>
              </p:ext>
            </p:extLst>
          </p:nvPr>
        </p:nvGraphicFramePr>
        <p:xfrm>
          <a:off x="3831229" y="1705404"/>
          <a:ext cx="11963399" cy="6430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1827664" y="6647041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4715857" y="40567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8B9325DF-AD95-647D-156F-FB3E1914E6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016289"/>
              </p:ext>
            </p:extLst>
          </p:nvPr>
        </p:nvGraphicFramePr>
        <p:xfrm>
          <a:off x="3302096" y="1089546"/>
          <a:ext cx="13004703" cy="915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DAD36D5-F0C7-62B1-59F3-343D1D64C05C}"/>
              </a:ext>
            </a:extLst>
          </p:cNvPr>
          <p:cNvSpPr txBox="1"/>
          <p:nvPr/>
        </p:nvSpPr>
        <p:spPr>
          <a:xfrm>
            <a:off x="5583505" y="7937240"/>
            <a:ext cx="123260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Analysis to find Social Buzz’s top 5 most </a:t>
            </a:r>
          </a:p>
          <a:p>
            <a:r>
              <a:rPr lang="en-US" sz="2800" dirty="0"/>
              <a:t>Popular categories of contents are: </a:t>
            </a:r>
            <a:r>
              <a:rPr lang="en-US" sz="2800" b="1" dirty="0"/>
              <a:t>animal, science, healthy eating,</a:t>
            </a:r>
          </a:p>
          <a:p>
            <a:r>
              <a:rPr lang="en-US" sz="2800" b="1" dirty="0"/>
              <a:t>                                                               technology, food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406E633-AC61-F164-1F2F-19AA3E01FAE5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58A47C0B-F8A0-7A6F-CE34-0B6BD929D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D1B6278A-8719-D5AC-5C1A-154877514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37B06A12-5B7B-35BB-410C-32233D5BC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65E7337C-6ED5-CCBC-FBFB-D30A31B39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7321ECD3-42B9-9C77-8CE7-F603215B1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68676BCF-565B-D409-ED1F-DA674BE3A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77595329-E862-2C87-F0DC-5CFB6E1BE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6969C905-2AD7-0831-2AEE-6E69D376FD90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37CEB558-E9A6-E6CE-BA74-9B02D87B6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8B7FE8BB-6F1D-DADD-F451-2FBAE269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EF560058-4A8D-A3D2-E59A-BF5F54FA6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7F551459-52AD-4B8F-9CF8-9F65E3995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DE98A70C-D51D-A881-3B5B-63A1DFE38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088A320A-B6B0-AB1B-B744-8AFDE061E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DDD67DCF-81EA-6A2E-3BFA-E7E113EA4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494E303D-79A6-CF1F-871F-1841E07C2975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FD1F17FE-0EAE-2FD0-BA29-E73F17B0B95B}"/>
              </a:ext>
            </a:extLst>
          </p:cNvPr>
          <p:cNvGrpSpPr/>
          <p:nvPr/>
        </p:nvGrpSpPr>
        <p:grpSpPr>
          <a:xfrm>
            <a:off x="14859000" y="62630"/>
            <a:ext cx="3234322" cy="3000675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16754B6C-A08D-36EB-668A-4A7D681FB3A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42684A7-8B87-5328-F851-2ABF80E440D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5" name="Picture 26">
              <a:extLst>
                <a:ext uri="{FF2B5EF4-FFF2-40B4-BE49-F238E27FC236}">
                  <a16:creationId xmlns:a16="http://schemas.microsoft.com/office/drawing/2014/main" id="{BD47D943-9178-09EE-2A8D-B7AD234D6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044E3FE7-C6FA-87FE-751B-F8B523F61E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748735"/>
              </p:ext>
            </p:extLst>
          </p:nvPr>
        </p:nvGraphicFramePr>
        <p:xfrm>
          <a:off x="3886201" y="1714500"/>
          <a:ext cx="9276896" cy="7503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0" name="Group 11">
            <a:extLst>
              <a:ext uri="{FF2B5EF4-FFF2-40B4-BE49-F238E27FC236}">
                <a16:creationId xmlns:a16="http://schemas.microsoft.com/office/drawing/2014/main" id="{EB736FE9-4F4C-94F9-6303-9EFB87DF0A57}"/>
              </a:ext>
            </a:extLst>
          </p:cNvPr>
          <p:cNvGrpSpPr/>
          <p:nvPr/>
        </p:nvGrpSpPr>
        <p:grpSpPr>
          <a:xfrm>
            <a:off x="13105566" y="3712869"/>
            <a:ext cx="4803961" cy="4008396"/>
            <a:chOff x="0" y="-47625"/>
            <a:chExt cx="7569956" cy="2094709"/>
          </a:xfrm>
        </p:grpSpPr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F4766234-2FB2-4F0C-7138-EB55B8180EA3}"/>
                </a:ext>
              </a:extLst>
            </p:cNvPr>
            <p:cNvSpPr txBox="1"/>
            <p:nvPr/>
          </p:nvSpPr>
          <p:spPr>
            <a:xfrm>
              <a:off x="1320317" y="1702154"/>
              <a:ext cx="4511168" cy="3449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600" b="1" spc="-19" dirty="0">
                  <a:solidFill>
                    <a:srgbClr val="000000"/>
                  </a:solidFill>
                  <a:highlight>
                    <a:srgbClr val="FFFF00"/>
                  </a:highlight>
                  <a:latin typeface="Graphik Regular" panose="020B0503030202060203" pitchFamily="34" charset="0"/>
                </a:rPr>
                <a:t>Maximum score =animal</a:t>
              </a:r>
            </a:p>
            <a:p>
              <a:pPr>
                <a:lnSpc>
                  <a:spcPts val="2660"/>
                </a:lnSpc>
              </a:pPr>
              <a:r>
                <a:rPr lang="en-US" sz="1600" b="1" spc="-19" dirty="0">
                  <a:solidFill>
                    <a:srgbClr val="000000"/>
                  </a:solidFill>
                  <a:highlight>
                    <a:srgbClr val="FFFF00"/>
                  </a:highlight>
                  <a:latin typeface="Graphik Regular" panose="020B0503030202060203" pitchFamily="34" charset="0"/>
                </a:rPr>
                <a:t>Minimum score = Public speaking</a:t>
              </a:r>
            </a:p>
          </p:txBody>
        </p:sp>
        <p:sp>
          <p:nvSpPr>
            <p:cNvPr id="32" name="TextBox 13">
              <a:extLst>
                <a:ext uri="{FF2B5EF4-FFF2-40B4-BE49-F238E27FC236}">
                  <a16:creationId xmlns:a16="http://schemas.microsoft.com/office/drawing/2014/main" id="{1D55D155-AF2B-0F99-B5C7-654FC1E6D07C}"/>
                </a:ext>
              </a:extLst>
            </p:cNvPr>
            <p:cNvSpPr txBox="1"/>
            <p:nvPr/>
          </p:nvSpPr>
          <p:spPr>
            <a:xfrm>
              <a:off x="0" y="-47625"/>
              <a:ext cx="7569956" cy="174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1400" b="1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10CE3EE-40F7-EB2C-03E1-D0A6DEB8D27F}"/>
              </a:ext>
            </a:extLst>
          </p:cNvPr>
          <p:cNvSpPr txBox="1"/>
          <p:nvPr/>
        </p:nvSpPr>
        <p:spPr>
          <a:xfrm>
            <a:off x="13870145" y="3332688"/>
            <a:ext cx="4039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Analysis to find Social Buzz’s top 5 most </a:t>
            </a:r>
          </a:p>
          <a:p>
            <a:r>
              <a:rPr lang="en-US" b="1" dirty="0">
                <a:highlight>
                  <a:srgbClr val="C0C0C0"/>
                </a:highlight>
              </a:rPr>
              <a:t>Popular categories of content are:</a:t>
            </a:r>
            <a:endParaRPr lang="en-IN" b="1" dirty="0">
              <a:highlight>
                <a:srgbClr val="C0C0C0"/>
              </a:highlight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312C2F6-8890-BA0C-FAFE-FDA65037C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40207"/>
              </p:ext>
            </p:extLst>
          </p:nvPr>
        </p:nvGraphicFramePr>
        <p:xfrm>
          <a:off x="13943451" y="3927086"/>
          <a:ext cx="3810001" cy="2983105"/>
        </p:xfrm>
        <a:graphic>
          <a:graphicData uri="http://schemas.openxmlformats.org/drawingml/2006/table">
            <a:tbl>
              <a:tblPr/>
              <a:tblGrid>
                <a:gridCol w="2100993">
                  <a:extLst>
                    <a:ext uri="{9D8B030D-6E8A-4147-A177-3AD203B41FA5}">
                      <a16:colId xmlns:a16="http://schemas.microsoft.com/office/drawing/2014/main" val="2975521320"/>
                    </a:ext>
                  </a:extLst>
                </a:gridCol>
                <a:gridCol w="1709008">
                  <a:extLst>
                    <a:ext uri="{9D8B030D-6E8A-4147-A177-3AD203B41FA5}">
                      <a16:colId xmlns:a16="http://schemas.microsoft.com/office/drawing/2014/main" val="650419767"/>
                    </a:ext>
                  </a:extLst>
                </a:gridCol>
              </a:tblGrid>
              <a:tr h="596621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66676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17864"/>
                  </a:ext>
                </a:extLst>
              </a:tr>
              <a:tr h="596621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68738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449479"/>
                  </a:ext>
                </a:extLst>
              </a:tr>
              <a:tr h="596621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 eating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69339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76967"/>
                  </a:ext>
                </a:extLst>
              </a:tr>
              <a:tr h="596621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71168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914493"/>
                  </a:ext>
                </a:extLst>
              </a:tr>
              <a:tr h="596621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74965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916347"/>
                  </a:ext>
                </a:extLst>
              </a:tr>
            </a:tbl>
          </a:graphicData>
        </a:graphic>
      </p:graphicFrame>
      <p:grpSp>
        <p:nvGrpSpPr>
          <p:cNvPr id="10" name="Group 10">
            <a:extLst>
              <a:ext uri="{FF2B5EF4-FFF2-40B4-BE49-F238E27FC236}">
                <a16:creationId xmlns:a16="http://schemas.microsoft.com/office/drawing/2014/main" id="{55A4438D-4129-F348-2FF7-2705BBF9227B}"/>
              </a:ext>
            </a:extLst>
          </p:cNvPr>
          <p:cNvGrpSpPr/>
          <p:nvPr/>
        </p:nvGrpSpPr>
        <p:grpSpPr>
          <a:xfrm rot="1153642">
            <a:off x="738890" y="6776300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271A46F3-718D-770C-9247-0E4DA83BB2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A865F1A1-04D0-3C7E-83BF-A8F81FB36B8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F41EA8D1-9EFD-9BFB-9C2D-1CF850B3F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06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463</Words>
  <Application>Microsoft Office PowerPoint</Application>
  <PresentationFormat>Custom</PresentationFormat>
  <Paragraphs>140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Clear Sans Regular Bold</vt:lpstr>
      <vt:lpstr>Graphik Regular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SHIV KUMAR RANA</cp:lastModifiedBy>
  <cp:revision>33</cp:revision>
  <dcterms:created xsi:type="dcterms:W3CDTF">2006-08-16T00:00:00Z</dcterms:created>
  <dcterms:modified xsi:type="dcterms:W3CDTF">2024-12-14T16:06:29Z</dcterms:modified>
  <dc:identifier>DAEhDyfaYKE</dc:identifier>
</cp:coreProperties>
</file>