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6" r:id="rId6"/>
    <p:sldId id="269" r:id="rId7"/>
    <p:sldId id="271" r:id="rId8"/>
    <p:sldId id="273" r:id="rId9"/>
    <p:sldId id="274" r:id="rId10"/>
    <p:sldId id="270" r:id="rId11"/>
    <p:sldId id="267" r:id="rId12"/>
    <p:sldId id="268" r:id="rId13"/>
    <p:sldId id="272" r:id="rId14"/>
    <p:sldId id="262" r:id="rId15"/>
    <p:sldId id="264" r:id="rId16"/>
    <p:sldId id="265" r:id="rId17"/>
  </p:sldIdLst>
  <p:sldSz cx="18288000" cy="10287000"/>
  <p:notesSz cx="6858000" cy="9144000"/>
  <p:embeddedFontLst>
    <p:embeddedFont>
      <p:font typeface="Bell MT" panose="02020503060305020303" pitchFamily="18" charset="0"/>
      <p:regular r:id="rId18"/>
      <p:bold r:id="rId19"/>
      <p:italic r:id="rId20"/>
    </p:embeddedFont>
    <p:embeddedFont>
      <p:font typeface="DM Serif Display" pitchFamily="2" charset="0"/>
      <p:regular r:id="rId21"/>
      <p:italic r:id="rId22"/>
    </p:embeddedFont>
    <p:embeddedFont>
      <p:font typeface="Poppins" panose="00000500000000000000" pitchFamily="2" charset="0"/>
      <p:regular r:id="rId23"/>
      <p:bold r:id="rId24"/>
      <p:italic r:id="rId25"/>
      <p:boldItalic r:id="rId26"/>
    </p:embeddedFont>
    <p:embeddedFont>
      <p:font typeface="Poppins Bold" panose="00000800000000000000" charset="0"/>
      <p:regular r:id="rId27"/>
    </p:embeddedFont>
    <p:embeddedFont>
      <p:font typeface="Poppins Light" panose="000004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grpSp>
        <p:nvGrpSpPr>
          <p:cNvPr id="2" name="Group 2"/>
          <p:cNvGrpSpPr/>
          <p:nvPr/>
        </p:nvGrpSpPr>
        <p:grpSpPr>
          <a:xfrm>
            <a:off x="8514782" y="381000"/>
            <a:ext cx="9481676" cy="9525000"/>
            <a:chOff x="0" y="0"/>
            <a:chExt cx="1356841" cy="1491912"/>
          </a:xfrm>
        </p:grpSpPr>
        <p:sp>
          <p:nvSpPr>
            <p:cNvPr id="3" name="Freeform 3"/>
            <p:cNvSpPr/>
            <p:nvPr/>
          </p:nvSpPr>
          <p:spPr>
            <a:xfrm>
              <a:off x="0" y="0"/>
              <a:ext cx="1356841" cy="1491912"/>
            </a:xfrm>
            <a:custGeom>
              <a:avLst/>
              <a:gdLst/>
              <a:ahLst/>
              <a:cxnLst/>
              <a:rect l="l" t="t" r="r" b="b"/>
              <a:pathLst>
                <a:path w="1356841" h="1491912">
                  <a:moveTo>
                    <a:pt x="0" y="0"/>
                  </a:moveTo>
                  <a:lnTo>
                    <a:pt x="1356841" y="0"/>
                  </a:lnTo>
                  <a:lnTo>
                    <a:pt x="1356841" y="1491912"/>
                  </a:lnTo>
                  <a:lnTo>
                    <a:pt x="0" y="1491912"/>
                  </a:lnTo>
                  <a:close/>
                </a:path>
              </a:pathLst>
            </a:custGeom>
            <a:blipFill>
              <a:blip r:embed="rId2"/>
              <a:stretch>
                <a:fillRect t="-13673" b="-13673"/>
              </a:stretch>
            </a:blipFill>
          </p:spPr>
        </p:sp>
      </p:grpSp>
      <p:grpSp>
        <p:nvGrpSpPr>
          <p:cNvPr id="5" name="Group 5"/>
          <p:cNvGrpSpPr/>
          <p:nvPr/>
        </p:nvGrpSpPr>
        <p:grpSpPr>
          <a:xfrm>
            <a:off x="12820653" y="8732777"/>
            <a:ext cx="3086100" cy="337330"/>
            <a:chOff x="0" y="0"/>
            <a:chExt cx="812800" cy="88844"/>
          </a:xfrm>
        </p:grpSpPr>
        <p:sp>
          <p:nvSpPr>
            <p:cNvPr id="6" name="Freeform 6"/>
            <p:cNvSpPr/>
            <p:nvPr/>
          </p:nvSpPr>
          <p:spPr>
            <a:xfrm>
              <a:off x="0" y="0"/>
              <a:ext cx="812800" cy="88844"/>
            </a:xfrm>
            <a:custGeom>
              <a:avLst/>
              <a:gdLst/>
              <a:ahLst/>
              <a:cxnLst/>
              <a:rect l="l" t="t" r="r" b="b"/>
              <a:pathLst>
                <a:path w="812800" h="88844">
                  <a:moveTo>
                    <a:pt x="0" y="0"/>
                  </a:moveTo>
                  <a:lnTo>
                    <a:pt x="812800" y="0"/>
                  </a:lnTo>
                  <a:lnTo>
                    <a:pt x="812800" y="88844"/>
                  </a:lnTo>
                  <a:lnTo>
                    <a:pt x="0" y="88844"/>
                  </a:lnTo>
                  <a:close/>
                </a:path>
              </a:pathLst>
            </a:custGeom>
            <a:solidFill>
              <a:srgbClr val="C7B49E"/>
            </a:solidFill>
          </p:spPr>
        </p:sp>
        <p:sp>
          <p:nvSpPr>
            <p:cNvPr id="7" name="TextBox 7"/>
            <p:cNvSpPr txBox="1"/>
            <p:nvPr/>
          </p:nvSpPr>
          <p:spPr>
            <a:xfrm>
              <a:off x="0" y="-57150"/>
              <a:ext cx="812800" cy="145994"/>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672417" y="6260876"/>
            <a:ext cx="7713612" cy="192141"/>
            <a:chOff x="0" y="0"/>
            <a:chExt cx="691051" cy="65451"/>
          </a:xfrm>
        </p:grpSpPr>
        <p:sp>
          <p:nvSpPr>
            <p:cNvPr id="9" name="Freeform 9"/>
            <p:cNvSpPr/>
            <p:nvPr/>
          </p:nvSpPr>
          <p:spPr>
            <a:xfrm>
              <a:off x="0" y="0"/>
              <a:ext cx="691051" cy="65451"/>
            </a:xfrm>
            <a:custGeom>
              <a:avLst/>
              <a:gdLst/>
              <a:ahLst/>
              <a:cxnLst/>
              <a:rect l="l" t="t" r="r" b="b"/>
              <a:pathLst>
                <a:path w="691051" h="65451">
                  <a:moveTo>
                    <a:pt x="0" y="0"/>
                  </a:moveTo>
                  <a:lnTo>
                    <a:pt x="691051" y="0"/>
                  </a:lnTo>
                  <a:lnTo>
                    <a:pt x="691051" y="65451"/>
                  </a:lnTo>
                  <a:lnTo>
                    <a:pt x="0" y="65451"/>
                  </a:lnTo>
                  <a:close/>
                </a:path>
              </a:pathLst>
            </a:custGeom>
            <a:solidFill>
              <a:srgbClr val="C7B49E"/>
            </a:solidFill>
          </p:spPr>
        </p:sp>
        <p:sp>
          <p:nvSpPr>
            <p:cNvPr id="10" name="TextBox 10"/>
            <p:cNvSpPr txBox="1"/>
            <p:nvPr/>
          </p:nvSpPr>
          <p:spPr>
            <a:xfrm>
              <a:off x="0" y="-57150"/>
              <a:ext cx="691051" cy="122601"/>
            </a:xfrm>
            <a:prstGeom prst="rect">
              <a:avLst/>
            </a:prstGeom>
          </p:spPr>
          <p:txBody>
            <a:bodyPr lIns="50800" tIns="50800" rIns="50800" bIns="50800" rtlCol="0" anchor="ctr"/>
            <a:lstStyle/>
            <a:p>
              <a:pPr algn="ctr">
                <a:lnSpc>
                  <a:spcPts val="3079"/>
                </a:lnSpc>
              </a:pPr>
              <a:endParaRPr/>
            </a:p>
          </p:txBody>
        </p:sp>
      </p:grpSp>
      <p:sp>
        <p:nvSpPr>
          <p:cNvPr id="14" name="TextBox 14"/>
          <p:cNvSpPr txBox="1"/>
          <p:nvPr/>
        </p:nvSpPr>
        <p:spPr>
          <a:xfrm>
            <a:off x="679791" y="3474269"/>
            <a:ext cx="13487396" cy="2785378"/>
          </a:xfrm>
          <a:prstGeom prst="rect">
            <a:avLst/>
          </a:prstGeom>
        </p:spPr>
        <p:txBody>
          <a:bodyPr wrap="square" lIns="0" tIns="0" rIns="0" bIns="0" rtlCol="0" anchor="t">
            <a:spAutoFit/>
          </a:bodyPr>
          <a:lstStyle/>
          <a:p>
            <a:pPr algn="l"/>
            <a:r>
              <a:rPr lang="en-US" sz="11500" dirty="0">
                <a:solidFill>
                  <a:srgbClr val="000000"/>
                </a:solidFill>
                <a:latin typeface="DM Serif Display"/>
                <a:ea typeface="DM Serif Display"/>
                <a:cs typeface="DM Serif Display"/>
                <a:sym typeface="DM Serif Display"/>
              </a:rPr>
              <a:t>AtliQ Grand</a:t>
            </a:r>
          </a:p>
          <a:p>
            <a:pPr algn="l"/>
            <a:r>
              <a:rPr lang="en-US" sz="6600" dirty="0" err="1">
                <a:solidFill>
                  <a:srgbClr val="000000"/>
                </a:solidFill>
                <a:latin typeface="DM Serif Display"/>
                <a:ea typeface="DM Serif Display"/>
                <a:cs typeface="DM Serif Display"/>
                <a:sym typeface="DM Serif Display"/>
              </a:rPr>
              <a:t>HospitalityAnalysis</a:t>
            </a:r>
            <a:endParaRPr lang="en-US" sz="6600" dirty="0">
              <a:solidFill>
                <a:srgbClr val="000000"/>
              </a:solidFill>
              <a:latin typeface="DM Serif Display"/>
              <a:ea typeface="DM Serif Display"/>
              <a:cs typeface="DM Serif Display"/>
              <a:sym typeface="DM Serif Display"/>
            </a:endParaRPr>
          </a:p>
        </p:txBody>
      </p:sp>
      <p:pic>
        <p:nvPicPr>
          <p:cNvPr id="1026" name="Picture 2" descr="Atliq_A_logo | Figma">
            <a:extLst>
              <a:ext uri="{FF2B5EF4-FFF2-40B4-BE49-F238E27FC236}">
                <a16:creationId xmlns:a16="http://schemas.microsoft.com/office/drawing/2014/main" id="{D57A6233-A701-8EC4-C986-7D09DC4E41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1" y="723900"/>
            <a:ext cx="2293596" cy="2242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09CACA75-3562-DB80-2462-EAED3DB3D7C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F1F80B78-5C19-3F32-C3BC-85709FA24469}"/>
              </a:ext>
            </a:extLst>
          </p:cNvPr>
          <p:cNvSpPr/>
          <p:nvPr/>
        </p:nvSpPr>
        <p:spPr>
          <a:xfrm flipV="1">
            <a:off x="680307" y="930593"/>
            <a:ext cx="16638753" cy="11567"/>
          </a:xfrm>
          <a:prstGeom prst="line">
            <a:avLst/>
          </a:prstGeom>
          <a:ln w="19050" cap="flat">
            <a:solidFill>
              <a:srgbClr val="000000"/>
            </a:solidFill>
            <a:prstDash val="solid"/>
            <a:headEnd type="none" w="sm" len="sm"/>
            <a:tailEnd type="none" w="sm" len="sm"/>
          </a:ln>
        </p:spPr>
      </p:sp>
      <p:sp>
        <p:nvSpPr>
          <p:cNvPr id="10" name="TextBox 10">
            <a:extLst>
              <a:ext uri="{FF2B5EF4-FFF2-40B4-BE49-F238E27FC236}">
                <a16:creationId xmlns:a16="http://schemas.microsoft.com/office/drawing/2014/main" id="{18AACFE8-ADA8-672D-779F-7187A233344C}"/>
              </a:ext>
            </a:extLst>
          </p:cNvPr>
          <p:cNvSpPr txBox="1"/>
          <p:nvPr/>
        </p:nvSpPr>
        <p:spPr>
          <a:xfrm>
            <a:off x="16575723" y="8529057"/>
            <a:ext cx="835411" cy="907706"/>
          </a:xfrm>
          <a:prstGeom prst="rect">
            <a:avLst/>
          </a:prstGeom>
        </p:spPr>
        <p:txBody>
          <a:bodyPr lIns="50800" tIns="50800" rIns="50800" bIns="50800" rtlCol="0" anchor="ctr"/>
          <a:lstStyle/>
          <a:p>
            <a:pPr algn="ctr">
              <a:lnSpc>
                <a:spcPts val="3079"/>
              </a:lnSpc>
            </a:pPr>
            <a:endParaRPr/>
          </a:p>
        </p:txBody>
      </p:sp>
      <p:grpSp>
        <p:nvGrpSpPr>
          <p:cNvPr id="12" name="Group 12">
            <a:extLst>
              <a:ext uri="{FF2B5EF4-FFF2-40B4-BE49-F238E27FC236}">
                <a16:creationId xmlns:a16="http://schemas.microsoft.com/office/drawing/2014/main" id="{B1F843DB-9151-19D0-12E3-B36A5FA49FD6}"/>
              </a:ext>
            </a:extLst>
          </p:cNvPr>
          <p:cNvGrpSpPr/>
          <p:nvPr/>
        </p:nvGrpSpPr>
        <p:grpSpPr>
          <a:xfrm>
            <a:off x="15693287" y="583232"/>
            <a:ext cx="1572072" cy="263834"/>
            <a:chOff x="0" y="0"/>
            <a:chExt cx="414044" cy="69487"/>
          </a:xfrm>
        </p:grpSpPr>
        <p:sp>
          <p:nvSpPr>
            <p:cNvPr id="13" name="Freeform 13">
              <a:extLst>
                <a:ext uri="{FF2B5EF4-FFF2-40B4-BE49-F238E27FC236}">
                  <a16:creationId xmlns:a16="http://schemas.microsoft.com/office/drawing/2014/main" id="{848FB87E-08AB-B1F7-9EFA-1081D9B806C1}"/>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B64D4037-F420-77B0-3384-FE0BDEFA679B}"/>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7A723B3A-E88B-B10B-A9E8-8D44627A134D}"/>
              </a:ext>
            </a:extLst>
          </p:cNvPr>
          <p:cNvSpPr txBox="1"/>
          <p:nvPr/>
        </p:nvSpPr>
        <p:spPr>
          <a:xfrm>
            <a:off x="680307" y="58761"/>
            <a:ext cx="342899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Model View</a:t>
            </a:r>
          </a:p>
        </p:txBody>
      </p:sp>
      <p:pic>
        <p:nvPicPr>
          <p:cNvPr id="6" name="Picture 5">
            <a:extLst>
              <a:ext uri="{FF2B5EF4-FFF2-40B4-BE49-F238E27FC236}">
                <a16:creationId xmlns:a16="http://schemas.microsoft.com/office/drawing/2014/main" id="{557189C5-7065-9700-9716-72D88E7CD3EC}"/>
              </a:ext>
            </a:extLst>
          </p:cNvPr>
          <p:cNvPicPr>
            <a:picLocks noChangeAspect="1"/>
          </p:cNvPicPr>
          <p:nvPr/>
        </p:nvPicPr>
        <p:blipFill>
          <a:blip r:embed="rId2"/>
          <a:stretch>
            <a:fillRect/>
          </a:stretch>
        </p:blipFill>
        <p:spPr>
          <a:xfrm>
            <a:off x="876866" y="1045104"/>
            <a:ext cx="16388493" cy="8289855"/>
          </a:xfrm>
          <a:prstGeom prst="rect">
            <a:avLst/>
          </a:prstGeom>
        </p:spPr>
      </p:pic>
      <p:grpSp>
        <p:nvGrpSpPr>
          <p:cNvPr id="7" name="Group 6">
            <a:extLst>
              <a:ext uri="{FF2B5EF4-FFF2-40B4-BE49-F238E27FC236}">
                <a16:creationId xmlns:a16="http://schemas.microsoft.com/office/drawing/2014/main" id="{AA13F5D5-C40D-3334-A393-E723D750A3BB}"/>
              </a:ext>
            </a:extLst>
          </p:cNvPr>
          <p:cNvGrpSpPr/>
          <p:nvPr/>
        </p:nvGrpSpPr>
        <p:grpSpPr>
          <a:xfrm>
            <a:off x="16665317" y="9072848"/>
            <a:ext cx="1028198" cy="1028198"/>
            <a:chOff x="0" y="0"/>
            <a:chExt cx="812800" cy="812800"/>
          </a:xfrm>
        </p:grpSpPr>
        <p:sp>
          <p:nvSpPr>
            <p:cNvPr id="16" name="Freeform 7">
              <a:extLst>
                <a:ext uri="{FF2B5EF4-FFF2-40B4-BE49-F238E27FC236}">
                  <a16:creationId xmlns:a16="http://schemas.microsoft.com/office/drawing/2014/main" id="{0EE310BA-F149-536C-ADAE-ADB78947BF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7" name="TextBox 8">
              <a:extLst>
                <a:ext uri="{FF2B5EF4-FFF2-40B4-BE49-F238E27FC236}">
                  <a16:creationId xmlns:a16="http://schemas.microsoft.com/office/drawing/2014/main" id="{8DE10072-FEEC-ACFF-CBB4-49E29F3E0A69}"/>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8" name="TextBox 13">
            <a:extLst>
              <a:ext uri="{FF2B5EF4-FFF2-40B4-BE49-F238E27FC236}">
                <a16:creationId xmlns:a16="http://schemas.microsoft.com/office/drawing/2014/main" id="{C36344AB-A9DD-AB3B-A12E-7CA14C6C4BDF}"/>
              </a:ext>
            </a:extLst>
          </p:cNvPr>
          <p:cNvSpPr txBox="1"/>
          <p:nvPr/>
        </p:nvSpPr>
        <p:spPr>
          <a:xfrm>
            <a:off x="16868298" y="9349254"/>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09</a:t>
            </a:r>
          </a:p>
        </p:txBody>
      </p:sp>
    </p:spTree>
    <p:extLst>
      <p:ext uri="{BB962C8B-B14F-4D97-AF65-F5344CB8AC3E}">
        <p14:creationId xmlns:p14="http://schemas.microsoft.com/office/powerpoint/2010/main" val="108145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A8BC4704-F170-9717-8FF6-3EDDA6AC0F7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061E39E-3FE2-DDFC-8629-E354820130AB}"/>
              </a:ext>
            </a:extLst>
          </p:cNvPr>
          <p:cNvSpPr/>
          <p:nvPr/>
        </p:nvSpPr>
        <p:spPr>
          <a:xfrm flipV="1">
            <a:off x="968940" y="899032"/>
            <a:ext cx="16078200" cy="0"/>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DCF66088-2BA1-40EE-FCFE-0D21270EB21E}"/>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BA590A8B-0C34-1718-51B0-077B84ED25C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79B899AB-C458-56B2-8BAF-86DD8DAB20F5}"/>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700B59E9-A791-76AF-2610-71D6C604DFE1}"/>
              </a:ext>
            </a:extLst>
          </p:cNvPr>
          <p:cNvGrpSpPr/>
          <p:nvPr/>
        </p:nvGrpSpPr>
        <p:grpSpPr>
          <a:xfrm>
            <a:off x="15436596" y="655479"/>
            <a:ext cx="1572072" cy="198431"/>
            <a:chOff x="0" y="0"/>
            <a:chExt cx="414044" cy="69487"/>
          </a:xfrm>
        </p:grpSpPr>
        <p:sp>
          <p:nvSpPr>
            <p:cNvPr id="13" name="Freeform 13">
              <a:extLst>
                <a:ext uri="{FF2B5EF4-FFF2-40B4-BE49-F238E27FC236}">
                  <a16:creationId xmlns:a16="http://schemas.microsoft.com/office/drawing/2014/main" id="{C195DEFF-A833-6F71-71F1-CA26B418F823}"/>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74B39F3C-3FE2-7656-2B6D-16BF31251F94}"/>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dirty="0"/>
            </a:p>
          </p:txBody>
        </p:sp>
      </p:grpSp>
      <p:pic>
        <p:nvPicPr>
          <p:cNvPr id="6" name="Picture 5">
            <a:extLst>
              <a:ext uri="{FF2B5EF4-FFF2-40B4-BE49-F238E27FC236}">
                <a16:creationId xmlns:a16="http://schemas.microsoft.com/office/drawing/2014/main" id="{315F1204-8BF4-FDCA-01F1-E9F15C452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843" y="974894"/>
            <a:ext cx="16066297" cy="8146843"/>
          </a:xfrm>
          <a:prstGeom prst="rect">
            <a:avLst/>
          </a:prstGeom>
        </p:spPr>
      </p:pic>
      <p:sp>
        <p:nvSpPr>
          <p:cNvPr id="16" name="TextBox 2">
            <a:extLst>
              <a:ext uri="{FF2B5EF4-FFF2-40B4-BE49-F238E27FC236}">
                <a16:creationId xmlns:a16="http://schemas.microsoft.com/office/drawing/2014/main" id="{0BC71407-E9BA-F459-8E9F-CAD709012FE4}"/>
              </a:ext>
            </a:extLst>
          </p:cNvPr>
          <p:cNvSpPr txBox="1"/>
          <p:nvPr/>
        </p:nvSpPr>
        <p:spPr>
          <a:xfrm>
            <a:off x="968940" y="15925"/>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grpSp>
        <p:nvGrpSpPr>
          <p:cNvPr id="17" name="Group 6">
            <a:extLst>
              <a:ext uri="{FF2B5EF4-FFF2-40B4-BE49-F238E27FC236}">
                <a16:creationId xmlns:a16="http://schemas.microsoft.com/office/drawing/2014/main" id="{A9046158-BED3-CB02-A614-8A4C22A67CAE}"/>
              </a:ext>
            </a:extLst>
          </p:cNvPr>
          <p:cNvGrpSpPr/>
          <p:nvPr/>
        </p:nvGrpSpPr>
        <p:grpSpPr>
          <a:xfrm>
            <a:off x="16736181" y="9019058"/>
            <a:ext cx="1028198" cy="1028198"/>
            <a:chOff x="0" y="0"/>
            <a:chExt cx="812800" cy="812800"/>
          </a:xfrm>
        </p:grpSpPr>
        <p:sp>
          <p:nvSpPr>
            <p:cNvPr id="18" name="Freeform 7">
              <a:extLst>
                <a:ext uri="{FF2B5EF4-FFF2-40B4-BE49-F238E27FC236}">
                  <a16:creationId xmlns:a16="http://schemas.microsoft.com/office/drawing/2014/main" id="{8A170BAD-0F7B-C5B9-5EB5-F03D81A50A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9" name="TextBox 8">
              <a:extLst>
                <a:ext uri="{FF2B5EF4-FFF2-40B4-BE49-F238E27FC236}">
                  <a16:creationId xmlns:a16="http://schemas.microsoft.com/office/drawing/2014/main" id="{40B92D62-1F98-C297-FD71-AFBD2E4284CC}"/>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20" name="TextBox 13">
            <a:extLst>
              <a:ext uri="{FF2B5EF4-FFF2-40B4-BE49-F238E27FC236}">
                <a16:creationId xmlns:a16="http://schemas.microsoft.com/office/drawing/2014/main" id="{2858C885-FE60-F65E-9B2B-282459DD9972}"/>
              </a:ext>
            </a:extLst>
          </p:cNvPr>
          <p:cNvSpPr txBox="1"/>
          <p:nvPr/>
        </p:nvSpPr>
        <p:spPr>
          <a:xfrm>
            <a:off x="16952656" y="9236654"/>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10</a:t>
            </a:r>
          </a:p>
        </p:txBody>
      </p:sp>
    </p:spTree>
    <p:extLst>
      <p:ext uri="{BB962C8B-B14F-4D97-AF65-F5344CB8AC3E}">
        <p14:creationId xmlns:p14="http://schemas.microsoft.com/office/powerpoint/2010/main" val="30774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ACA4CE56-F403-9898-755D-0F504A425F5B}"/>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407AE03-E00C-69B9-7B83-F20522275AD7}"/>
              </a:ext>
            </a:extLst>
          </p:cNvPr>
          <p:cNvSpPr/>
          <p:nvPr/>
        </p:nvSpPr>
        <p:spPr>
          <a:xfrm flipV="1">
            <a:off x="990600" y="850237"/>
            <a:ext cx="16160814" cy="0"/>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3EFA99A3-1E0D-7397-F195-E4BEC0DFAD63}"/>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D8DB0B4D-F75D-B892-87AF-A2CE6292E09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3DF97363-2474-EA08-6756-011681EA8BA0}"/>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5DC7E238-C4D3-AADA-6234-1FB77EEFC3EA}"/>
              </a:ext>
            </a:extLst>
          </p:cNvPr>
          <p:cNvGrpSpPr/>
          <p:nvPr/>
        </p:nvGrpSpPr>
        <p:grpSpPr>
          <a:xfrm>
            <a:off x="15579342" y="571502"/>
            <a:ext cx="1572072" cy="228500"/>
            <a:chOff x="0" y="0"/>
            <a:chExt cx="414044" cy="69487"/>
          </a:xfrm>
        </p:grpSpPr>
        <p:sp>
          <p:nvSpPr>
            <p:cNvPr id="13" name="Freeform 13">
              <a:extLst>
                <a:ext uri="{FF2B5EF4-FFF2-40B4-BE49-F238E27FC236}">
                  <a16:creationId xmlns:a16="http://schemas.microsoft.com/office/drawing/2014/main" id="{C6E5A57A-4387-88E5-0597-9D6F4AA674CC}"/>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87EDC689-950D-2C85-516F-EEC723CC1F4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pic>
        <p:nvPicPr>
          <p:cNvPr id="4" name="Picture 3">
            <a:extLst>
              <a:ext uri="{FF2B5EF4-FFF2-40B4-BE49-F238E27FC236}">
                <a16:creationId xmlns:a16="http://schemas.microsoft.com/office/drawing/2014/main" id="{33AAA2DE-0D04-3367-D6CF-4F4F80495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99" y="889483"/>
            <a:ext cx="16220075" cy="8378911"/>
          </a:xfrm>
          <a:prstGeom prst="rect">
            <a:avLst/>
          </a:prstGeom>
        </p:spPr>
      </p:pic>
      <p:sp>
        <p:nvSpPr>
          <p:cNvPr id="5" name="TextBox 2">
            <a:extLst>
              <a:ext uri="{FF2B5EF4-FFF2-40B4-BE49-F238E27FC236}">
                <a16:creationId xmlns:a16="http://schemas.microsoft.com/office/drawing/2014/main" id="{66E3DDBF-F832-2402-AA35-CDD61E20A98B}"/>
              </a:ext>
            </a:extLst>
          </p:cNvPr>
          <p:cNvSpPr txBox="1"/>
          <p:nvPr/>
        </p:nvSpPr>
        <p:spPr>
          <a:xfrm>
            <a:off x="1136586" y="-45388"/>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grpSp>
        <p:nvGrpSpPr>
          <p:cNvPr id="6" name="Group 6">
            <a:extLst>
              <a:ext uri="{FF2B5EF4-FFF2-40B4-BE49-F238E27FC236}">
                <a16:creationId xmlns:a16="http://schemas.microsoft.com/office/drawing/2014/main" id="{A9EB01A0-7D9C-5A23-BCB3-21E8B2DB37A4}"/>
              </a:ext>
            </a:extLst>
          </p:cNvPr>
          <p:cNvGrpSpPr/>
          <p:nvPr/>
        </p:nvGrpSpPr>
        <p:grpSpPr>
          <a:xfrm>
            <a:off x="17013498" y="9113082"/>
            <a:ext cx="1028198" cy="1028198"/>
            <a:chOff x="0" y="0"/>
            <a:chExt cx="812800" cy="812800"/>
          </a:xfrm>
        </p:grpSpPr>
        <p:sp>
          <p:nvSpPr>
            <p:cNvPr id="7" name="Freeform 7">
              <a:extLst>
                <a:ext uri="{FF2B5EF4-FFF2-40B4-BE49-F238E27FC236}">
                  <a16:creationId xmlns:a16="http://schemas.microsoft.com/office/drawing/2014/main" id="{5CB71874-EDC1-4A69-9CCC-78FAD61679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6" name="TextBox 8">
              <a:extLst>
                <a:ext uri="{FF2B5EF4-FFF2-40B4-BE49-F238E27FC236}">
                  <a16:creationId xmlns:a16="http://schemas.microsoft.com/office/drawing/2014/main" id="{8979C177-E55E-A491-944F-00D800A6ABD6}"/>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3">
            <a:extLst>
              <a:ext uri="{FF2B5EF4-FFF2-40B4-BE49-F238E27FC236}">
                <a16:creationId xmlns:a16="http://schemas.microsoft.com/office/drawing/2014/main" id="{14CFD65A-0009-00D6-F4E4-A3042AB9320F}"/>
              </a:ext>
            </a:extLst>
          </p:cNvPr>
          <p:cNvSpPr txBox="1"/>
          <p:nvPr/>
        </p:nvSpPr>
        <p:spPr>
          <a:xfrm>
            <a:off x="17230091" y="9387288"/>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11</a:t>
            </a:r>
          </a:p>
        </p:txBody>
      </p:sp>
    </p:spTree>
    <p:extLst>
      <p:ext uri="{BB962C8B-B14F-4D97-AF65-F5344CB8AC3E}">
        <p14:creationId xmlns:p14="http://schemas.microsoft.com/office/powerpoint/2010/main" val="308658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3FBA5E2F-6497-1DD4-11E7-A9DF7456DBC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682A835-2B9D-4EE8-A38D-16B7FD213929}"/>
              </a:ext>
            </a:extLst>
          </p:cNvPr>
          <p:cNvSpPr/>
          <p:nvPr/>
        </p:nvSpPr>
        <p:spPr>
          <a:xfrm flipV="1">
            <a:off x="876866" y="942280"/>
            <a:ext cx="16534268" cy="44153"/>
          </a:xfrm>
          <a:prstGeom prst="line">
            <a:avLst/>
          </a:prstGeom>
          <a:ln w="19050" cap="flat">
            <a:solidFill>
              <a:srgbClr val="000000"/>
            </a:solidFill>
            <a:prstDash val="solid"/>
            <a:headEnd type="none" w="sm" len="sm"/>
            <a:tailEnd type="none" w="sm" len="sm"/>
          </a:ln>
        </p:spPr>
      </p:sp>
      <p:grpSp>
        <p:nvGrpSpPr>
          <p:cNvPr id="8" name="Group 8">
            <a:extLst>
              <a:ext uri="{FF2B5EF4-FFF2-40B4-BE49-F238E27FC236}">
                <a16:creationId xmlns:a16="http://schemas.microsoft.com/office/drawing/2014/main" id="{B850BA66-20BF-5AD9-DABC-F5B66466DCF6}"/>
              </a:ext>
            </a:extLst>
          </p:cNvPr>
          <p:cNvGrpSpPr/>
          <p:nvPr/>
        </p:nvGrpSpPr>
        <p:grpSpPr>
          <a:xfrm>
            <a:off x="16479329" y="8504959"/>
            <a:ext cx="1028198" cy="1028198"/>
            <a:chOff x="0" y="0"/>
            <a:chExt cx="812800" cy="812800"/>
          </a:xfrm>
        </p:grpSpPr>
        <p:sp>
          <p:nvSpPr>
            <p:cNvPr id="9" name="Freeform 9">
              <a:extLst>
                <a:ext uri="{FF2B5EF4-FFF2-40B4-BE49-F238E27FC236}">
                  <a16:creationId xmlns:a16="http://schemas.microsoft.com/office/drawing/2014/main" id="{BE76AE27-0A10-234B-E115-5E8DB1D1831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D3DA"/>
            </a:solidFill>
          </p:spPr>
        </p:sp>
        <p:sp>
          <p:nvSpPr>
            <p:cNvPr id="10" name="TextBox 10">
              <a:extLst>
                <a:ext uri="{FF2B5EF4-FFF2-40B4-BE49-F238E27FC236}">
                  <a16:creationId xmlns:a16="http://schemas.microsoft.com/office/drawing/2014/main" id="{E418F867-806C-9E5F-6106-D868D92B5646}"/>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grpSp>
        <p:nvGrpSpPr>
          <p:cNvPr id="12" name="Group 12">
            <a:extLst>
              <a:ext uri="{FF2B5EF4-FFF2-40B4-BE49-F238E27FC236}">
                <a16:creationId xmlns:a16="http://schemas.microsoft.com/office/drawing/2014/main" id="{B068171C-0810-9DBE-0DE7-8FD46727EF6C}"/>
              </a:ext>
            </a:extLst>
          </p:cNvPr>
          <p:cNvGrpSpPr/>
          <p:nvPr/>
        </p:nvGrpSpPr>
        <p:grpSpPr>
          <a:xfrm>
            <a:off x="15841415" y="720646"/>
            <a:ext cx="1569719" cy="163812"/>
            <a:chOff x="0" y="0"/>
            <a:chExt cx="414044" cy="69487"/>
          </a:xfrm>
        </p:grpSpPr>
        <p:sp>
          <p:nvSpPr>
            <p:cNvPr id="13" name="Freeform 13">
              <a:extLst>
                <a:ext uri="{FF2B5EF4-FFF2-40B4-BE49-F238E27FC236}">
                  <a16:creationId xmlns:a16="http://schemas.microsoft.com/office/drawing/2014/main" id="{F5BADE79-BE4A-B9EE-2F2E-0D87163320D4}"/>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230DAE64-6B1F-CA5D-9776-F9841C8D406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8B665936-48C7-A348-A530-BBF7DF590C3E}"/>
              </a:ext>
            </a:extLst>
          </p:cNvPr>
          <p:cNvSpPr txBox="1"/>
          <p:nvPr/>
        </p:nvSpPr>
        <p:spPr>
          <a:xfrm>
            <a:off x="876866" y="75815"/>
            <a:ext cx="33985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Dashboard</a:t>
            </a:r>
          </a:p>
        </p:txBody>
      </p:sp>
      <p:pic>
        <p:nvPicPr>
          <p:cNvPr id="5" name="Picture 4">
            <a:extLst>
              <a:ext uri="{FF2B5EF4-FFF2-40B4-BE49-F238E27FC236}">
                <a16:creationId xmlns:a16="http://schemas.microsoft.com/office/drawing/2014/main" id="{9A1AFA11-BB29-BDBB-6F0E-D3227038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54" y="1029736"/>
            <a:ext cx="16031472" cy="8363725"/>
          </a:xfrm>
          <a:prstGeom prst="rect">
            <a:avLst/>
          </a:prstGeom>
        </p:spPr>
      </p:pic>
      <p:grpSp>
        <p:nvGrpSpPr>
          <p:cNvPr id="6" name="Group 6">
            <a:extLst>
              <a:ext uri="{FF2B5EF4-FFF2-40B4-BE49-F238E27FC236}">
                <a16:creationId xmlns:a16="http://schemas.microsoft.com/office/drawing/2014/main" id="{BE903BC6-DC91-0800-2727-425344485151}"/>
              </a:ext>
            </a:extLst>
          </p:cNvPr>
          <p:cNvGrpSpPr/>
          <p:nvPr/>
        </p:nvGrpSpPr>
        <p:grpSpPr>
          <a:xfrm>
            <a:off x="16945232" y="9116178"/>
            <a:ext cx="1028198" cy="1028198"/>
            <a:chOff x="0" y="0"/>
            <a:chExt cx="812800" cy="812800"/>
          </a:xfrm>
        </p:grpSpPr>
        <p:sp>
          <p:nvSpPr>
            <p:cNvPr id="7" name="Freeform 7">
              <a:extLst>
                <a:ext uri="{FF2B5EF4-FFF2-40B4-BE49-F238E27FC236}">
                  <a16:creationId xmlns:a16="http://schemas.microsoft.com/office/drawing/2014/main" id="{01FF496E-08CF-7003-C2B2-D3BC60933C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6" name="TextBox 8">
              <a:extLst>
                <a:ext uri="{FF2B5EF4-FFF2-40B4-BE49-F238E27FC236}">
                  <a16:creationId xmlns:a16="http://schemas.microsoft.com/office/drawing/2014/main" id="{16EAF165-1AE1-1569-FB9B-83A9CB2FF09B}"/>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3">
            <a:extLst>
              <a:ext uri="{FF2B5EF4-FFF2-40B4-BE49-F238E27FC236}">
                <a16:creationId xmlns:a16="http://schemas.microsoft.com/office/drawing/2014/main" id="{06DD3614-7673-E45A-86B5-560581EE235D}"/>
              </a:ext>
            </a:extLst>
          </p:cNvPr>
          <p:cNvSpPr txBox="1"/>
          <p:nvPr/>
        </p:nvSpPr>
        <p:spPr>
          <a:xfrm>
            <a:off x="17181894" y="9368502"/>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12</a:t>
            </a:r>
          </a:p>
        </p:txBody>
      </p:sp>
    </p:spTree>
    <p:extLst>
      <p:ext uri="{BB962C8B-B14F-4D97-AF65-F5344CB8AC3E}">
        <p14:creationId xmlns:p14="http://schemas.microsoft.com/office/powerpoint/2010/main" val="139130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AutoShape 2"/>
          <p:cNvSpPr/>
          <p:nvPr/>
        </p:nvSpPr>
        <p:spPr>
          <a:xfrm>
            <a:off x="1066800" y="1005281"/>
            <a:ext cx="15849600" cy="1"/>
          </a:xfrm>
          <a:prstGeom prst="line">
            <a:avLst/>
          </a:prstGeom>
          <a:ln w="19050" cap="flat">
            <a:solidFill>
              <a:srgbClr val="000000"/>
            </a:solidFill>
            <a:prstDash val="solid"/>
            <a:headEnd type="none" w="sm" len="sm"/>
            <a:tailEnd type="none" w="sm" len="sm"/>
          </a:ln>
        </p:spPr>
      </p:sp>
      <p:sp>
        <p:nvSpPr>
          <p:cNvPr id="7" name="TextBox 7"/>
          <p:cNvSpPr txBox="1"/>
          <p:nvPr/>
        </p:nvSpPr>
        <p:spPr>
          <a:xfrm>
            <a:off x="1447800" y="1161167"/>
            <a:ext cx="14630400" cy="8237704"/>
          </a:xfrm>
          <a:prstGeom prst="rect">
            <a:avLst/>
          </a:prstGeom>
        </p:spPr>
        <p:txBody>
          <a:bodyPr wrap="square" lIns="0" tIns="0" rIns="0" bIns="0" rtlCol="0" anchor="t">
            <a:spAutoFit/>
          </a:bodyPr>
          <a:lstStyle/>
          <a:p>
            <a:pPr algn="just">
              <a:lnSpc>
                <a:spcPts val="2800"/>
              </a:lnSpc>
            </a:pPr>
            <a:r>
              <a:rPr lang="en-US" sz="2000" dirty="0">
                <a:solidFill>
                  <a:srgbClr val="000000"/>
                </a:solidFill>
                <a:latin typeface="Poppins Light"/>
                <a:ea typeface="Poppins Light"/>
                <a:cs typeface="Poppins Light"/>
                <a:sym typeface="Poppins Light"/>
              </a:rPr>
              <a:t>► Mumbai generated highest revenue (669M) and Delhi generated lowest revenue(290.92M)</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Luxury generated more revenue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61.62% as compared to Business category which generated 38.82% of total </a:t>
            </a:r>
          </a:p>
          <a:p>
            <a:pPr algn="just">
              <a:lnSpc>
                <a:spcPts val="2800"/>
              </a:lnSpc>
            </a:pPr>
            <a:r>
              <a:rPr lang="en-US" sz="2000" dirty="0">
                <a:solidFill>
                  <a:srgbClr val="000000"/>
                </a:solidFill>
                <a:latin typeface="Poppins Light"/>
                <a:ea typeface="Poppins Light"/>
                <a:cs typeface="Poppins Light"/>
                <a:sym typeface="Poppins Light"/>
              </a:rPr>
              <a:t>    revenue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1.69 billion.</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Occupancy % is highest for Delhi i.e.60.44% in spite of having lowest DSRN i.e.435 and lowest  for Bangalore</a:t>
            </a:r>
          </a:p>
          <a:p>
            <a:pPr algn="just">
              <a:lnSpc>
                <a:spcPts val="2800"/>
              </a:lnSpc>
            </a:pPr>
            <a:r>
              <a:rPr lang="en-US" sz="2000" dirty="0">
                <a:solidFill>
                  <a:srgbClr val="000000"/>
                </a:solidFill>
                <a:latin typeface="Poppins Light"/>
                <a:ea typeface="Poppins Light"/>
                <a:cs typeface="Poppins Light"/>
                <a:sym typeface="Poppins Light"/>
              </a:rPr>
              <a:t>     i.e. 55.68%.</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AtliQ Exotica is the best performer among all properties with 316M revenue, average rating is 3.62, occupancy % </a:t>
            </a:r>
          </a:p>
          <a:p>
            <a:pPr algn="just">
              <a:lnSpc>
                <a:spcPts val="2800"/>
              </a:lnSpc>
            </a:pPr>
            <a:r>
              <a:rPr lang="en-US" sz="2000" dirty="0">
                <a:solidFill>
                  <a:srgbClr val="000000"/>
                </a:solidFill>
                <a:latin typeface="Poppins Light"/>
                <a:ea typeface="Poppins Light"/>
                <a:cs typeface="Poppins Light"/>
                <a:sym typeface="Poppins Light"/>
              </a:rPr>
              <a:t>    is 57.20% and cancellation rate is 24.39%.</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On Weekend (</a:t>
            </a:r>
            <a:r>
              <a:rPr lang="en-US" sz="2000" dirty="0" err="1">
                <a:solidFill>
                  <a:srgbClr val="000000"/>
                </a:solidFill>
                <a:latin typeface="Poppins Light"/>
                <a:ea typeface="Poppins Light"/>
                <a:cs typeface="Poppins Light"/>
                <a:sym typeface="Poppins Light"/>
              </a:rPr>
              <a:t>fri</a:t>
            </a:r>
            <a:r>
              <a:rPr lang="en-US" sz="2000" dirty="0">
                <a:solidFill>
                  <a:srgbClr val="000000"/>
                </a:solidFill>
                <a:latin typeface="Poppins Light"/>
                <a:ea typeface="Poppins Light"/>
                <a:cs typeface="Poppins Light"/>
                <a:sym typeface="Poppins Light"/>
              </a:rPr>
              <a:t>-sat) Occupancy % is 7% more than weekdays but difference in RevPAR is negligible.</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Highest revenue generated in the month of may compared to June and July which is 581.93 м.</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Elite room class generated highest revenue of 553.74 M whereas standard room class generated the lowest </a:t>
            </a:r>
          </a:p>
          <a:p>
            <a:pPr algn="just">
              <a:lnSpc>
                <a:spcPts val="2800"/>
              </a:lnSpc>
            </a:pPr>
            <a:r>
              <a:rPr lang="en-US" sz="2000" dirty="0">
                <a:solidFill>
                  <a:srgbClr val="000000"/>
                </a:solidFill>
                <a:latin typeface="Poppins Light"/>
                <a:ea typeface="Poppins Light"/>
                <a:cs typeface="Poppins Light"/>
                <a:sym typeface="Poppins Light"/>
              </a:rPr>
              <a:t>     revenue of 305.74 M</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Maximum number of booking are from other sources (19K) followed by </a:t>
            </a:r>
            <a:r>
              <a:rPr lang="en-US" sz="2000" dirty="0" err="1">
                <a:solidFill>
                  <a:srgbClr val="000000"/>
                </a:solidFill>
                <a:latin typeface="Poppins Light"/>
                <a:ea typeface="Poppins Light"/>
                <a:cs typeface="Poppins Light"/>
                <a:sym typeface="Poppins Light"/>
              </a:rPr>
              <a:t>makeyourtrip</a:t>
            </a:r>
            <a:r>
              <a:rPr lang="en-US" sz="2000" dirty="0">
                <a:solidFill>
                  <a:srgbClr val="000000"/>
                </a:solidFill>
                <a:latin typeface="Poppins Light"/>
                <a:ea typeface="Poppins Light"/>
                <a:cs typeface="Poppins Light"/>
                <a:sym typeface="Poppins Light"/>
              </a:rPr>
              <a:t>(9K).</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Overall revenue is 1.69 billion, occupancy % is 57.79%, cancellation % is 24.84% and average rating 3.62.</a:t>
            </a:r>
          </a:p>
          <a:p>
            <a:pPr algn="just">
              <a:lnSpc>
                <a:spcPts val="2800"/>
              </a:lnSpc>
            </a:pPr>
            <a:endParaRPr lang="en-US" sz="2000" dirty="0">
              <a:solidFill>
                <a:srgbClr val="000000"/>
              </a:solidFill>
              <a:latin typeface="Poppins Light"/>
              <a:ea typeface="Poppins Light"/>
              <a:cs typeface="Poppins Light"/>
              <a:sym typeface="Poppins Light"/>
            </a:endParaRPr>
          </a:p>
          <a:p>
            <a:pPr algn="just">
              <a:lnSpc>
                <a:spcPts val="2800"/>
              </a:lnSpc>
            </a:pPr>
            <a:r>
              <a:rPr lang="en-US" sz="2000" dirty="0">
                <a:solidFill>
                  <a:srgbClr val="000000"/>
                </a:solidFill>
                <a:latin typeface="Poppins Light"/>
                <a:ea typeface="Poppins Light"/>
                <a:cs typeface="Poppins Light"/>
                <a:sym typeface="Poppins Light"/>
              </a:rPr>
              <a:t>► RevPAR is highest for Mumbai i.e. 8.9K and lowest for Hyderabad </a:t>
            </a:r>
            <a:r>
              <a:rPr lang="en-US" sz="2000" dirty="0" err="1">
                <a:solidFill>
                  <a:srgbClr val="000000"/>
                </a:solidFill>
                <a:latin typeface="Poppins Light"/>
                <a:ea typeface="Poppins Light"/>
                <a:cs typeface="Poppins Light"/>
                <a:sym typeface="Poppins Light"/>
              </a:rPr>
              <a:t>i.e</a:t>
            </a:r>
            <a:r>
              <a:rPr lang="en-US" sz="2000" dirty="0">
                <a:solidFill>
                  <a:srgbClr val="000000"/>
                </a:solidFill>
                <a:latin typeface="Poppins Light"/>
                <a:ea typeface="Poppins Light"/>
                <a:cs typeface="Poppins Light"/>
                <a:sym typeface="Poppins Light"/>
              </a:rPr>
              <a:t> 5.4 Κ.</a:t>
            </a:r>
          </a:p>
        </p:txBody>
      </p:sp>
      <p:grpSp>
        <p:nvGrpSpPr>
          <p:cNvPr id="8" name="Group 8"/>
          <p:cNvGrpSpPr/>
          <p:nvPr/>
        </p:nvGrpSpPr>
        <p:grpSpPr>
          <a:xfrm>
            <a:off x="16479329" y="8504959"/>
            <a:ext cx="1028198" cy="102819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1" name="TextBox 11"/>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13</a:t>
            </a:r>
          </a:p>
        </p:txBody>
      </p:sp>
      <p:grpSp>
        <p:nvGrpSpPr>
          <p:cNvPr id="12" name="Group 12"/>
          <p:cNvGrpSpPr/>
          <p:nvPr/>
        </p:nvGrpSpPr>
        <p:grpSpPr>
          <a:xfrm>
            <a:off x="15331697" y="672569"/>
            <a:ext cx="1572072" cy="263834"/>
            <a:chOff x="0" y="0"/>
            <a:chExt cx="414044" cy="69487"/>
          </a:xfrm>
        </p:grpSpPr>
        <p:sp>
          <p:nvSpPr>
            <p:cNvPr id="13" name="Freeform 13"/>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8" name="TextBox 2">
            <a:extLst>
              <a:ext uri="{FF2B5EF4-FFF2-40B4-BE49-F238E27FC236}">
                <a16:creationId xmlns:a16="http://schemas.microsoft.com/office/drawing/2014/main" id="{31796B1A-ECD4-5B66-DF7D-8738FE85A4CF}"/>
              </a:ext>
            </a:extLst>
          </p:cNvPr>
          <p:cNvSpPr txBox="1"/>
          <p:nvPr/>
        </p:nvSpPr>
        <p:spPr>
          <a:xfrm>
            <a:off x="1219200" y="119883"/>
            <a:ext cx="5061543" cy="963341"/>
          </a:xfrm>
          <a:prstGeom prst="rect">
            <a:avLst/>
          </a:prstGeom>
        </p:spPr>
        <p:txBody>
          <a:bodyPr wrap="square" lIns="0" tIns="0" rIns="0" bIns="0" rtlCol="0" anchor="t">
            <a:spAutoFit/>
          </a:bodyPr>
          <a:lstStyle>
            <a:defPPr>
              <a:defRPr lang="en-US"/>
            </a:defPPr>
            <a:lvl1pPr>
              <a:lnSpc>
                <a:spcPts val="8043"/>
              </a:lnSpc>
              <a:defRPr sz="4400">
                <a:solidFill>
                  <a:srgbClr val="000000"/>
                </a:solidFill>
                <a:latin typeface="DM Serif Display"/>
                <a:ea typeface="DM Serif Display"/>
                <a:cs typeface="DM Serif Display"/>
              </a:defRPr>
            </a:lvl1pPr>
          </a:lstStyle>
          <a:p>
            <a:r>
              <a:rPr lang="en-US" dirty="0">
                <a:sym typeface="Poppins Light"/>
              </a:rPr>
              <a:t>Insights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10" name="AutoShape 10"/>
          <p:cNvSpPr/>
          <p:nvPr/>
        </p:nvSpPr>
        <p:spPr>
          <a:xfrm flipV="1">
            <a:off x="13258800" y="8752164"/>
            <a:ext cx="4860224"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13487399" y="1245278"/>
            <a:ext cx="4631625" cy="7347136"/>
            <a:chOff x="0" y="0"/>
            <a:chExt cx="2204175" cy="3482697"/>
          </a:xfrm>
        </p:grpSpPr>
        <p:sp>
          <p:nvSpPr>
            <p:cNvPr id="12" name="Freeform 12"/>
            <p:cNvSpPr/>
            <p:nvPr/>
          </p:nvSpPr>
          <p:spPr>
            <a:xfrm>
              <a:off x="0" y="0"/>
              <a:ext cx="2204175" cy="3482697"/>
            </a:xfrm>
            <a:custGeom>
              <a:avLst/>
              <a:gdLst/>
              <a:ahLst/>
              <a:cxnLst/>
              <a:rect l="l" t="t" r="r" b="b"/>
              <a:pathLst>
                <a:path w="2204175" h="3482697">
                  <a:moveTo>
                    <a:pt x="0" y="0"/>
                  </a:moveTo>
                  <a:lnTo>
                    <a:pt x="2204175" y="0"/>
                  </a:lnTo>
                  <a:lnTo>
                    <a:pt x="2204175" y="3482697"/>
                  </a:lnTo>
                  <a:lnTo>
                    <a:pt x="0" y="3482697"/>
                  </a:lnTo>
                  <a:close/>
                </a:path>
              </a:pathLst>
            </a:custGeom>
            <a:blipFill>
              <a:blip r:embed="rId2"/>
              <a:stretch>
                <a:fillRect l="-68503" r="-68503"/>
              </a:stretch>
            </a:blipFill>
          </p:spPr>
        </p:sp>
      </p:grpSp>
      <p:sp>
        <p:nvSpPr>
          <p:cNvPr id="14" name="TextBox 14"/>
          <p:cNvSpPr txBox="1"/>
          <p:nvPr/>
        </p:nvSpPr>
        <p:spPr>
          <a:xfrm>
            <a:off x="838200" y="188292"/>
            <a:ext cx="4998840" cy="949940"/>
          </a:xfrm>
          <a:prstGeom prst="rect">
            <a:avLst/>
          </a:prstGeom>
        </p:spPr>
        <p:txBody>
          <a:bodyPr wrap="square" lIns="0" tIns="0" rIns="0" bIns="0" rtlCol="0" anchor="t">
            <a:spAutoFit/>
          </a:bodyPr>
          <a:lstStyle/>
          <a:p>
            <a:pPr algn="l">
              <a:lnSpc>
                <a:spcPts val="8043"/>
              </a:lnSpc>
            </a:pPr>
            <a:r>
              <a:rPr lang="en-US" sz="4800" dirty="0">
                <a:solidFill>
                  <a:srgbClr val="000000"/>
                </a:solidFill>
                <a:latin typeface="DM Serif Display"/>
                <a:ea typeface="DM Serif Display"/>
                <a:cs typeface="DM Serif Display"/>
                <a:sym typeface="DM Serif Display"/>
              </a:rPr>
              <a:t>Recomondation</a:t>
            </a:r>
          </a:p>
        </p:txBody>
      </p:sp>
      <p:sp>
        <p:nvSpPr>
          <p:cNvPr id="17" name="TextBox 17"/>
          <p:cNvSpPr txBox="1"/>
          <p:nvPr/>
        </p:nvSpPr>
        <p:spPr>
          <a:xfrm>
            <a:off x="661624" y="1982761"/>
            <a:ext cx="12403661" cy="5553956"/>
          </a:xfrm>
          <a:prstGeom prst="rect">
            <a:avLst/>
          </a:prstGeom>
        </p:spPr>
        <p:txBody>
          <a:bodyPr wrap="square" lIns="0" tIns="0" rIns="0" bIns="0" rtlCol="0" anchor="t">
            <a:spAutoFit/>
          </a:bodyPr>
          <a:lstStyle/>
          <a:p>
            <a:pPr algn="just">
              <a:lnSpc>
                <a:spcPts val="2660"/>
              </a:lnSpc>
            </a:pPr>
            <a:r>
              <a:rPr lang="en-US" sz="2800" dirty="0">
                <a:solidFill>
                  <a:srgbClr val="000000"/>
                </a:solidFill>
                <a:latin typeface="Poppins Light"/>
                <a:ea typeface="Poppins Light"/>
                <a:cs typeface="Poppins Light"/>
                <a:sym typeface="Poppins Light"/>
              </a:rPr>
              <a:t>► Ratings given by customers can be improved by good service, cleanliness, best food etc. as it has direct impact on bookings and revenue.</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ADR is almost same on weekdays and weekends. So dynamic pricing can be set for all properties and platforms for more revenue generation.</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t>
            </a:r>
            <a:r>
              <a:rPr lang="en-US" sz="2800" dirty="0" err="1">
                <a:solidFill>
                  <a:srgbClr val="000000"/>
                </a:solidFill>
                <a:latin typeface="Poppins Light"/>
                <a:ea typeface="Poppins Light"/>
                <a:cs typeface="Poppins Light"/>
                <a:sym typeface="Poppins Light"/>
              </a:rPr>
              <a:t>Makeyourtrip</a:t>
            </a:r>
            <a:r>
              <a:rPr lang="en-US" sz="2800" dirty="0">
                <a:solidFill>
                  <a:srgbClr val="000000"/>
                </a:solidFill>
                <a:latin typeface="Poppins Light"/>
                <a:ea typeface="Poppins Light"/>
                <a:cs typeface="Poppins Light"/>
                <a:sym typeface="Poppins Light"/>
              </a:rPr>
              <a:t> has second largest source for maximum booking (9k) but cancellation % is 25.03% across all cities and properties. Management team should identify this issue as it impacts hotel ranking in search results which leads to less revenue and less bookings.</a:t>
            </a:r>
          </a:p>
          <a:p>
            <a:pPr algn="just">
              <a:lnSpc>
                <a:spcPts val="2660"/>
              </a:lnSpc>
            </a:pPr>
            <a:endParaRPr lang="en-US" sz="2800" dirty="0">
              <a:solidFill>
                <a:srgbClr val="000000"/>
              </a:solidFill>
              <a:latin typeface="Poppins Light"/>
              <a:ea typeface="Poppins Light"/>
              <a:cs typeface="Poppins Light"/>
              <a:sym typeface="Poppins Light"/>
            </a:endParaRPr>
          </a:p>
          <a:p>
            <a:pPr algn="just">
              <a:lnSpc>
                <a:spcPts val="2660"/>
              </a:lnSpc>
            </a:pPr>
            <a:r>
              <a:rPr lang="en-US" sz="2800" dirty="0">
                <a:solidFill>
                  <a:srgbClr val="000000"/>
                </a:solidFill>
                <a:latin typeface="Poppins Light"/>
                <a:ea typeface="Poppins Light"/>
                <a:cs typeface="Poppins Light"/>
                <a:sym typeface="Poppins Light"/>
              </a:rPr>
              <a:t>► As overall occupancy % is 57.79% management team can dynamically set room prices in properties having low occupancy %.</a:t>
            </a:r>
          </a:p>
        </p:txBody>
      </p:sp>
      <p:grpSp>
        <p:nvGrpSpPr>
          <p:cNvPr id="18" name="Group 18"/>
          <p:cNvGrpSpPr/>
          <p:nvPr/>
        </p:nvGrpSpPr>
        <p:grpSpPr>
          <a:xfrm>
            <a:off x="16856261" y="8796286"/>
            <a:ext cx="1028198" cy="102819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21" name="TextBox 21"/>
          <p:cNvSpPr txBox="1"/>
          <p:nvPr/>
        </p:nvSpPr>
        <p:spPr>
          <a:xfrm>
            <a:off x="17044727" y="9039531"/>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14</a:t>
            </a:r>
          </a:p>
        </p:txBody>
      </p:sp>
      <p:sp>
        <p:nvSpPr>
          <p:cNvPr id="22" name="AutoShape 2">
            <a:extLst>
              <a:ext uri="{FF2B5EF4-FFF2-40B4-BE49-F238E27FC236}">
                <a16:creationId xmlns:a16="http://schemas.microsoft.com/office/drawing/2014/main" id="{2DBCD676-DCA5-F089-ED19-F92A5E29E423}"/>
              </a:ext>
            </a:extLst>
          </p:cNvPr>
          <p:cNvSpPr/>
          <p:nvPr/>
        </p:nvSpPr>
        <p:spPr>
          <a:xfrm>
            <a:off x="678830" y="1085526"/>
            <a:ext cx="17228169" cy="0"/>
          </a:xfrm>
          <a:prstGeom prst="line">
            <a:avLst/>
          </a:prstGeom>
          <a:ln w="19050" cap="flat">
            <a:solidFill>
              <a:srgbClr val="000000"/>
            </a:solidFill>
            <a:prstDash val="solid"/>
            <a:headEnd type="none" w="sm" len="sm"/>
            <a:tailEnd type="none" w="sm" len="sm"/>
          </a:ln>
        </p:spPr>
      </p:sp>
      <p:grpSp>
        <p:nvGrpSpPr>
          <p:cNvPr id="23" name="Group 12">
            <a:extLst>
              <a:ext uri="{FF2B5EF4-FFF2-40B4-BE49-F238E27FC236}">
                <a16:creationId xmlns:a16="http://schemas.microsoft.com/office/drawing/2014/main" id="{F20CE2C7-64E8-957E-C196-5CDF8C8DCBE9}"/>
              </a:ext>
            </a:extLst>
          </p:cNvPr>
          <p:cNvGrpSpPr/>
          <p:nvPr/>
        </p:nvGrpSpPr>
        <p:grpSpPr>
          <a:xfrm>
            <a:off x="16334927" y="724312"/>
            <a:ext cx="1572072" cy="263834"/>
            <a:chOff x="0" y="0"/>
            <a:chExt cx="414044" cy="69487"/>
          </a:xfrm>
        </p:grpSpPr>
        <p:sp>
          <p:nvSpPr>
            <p:cNvPr id="24" name="Freeform 13">
              <a:extLst>
                <a:ext uri="{FF2B5EF4-FFF2-40B4-BE49-F238E27FC236}">
                  <a16:creationId xmlns:a16="http://schemas.microsoft.com/office/drawing/2014/main" id="{FC1DC903-E6D8-D11C-2637-B34B151AF53C}"/>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5" name="TextBox 14">
              <a:extLst>
                <a:ext uri="{FF2B5EF4-FFF2-40B4-BE49-F238E27FC236}">
                  <a16:creationId xmlns:a16="http://schemas.microsoft.com/office/drawing/2014/main" id="{924893A5-F17F-6C61-5AB4-6F254D648077}"/>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TextBox 2"/>
          <p:cNvSpPr txBox="1"/>
          <p:nvPr/>
        </p:nvSpPr>
        <p:spPr>
          <a:xfrm>
            <a:off x="5330863" y="4877355"/>
            <a:ext cx="7626275" cy="2067066"/>
          </a:xfrm>
          <a:prstGeom prst="rect">
            <a:avLst/>
          </a:prstGeom>
        </p:spPr>
        <p:txBody>
          <a:bodyPr lIns="0" tIns="0" rIns="0" bIns="0" rtlCol="0" anchor="t">
            <a:spAutoFit/>
          </a:bodyPr>
          <a:lstStyle/>
          <a:p>
            <a:pPr algn="ctr">
              <a:lnSpc>
                <a:spcPts val="8043"/>
              </a:lnSpc>
            </a:pPr>
            <a:r>
              <a:rPr lang="en-US" sz="7517">
                <a:solidFill>
                  <a:srgbClr val="000000"/>
                </a:solidFill>
                <a:latin typeface="DM Serif Display"/>
                <a:ea typeface="DM Serif Display"/>
                <a:cs typeface="DM Serif Display"/>
                <a:sym typeface="DM Serif Display"/>
              </a:rPr>
              <a:t>Thank You for Watching</a:t>
            </a:r>
          </a:p>
        </p:txBody>
      </p:sp>
      <p:sp>
        <p:nvSpPr>
          <p:cNvPr id="6" name="AutoShape 6"/>
          <p:cNvSpPr/>
          <p:nvPr/>
        </p:nvSpPr>
        <p:spPr>
          <a:xfrm flipV="1">
            <a:off x="533400" y="1028700"/>
            <a:ext cx="17574072" cy="0"/>
          </a:xfrm>
          <a:prstGeom prst="line">
            <a:avLst/>
          </a:prstGeom>
          <a:ln w="19050" cap="flat">
            <a:solidFill>
              <a:srgbClr val="000000"/>
            </a:solidFill>
            <a:prstDash val="solid"/>
            <a:headEnd type="none" w="sm" len="sm"/>
            <a:tailEnd type="none" w="sm" len="sm"/>
          </a:ln>
        </p:spPr>
      </p:sp>
      <p:grpSp>
        <p:nvGrpSpPr>
          <p:cNvPr id="7" name="Group 7"/>
          <p:cNvGrpSpPr/>
          <p:nvPr/>
        </p:nvGrpSpPr>
        <p:grpSpPr>
          <a:xfrm>
            <a:off x="16533024" y="684991"/>
            <a:ext cx="1572072" cy="263834"/>
            <a:chOff x="0" y="0"/>
            <a:chExt cx="414044" cy="69487"/>
          </a:xfrm>
        </p:grpSpPr>
        <p:sp>
          <p:nvSpPr>
            <p:cNvPr id="8" name="Freeform 8"/>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9" name="TextBox 9"/>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pic>
        <p:nvPicPr>
          <p:cNvPr id="11" name="Picture 2" descr="Atliq_A_logo | Figma">
            <a:extLst>
              <a:ext uri="{FF2B5EF4-FFF2-40B4-BE49-F238E27FC236}">
                <a16:creationId xmlns:a16="http://schemas.microsoft.com/office/drawing/2014/main" id="{DAFE021B-F6DD-0EB2-F335-E282A0EE54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962" y="2247900"/>
            <a:ext cx="2293596" cy="224221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a:extLst>
              <a:ext uri="{FF2B5EF4-FFF2-40B4-BE49-F238E27FC236}">
                <a16:creationId xmlns:a16="http://schemas.microsoft.com/office/drawing/2014/main" id="{5C5639BC-70D7-4C5C-3648-A9A876D64644}"/>
              </a:ext>
            </a:extLst>
          </p:cNvPr>
          <p:cNvGrpSpPr/>
          <p:nvPr/>
        </p:nvGrpSpPr>
        <p:grpSpPr>
          <a:xfrm>
            <a:off x="16479329" y="8504959"/>
            <a:ext cx="1028198" cy="1028198"/>
            <a:chOff x="0" y="0"/>
            <a:chExt cx="812800" cy="812800"/>
          </a:xfrm>
        </p:grpSpPr>
        <p:sp>
          <p:nvSpPr>
            <p:cNvPr id="13" name="Freeform 7">
              <a:extLst>
                <a:ext uri="{FF2B5EF4-FFF2-40B4-BE49-F238E27FC236}">
                  <a16:creationId xmlns:a16="http://schemas.microsoft.com/office/drawing/2014/main" id="{F03D0A18-383F-5250-B6C6-D401563E65F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8">
              <a:extLst>
                <a:ext uri="{FF2B5EF4-FFF2-40B4-BE49-F238E27FC236}">
                  <a16:creationId xmlns:a16="http://schemas.microsoft.com/office/drawing/2014/main" id="{DA8D26BF-D477-5BC2-2BB1-383D197631F5}"/>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5" name="TextBox 13">
            <a:extLst>
              <a:ext uri="{FF2B5EF4-FFF2-40B4-BE49-F238E27FC236}">
                <a16:creationId xmlns:a16="http://schemas.microsoft.com/office/drawing/2014/main" id="{97F7A7C7-83EF-4C5A-9163-82B438D0C561}"/>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AutoShape 2"/>
          <p:cNvSpPr/>
          <p:nvPr/>
        </p:nvSpPr>
        <p:spPr>
          <a:xfrm flipH="1">
            <a:off x="882868" y="0"/>
            <a:ext cx="0" cy="10287000"/>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914400" y="6702306"/>
            <a:ext cx="17373600" cy="3584694"/>
            <a:chOff x="0" y="0"/>
            <a:chExt cx="2882044" cy="552134"/>
          </a:xfrm>
        </p:grpSpPr>
        <p:sp>
          <p:nvSpPr>
            <p:cNvPr id="4" name="Freeform 4"/>
            <p:cNvSpPr/>
            <p:nvPr/>
          </p:nvSpPr>
          <p:spPr>
            <a:xfrm>
              <a:off x="0" y="0"/>
              <a:ext cx="2882044" cy="552134"/>
            </a:xfrm>
            <a:custGeom>
              <a:avLst/>
              <a:gdLst/>
              <a:ahLst/>
              <a:cxnLst/>
              <a:rect l="l" t="t" r="r" b="b"/>
              <a:pathLst>
                <a:path w="2882044" h="552134">
                  <a:moveTo>
                    <a:pt x="0" y="0"/>
                  </a:moveTo>
                  <a:lnTo>
                    <a:pt x="2882044" y="0"/>
                  </a:lnTo>
                  <a:lnTo>
                    <a:pt x="2882044" y="552134"/>
                  </a:lnTo>
                  <a:lnTo>
                    <a:pt x="0" y="552134"/>
                  </a:lnTo>
                  <a:close/>
                </a:path>
              </a:pathLst>
            </a:custGeom>
            <a:blipFill>
              <a:blip r:embed="rId2"/>
              <a:stretch>
                <a:fillRect t="-124048" b="-124048"/>
              </a:stretch>
            </a:blipFill>
          </p:spPr>
        </p:sp>
      </p:grpSp>
      <p:sp>
        <p:nvSpPr>
          <p:cNvPr id="5" name="TextBox 5"/>
          <p:cNvSpPr txBox="1"/>
          <p:nvPr/>
        </p:nvSpPr>
        <p:spPr>
          <a:xfrm>
            <a:off x="2102730" y="2042417"/>
            <a:ext cx="4971795" cy="2067066"/>
          </a:xfrm>
          <a:prstGeom prst="rect">
            <a:avLst/>
          </a:prstGeom>
        </p:spPr>
        <p:txBody>
          <a:bodyPr lIns="0" tIns="0" rIns="0" bIns="0" rtlCol="0" anchor="t">
            <a:spAutoFit/>
          </a:bodyPr>
          <a:lstStyle/>
          <a:p>
            <a:pPr algn="l">
              <a:lnSpc>
                <a:spcPts val="8043"/>
              </a:lnSpc>
            </a:pPr>
            <a:r>
              <a:rPr lang="en-US" sz="7517" dirty="0">
                <a:solidFill>
                  <a:srgbClr val="000000"/>
                </a:solidFill>
                <a:latin typeface="DM Serif Display"/>
                <a:ea typeface="DM Serif Display"/>
                <a:cs typeface="DM Serif Display"/>
                <a:sym typeface="DM Serif Display"/>
              </a:rPr>
              <a:t>Table</a:t>
            </a:r>
          </a:p>
          <a:p>
            <a:pPr algn="l">
              <a:lnSpc>
                <a:spcPts val="8043"/>
              </a:lnSpc>
            </a:pPr>
            <a:r>
              <a:rPr lang="en-US" sz="7517" dirty="0">
                <a:solidFill>
                  <a:srgbClr val="000000"/>
                </a:solidFill>
                <a:latin typeface="DM Serif Display"/>
                <a:ea typeface="DM Serif Display"/>
                <a:cs typeface="DM Serif Display"/>
                <a:sym typeface="DM Serif Display"/>
              </a:rPr>
              <a:t>of Content</a:t>
            </a:r>
          </a:p>
        </p:txBody>
      </p:sp>
      <p:sp>
        <p:nvSpPr>
          <p:cNvPr id="6" name="TextBox 6"/>
          <p:cNvSpPr txBox="1"/>
          <p:nvPr/>
        </p:nvSpPr>
        <p:spPr>
          <a:xfrm>
            <a:off x="8798550" y="1549417"/>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01.</a:t>
            </a:r>
          </a:p>
        </p:txBody>
      </p:sp>
      <p:sp>
        <p:nvSpPr>
          <p:cNvPr id="7" name="TextBox 7"/>
          <p:cNvSpPr txBox="1"/>
          <p:nvPr/>
        </p:nvSpPr>
        <p:spPr>
          <a:xfrm>
            <a:off x="13103587" y="1549417"/>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05.</a:t>
            </a:r>
          </a:p>
        </p:txBody>
      </p:sp>
      <p:sp>
        <p:nvSpPr>
          <p:cNvPr id="8" name="TextBox 8"/>
          <p:cNvSpPr txBox="1"/>
          <p:nvPr/>
        </p:nvSpPr>
        <p:spPr>
          <a:xfrm>
            <a:off x="8798550" y="289831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02.</a:t>
            </a:r>
          </a:p>
        </p:txBody>
      </p:sp>
      <p:sp>
        <p:nvSpPr>
          <p:cNvPr id="9" name="TextBox 9"/>
          <p:cNvSpPr txBox="1"/>
          <p:nvPr/>
        </p:nvSpPr>
        <p:spPr>
          <a:xfrm>
            <a:off x="13103587" y="289831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06.</a:t>
            </a:r>
          </a:p>
        </p:txBody>
      </p:sp>
      <p:sp>
        <p:nvSpPr>
          <p:cNvPr id="10" name="TextBox 10"/>
          <p:cNvSpPr txBox="1"/>
          <p:nvPr/>
        </p:nvSpPr>
        <p:spPr>
          <a:xfrm>
            <a:off x="8798550" y="4176230"/>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03.</a:t>
            </a:r>
          </a:p>
        </p:txBody>
      </p:sp>
      <p:sp>
        <p:nvSpPr>
          <p:cNvPr id="11" name="TextBox 11"/>
          <p:cNvSpPr txBox="1"/>
          <p:nvPr/>
        </p:nvSpPr>
        <p:spPr>
          <a:xfrm>
            <a:off x="13103587" y="4176230"/>
            <a:ext cx="1007152" cy="476736"/>
          </a:xfrm>
          <a:prstGeom prst="rect">
            <a:avLst/>
          </a:prstGeom>
        </p:spPr>
        <p:txBody>
          <a:bodyPr lIns="0" tIns="0" rIns="0" bIns="0" rtlCol="0" anchor="t">
            <a:spAutoFit/>
          </a:bodyPr>
          <a:lstStyle/>
          <a:p>
            <a:pPr algn="l">
              <a:lnSpc>
                <a:spcPts val="3745"/>
              </a:lnSpc>
            </a:pPr>
            <a:r>
              <a:rPr lang="en-US" sz="3500" dirty="0">
                <a:solidFill>
                  <a:srgbClr val="000000"/>
                </a:solidFill>
                <a:latin typeface="DM Serif Display"/>
                <a:ea typeface="DM Serif Display"/>
                <a:cs typeface="DM Serif Display"/>
                <a:sym typeface="DM Serif Display"/>
              </a:rPr>
              <a:t>07.</a:t>
            </a:r>
          </a:p>
        </p:txBody>
      </p:sp>
      <p:sp>
        <p:nvSpPr>
          <p:cNvPr id="12" name="TextBox 12"/>
          <p:cNvSpPr txBox="1"/>
          <p:nvPr/>
        </p:nvSpPr>
        <p:spPr>
          <a:xfrm>
            <a:off x="8798550" y="5348291"/>
            <a:ext cx="1007152" cy="476736"/>
          </a:xfrm>
          <a:prstGeom prst="rect">
            <a:avLst/>
          </a:prstGeom>
        </p:spPr>
        <p:txBody>
          <a:bodyPr lIns="0" tIns="0" rIns="0" bIns="0" rtlCol="0" anchor="t">
            <a:spAutoFit/>
          </a:bodyPr>
          <a:lstStyle/>
          <a:p>
            <a:pPr algn="l">
              <a:lnSpc>
                <a:spcPts val="3745"/>
              </a:lnSpc>
            </a:pPr>
            <a:r>
              <a:rPr lang="en-US" sz="3500">
                <a:solidFill>
                  <a:srgbClr val="000000"/>
                </a:solidFill>
                <a:latin typeface="DM Serif Display"/>
                <a:ea typeface="DM Serif Display"/>
                <a:cs typeface="DM Serif Display"/>
                <a:sym typeface="DM Serif Display"/>
              </a:rPr>
              <a:t>04.</a:t>
            </a:r>
          </a:p>
        </p:txBody>
      </p:sp>
      <p:sp>
        <p:nvSpPr>
          <p:cNvPr id="13" name="TextBox 13"/>
          <p:cNvSpPr txBox="1"/>
          <p:nvPr/>
        </p:nvSpPr>
        <p:spPr>
          <a:xfrm>
            <a:off x="9615553" y="1560884"/>
            <a:ext cx="221939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Introduction</a:t>
            </a:r>
          </a:p>
        </p:txBody>
      </p:sp>
      <p:sp>
        <p:nvSpPr>
          <p:cNvPr id="14" name="TextBox 14"/>
          <p:cNvSpPr txBox="1"/>
          <p:nvPr/>
        </p:nvSpPr>
        <p:spPr>
          <a:xfrm>
            <a:off x="13959756" y="2867079"/>
            <a:ext cx="2181853" cy="774636"/>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Data Analysis</a:t>
            </a:r>
          </a:p>
          <a:p>
            <a:pPr algn="l">
              <a:lnSpc>
                <a:spcPts val="3079"/>
              </a:lnSpc>
            </a:pPr>
            <a:r>
              <a:rPr lang="en-US" sz="2199" dirty="0">
                <a:solidFill>
                  <a:srgbClr val="000000"/>
                </a:solidFill>
                <a:latin typeface="Poppins Light"/>
                <a:ea typeface="Poppins Light"/>
                <a:cs typeface="Poppins Light"/>
                <a:sym typeface="Poppins Light"/>
              </a:rPr>
              <a:t>(Dashboard)</a:t>
            </a:r>
          </a:p>
        </p:txBody>
      </p:sp>
      <p:sp>
        <p:nvSpPr>
          <p:cNvPr id="15" name="TextBox 15"/>
          <p:cNvSpPr txBox="1"/>
          <p:nvPr/>
        </p:nvSpPr>
        <p:spPr>
          <a:xfrm>
            <a:off x="9596693" y="2869141"/>
            <a:ext cx="2995898"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Project Goal</a:t>
            </a:r>
          </a:p>
        </p:txBody>
      </p:sp>
      <p:sp>
        <p:nvSpPr>
          <p:cNvPr id="16" name="TextBox 16"/>
          <p:cNvSpPr txBox="1"/>
          <p:nvPr/>
        </p:nvSpPr>
        <p:spPr>
          <a:xfrm>
            <a:off x="13929276" y="1545409"/>
            <a:ext cx="240711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model View </a:t>
            </a:r>
          </a:p>
        </p:txBody>
      </p:sp>
      <p:sp>
        <p:nvSpPr>
          <p:cNvPr id="18" name="TextBox 18"/>
          <p:cNvSpPr txBox="1"/>
          <p:nvPr/>
        </p:nvSpPr>
        <p:spPr>
          <a:xfrm>
            <a:off x="9596693" y="5319208"/>
            <a:ext cx="2770039" cy="1172180"/>
          </a:xfrm>
          <a:prstGeom prst="rect">
            <a:avLst/>
          </a:prstGeom>
        </p:spPr>
        <p:txBody>
          <a:bodyPr wrap="square" lIns="0" tIns="0" rIns="0" bIns="0" rtlCol="0" anchor="t">
            <a:spAutoFit/>
          </a:bodyPr>
          <a:lstStyle/>
          <a:p>
            <a:pPr>
              <a:lnSpc>
                <a:spcPts val="3079"/>
              </a:lnSpc>
            </a:pPr>
            <a:r>
              <a:rPr lang="en-US" sz="2199" dirty="0">
                <a:solidFill>
                  <a:srgbClr val="000000"/>
                </a:solidFill>
                <a:latin typeface="Poppins Light"/>
                <a:ea typeface="Poppins Light"/>
                <a:cs typeface="Poppins Light"/>
                <a:sym typeface="Poppins Light"/>
              </a:rPr>
              <a:t>Problem statement &amp; Key metrices</a:t>
            </a:r>
          </a:p>
          <a:p>
            <a:pPr algn="l">
              <a:lnSpc>
                <a:spcPts val="3079"/>
              </a:lnSpc>
            </a:pPr>
            <a:endParaRPr lang="en-US" sz="2199" dirty="0">
              <a:solidFill>
                <a:srgbClr val="000000"/>
              </a:solidFill>
              <a:latin typeface="Poppins Light"/>
              <a:ea typeface="Poppins Light"/>
              <a:cs typeface="Poppins Light"/>
              <a:sym typeface="Poppins Light"/>
            </a:endParaRPr>
          </a:p>
        </p:txBody>
      </p:sp>
      <p:sp>
        <p:nvSpPr>
          <p:cNvPr id="24" name="TextBox 19">
            <a:extLst>
              <a:ext uri="{FF2B5EF4-FFF2-40B4-BE49-F238E27FC236}">
                <a16:creationId xmlns:a16="http://schemas.microsoft.com/office/drawing/2014/main" id="{FDB2AE51-4501-97DE-EB68-40331977B288}"/>
              </a:ext>
            </a:extLst>
          </p:cNvPr>
          <p:cNvSpPr txBox="1"/>
          <p:nvPr/>
        </p:nvSpPr>
        <p:spPr>
          <a:xfrm>
            <a:off x="9596693" y="4147662"/>
            <a:ext cx="3715904"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Atliq Hospitality Chain</a:t>
            </a:r>
          </a:p>
        </p:txBody>
      </p:sp>
      <p:sp>
        <p:nvSpPr>
          <p:cNvPr id="25" name="TextBox 16">
            <a:extLst>
              <a:ext uri="{FF2B5EF4-FFF2-40B4-BE49-F238E27FC236}">
                <a16:creationId xmlns:a16="http://schemas.microsoft.com/office/drawing/2014/main" id="{820242C6-4E4F-13F0-B881-70E3447F047C}"/>
              </a:ext>
            </a:extLst>
          </p:cNvPr>
          <p:cNvSpPr txBox="1"/>
          <p:nvPr/>
        </p:nvSpPr>
        <p:spPr>
          <a:xfrm>
            <a:off x="14054316" y="4147662"/>
            <a:ext cx="2938282" cy="377091"/>
          </a:xfrm>
          <a:prstGeom prst="rect">
            <a:avLst/>
          </a:prstGeom>
        </p:spPr>
        <p:txBody>
          <a:bodyPr wrap="square"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Recommendations </a:t>
            </a:r>
          </a:p>
        </p:txBody>
      </p:sp>
      <p:sp>
        <p:nvSpPr>
          <p:cNvPr id="26" name="TextBox 16">
            <a:extLst>
              <a:ext uri="{FF2B5EF4-FFF2-40B4-BE49-F238E27FC236}">
                <a16:creationId xmlns:a16="http://schemas.microsoft.com/office/drawing/2014/main" id="{64E04C83-B5DC-C852-44BB-3FC1322B231C}"/>
              </a:ext>
            </a:extLst>
          </p:cNvPr>
          <p:cNvSpPr txBox="1"/>
          <p:nvPr/>
        </p:nvSpPr>
        <p:spPr>
          <a:xfrm>
            <a:off x="14039076" y="5197855"/>
            <a:ext cx="2407117" cy="377091"/>
          </a:xfrm>
          <a:prstGeom prst="rect">
            <a:avLst/>
          </a:prstGeom>
        </p:spPr>
        <p:txBody>
          <a:bodyPr lIns="0" tIns="0" rIns="0" bIns="0" rtlCol="0" anchor="t">
            <a:spAutoFit/>
          </a:bodyPr>
          <a:lstStyle/>
          <a:p>
            <a:pPr algn="l">
              <a:lnSpc>
                <a:spcPts val="3079"/>
              </a:lnSpc>
            </a:pPr>
            <a:r>
              <a:rPr lang="en-US" sz="2199" dirty="0">
                <a:solidFill>
                  <a:srgbClr val="000000"/>
                </a:solidFill>
                <a:latin typeface="Poppins Light"/>
                <a:ea typeface="Poppins Light"/>
                <a:cs typeface="Poppins Light"/>
                <a:sym typeface="Poppins Light"/>
              </a:rPr>
              <a:t>Insights </a:t>
            </a:r>
          </a:p>
        </p:txBody>
      </p:sp>
      <p:sp>
        <p:nvSpPr>
          <p:cNvPr id="27" name="TextBox 11">
            <a:extLst>
              <a:ext uri="{FF2B5EF4-FFF2-40B4-BE49-F238E27FC236}">
                <a16:creationId xmlns:a16="http://schemas.microsoft.com/office/drawing/2014/main" id="{BF2D2A74-ACE6-256D-38C2-7C2FEB5C8A59}"/>
              </a:ext>
            </a:extLst>
          </p:cNvPr>
          <p:cNvSpPr txBox="1"/>
          <p:nvPr/>
        </p:nvSpPr>
        <p:spPr>
          <a:xfrm>
            <a:off x="13136447" y="5258188"/>
            <a:ext cx="1007152" cy="487506"/>
          </a:xfrm>
          <a:prstGeom prst="rect">
            <a:avLst/>
          </a:prstGeom>
        </p:spPr>
        <p:txBody>
          <a:bodyPr lIns="0" tIns="0" rIns="0" bIns="0" rtlCol="0" anchor="t">
            <a:spAutoFit/>
          </a:bodyPr>
          <a:lstStyle/>
          <a:p>
            <a:pPr algn="l">
              <a:lnSpc>
                <a:spcPts val="3745"/>
              </a:lnSpc>
            </a:pPr>
            <a:r>
              <a:rPr lang="en-US" sz="3500" dirty="0">
                <a:solidFill>
                  <a:srgbClr val="000000"/>
                </a:solidFill>
                <a:latin typeface="DM Serif Display"/>
                <a:ea typeface="DM Serif Display"/>
                <a:cs typeface="DM Serif Display"/>
                <a:sym typeface="DM Serif Display"/>
              </a:rPr>
              <a:t>08.</a:t>
            </a:r>
          </a:p>
        </p:txBody>
      </p:sp>
      <p:grpSp>
        <p:nvGrpSpPr>
          <p:cNvPr id="28" name="Group 6">
            <a:extLst>
              <a:ext uri="{FF2B5EF4-FFF2-40B4-BE49-F238E27FC236}">
                <a16:creationId xmlns:a16="http://schemas.microsoft.com/office/drawing/2014/main" id="{8BC3D09C-4748-25B7-0525-8F325B68FD2E}"/>
              </a:ext>
            </a:extLst>
          </p:cNvPr>
          <p:cNvGrpSpPr/>
          <p:nvPr/>
        </p:nvGrpSpPr>
        <p:grpSpPr>
          <a:xfrm>
            <a:off x="16479329" y="8504959"/>
            <a:ext cx="1028198" cy="1028198"/>
            <a:chOff x="0" y="0"/>
            <a:chExt cx="812800" cy="812800"/>
          </a:xfrm>
        </p:grpSpPr>
        <p:sp>
          <p:nvSpPr>
            <p:cNvPr id="29" name="Freeform 7">
              <a:extLst>
                <a:ext uri="{FF2B5EF4-FFF2-40B4-BE49-F238E27FC236}">
                  <a16:creationId xmlns:a16="http://schemas.microsoft.com/office/drawing/2014/main" id="{963D7FE8-8DAE-8921-58EB-447DD7AB51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30" name="TextBox 8">
              <a:extLst>
                <a:ext uri="{FF2B5EF4-FFF2-40B4-BE49-F238E27FC236}">
                  <a16:creationId xmlns:a16="http://schemas.microsoft.com/office/drawing/2014/main" id="{059BC0AE-C198-2181-7AB6-632C86264A08}"/>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31" name="TextBox 13">
            <a:extLst>
              <a:ext uri="{FF2B5EF4-FFF2-40B4-BE49-F238E27FC236}">
                <a16:creationId xmlns:a16="http://schemas.microsoft.com/office/drawing/2014/main" id="{89AFD265-D171-9290-B182-601825D4C6BD}"/>
              </a:ext>
            </a:extLst>
          </p:cNvPr>
          <p:cNvSpPr txBox="1"/>
          <p:nvPr/>
        </p:nvSpPr>
        <p:spPr>
          <a:xfrm>
            <a:off x="16667795" y="8688807"/>
            <a:ext cx="651265" cy="574776"/>
          </a:xfrm>
          <a:prstGeom prst="rect">
            <a:avLst/>
          </a:prstGeom>
        </p:spPr>
        <p:txBody>
          <a:bodyPr lIns="0" tIns="0" rIns="0" bIns="0" rtlCol="0" anchor="t">
            <a:spAutoFit/>
          </a:bodyPr>
          <a:lstStyle/>
          <a:p>
            <a:pPr algn="ctr">
              <a:lnSpc>
                <a:spcPts val="4544"/>
              </a:lnSpc>
            </a:pPr>
            <a:r>
              <a:rPr lang="en-US" sz="3246" b="1" spc="243">
                <a:solidFill>
                  <a:srgbClr val="000000"/>
                </a:solidFill>
                <a:latin typeface="Poppins Bold"/>
                <a:ea typeface="Poppins Bold"/>
                <a:cs typeface="Poppins Bold"/>
                <a:sym typeface="Poppins Bold"/>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grpSp>
        <p:nvGrpSpPr>
          <p:cNvPr id="2" name="Group 2"/>
          <p:cNvGrpSpPr/>
          <p:nvPr/>
        </p:nvGrpSpPr>
        <p:grpSpPr>
          <a:xfrm>
            <a:off x="466729" y="544630"/>
            <a:ext cx="4530875" cy="2388464"/>
            <a:chOff x="0" y="0"/>
            <a:chExt cx="777813" cy="451847"/>
          </a:xfrm>
        </p:grpSpPr>
        <p:sp>
          <p:nvSpPr>
            <p:cNvPr id="3" name="Freeform 3"/>
            <p:cNvSpPr/>
            <p:nvPr/>
          </p:nvSpPr>
          <p:spPr>
            <a:xfrm>
              <a:off x="0" y="0"/>
              <a:ext cx="777813" cy="451847"/>
            </a:xfrm>
            <a:custGeom>
              <a:avLst/>
              <a:gdLst/>
              <a:ahLst/>
              <a:cxnLst/>
              <a:rect l="l" t="t" r="r" b="b"/>
              <a:pathLst>
                <a:path w="777813" h="451847">
                  <a:moveTo>
                    <a:pt x="0" y="0"/>
                  </a:moveTo>
                  <a:lnTo>
                    <a:pt x="777813" y="0"/>
                  </a:lnTo>
                  <a:lnTo>
                    <a:pt x="777813" y="451847"/>
                  </a:lnTo>
                  <a:lnTo>
                    <a:pt x="0" y="451847"/>
                  </a:lnTo>
                  <a:close/>
                </a:path>
              </a:pathLst>
            </a:custGeom>
            <a:blipFill>
              <a:blip r:embed="rId2"/>
              <a:stretch>
                <a:fillRect t="-7398" b="-7398"/>
              </a:stretch>
            </a:blipFill>
          </p:spPr>
        </p:sp>
      </p:grpSp>
      <p:grpSp>
        <p:nvGrpSpPr>
          <p:cNvPr id="4" name="Group 4"/>
          <p:cNvGrpSpPr/>
          <p:nvPr/>
        </p:nvGrpSpPr>
        <p:grpSpPr>
          <a:xfrm>
            <a:off x="275802" y="3162300"/>
            <a:ext cx="4912727" cy="6861416"/>
            <a:chOff x="0" y="0"/>
            <a:chExt cx="867733" cy="1631851"/>
          </a:xfrm>
        </p:grpSpPr>
        <p:sp>
          <p:nvSpPr>
            <p:cNvPr id="5" name="Freeform 5"/>
            <p:cNvSpPr/>
            <p:nvPr/>
          </p:nvSpPr>
          <p:spPr>
            <a:xfrm>
              <a:off x="0" y="0"/>
              <a:ext cx="867733" cy="1631851"/>
            </a:xfrm>
            <a:custGeom>
              <a:avLst/>
              <a:gdLst/>
              <a:ahLst/>
              <a:cxnLst/>
              <a:rect l="l" t="t" r="r" b="b"/>
              <a:pathLst>
                <a:path w="867733" h="1631851">
                  <a:moveTo>
                    <a:pt x="0" y="0"/>
                  </a:moveTo>
                  <a:lnTo>
                    <a:pt x="867733" y="0"/>
                  </a:lnTo>
                  <a:lnTo>
                    <a:pt x="867733" y="1631851"/>
                  </a:lnTo>
                  <a:lnTo>
                    <a:pt x="0" y="1631851"/>
                  </a:lnTo>
                  <a:close/>
                </a:path>
              </a:pathLst>
            </a:custGeom>
            <a:blipFill>
              <a:blip r:embed="rId3"/>
              <a:stretch>
                <a:fillRect l="-19268" r="-19268"/>
              </a:stretch>
            </a:blipFill>
          </p:spPr>
        </p:sp>
      </p:grpSp>
      <p:grpSp>
        <p:nvGrpSpPr>
          <p:cNvPr id="6" name="Group 6"/>
          <p:cNvGrpSpPr/>
          <p:nvPr/>
        </p:nvGrpSpPr>
        <p:grpSpPr>
          <a:xfrm>
            <a:off x="16479329" y="8504959"/>
            <a:ext cx="1028198" cy="102819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1" name="TextBox 11"/>
          <p:cNvSpPr txBox="1"/>
          <p:nvPr/>
        </p:nvSpPr>
        <p:spPr>
          <a:xfrm>
            <a:off x="6090916" y="1950237"/>
            <a:ext cx="10936924" cy="2424125"/>
          </a:xfrm>
          <a:prstGeom prst="rect">
            <a:avLst/>
          </a:prstGeom>
        </p:spPr>
        <p:txBody>
          <a:bodyPr wrap="square" lIns="0" tIns="0" rIns="0" bIns="0" rtlCol="0" anchor="t">
            <a:spAutoFit/>
          </a:bodyPr>
          <a:lstStyle/>
          <a:p>
            <a:pPr algn="just"/>
            <a:r>
              <a:rPr lang="en-US" sz="3600" dirty="0">
                <a:solidFill>
                  <a:srgbClr val="000000"/>
                </a:solidFill>
                <a:latin typeface="Bell MT" panose="02020503060305020303" pitchFamily="18" charset="0"/>
                <a:ea typeface="Poppins Light"/>
                <a:cs typeface="Poppins Light"/>
                <a:sym typeface="Poppins Light"/>
              </a:rPr>
              <a:t>AtliQ Grands proudly owns a collection of five hotels in the major Indian cities such as Delhi, Mumbai, Hyderabad, Bangalore.</a:t>
            </a:r>
          </a:p>
          <a:p>
            <a:pPr algn="just">
              <a:lnSpc>
                <a:spcPts val="2800"/>
              </a:lnSpc>
            </a:pPr>
            <a:endParaRPr lang="en-US" sz="3600" dirty="0">
              <a:solidFill>
                <a:srgbClr val="000000"/>
              </a:solidFill>
              <a:latin typeface="Bell MT" panose="02020503060305020303" pitchFamily="18" charset="0"/>
              <a:ea typeface="Poppins Light"/>
              <a:cs typeface="Poppins Light"/>
              <a:sym typeface="Poppins Light"/>
            </a:endParaRPr>
          </a:p>
          <a:p>
            <a:pPr algn="just">
              <a:lnSpc>
                <a:spcPts val="2800"/>
              </a:lnSpc>
            </a:pPr>
            <a:endParaRPr lang="en-US" sz="3600" dirty="0">
              <a:solidFill>
                <a:srgbClr val="000000"/>
              </a:solidFill>
              <a:latin typeface="Bell MT" panose="02020503060305020303" pitchFamily="18" charset="0"/>
              <a:ea typeface="Poppins Light"/>
              <a:cs typeface="Poppins Light"/>
              <a:sym typeface="Poppins Light"/>
            </a:endParaRPr>
          </a:p>
        </p:txBody>
      </p:sp>
      <p:sp>
        <p:nvSpPr>
          <p:cNvPr id="12" name="TextBox 12"/>
          <p:cNvSpPr txBox="1"/>
          <p:nvPr/>
        </p:nvSpPr>
        <p:spPr>
          <a:xfrm>
            <a:off x="5867400" y="427669"/>
            <a:ext cx="6553200" cy="949940"/>
          </a:xfrm>
          <a:prstGeom prst="rect">
            <a:avLst/>
          </a:prstGeom>
        </p:spPr>
        <p:txBody>
          <a:bodyPr wrap="square" lIns="0" tIns="0" rIns="0" bIns="0" rtlCol="0" anchor="t">
            <a:spAutoFit/>
          </a:bodyPr>
          <a:lstStyle>
            <a:defPPr>
              <a:defRPr lang="en-US"/>
            </a:defPPr>
            <a:lvl1pPr>
              <a:lnSpc>
                <a:spcPts val="8043"/>
              </a:lnSpc>
              <a:defRPr sz="7517">
                <a:solidFill>
                  <a:srgbClr val="000000"/>
                </a:solidFill>
                <a:latin typeface="DM Serif Display"/>
                <a:ea typeface="DM Serif Display"/>
                <a:cs typeface="DM Serif Display"/>
              </a:defRPr>
            </a:lvl1pPr>
          </a:lstStyle>
          <a:p>
            <a:r>
              <a:rPr lang="en-US" sz="4000" dirty="0">
                <a:sym typeface="Poppins"/>
              </a:rPr>
              <a:t>INTRODUCTION</a:t>
            </a:r>
          </a:p>
        </p:txBody>
      </p:sp>
      <p:sp>
        <p:nvSpPr>
          <p:cNvPr id="13" name="TextBox 13"/>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02</a:t>
            </a:r>
          </a:p>
        </p:txBody>
      </p:sp>
      <p:sp>
        <p:nvSpPr>
          <p:cNvPr id="14" name="AutoShape 14"/>
          <p:cNvSpPr/>
          <p:nvPr/>
        </p:nvSpPr>
        <p:spPr>
          <a:xfrm>
            <a:off x="5188530" y="1377609"/>
            <a:ext cx="11839310" cy="0"/>
          </a:xfrm>
          <a:prstGeom prst="line">
            <a:avLst/>
          </a:prstGeom>
          <a:ln w="19050" cap="flat">
            <a:solidFill>
              <a:srgbClr val="000000"/>
            </a:solidFill>
            <a:prstDash val="solid"/>
            <a:headEnd type="none" w="sm" len="sm"/>
            <a:tailEnd type="none" w="sm" len="sm"/>
          </a:ln>
        </p:spPr>
      </p:sp>
      <p:grpSp>
        <p:nvGrpSpPr>
          <p:cNvPr id="15" name="Group 15"/>
          <p:cNvGrpSpPr/>
          <p:nvPr/>
        </p:nvGrpSpPr>
        <p:grpSpPr>
          <a:xfrm>
            <a:off x="15421355" y="1017381"/>
            <a:ext cx="1572072" cy="263834"/>
            <a:chOff x="0" y="0"/>
            <a:chExt cx="414044" cy="69487"/>
          </a:xfrm>
        </p:grpSpPr>
        <p:sp>
          <p:nvSpPr>
            <p:cNvPr id="16" name="Freeform 16"/>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7" name="TextBox 17"/>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8" name="TextBox 11">
            <a:extLst>
              <a:ext uri="{FF2B5EF4-FFF2-40B4-BE49-F238E27FC236}">
                <a16:creationId xmlns:a16="http://schemas.microsoft.com/office/drawing/2014/main" id="{8BE55E84-1502-50DE-8E1D-1EE19D8ADE59}"/>
              </a:ext>
            </a:extLst>
          </p:cNvPr>
          <p:cNvSpPr txBox="1"/>
          <p:nvPr/>
        </p:nvSpPr>
        <p:spPr>
          <a:xfrm>
            <a:off x="6153783" y="3511297"/>
            <a:ext cx="10936924" cy="4985980"/>
          </a:xfrm>
          <a:prstGeom prst="rect">
            <a:avLst/>
          </a:prstGeom>
        </p:spPr>
        <p:txBody>
          <a:bodyPr wrap="square" lIns="0" tIns="0" rIns="0" bIns="0" rtlCol="0" anchor="t">
            <a:spAutoFit/>
          </a:bodyPr>
          <a:lstStyle/>
          <a:p>
            <a:pPr algn="just"/>
            <a:endParaRPr lang="en-US" sz="3600" dirty="0">
              <a:solidFill>
                <a:srgbClr val="000000"/>
              </a:solidFill>
              <a:latin typeface="Bell MT" panose="02020503060305020303" pitchFamily="18" charset="0"/>
              <a:ea typeface="Poppins Light"/>
              <a:cs typeface="Poppins Light"/>
              <a:sym typeface="Poppins Light"/>
            </a:endParaRPr>
          </a:p>
          <a:p>
            <a:pPr algn="just"/>
            <a:r>
              <a:rPr lang="en-US" sz="3600" dirty="0">
                <a:solidFill>
                  <a:srgbClr val="000000"/>
                </a:solidFill>
                <a:latin typeface="Bell MT" panose="02020503060305020303" pitchFamily="18" charset="0"/>
                <a:ea typeface="Poppins Light"/>
                <a:cs typeface="Poppins Light"/>
                <a:sym typeface="Poppins Light"/>
              </a:rPr>
              <a:t>"Atliq Grands, a well-established player in India's hotel industry, is facing tough competition and declining revenue in the luxury and business hotel sector. This is because of poor decisions and strong competitors. To fix this, their management team has decided to use data and smart strategies. They don't have their own data experts, so they are hiring an outside company to help them make better decisions and win back customers and money."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p:cNvGrpSpPr/>
        <p:nvPr/>
      </p:nvGrpSpPr>
      <p:grpSpPr>
        <a:xfrm>
          <a:off x="0" y="0"/>
          <a:ext cx="0" cy="0"/>
          <a:chOff x="0" y="0"/>
          <a:chExt cx="0" cy="0"/>
        </a:xfrm>
      </p:grpSpPr>
      <p:sp>
        <p:nvSpPr>
          <p:cNvPr id="2" name="TextBox 2"/>
          <p:cNvSpPr txBox="1"/>
          <p:nvPr/>
        </p:nvSpPr>
        <p:spPr>
          <a:xfrm>
            <a:off x="1530505" y="-28564"/>
            <a:ext cx="5061543"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Project Goal</a:t>
            </a:r>
          </a:p>
        </p:txBody>
      </p:sp>
      <p:grpSp>
        <p:nvGrpSpPr>
          <p:cNvPr id="3" name="Group 3"/>
          <p:cNvGrpSpPr/>
          <p:nvPr/>
        </p:nvGrpSpPr>
        <p:grpSpPr>
          <a:xfrm>
            <a:off x="14252147" y="783931"/>
            <a:ext cx="3802934" cy="3779719"/>
            <a:chOff x="0" y="0"/>
            <a:chExt cx="753451" cy="648682"/>
          </a:xfrm>
        </p:grpSpPr>
        <p:sp>
          <p:nvSpPr>
            <p:cNvPr id="4" name="Freeform 4"/>
            <p:cNvSpPr/>
            <p:nvPr/>
          </p:nvSpPr>
          <p:spPr>
            <a:xfrm>
              <a:off x="0" y="0"/>
              <a:ext cx="753451" cy="648682"/>
            </a:xfrm>
            <a:custGeom>
              <a:avLst/>
              <a:gdLst/>
              <a:ahLst/>
              <a:cxnLst/>
              <a:rect l="l" t="t" r="r" b="b"/>
              <a:pathLst>
                <a:path w="753451" h="648682">
                  <a:moveTo>
                    <a:pt x="0" y="0"/>
                  </a:moveTo>
                  <a:lnTo>
                    <a:pt x="753451" y="0"/>
                  </a:lnTo>
                  <a:lnTo>
                    <a:pt x="753451" y="648682"/>
                  </a:lnTo>
                  <a:lnTo>
                    <a:pt x="0" y="648682"/>
                  </a:lnTo>
                  <a:close/>
                </a:path>
              </a:pathLst>
            </a:custGeom>
            <a:blipFill>
              <a:blip r:embed="rId2"/>
              <a:stretch>
                <a:fillRect t="-37113" b="-37113"/>
              </a:stretch>
            </a:blipFill>
          </p:spPr>
        </p:sp>
      </p:grpSp>
      <p:grpSp>
        <p:nvGrpSpPr>
          <p:cNvPr id="5" name="Group 5"/>
          <p:cNvGrpSpPr/>
          <p:nvPr/>
        </p:nvGrpSpPr>
        <p:grpSpPr>
          <a:xfrm>
            <a:off x="14254605" y="4706447"/>
            <a:ext cx="3802934" cy="4066658"/>
            <a:chOff x="0" y="0"/>
            <a:chExt cx="883514" cy="1060434"/>
          </a:xfrm>
        </p:grpSpPr>
        <p:sp>
          <p:nvSpPr>
            <p:cNvPr id="6" name="Freeform 6"/>
            <p:cNvSpPr/>
            <p:nvPr/>
          </p:nvSpPr>
          <p:spPr>
            <a:xfrm>
              <a:off x="0" y="0"/>
              <a:ext cx="883514" cy="1060434"/>
            </a:xfrm>
            <a:custGeom>
              <a:avLst/>
              <a:gdLst/>
              <a:ahLst/>
              <a:cxnLst/>
              <a:rect l="l" t="t" r="r" b="b"/>
              <a:pathLst>
                <a:path w="883514" h="1060434">
                  <a:moveTo>
                    <a:pt x="0" y="0"/>
                  </a:moveTo>
                  <a:lnTo>
                    <a:pt x="883514" y="0"/>
                  </a:lnTo>
                  <a:lnTo>
                    <a:pt x="883514" y="1060434"/>
                  </a:lnTo>
                  <a:lnTo>
                    <a:pt x="0" y="1060434"/>
                  </a:lnTo>
                  <a:close/>
                </a:path>
              </a:pathLst>
            </a:custGeom>
            <a:blipFill>
              <a:blip r:embed="rId3"/>
              <a:stretch>
                <a:fillRect t="-12919" b="-12919"/>
              </a:stretch>
            </a:blipFill>
          </p:spPr>
        </p:sp>
      </p:grpSp>
      <p:sp>
        <p:nvSpPr>
          <p:cNvPr id="9" name="AutoShape 9"/>
          <p:cNvSpPr/>
          <p:nvPr/>
        </p:nvSpPr>
        <p:spPr>
          <a:xfrm flipV="1">
            <a:off x="1545745" y="1170142"/>
            <a:ext cx="11941655" cy="0"/>
          </a:xfrm>
          <a:prstGeom prst="line">
            <a:avLst/>
          </a:prstGeom>
          <a:ln w="19050" cap="flat">
            <a:solidFill>
              <a:srgbClr val="000000"/>
            </a:solidFill>
            <a:prstDash val="solid"/>
            <a:headEnd type="none" w="sm" len="sm"/>
            <a:tailEnd type="none" w="sm" len="sm"/>
          </a:ln>
        </p:spPr>
      </p:sp>
      <p:grpSp>
        <p:nvGrpSpPr>
          <p:cNvPr id="12" name="Group 12"/>
          <p:cNvGrpSpPr/>
          <p:nvPr/>
        </p:nvGrpSpPr>
        <p:grpSpPr>
          <a:xfrm>
            <a:off x="16667795" y="8915902"/>
            <a:ext cx="1028198" cy="102819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5" name="TextBox 15"/>
          <p:cNvSpPr txBox="1"/>
          <p:nvPr/>
        </p:nvSpPr>
        <p:spPr>
          <a:xfrm>
            <a:off x="1219200" y="2296458"/>
            <a:ext cx="12649200" cy="4534383"/>
          </a:xfrm>
          <a:prstGeom prst="rect">
            <a:avLst/>
          </a:prstGeom>
        </p:spPr>
        <p:txBody>
          <a:bodyPr wrap="square" lIns="0" tIns="0" rIns="0" bIns="0" rtlCol="0" anchor="t">
            <a:spAutoFit/>
          </a:bodyPr>
          <a:lstStyle/>
          <a:p>
            <a:pPr algn="just">
              <a:lnSpc>
                <a:spcPct val="150000"/>
              </a:lnSpc>
            </a:pPr>
            <a:r>
              <a:rPr lang="en-US" sz="2800" dirty="0">
                <a:solidFill>
                  <a:srgbClr val="000000"/>
                </a:solidFill>
                <a:latin typeface="Arial" panose="020B0604020202020204" pitchFamily="34" charset="0"/>
                <a:ea typeface="Poppins Light"/>
                <a:cs typeface="Arial" panose="020B0604020202020204" pitchFamily="34" charset="0"/>
                <a:sym typeface="Poppins Light"/>
              </a:rPr>
              <a:t>► </a:t>
            </a:r>
            <a:r>
              <a:rPr lang="en-US" sz="4000" dirty="0">
                <a:solidFill>
                  <a:srgbClr val="000000"/>
                </a:solidFill>
                <a:latin typeface="Bell MT" panose="02020503060305020303" pitchFamily="18" charset="0"/>
                <a:cs typeface="Poppins Light"/>
                <a:sym typeface="Poppins Light"/>
              </a:rPr>
              <a:t>"To enhance Atliq Grands market share and revenue in the luxury and business hotel segment by implementing data-driven strategies and business intelligence, with the ultimate aim of outperforming competitors and making more informed management decisions."</a:t>
            </a:r>
            <a:endParaRPr lang="en-US" sz="3600" dirty="0">
              <a:solidFill>
                <a:srgbClr val="000000"/>
              </a:solidFill>
              <a:latin typeface="Bell MT" panose="02020503060305020303" pitchFamily="18" charset="0"/>
              <a:cs typeface="Poppins Light"/>
              <a:sym typeface="Poppins Light"/>
            </a:endParaRPr>
          </a:p>
        </p:txBody>
      </p:sp>
      <p:sp>
        <p:nvSpPr>
          <p:cNvPr id="17" name="TextBox 17"/>
          <p:cNvSpPr txBox="1"/>
          <p:nvPr/>
        </p:nvSpPr>
        <p:spPr>
          <a:xfrm>
            <a:off x="16856261" y="9130133"/>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03</a:t>
            </a:r>
          </a:p>
        </p:txBody>
      </p:sp>
      <p:grpSp>
        <p:nvGrpSpPr>
          <p:cNvPr id="18" name="Group 18"/>
          <p:cNvGrpSpPr/>
          <p:nvPr/>
        </p:nvGrpSpPr>
        <p:grpSpPr>
          <a:xfrm>
            <a:off x="1545745" y="906308"/>
            <a:ext cx="1572072" cy="263834"/>
            <a:chOff x="0" y="0"/>
            <a:chExt cx="414044" cy="69487"/>
          </a:xfrm>
        </p:grpSpPr>
        <p:sp>
          <p:nvSpPr>
            <p:cNvPr id="19" name="Freeform 19"/>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0" name="TextBox 20"/>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9F84B754-74A0-557C-45E6-AD8F5127DC0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920C08A-5F11-0520-4395-F3646B241E98}"/>
              </a:ext>
            </a:extLst>
          </p:cNvPr>
          <p:cNvSpPr txBox="1"/>
          <p:nvPr/>
        </p:nvSpPr>
        <p:spPr>
          <a:xfrm>
            <a:off x="1629348" y="-32372"/>
            <a:ext cx="7514651" cy="919867"/>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dirty="0">
                <a:sym typeface="Poppins Light"/>
              </a:rPr>
              <a:t>AtliQ Grands Hospitality Chain :</a:t>
            </a:r>
          </a:p>
        </p:txBody>
      </p:sp>
      <p:sp>
        <p:nvSpPr>
          <p:cNvPr id="9" name="AutoShape 9">
            <a:extLst>
              <a:ext uri="{FF2B5EF4-FFF2-40B4-BE49-F238E27FC236}">
                <a16:creationId xmlns:a16="http://schemas.microsoft.com/office/drawing/2014/main" id="{A13C5DB1-8905-7B76-84CC-24F87DF7092C}"/>
              </a:ext>
            </a:extLst>
          </p:cNvPr>
          <p:cNvSpPr/>
          <p:nvPr/>
        </p:nvSpPr>
        <p:spPr>
          <a:xfrm>
            <a:off x="1620205" y="1028700"/>
            <a:ext cx="15122050"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48E2469C-5471-48B0-BC3B-EE35FD250CD4}"/>
              </a:ext>
            </a:extLst>
          </p:cNvPr>
          <p:cNvGrpSpPr/>
          <p:nvPr/>
        </p:nvGrpSpPr>
        <p:grpSpPr>
          <a:xfrm>
            <a:off x="16667795" y="8915902"/>
            <a:ext cx="1028198" cy="1028198"/>
            <a:chOff x="0" y="0"/>
            <a:chExt cx="812800" cy="812800"/>
          </a:xfrm>
        </p:grpSpPr>
        <p:sp>
          <p:nvSpPr>
            <p:cNvPr id="13" name="Freeform 13">
              <a:extLst>
                <a:ext uri="{FF2B5EF4-FFF2-40B4-BE49-F238E27FC236}">
                  <a16:creationId xmlns:a16="http://schemas.microsoft.com/office/drawing/2014/main" id="{ECF45C1F-F98C-9C61-2024-4ED4E29DE8E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4" name="TextBox 14">
              <a:extLst>
                <a:ext uri="{FF2B5EF4-FFF2-40B4-BE49-F238E27FC236}">
                  <a16:creationId xmlns:a16="http://schemas.microsoft.com/office/drawing/2014/main" id="{8F39636D-847D-BD15-7E38-109A24D3D22D}"/>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7" name="TextBox 17">
            <a:extLst>
              <a:ext uri="{FF2B5EF4-FFF2-40B4-BE49-F238E27FC236}">
                <a16:creationId xmlns:a16="http://schemas.microsoft.com/office/drawing/2014/main" id="{DDFEB839-9A62-779C-6FCF-3C3615AE07CB}"/>
              </a:ext>
            </a:extLst>
          </p:cNvPr>
          <p:cNvSpPr txBox="1"/>
          <p:nvPr/>
        </p:nvSpPr>
        <p:spPr>
          <a:xfrm>
            <a:off x="16856261" y="9130133"/>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04</a:t>
            </a:r>
          </a:p>
        </p:txBody>
      </p:sp>
      <p:grpSp>
        <p:nvGrpSpPr>
          <p:cNvPr id="18" name="Group 18">
            <a:extLst>
              <a:ext uri="{FF2B5EF4-FFF2-40B4-BE49-F238E27FC236}">
                <a16:creationId xmlns:a16="http://schemas.microsoft.com/office/drawing/2014/main" id="{3B49A0E5-1B96-0416-058C-30B548BD63A5}"/>
              </a:ext>
            </a:extLst>
          </p:cNvPr>
          <p:cNvGrpSpPr/>
          <p:nvPr/>
        </p:nvGrpSpPr>
        <p:grpSpPr>
          <a:xfrm>
            <a:off x="15300750" y="672108"/>
            <a:ext cx="1426055" cy="266160"/>
            <a:chOff x="0" y="0"/>
            <a:chExt cx="414044" cy="69487"/>
          </a:xfrm>
        </p:grpSpPr>
        <p:sp>
          <p:nvSpPr>
            <p:cNvPr id="19" name="Freeform 19">
              <a:extLst>
                <a:ext uri="{FF2B5EF4-FFF2-40B4-BE49-F238E27FC236}">
                  <a16:creationId xmlns:a16="http://schemas.microsoft.com/office/drawing/2014/main" id="{C7BFF31F-B11A-0014-6B42-23F01486ED6B}"/>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20" name="TextBox 20">
              <a:extLst>
                <a:ext uri="{FF2B5EF4-FFF2-40B4-BE49-F238E27FC236}">
                  <a16:creationId xmlns:a16="http://schemas.microsoft.com/office/drawing/2014/main" id="{CC8A51C4-A5CC-10DA-62D4-51301C042151}"/>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7" name="Rectangle: Rounded Corners 6">
            <a:extLst>
              <a:ext uri="{FF2B5EF4-FFF2-40B4-BE49-F238E27FC236}">
                <a16:creationId xmlns:a16="http://schemas.microsoft.com/office/drawing/2014/main" id="{765E6C81-3E9A-3083-ABE7-B4175707971C}"/>
              </a:ext>
            </a:extLst>
          </p:cNvPr>
          <p:cNvSpPr/>
          <p:nvPr/>
        </p:nvSpPr>
        <p:spPr>
          <a:xfrm>
            <a:off x="7696200" y="1169906"/>
            <a:ext cx="1904999" cy="620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Category</a:t>
            </a:r>
            <a:endParaRPr lang="en-IN" sz="3600" dirty="0"/>
          </a:p>
        </p:txBody>
      </p:sp>
      <p:sp>
        <p:nvSpPr>
          <p:cNvPr id="8" name="Rectangle: Rounded Corners 7">
            <a:extLst>
              <a:ext uri="{FF2B5EF4-FFF2-40B4-BE49-F238E27FC236}">
                <a16:creationId xmlns:a16="http://schemas.microsoft.com/office/drawing/2014/main" id="{A66AC95B-7370-3CEA-EE14-3A62C67A49A1}"/>
              </a:ext>
            </a:extLst>
          </p:cNvPr>
          <p:cNvSpPr/>
          <p:nvPr/>
        </p:nvSpPr>
        <p:spPr>
          <a:xfrm>
            <a:off x="13411200" y="2811783"/>
            <a:ext cx="1904999" cy="620791"/>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Business</a:t>
            </a:r>
            <a:endParaRPr lang="en-IN" sz="3600" dirty="0"/>
          </a:p>
        </p:txBody>
      </p:sp>
      <p:sp>
        <p:nvSpPr>
          <p:cNvPr id="10" name="Rectangle: Rounded Corners 9">
            <a:extLst>
              <a:ext uri="{FF2B5EF4-FFF2-40B4-BE49-F238E27FC236}">
                <a16:creationId xmlns:a16="http://schemas.microsoft.com/office/drawing/2014/main" id="{BA8CD490-C9FC-A546-D810-E54177DBC76A}"/>
              </a:ext>
            </a:extLst>
          </p:cNvPr>
          <p:cNvSpPr/>
          <p:nvPr/>
        </p:nvSpPr>
        <p:spPr>
          <a:xfrm>
            <a:off x="2590799" y="2846309"/>
            <a:ext cx="1904999" cy="6207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Luxury</a:t>
            </a:r>
            <a:endParaRPr lang="en-IN" sz="3600" dirty="0"/>
          </a:p>
        </p:txBody>
      </p:sp>
      <p:sp>
        <p:nvSpPr>
          <p:cNvPr id="11" name="Rectangle: Rounded Corners 10">
            <a:extLst>
              <a:ext uri="{FF2B5EF4-FFF2-40B4-BE49-F238E27FC236}">
                <a16:creationId xmlns:a16="http://schemas.microsoft.com/office/drawing/2014/main" id="{9632A831-61B1-15C7-4338-447E41660B7F}"/>
              </a:ext>
            </a:extLst>
          </p:cNvPr>
          <p:cNvSpPr/>
          <p:nvPr/>
        </p:nvSpPr>
        <p:spPr>
          <a:xfrm>
            <a:off x="2209800" y="4268218"/>
            <a:ext cx="3276597" cy="5537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Property Name</a:t>
            </a:r>
            <a:endParaRPr lang="en-IN" sz="3600" dirty="0"/>
          </a:p>
        </p:txBody>
      </p:sp>
      <p:cxnSp>
        <p:nvCxnSpPr>
          <p:cNvPr id="21" name="Straight Connector 20">
            <a:extLst>
              <a:ext uri="{FF2B5EF4-FFF2-40B4-BE49-F238E27FC236}">
                <a16:creationId xmlns:a16="http://schemas.microsoft.com/office/drawing/2014/main" id="{BEA7C4F0-9523-6568-C4CD-4D2012CCCEFC}"/>
              </a:ext>
            </a:extLst>
          </p:cNvPr>
          <p:cNvCxnSpPr>
            <a:cxnSpLocks/>
          </p:cNvCxnSpPr>
          <p:nvPr/>
        </p:nvCxnSpPr>
        <p:spPr>
          <a:xfrm>
            <a:off x="3543299" y="2247900"/>
            <a:ext cx="1059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EB4E61-174A-6251-E759-20F874D63B41}"/>
              </a:ext>
            </a:extLst>
          </p:cNvPr>
          <p:cNvCxnSpPr/>
          <p:nvPr/>
        </p:nvCxnSpPr>
        <p:spPr>
          <a:xfrm>
            <a:off x="8839200" y="1790697"/>
            <a:ext cx="0" cy="45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80B59-4190-DA3D-E6FD-D7F55E20C22C}"/>
              </a:ext>
            </a:extLst>
          </p:cNvPr>
          <p:cNvCxnSpPr>
            <a:cxnSpLocks/>
          </p:cNvCxnSpPr>
          <p:nvPr/>
        </p:nvCxnSpPr>
        <p:spPr>
          <a:xfrm>
            <a:off x="14135099" y="2247900"/>
            <a:ext cx="0" cy="5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23C198B-5D14-1F30-B827-BA8DCB0D9467}"/>
              </a:ext>
            </a:extLst>
          </p:cNvPr>
          <p:cNvCxnSpPr>
            <a:cxnSpLocks/>
            <a:endCxn id="10" idx="0"/>
          </p:cNvCxnSpPr>
          <p:nvPr/>
        </p:nvCxnSpPr>
        <p:spPr>
          <a:xfrm>
            <a:off x="3543299" y="2247900"/>
            <a:ext cx="0" cy="5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A014B7-B3A4-018A-09B5-E05BF5BDD95E}"/>
              </a:ext>
            </a:extLst>
          </p:cNvPr>
          <p:cNvCxnSpPr>
            <a:cxnSpLocks/>
          </p:cNvCxnSpPr>
          <p:nvPr/>
        </p:nvCxnSpPr>
        <p:spPr>
          <a:xfrm>
            <a:off x="3543298" y="3467100"/>
            <a:ext cx="0" cy="80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228A67-C564-5C0E-34CB-4D5144394901}"/>
              </a:ext>
            </a:extLst>
          </p:cNvPr>
          <p:cNvCxnSpPr>
            <a:cxnSpLocks/>
          </p:cNvCxnSpPr>
          <p:nvPr/>
        </p:nvCxnSpPr>
        <p:spPr>
          <a:xfrm>
            <a:off x="14363699" y="3467100"/>
            <a:ext cx="0" cy="80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8891883B-577E-6EB4-825E-E229A3E6F9D1}"/>
              </a:ext>
            </a:extLst>
          </p:cNvPr>
          <p:cNvSpPr/>
          <p:nvPr/>
        </p:nvSpPr>
        <p:spPr>
          <a:xfrm>
            <a:off x="12801605" y="4323594"/>
            <a:ext cx="3276597" cy="5537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Property Name</a:t>
            </a:r>
            <a:endParaRPr lang="en-IN" sz="3600" dirty="0"/>
          </a:p>
        </p:txBody>
      </p:sp>
      <p:cxnSp>
        <p:nvCxnSpPr>
          <p:cNvPr id="33" name="Straight Connector 32">
            <a:extLst>
              <a:ext uri="{FF2B5EF4-FFF2-40B4-BE49-F238E27FC236}">
                <a16:creationId xmlns:a16="http://schemas.microsoft.com/office/drawing/2014/main" id="{0E05275D-14F9-1BD9-A31A-F2FE8565E4F6}"/>
              </a:ext>
            </a:extLst>
          </p:cNvPr>
          <p:cNvCxnSpPr>
            <a:cxnSpLocks/>
          </p:cNvCxnSpPr>
          <p:nvPr/>
        </p:nvCxnSpPr>
        <p:spPr>
          <a:xfrm>
            <a:off x="2895600" y="4821966"/>
            <a:ext cx="0" cy="321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EA63E96-C5FB-1991-B5F3-CFD3541841FD}"/>
              </a:ext>
            </a:extLst>
          </p:cNvPr>
          <p:cNvCxnSpPr/>
          <p:nvPr/>
        </p:nvCxnSpPr>
        <p:spPr>
          <a:xfrm>
            <a:off x="2895600" y="56007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3AC3F9-41DE-3933-8339-7371AB6DE677}"/>
              </a:ext>
            </a:extLst>
          </p:cNvPr>
          <p:cNvCxnSpPr/>
          <p:nvPr/>
        </p:nvCxnSpPr>
        <p:spPr>
          <a:xfrm>
            <a:off x="2895600" y="64389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38DD79-5043-23B8-C1E8-470175D9B1C8}"/>
              </a:ext>
            </a:extLst>
          </p:cNvPr>
          <p:cNvCxnSpPr/>
          <p:nvPr/>
        </p:nvCxnSpPr>
        <p:spPr>
          <a:xfrm>
            <a:off x="2895600" y="72771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4449734-5570-17D2-9275-FEB7DF965254}"/>
              </a:ext>
            </a:extLst>
          </p:cNvPr>
          <p:cNvCxnSpPr/>
          <p:nvPr/>
        </p:nvCxnSpPr>
        <p:spPr>
          <a:xfrm>
            <a:off x="2895600" y="8039100"/>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C9C024-A70F-DBCB-FB66-178F84C8210B}"/>
              </a:ext>
            </a:extLst>
          </p:cNvPr>
          <p:cNvCxnSpPr>
            <a:cxnSpLocks/>
          </p:cNvCxnSpPr>
          <p:nvPr/>
        </p:nvCxnSpPr>
        <p:spPr>
          <a:xfrm>
            <a:off x="13792200" y="4877342"/>
            <a:ext cx="0" cy="2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4BED17-D861-031B-31FE-8D0DBE8631CE}"/>
              </a:ext>
            </a:extLst>
          </p:cNvPr>
          <p:cNvCxnSpPr>
            <a:cxnSpLocks/>
          </p:cNvCxnSpPr>
          <p:nvPr/>
        </p:nvCxnSpPr>
        <p:spPr>
          <a:xfrm>
            <a:off x="13792200" y="56185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C3AD53-DAA3-9FEA-3F72-EDAA59F6E7FF}"/>
              </a:ext>
            </a:extLst>
          </p:cNvPr>
          <p:cNvCxnSpPr>
            <a:cxnSpLocks/>
          </p:cNvCxnSpPr>
          <p:nvPr/>
        </p:nvCxnSpPr>
        <p:spPr>
          <a:xfrm>
            <a:off x="13792200" y="64567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334183-214C-5AAE-0D00-E9D8A2892DE6}"/>
              </a:ext>
            </a:extLst>
          </p:cNvPr>
          <p:cNvCxnSpPr>
            <a:cxnSpLocks/>
          </p:cNvCxnSpPr>
          <p:nvPr/>
        </p:nvCxnSpPr>
        <p:spPr>
          <a:xfrm>
            <a:off x="13792200" y="7218718"/>
            <a:ext cx="647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08E88D7-C94E-ECCD-A067-5191410EDB41}"/>
              </a:ext>
            </a:extLst>
          </p:cNvPr>
          <p:cNvSpPr/>
          <p:nvPr/>
        </p:nvSpPr>
        <p:spPr>
          <a:xfrm>
            <a:off x="3581398" y="5284708"/>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Grands</a:t>
            </a:r>
            <a:endParaRPr lang="en-IN" sz="2800" dirty="0"/>
          </a:p>
        </p:txBody>
      </p:sp>
      <p:sp>
        <p:nvSpPr>
          <p:cNvPr id="52" name="Rectangle 51">
            <a:extLst>
              <a:ext uri="{FF2B5EF4-FFF2-40B4-BE49-F238E27FC236}">
                <a16:creationId xmlns:a16="http://schemas.microsoft.com/office/drawing/2014/main" id="{D0AC31D5-B07E-A474-A9E7-A8C47DB64FAD}"/>
              </a:ext>
            </a:extLst>
          </p:cNvPr>
          <p:cNvSpPr/>
          <p:nvPr/>
        </p:nvSpPr>
        <p:spPr>
          <a:xfrm>
            <a:off x="3581398" y="6048030"/>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Exotica</a:t>
            </a:r>
            <a:endParaRPr lang="en-IN" sz="2800" dirty="0"/>
          </a:p>
        </p:txBody>
      </p:sp>
      <p:sp>
        <p:nvSpPr>
          <p:cNvPr id="53" name="Rectangle 52">
            <a:extLst>
              <a:ext uri="{FF2B5EF4-FFF2-40B4-BE49-F238E27FC236}">
                <a16:creationId xmlns:a16="http://schemas.microsoft.com/office/drawing/2014/main" id="{0C733772-E4DD-F8A7-D378-AA488CD7C4B6}"/>
              </a:ext>
            </a:extLst>
          </p:cNvPr>
          <p:cNvSpPr/>
          <p:nvPr/>
        </p:nvSpPr>
        <p:spPr>
          <a:xfrm>
            <a:off x="3581398" y="6908332"/>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Blu</a:t>
            </a:r>
            <a:endParaRPr lang="en-IN" sz="2800" dirty="0"/>
          </a:p>
        </p:txBody>
      </p:sp>
      <p:sp>
        <p:nvSpPr>
          <p:cNvPr id="54" name="Rectangle 53">
            <a:extLst>
              <a:ext uri="{FF2B5EF4-FFF2-40B4-BE49-F238E27FC236}">
                <a16:creationId xmlns:a16="http://schemas.microsoft.com/office/drawing/2014/main" id="{7EC13D09-A794-A778-60AC-801A52BA20A2}"/>
              </a:ext>
            </a:extLst>
          </p:cNvPr>
          <p:cNvSpPr/>
          <p:nvPr/>
        </p:nvSpPr>
        <p:spPr>
          <a:xfrm>
            <a:off x="3581398" y="7728714"/>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Bay</a:t>
            </a:r>
            <a:endParaRPr lang="en-IN" sz="2800" dirty="0"/>
          </a:p>
        </p:txBody>
      </p:sp>
      <p:sp>
        <p:nvSpPr>
          <p:cNvPr id="55" name="Rectangle 54">
            <a:extLst>
              <a:ext uri="{FF2B5EF4-FFF2-40B4-BE49-F238E27FC236}">
                <a16:creationId xmlns:a16="http://schemas.microsoft.com/office/drawing/2014/main" id="{4DC3743A-4558-317D-00E3-1A1CBCEA81A4}"/>
              </a:ext>
            </a:extLst>
          </p:cNvPr>
          <p:cNvSpPr/>
          <p:nvPr/>
        </p:nvSpPr>
        <p:spPr>
          <a:xfrm>
            <a:off x="14439897" y="6106695"/>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Palace</a:t>
            </a:r>
            <a:endParaRPr lang="en-IN" sz="2800" dirty="0"/>
          </a:p>
        </p:txBody>
      </p:sp>
      <p:sp>
        <p:nvSpPr>
          <p:cNvPr id="56" name="Rectangle 55">
            <a:extLst>
              <a:ext uri="{FF2B5EF4-FFF2-40B4-BE49-F238E27FC236}">
                <a16:creationId xmlns:a16="http://schemas.microsoft.com/office/drawing/2014/main" id="{2C558DA0-321B-7F7C-07B3-7633C4F8FCB4}"/>
              </a:ext>
            </a:extLst>
          </p:cNvPr>
          <p:cNvSpPr/>
          <p:nvPr/>
        </p:nvSpPr>
        <p:spPr>
          <a:xfrm>
            <a:off x="14427515" y="5284708"/>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City</a:t>
            </a:r>
            <a:endParaRPr lang="en-IN" sz="2800" dirty="0"/>
          </a:p>
        </p:txBody>
      </p:sp>
      <p:sp>
        <p:nvSpPr>
          <p:cNvPr id="57" name="Rectangle 56">
            <a:extLst>
              <a:ext uri="{FF2B5EF4-FFF2-40B4-BE49-F238E27FC236}">
                <a16:creationId xmlns:a16="http://schemas.microsoft.com/office/drawing/2014/main" id="{FAD74D14-48CF-6D6C-0A49-EA4A3BF29226}"/>
              </a:ext>
            </a:extLst>
          </p:cNvPr>
          <p:cNvSpPr/>
          <p:nvPr/>
        </p:nvSpPr>
        <p:spPr>
          <a:xfrm>
            <a:off x="14477991" y="6908332"/>
            <a:ext cx="2209800" cy="620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AtliQ Seasons</a:t>
            </a:r>
            <a:endParaRPr lang="en-IN" sz="2800" dirty="0"/>
          </a:p>
        </p:txBody>
      </p:sp>
      <p:sp>
        <p:nvSpPr>
          <p:cNvPr id="58" name="Rectangle: Rounded Corners 57">
            <a:extLst>
              <a:ext uri="{FF2B5EF4-FFF2-40B4-BE49-F238E27FC236}">
                <a16:creationId xmlns:a16="http://schemas.microsoft.com/office/drawing/2014/main" id="{DCB6E75F-160C-FE87-9817-97D7B058E704}"/>
              </a:ext>
            </a:extLst>
          </p:cNvPr>
          <p:cNvSpPr/>
          <p:nvPr/>
        </p:nvSpPr>
        <p:spPr>
          <a:xfrm>
            <a:off x="6172200" y="8337830"/>
            <a:ext cx="7429489" cy="4688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Each property name has 4 room class</a:t>
            </a:r>
            <a:endParaRPr lang="en-IN" sz="3600" dirty="0"/>
          </a:p>
        </p:txBody>
      </p:sp>
      <p:sp>
        <p:nvSpPr>
          <p:cNvPr id="59" name="Rectangle: Rounded Corners 58">
            <a:extLst>
              <a:ext uri="{FF2B5EF4-FFF2-40B4-BE49-F238E27FC236}">
                <a16:creationId xmlns:a16="http://schemas.microsoft.com/office/drawing/2014/main" id="{19E113C4-00AD-BF15-3973-8773B69874FE}"/>
              </a:ext>
            </a:extLst>
          </p:cNvPr>
          <p:cNvSpPr/>
          <p:nvPr/>
        </p:nvSpPr>
        <p:spPr>
          <a:xfrm>
            <a:off x="3432819" y="9609488"/>
            <a:ext cx="1904999" cy="430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standard </a:t>
            </a:r>
            <a:endParaRPr lang="en-IN" sz="3200" dirty="0"/>
          </a:p>
        </p:txBody>
      </p:sp>
      <p:sp>
        <p:nvSpPr>
          <p:cNvPr id="60" name="Rectangle: Rounded Corners 59">
            <a:extLst>
              <a:ext uri="{FF2B5EF4-FFF2-40B4-BE49-F238E27FC236}">
                <a16:creationId xmlns:a16="http://schemas.microsoft.com/office/drawing/2014/main" id="{A991E9E7-1EF3-8F6B-F6FB-A3BB55CBB9CB}"/>
              </a:ext>
            </a:extLst>
          </p:cNvPr>
          <p:cNvSpPr/>
          <p:nvPr/>
        </p:nvSpPr>
        <p:spPr>
          <a:xfrm>
            <a:off x="6308918" y="9655871"/>
            <a:ext cx="1904999" cy="3836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elite</a:t>
            </a:r>
            <a:endParaRPr lang="en-IN" sz="3200" dirty="0"/>
          </a:p>
        </p:txBody>
      </p:sp>
      <p:sp>
        <p:nvSpPr>
          <p:cNvPr id="61" name="Rectangle: Rounded Corners 60">
            <a:extLst>
              <a:ext uri="{FF2B5EF4-FFF2-40B4-BE49-F238E27FC236}">
                <a16:creationId xmlns:a16="http://schemas.microsoft.com/office/drawing/2014/main" id="{FD453AA6-9114-6A40-6AB3-6E0902FA902C}"/>
              </a:ext>
            </a:extLst>
          </p:cNvPr>
          <p:cNvSpPr/>
          <p:nvPr/>
        </p:nvSpPr>
        <p:spPr>
          <a:xfrm>
            <a:off x="9829800" y="9667123"/>
            <a:ext cx="1904999" cy="460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premium</a:t>
            </a:r>
            <a:endParaRPr lang="en-IN" sz="3200" dirty="0"/>
          </a:p>
        </p:txBody>
      </p:sp>
      <p:sp>
        <p:nvSpPr>
          <p:cNvPr id="62" name="Rectangle: Rounded Corners 61">
            <a:extLst>
              <a:ext uri="{FF2B5EF4-FFF2-40B4-BE49-F238E27FC236}">
                <a16:creationId xmlns:a16="http://schemas.microsoft.com/office/drawing/2014/main" id="{F7766E80-620C-6CA1-F329-328B0781254F}"/>
              </a:ext>
            </a:extLst>
          </p:cNvPr>
          <p:cNvSpPr/>
          <p:nvPr/>
        </p:nvSpPr>
        <p:spPr>
          <a:xfrm>
            <a:off x="13411200" y="9667124"/>
            <a:ext cx="2343142" cy="4608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presidential</a:t>
            </a:r>
            <a:endParaRPr lang="en-IN" sz="3200" dirty="0"/>
          </a:p>
        </p:txBody>
      </p:sp>
      <p:cxnSp>
        <p:nvCxnSpPr>
          <p:cNvPr id="64" name="Straight Arrow Connector 63">
            <a:extLst>
              <a:ext uri="{FF2B5EF4-FFF2-40B4-BE49-F238E27FC236}">
                <a16:creationId xmlns:a16="http://schemas.microsoft.com/office/drawing/2014/main" id="{4F64B277-59AB-EA72-C4B4-D2A6F035C423}"/>
              </a:ext>
            </a:extLst>
          </p:cNvPr>
          <p:cNvCxnSpPr>
            <a:cxnSpLocks/>
          </p:cNvCxnSpPr>
          <p:nvPr/>
        </p:nvCxnSpPr>
        <p:spPr>
          <a:xfrm>
            <a:off x="4223169" y="9365969"/>
            <a:ext cx="0" cy="28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53106A4-B407-047B-E435-1B2C36F6F5EB}"/>
              </a:ext>
            </a:extLst>
          </p:cNvPr>
          <p:cNvCxnSpPr>
            <a:cxnSpLocks/>
          </p:cNvCxnSpPr>
          <p:nvPr/>
        </p:nvCxnSpPr>
        <p:spPr>
          <a:xfrm>
            <a:off x="7247866" y="9393853"/>
            <a:ext cx="0" cy="26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7ED6084-381C-3452-1A76-9511B0DA969D}"/>
              </a:ext>
            </a:extLst>
          </p:cNvPr>
          <p:cNvCxnSpPr>
            <a:cxnSpLocks/>
          </p:cNvCxnSpPr>
          <p:nvPr/>
        </p:nvCxnSpPr>
        <p:spPr>
          <a:xfrm>
            <a:off x="14152028" y="9365969"/>
            <a:ext cx="0" cy="28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8E9646F-93AE-5E7C-FBC8-43BA7D98C025}"/>
              </a:ext>
            </a:extLst>
          </p:cNvPr>
          <p:cNvCxnSpPr>
            <a:cxnSpLocks/>
          </p:cNvCxnSpPr>
          <p:nvPr/>
        </p:nvCxnSpPr>
        <p:spPr>
          <a:xfrm>
            <a:off x="10667999" y="9365969"/>
            <a:ext cx="0" cy="31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40C75CE-1513-583A-CE12-F01045BECBDB}"/>
              </a:ext>
            </a:extLst>
          </p:cNvPr>
          <p:cNvCxnSpPr/>
          <p:nvPr/>
        </p:nvCxnSpPr>
        <p:spPr>
          <a:xfrm>
            <a:off x="4223169" y="9365969"/>
            <a:ext cx="9928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67B6D24-25B3-3FB1-DBED-E4607A847C46}"/>
              </a:ext>
            </a:extLst>
          </p:cNvPr>
          <p:cNvCxnSpPr>
            <a:cxnSpLocks/>
          </p:cNvCxnSpPr>
          <p:nvPr/>
        </p:nvCxnSpPr>
        <p:spPr>
          <a:xfrm>
            <a:off x="9372600" y="8806698"/>
            <a:ext cx="0" cy="55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7486ACC-18F4-866A-0C58-77312469A913}"/>
              </a:ext>
            </a:extLst>
          </p:cNvPr>
          <p:cNvSpPr/>
          <p:nvPr/>
        </p:nvSpPr>
        <p:spPr>
          <a:xfrm>
            <a:off x="-1447800" y="4395151"/>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253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86A38484-5DD1-9093-A542-5042CB1E3BE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0B6A7337-25FC-B435-3004-958582A8D426}"/>
              </a:ext>
            </a:extLst>
          </p:cNvPr>
          <p:cNvSpPr/>
          <p:nvPr/>
        </p:nvSpPr>
        <p:spPr>
          <a:xfrm flipV="1">
            <a:off x="1524001" y="952500"/>
            <a:ext cx="15469426"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6F363609-5574-8DA6-EE0C-58E4F7DA7582}"/>
              </a:ext>
            </a:extLst>
          </p:cNvPr>
          <p:cNvGrpSpPr/>
          <p:nvPr/>
        </p:nvGrpSpPr>
        <p:grpSpPr>
          <a:xfrm>
            <a:off x="15421355" y="585724"/>
            <a:ext cx="1572072" cy="263834"/>
            <a:chOff x="0" y="0"/>
            <a:chExt cx="414044" cy="69487"/>
          </a:xfrm>
        </p:grpSpPr>
        <p:sp>
          <p:nvSpPr>
            <p:cNvPr id="13" name="Freeform 13">
              <a:extLst>
                <a:ext uri="{FF2B5EF4-FFF2-40B4-BE49-F238E27FC236}">
                  <a16:creationId xmlns:a16="http://schemas.microsoft.com/office/drawing/2014/main" id="{0397DC56-4951-343B-C5D3-D3E2763C63C7}"/>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94BB908F-2AAC-8272-4859-899562298FA8}"/>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5832A200-DEC4-F9C7-B87A-8FF0977B1C7D}"/>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3" name="Table 2">
            <a:extLst>
              <a:ext uri="{FF2B5EF4-FFF2-40B4-BE49-F238E27FC236}">
                <a16:creationId xmlns:a16="http://schemas.microsoft.com/office/drawing/2014/main" id="{A73A3891-8E20-4B72-371F-BB8A3EAE2DF4}"/>
              </a:ext>
            </a:extLst>
          </p:cNvPr>
          <p:cNvGraphicFramePr>
            <a:graphicFrameLocks noGrp="1"/>
          </p:cNvGraphicFramePr>
          <p:nvPr>
            <p:extLst>
              <p:ext uri="{D42A27DB-BD31-4B8C-83A1-F6EECF244321}">
                <p14:modId xmlns:p14="http://schemas.microsoft.com/office/powerpoint/2010/main" val="1521347651"/>
              </p:ext>
            </p:extLst>
          </p:nvPr>
        </p:nvGraphicFramePr>
        <p:xfrm>
          <a:off x="1631313" y="1333500"/>
          <a:ext cx="14958652" cy="6172193"/>
        </p:xfrm>
        <a:graphic>
          <a:graphicData uri="http://schemas.openxmlformats.org/drawingml/2006/table">
            <a:tbl>
              <a:tblPr/>
              <a:tblGrid>
                <a:gridCol w="2235199">
                  <a:extLst>
                    <a:ext uri="{9D8B030D-6E8A-4147-A177-3AD203B41FA5}">
                      <a16:colId xmlns:a16="http://schemas.microsoft.com/office/drawing/2014/main" val="2703307839"/>
                    </a:ext>
                  </a:extLst>
                </a:gridCol>
                <a:gridCol w="7737235">
                  <a:extLst>
                    <a:ext uri="{9D8B030D-6E8A-4147-A177-3AD203B41FA5}">
                      <a16:colId xmlns:a16="http://schemas.microsoft.com/office/drawing/2014/main" val="2107187156"/>
                    </a:ext>
                  </a:extLst>
                </a:gridCol>
                <a:gridCol w="4986218">
                  <a:extLst>
                    <a:ext uri="{9D8B030D-6E8A-4147-A177-3AD203B41FA5}">
                      <a16:colId xmlns:a16="http://schemas.microsoft.com/office/drawing/2014/main" val="2858400744"/>
                    </a:ext>
                  </a:extLst>
                </a:gridCol>
              </a:tblGrid>
              <a:tr h="905777">
                <a:tc>
                  <a:txBody>
                    <a:bodyPr/>
                    <a:lstStyle/>
                    <a:p>
                      <a:pPr algn="l" fontAlgn="b"/>
                      <a:r>
                        <a:rPr lang="en-IN" sz="2400" b="1" i="0" u="none" strike="noStrike">
                          <a:solidFill>
                            <a:srgbClr val="FFFFFF"/>
                          </a:solidFill>
                          <a:effectLst/>
                          <a:latin typeface="Calibri" panose="020F0502020204030204" pitchFamily="34" charset="0"/>
                        </a:rPr>
                        <a:t>Calculated Column Name</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tc>
                  <a:txBody>
                    <a:bodyPr/>
                    <a:lstStyle/>
                    <a:p>
                      <a:pPr algn="l" fontAlgn="b"/>
                      <a:r>
                        <a:rPr lang="en-IN" sz="2400" b="1" i="0" u="none" strike="noStrike">
                          <a:solidFill>
                            <a:srgbClr val="FFFFFF"/>
                          </a:solidFill>
                          <a:effectLst/>
                          <a:latin typeface="Calibri" panose="020F0502020204030204" pitchFamily="34" charset="0"/>
                        </a:rPr>
                        <a:t>Description / Purpose</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tc>
                  <a:txBody>
                    <a:bodyPr/>
                    <a:lstStyle/>
                    <a:p>
                      <a:pPr algn="l" fontAlgn="b"/>
                      <a:r>
                        <a:rPr lang="en-IN" sz="2400" b="1" i="0" u="none" strike="noStrike">
                          <a:solidFill>
                            <a:srgbClr val="FFFFFF"/>
                          </a:solidFill>
                          <a:effectLst/>
                          <a:latin typeface="Calibri" panose="020F0502020204030204" pitchFamily="34" charset="0"/>
                        </a:rPr>
                        <a:t>DAX formula</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F0"/>
                    </a:solidFill>
                  </a:tcPr>
                </a:tc>
                <a:extLst>
                  <a:ext uri="{0D108BD9-81ED-4DB2-BD59-A6C34878D82A}">
                    <a16:rowId xmlns:a16="http://schemas.microsoft.com/office/drawing/2014/main" val="1727515666"/>
                  </a:ext>
                </a:extLst>
              </a:tr>
              <a:tr h="1436294">
                <a:tc>
                  <a:txBody>
                    <a:bodyPr/>
                    <a:lstStyle/>
                    <a:p>
                      <a:pPr algn="l" fontAlgn="b"/>
                      <a:r>
                        <a:rPr lang="en-IN" sz="2400" b="0" i="0" u="none" strike="noStrike">
                          <a:solidFill>
                            <a:srgbClr val="000000"/>
                          </a:solidFill>
                          <a:effectLst/>
                          <a:latin typeface="Calibri" panose="020F0502020204030204" pitchFamily="34" charset="0"/>
                        </a:rPr>
                        <a:t>wn</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400" b="0" i="0" u="none" strike="noStrike">
                          <a:solidFill>
                            <a:srgbClr val="000000"/>
                          </a:solidFill>
                          <a:effectLst/>
                          <a:latin typeface="Calibri" panose="020F0502020204030204" pitchFamily="34" charset="0"/>
                        </a:rPr>
                        <a:t>To get the week number from the corresponding date. </a:t>
                      </a:r>
                      <a:br>
                        <a:rPr lang="en-US" sz="2400" b="0" i="0" u="none" strike="noStrike">
                          <a:solidFill>
                            <a:srgbClr val="000000"/>
                          </a:solidFill>
                          <a:effectLst/>
                          <a:latin typeface="Calibri" panose="020F0502020204030204" pitchFamily="34" charset="0"/>
                        </a:rPr>
                      </a:br>
                      <a:br>
                        <a:rPr lang="en-US" sz="2400" b="0" i="0" u="none" strike="noStrike">
                          <a:solidFill>
                            <a:srgbClr val="000000"/>
                          </a:solidFill>
                          <a:effectLst/>
                          <a:latin typeface="Calibri" panose="020F0502020204030204" pitchFamily="34" charset="0"/>
                        </a:rPr>
                      </a:br>
                      <a:endParaRPr lang="en-US" sz="2400" b="0" i="0" u="none" strike="noStrike">
                        <a:solidFill>
                          <a:srgbClr val="000000"/>
                        </a:solidFill>
                        <a:effectLst/>
                        <a:latin typeface="Calibri" panose="020F0502020204030204" pitchFamily="34" charset="0"/>
                      </a:endParaRP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400" b="0" i="0" u="none" strike="noStrike">
                          <a:solidFill>
                            <a:srgbClr val="000000"/>
                          </a:solidFill>
                          <a:effectLst/>
                          <a:latin typeface="Calibri" panose="020F0502020204030204" pitchFamily="34" charset="0"/>
                        </a:rPr>
                        <a:t>wn = WEEKNUM(dim_date[date])</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36242547"/>
                  </a:ext>
                </a:extLst>
              </a:tr>
              <a:tr h="3830122">
                <a:tc>
                  <a:txBody>
                    <a:bodyPr/>
                    <a:lstStyle/>
                    <a:p>
                      <a:pPr algn="l" fontAlgn="b"/>
                      <a:r>
                        <a:rPr lang="en-IN" sz="2400" b="0" i="0" u="none" strike="noStrike">
                          <a:solidFill>
                            <a:srgbClr val="000000"/>
                          </a:solidFill>
                          <a:effectLst/>
                          <a:latin typeface="Calibri" panose="020F0502020204030204" pitchFamily="34" charset="0"/>
                        </a:rPr>
                        <a:t>day type</a:t>
                      </a:r>
                    </a:p>
                  </a:txBody>
                  <a:tcPr marL="5782" marR="5782" marT="578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2400" b="0" i="0" u="none" strike="noStrike">
                          <a:solidFill>
                            <a:srgbClr val="000000"/>
                          </a:solidFill>
                          <a:effectLst/>
                          <a:latin typeface="Calibri" panose="020F0502020204030204" pitchFamily="34" charset="0"/>
                        </a:rPr>
                        <a:t>Based on the feedback from stakeholder, we considered </a:t>
                      </a:r>
                      <a:br>
                        <a:rPr lang="en-US" sz="2400" b="0" i="0" u="none" strike="noStrike">
                          <a:solidFill>
                            <a:srgbClr val="000000"/>
                          </a:solidFill>
                          <a:effectLst/>
                          <a:latin typeface="Calibri" panose="020F0502020204030204" pitchFamily="34" charset="0"/>
                        </a:rPr>
                      </a:br>
                      <a:r>
                        <a:rPr lang="en-US" sz="2400" b="0" i="0" u="none" strike="noStrike">
                          <a:solidFill>
                            <a:srgbClr val="000000"/>
                          </a:solidFill>
                          <a:effectLst/>
                          <a:latin typeface="Calibri" panose="020F0502020204030204" pitchFamily="34" charset="0"/>
                        </a:rPr>
                        <a:t>Friday and Saturday as weekend and weekdays from Sunday to Thurdsay. In PowerBI, Sunday weekday number is 1, Monday is 2 and so on. So, if weekday number is greater than 5, then weekend or else weekday.</a:t>
                      </a:r>
                      <a:br>
                        <a:rPr lang="en-US" sz="2400" b="0" i="0" u="none" strike="noStrike">
                          <a:solidFill>
                            <a:srgbClr val="000000"/>
                          </a:solidFill>
                          <a:effectLst/>
                          <a:latin typeface="Calibri" panose="020F0502020204030204" pitchFamily="34" charset="0"/>
                        </a:rPr>
                      </a:br>
                      <a:br>
                        <a:rPr lang="en-US" sz="2400" b="0" i="0" u="none" strike="noStrike">
                          <a:solidFill>
                            <a:srgbClr val="000000"/>
                          </a:solidFill>
                          <a:effectLst/>
                          <a:latin typeface="Calibri" panose="020F0502020204030204" pitchFamily="34" charset="0"/>
                        </a:rPr>
                      </a:br>
                      <a:r>
                        <a:rPr lang="en-US" sz="2400" b="0" i="0" u="none" strike="noStrike">
                          <a:solidFill>
                            <a:srgbClr val="000000"/>
                          </a:solidFill>
                          <a:effectLst/>
                          <a:latin typeface="Calibri" panose="020F0502020204030204" pitchFamily="34" charset="0"/>
                        </a:rPr>
                        <a:t>https://learn.microsoft.com/en-us/dax/weekday-function-dax</a:t>
                      </a:r>
                      <a:br>
                        <a:rPr lang="en-US" sz="2400" b="0" i="0" u="none" strike="noStrike">
                          <a:solidFill>
                            <a:srgbClr val="000000"/>
                          </a:solidFill>
                          <a:effectLst/>
                          <a:latin typeface="Calibri" panose="020F0502020204030204" pitchFamily="34" charset="0"/>
                        </a:rPr>
                      </a:br>
                      <a:endParaRPr lang="en-US" sz="2400" b="0" i="0" u="none" strike="noStrike">
                        <a:solidFill>
                          <a:srgbClr val="000000"/>
                        </a:solidFill>
                        <a:effectLst/>
                        <a:latin typeface="Calibri" panose="020F0502020204030204" pitchFamily="34" charset="0"/>
                      </a:endParaRP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2400" b="0" i="0" u="none" strike="noStrike" dirty="0">
                          <a:solidFill>
                            <a:srgbClr val="000000"/>
                          </a:solidFill>
                          <a:effectLst/>
                          <a:latin typeface="Calibri" panose="020F0502020204030204" pitchFamily="34" charset="0"/>
                        </a:rPr>
                        <a:t>day type =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Var </a:t>
                      </a:r>
                      <a:r>
                        <a:rPr lang="en-US" sz="2400" b="0" i="0" u="none" strike="noStrike" dirty="0" err="1">
                          <a:solidFill>
                            <a:srgbClr val="000000"/>
                          </a:solidFill>
                          <a:effectLst/>
                          <a:latin typeface="Calibri" panose="020F0502020204030204" pitchFamily="34" charset="0"/>
                        </a:rPr>
                        <a:t>wkd</a:t>
                      </a:r>
                      <a:r>
                        <a:rPr lang="en-US" sz="2400" b="0" i="0" u="none" strike="noStrike" dirty="0">
                          <a:solidFill>
                            <a:srgbClr val="000000"/>
                          </a:solidFill>
                          <a:effectLst/>
                          <a:latin typeface="Calibri" panose="020F0502020204030204" pitchFamily="34" charset="0"/>
                        </a:rPr>
                        <a:t> = WEEKDAY(</a:t>
                      </a:r>
                      <a:r>
                        <a:rPr lang="en-US" sz="2400" b="0" i="0" u="none" strike="noStrike" dirty="0" err="1">
                          <a:solidFill>
                            <a:srgbClr val="000000"/>
                          </a:solidFill>
                          <a:effectLst/>
                          <a:latin typeface="Calibri" panose="020F0502020204030204" pitchFamily="34" charset="0"/>
                        </a:rPr>
                        <a:t>dim_date</a:t>
                      </a:r>
                      <a:r>
                        <a:rPr lang="en-US" sz="2400" b="0" i="0" u="none" strike="noStrike" dirty="0">
                          <a:solidFill>
                            <a:srgbClr val="000000"/>
                          </a:solidFill>
                          <a:effectLst/>
                          <a:latin typeface="Calibri" panose="020F0502020204030204" pitchFamily="34" charset="0"/>
                        </a:rPr>
                        <a:t>[date],1)</a:t>
                      </a:r>
                      <a:br>
                        <a:rPr lang="en-US" sz="2400" b="0" i="0" u="none" strike="noStrike" dirty="0">
                          <a:solidFill>
                            <a:srgbClr val="000000"/>
                          </a:solidFill>
                          <a:effectLst/>
                          <a:latin typeface="Calibri" panose="020F0502020204030204" pitchFamily="34" charset="0"/>
                        </a:rPr>
                      </a:b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return</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IF(</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wkd</a:t>
                      </a:r>
                      <a:r>
                        <a:rPr lang="en-US" sz="2400" b="0" i="0" u="none" strike="noStrike" dirty="0">
                          <a:solidFill>
                            <a:srgbClr val="000000"/>
                          </a:solidFill>
                          <a:effectLst/>
                          <a:latin typeface="Calibri" panose="020F0502020204030204" pitchFamily="34" charset="0"/>
                        </a:rPr>
                        <a:t>&gt;5,"Weekend","Weekday")</a:t>
                      </a:r>
                    </a:p>
                  </a:txBody>
                  <a:tcPr marL="5782" marR="5782" marT="578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671301242"/>
                  </a:ext>
                </a:extLst>
              </a:tr>
            </a:tbl>
          </a:graphicData>
        </a:graphic>
      </p:graphicFrame>
      <p:grpSp>
        <p:nvGrpSpPr>
          <p:cNvPr id="4" name="Group 6">
            <a:extLst>
              <a:ext uri="{FF2B5EF4-FFF2-40B4-BE49-F238E27FC236}">
                <a16:creationId xmlns:a16="http://schemas.microsoft.com/office/drawing/2014/main" id="{1E2CBE89-8C16-7F9A-80B5-745EA7A9752F}"/>
              </a:ext>
            </a:extLst>
          </p:cNvPr>
          <p:cNvGrpSpPr/>
          <p:nvPr/>
        </p:nvGrpSpPr>
        <p:grpSpPr>
          <a:xfrm>
            <a:off x="16479329" y="8504959"/>
            <a:ext cx="1028198" cy="1028198"/>
            <a:chOff x="0" y="0"/>
            <a:chExt cx="812800" cy="812800"/>
          </a:xfrm>
        </p:grpSpPr>
        <p:sp>
          <p:nvSpPr>
            <p:cNvPr id="5" name="Freeform 7">
              <a:extLst>
                <a:ext uri="{FF2B5EF4-FFF2-40B4-BE49-F238E27FC236}">
                  <a16:creationId xmlns:a16="http://schemas.microsoft.com/office/drawing/2014/main" id="{7B64F2DF-4D38-E89F-5BE6-B8826B6D54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6" name="TextBox 8">
              <a:extLst>
                <a:ext uri="{FF2B5EF4-FFF2-40B4-BE49-F238E27FC236}">
                  <a16:creationId xmlns:a16="http://schemas.microsoft.com/office/drawing/2014/main" id="{B8223933-0E23-C6C0-63F7-3A2AA8B7B492}"/>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7" name="TextBox 13">
            <a:extLst>
              <a:ext uri="{FF2B5EF4-FFF2-40B4-BE49-F238E27FC236}">
                <a16:creationId xmlns:a16="http://schemas.microsoft.com/office/drawing/2014/main" id="{644F5F57-5380-63EB-8C65-1CF27725420F}"/>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05</a:t>
            </a:r>
          </a:p>
        </p:txBody>
      </p:sp>
    </p:spTree>
    <p:extLst>
      <p:ext uri="{BB962C8B-B14F-4D97-AF65-F5344CB8AC3E}">
        <p14:creationId xmlns:p14="http://schemas.microsoft.com/office/powerpoint/2010/main" val="79963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9DE6AFFF-95E0-106D-B8E3-B1F7E3406B9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5C070F5-EED3-8B53-F2B9-066E3D7241A0}"/>
              </a:ext>
            </a:extLst>
          </p:cNvPr>
          <p:cNvSpPr/>
          <p:nvPr/>
        </p:nvSpPr>
        <p:spPr>
          <a:xfrm flipV="1">
            <a:off x="1447800" y="906952"/>
            <a:ext cx="15780403"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82C3405B-F929-587A-63F9-00D90EEC2418}"/>
              </a:ext>
            </a:extLst>
          </p:cNvPr>
          <p:cNvGrpSpPr/>
          <p:nvPr/>
        </p:nvGrpSpPr>
        <p:grpSpPr>
          <a:xfrm>
            <a:off x="15656132" y="569007"/>
            <a:ext cx="1572072" cy="263834"/>
            <a:chOff x="0" y="0"/>
            <a:chExt cx="414044" cy="69487"/>
          </a:xfrm>
        </p:grpSpPr>
        <p:sp>
          <p:nvSpPr>
            <p:cNvPr id="13" name="Freeform 13">
              <a:extLst>
                <a:ext uri="{FF2B5EF4-FFF2-40B4-BE49-F238E27FC236}">
                  <a16:creationId xmlns:a16="http://schemas.microsoft.com/office/drawing/2014/main" id="{05426F4F-A49C-CE58-2BCE-F0CAAA3BE8DA}"/>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67DFFA14-DECC-A6E4-BE30-3D6E67596D7C}"/>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B4ACFDF1-E687-837A-29EB-6E64CD22701F}"/>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6" name="Table 5">
            <a:extLst>
              <a:ext uri="{FF2B5EF4-FFF2-40B4-BE49-F238E27FC236}">
                <a16:creationId xmlns:a16="http://schemas.microsoft.com/office/drawing/2014/main" id="{6C247141-9FA1-E4F5-2D07-14BF62342560}"/>
              </a:ext>
            </a:extLst>
          </p:cNvPr>
          <p:cNvGraphicFramePr>
            <a:graphicFrameLocks noGrp="1"/>
          </p:cNvGraphicFramePr>
          <p:nvPr>
            <p:extLst>
              <p:ext uri="{D42A27DB-BD31-4B8C-83A1-F6EECF244321}">
                <p14:modId xmlns:p14="http://schemas.microsoft.com/office/powerpoint/2010/main" val="2728707870"/>
              </p:ext>
            </p:extLst>
          </p:nvPr>
        </p:nvGraphicFramePr>
        <p:xfrm>
          <a:off x="1181132" y="1020539"/>
          <a:ext cx="15925736" cy="9127206"/>
        </p:xfrm>
        <a:graphic>
          <a:graphicData uri="http://schemas.openxmlformats.org/drawingml/2006/table">
            <a:tbl>
              <a:tblPr/>
              <a:tblGrid>
                <a:gridCol w="1268085">
                  <a:extLst>
                    <a:ext uri="{9D8B030D-6E8A-4147-A177-3AD203B41FA5}">
                      <a16:colId xmlns:a16="http://schemas.microsoft.com/office/drawing/2014/main" val="2939212079"/>
                    </a:ext>
                  </a:extLst>
                </a:gridCol>
                <a:gridCol w="2209800">
                  <a:extLst>
                    <a:ext uri="{9D8B030D-6E8A-4147-A177-3AD203B41FA5}">
                      <a16:colId xmlns:a16="http://schemas.microsoft.com/office/drawing/2014/main" val="1518100618"/>
                    </a:ext>
                  </a:extLst>
                </a:gridCol>
                <a:gridCol w="7373837">
                  <a:extLst>
                    <a:ext uri="{9D8B030D-6E8A-4147-A177-3AD203B41FA5}">
                      <a16:colId xmlns:a16="http://schemas.microsoft.com/office/drawing/2014/main" val="3581280300"/>
                    </a:ext>
                  </a:extLst>
                </a:gridCol>
                <a:gridCol w="5074014">
                  <a:extLst>
                    <a:ext uri="{9D8B030D-6E8A-4147-A177-3AD203B41FA5}">
                      <a16:colId xmlns:a16="http://schemas.microsoft.com/office/drawing/2014/main" val="2000603231"/>
                    </a:ext>
                  </a:extLst>
                </a:gridCol>
              </a:tblGrid>
              <a:tr h="279645">
                <a:tc>
                  <a:txBody>
                    <a:bodyPr/>
                    <a:lstStyle/>
                    <a:p>
                      <a:pPr algn="r" fontAlgn="b"/>
                      <a:r>
                        <a:rPr lang="en-IN" sz="1800" b="0" i="0" u="none" strike="noStrike">
                          <a:solidFill>
                            <a:srgbClr val="000000"/>
                          </a:solidFill>
                          <a:effectLst/>
                          <a:latin typeface="Calibri" panose="020F0502020204030204" pitchFamily="34" charset="0"/>
                        </a:rPr>
                        <a:t>1</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Revenue</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revenue_realized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Revenue = SUM(fact_bookings[revenue_realized])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175254363"/>
                  </a:ext>
                </a:extLst>
              </a:tr>
              <a:tr h="279645">
                <a:tc>
                  <a:txBody>
                    <a:bodyPr/>
                    <a:lstStyle/>
                    <a:p>
                      <a:pPr algn="r" fontAlgn="b"/>
                      <a:r>
                        <a:rPr lang="en-IN" sz="1800" b="0" i="0" u="none" strike="noStrike">
                          <a:solidFill>
                            <a:srgbClr val="000000"/>
                          </a:solidFill>
                          <a:effectLst/>
                          <a:latin typeface="Calibri" panose="020F0502020204030204" pitchFamily="34" charset="0"/>
                        </a:rPr>
                        <a:t>2</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number of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Bookings = COUNT(fact_bookings[booking_id])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995228013"/>
                  </a:ext>
                </a:extLst>
              </a:tr>
              <a:tr h="553226">
                <a:tc>
                  <a:txBody>
                    <a:bodyPr/>
                    <a:lstStyle/>
                    <a:p>
                      <a:pPr algn="r" fontAlgn="b"/>
                      <a:r>
                        <a:rPr lang="en-IN" sz="1800" b="0" i="0" u="none" strike="noStrike">
                          <a:solidFill>
                            <a:srgbClr val="000000"/>
                          </a:solidFill>
                          <a:effectLst/>
                          <a:latin typeface="Calibri" panose="020F0502020204030204" pitchFamily="34" charset="0"/>
                        </a:rPr>
                        <a:t>3</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capacity of rooms present in hotels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Capacity = SUM(fact_aggregated_bookings[capacity])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616945650"/>
                  </a:ext>
                </a:extLst>
              </a:tr>
              <a:tr h="553226">
                <a:tc>
                  <a:txBody>
                    <a:bodyPr/>
                    <a:lstStyle/>
                    <a:p>
                      <a:pPr algn="r" fontAlgn="b"/>
                      <a:r>
                        <a:rPr lang="en-IN" sz="1800" b="0" i="0" u="none" strike="noStrike">
                          <a:solidFill>
                            <a:srgbClr val="000000"/>
                          </a:solidFill>
                          <a:effectLst/>
                          <a:latin typeface="Calibri" panose="020F0502020204030204" pitchFamily="34" charset="0"/>
                        </a:rPr>
                        <a:t>4</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Succesful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succesful bookings happened for all hotels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Succesful Bookings = SUM(fact_aggregated_bookings[successful_bookings])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92284053"/>
                  </a:ext>
                </a:extLst>
              </a:tr>
              <a:tr h="553226">
                <a:tc>
                  <a:txBody>
                    <a:bodyPr/>
                    <a:lstStyle/>
                    <a:p>
                      <a:pPr algn="r" fontAlgn="b"/>
                      <a:r>
                        <a:rPr lang="en-IN" sz="1800" b="0" i="0" u="none" strike="noStrike">
                          <a:solidFill>
                            <a:srgbClr val="000000"/>
                          </a:solidFill>
                          <a:effectLst/>
                          <a:latin typeface="Calibri" panose="020F0502020204030204" pitchFamily="34" charset="0"/>
                        </a:rPr>
                        <a:t>5</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Occupancy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Occupancy means total successful bookings happened to the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total rooms available(capacity)</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Occupancy % = DIVIDE([Total Succesful Bookings],[Total Capacity],0)</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32227509"/>
                  </a:ext>
                </a:extLst>
              </a:tr>
              <a:tr h="279645">
                <a:tc>
                  <a:txBody>
                    <a:bodyPr/>
                    <a:lstStyle/>
                    <a:p>
                      <a:pPr algn="r" fontAlgn="b"/>
                      <a:r>
                        <a:rPr lang="en-IN" sz="1800" b="0" i="0" u="none" strike="noStrike">
                          <a:solidFill>
                            <a:srgbClr val="000000"/>
                          </a:solidFill>
                          <a:effectLst/>
                          <a:latin typeface="Calibri" panose="020F0502020204030204" pitchFamily="34" charset="0"/>
                        </a:rPr>
                        <a:t>6</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Average Rating</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Get the average ratings given by the customers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Average Rating = AVERAGE(fact_bookings[ratings_given])</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272196987"/>
                  </a:ext>
                </a:extLst>
              </a:tr>
              <a:tr h="1100388">
                <a:tc>
                  <a:txBody>
                    <a:bodyPr/>
                    <a:lstStyle/>
                    <a:p>
                      <a:pPr algn="r" fontAlgn="b"/>
                      <a:r>
                        <a:rPr lang="en-IN" sz="1800" b="0" i="0" u="none" strike="noStrike">
                          <a:solidFill>
                            <a:srgbClr val="000000"/>
                          </a:solidFill>
                          <a:effectLst/>
                          <a:latin typeface="Calibri" panose="020F0502020204030204" pitchFamily="34" charset="0"/>
                        </a:rPr>
                        <a:t>7</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No of days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total number of days present in the data.</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In our case, we have data from May to July. So 92 days.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No of days = DATEDIFF(MIN(dim_date[date]),MAX(dim_date[date]),DAY) +1</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798528700"/>
                  </a:ext>
                </a:extLst>
              </a:tr>
              <a:tr h="553226">
                <a:tc>
                  <a:txBody>
                    <a:bodyPr/>
                    <a:lstStyle/>
                    <a:p>
                      <a:pPr algn="r" fontAlgn="b"/>
                      <a:r>
                        <a:rPr lang="en-IN" sz="1800" b="0" i="0" u="none" strike="noStrike">
                          <a:solidFill>
                            <a:srgbClr val="000000"/>
                          </a:solidFill>
                          <a:effectLst/>
                          <a:latin typeface="Calibri" panose="020F0502020204030204" pitchFamily="34" charset="0"/>
                        </a:rPr>
                        <a:t>8</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cancelled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the"Cancelled" bookings out of all Total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cancelled bookings = CALCULATE([Total Bookings],fact_bookings[booking_status]="Cancelled")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47946368"/>
                  </a:ext>
                </a:extLst>
              </a:tr>
              <a:tr h="826807">
                <a:tc>
                  <a:txBody>
                    <a:bodyPr/>
                    <a:lstStyle/>
                    <a:p>
                      <a:pPr algn="r" fontAlgn="b"/>
                      <a:r>
                        <a:rPr lang="en-IN" sz="1800" b="0" i="0" u="none" strike="noStrike">
                          <a:solidFill>
                            <a:srgbClr val="000000"/>
                          </a:solidFill>
                          <a:effectLst/>
                          <a:latin typeface="Calibri" panose="020F0502020204030204" pitchFamily="34" charset="0"/>
                        </a:rPr>
                        <a:t>9</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Cancellation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calculating the cancellaton percentage.</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endParaRPr lang="en-IN" sz="1800" b="0" i="0" u="none" strike="noStrike">
                        <a:solidFill>
                          <a:srgbClr val="000000"/>
                        </a:solidFill>
                        <a:effectLst/>
                        <a:latin typeface="Calibri" panose="020F0502020204030204" pitchFamily="34" charset="0"/>
                      </a:endParaRP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Cancellation % = DIVIDE([Total cancelled bookings],[Total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147798396"/>
                  </a:ext>
                </a:extLst>
              </a:tr>
              <a:tr h="826807">
                <a:tc>
                  <a:txBody>
                    <a:bodyPr/>
                    <a:lstStyle/>
                    <a:p>
                      <a:pPr algn="r" fontAlgn="b"/>
                      <a:r>
                        <a:rPr lang="en-IN" sz="1800" b="0" i="0" u="none" strike="noStrike">
                          <a:solidFill>
                            <a:srgbClr val="000000"/>
                          </a:solidFill>
                          <a:effectLst/>
                          <a:latin typeface="Calibri" panose="020F0502020204030204" pitchFamily="34" charset="0"/>
                        </a:rPr>
                        <a:t>10</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Checked Out</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successful 'Checked out' bookings out of all Total bookings happened</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Checked Out = CALCULATE([Total Bookings],fact_bookings[booking_status]="Checked Out")</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66904088"/>
                  </a:ext>
                </a:extLst>
              </a:tr>
              <a:tr h="1100388">
                <a:tc>
                  <a:txBody>
                    <a:bodyPr/>
                    <a:lstStyle/>
                    <a:p>
                      <a:pPr algn="r" fontAlgn="b"/>
                      <a:r>
                        <a:rPr lang="en-IN" sz="1800" b="0" i="0" u="none" strike="noStrike">
                          <a:solidFill>
                            <a:srgbClr val="000000"/>
                          </a:solidFill>
                          <a:effectLst/>
                          <a:latin typeface="Calibri" panose="020F0502020204030204" pitchFamily="34" charset="0"/>
                        </a:rPr>
                        <a:t>11</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Total no show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the"No Show" bookings out of all Total bookings happened </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("No show" means those customers who neither cancelled nor attend to their booked rooms)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Total no show bookings = CALCULATE([Total Bookings],fact_bookings[booking_status]="No Show")</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119513451"/>
                  </a:ext>
                </a:extLst>
              </a:tr>
              <a:tr h="553226">
                <a:tc>
                  <a:txBody>
                    <a:bodyPr/>
                    <a:lstStyle/>
                    <a:p>
                      <a:pPr algn="r" fontAlgn="b"/>
                      <a:r>
                        <a:rPr lang="en-IN" sz="1800" b="0" i="0" u="none" strike="noStrike">
                          <a:solidFill>
                            <a:srgbClr val="000000"/>
                          </a:solidFill>
                          <a:effectLst/>
                          <a:latin typeface="Calibri" panose="020F0502020204030204" pitchFamily="34" charset="0"/>
                        </a:rPr>
                        <a:t>12</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No Show rate %</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calculating the no show percentage.</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No Show rate % = DIVIDE([Total no show bookings],[Total Bookings])</a:t>
                      </a:r>
                    </a:p>
                  </a:txBody>
                  <a:tcPr marL="5742" marR="5742" marT="5742"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267558791"/>
                  </a:ext>
                </a:extLst>
              </a:tr>
              <a:tr h="1100388">
                <a:tc>
                  <a:txBody>
                    <a:bodyPr/>
                    <a:lstStyle/>
                    <a:p>
                      <a:pPr algn="r" fontAlgn="b"/>
                      <a:r>
                        <a:rPr lang="en-IN" sz="1800" b="0" i="0" u="none" strike="noStrike" dirty="0">
                          <a:solidFill>
                            <a:srgbClr val="000000"/>
                          </a:solidFill>
                          <a:effectLst/>
                          <a:latin typeface="Calibri" panose="020F0502020204030204" pitchFamily="34" charset="0"/>
                        </a:rPr>
                        <a:t>13</a:t>
                      </a:r>
                    </a:p>
                  </a:txBody>
                  <a:tcPr marL="5742" marR="5742" marT="5742"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IN" sz="1800" b="0" i="0" u="none" strike="noStrike" dirty="0">
                          <a:solidFill>
                            <a:srgbClr val="000000"/>
                          </a:solidFill>
                          <a:effectLst/>
                          <a:latin typeface="Calibri" panose="020F0502020204030204" pitchFamily="34" charset="0"/>
                        </a:rPr>
                        <a:t>Booking % by Platform</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dirty="0">
                          <a:solidFill>
                            <a:srgbClr val="000000"/>
                          </a:solidFill>
                          <a:effectLst/>
                          <a:latin typeface="Calibri" panose="020F0502020204030204" pitchFamily="34" charset="0"/>
                        </a:rPr>
                        <a:t>To show the percentage contribution of each booking platform for bookings in hotels.</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We have booking platforms like </a:t>
                      </a:r>
                      <a:r>
                        <a:rPr lang="en-US" sz="1800" b="0" i="0" u="none" strike="noStrike" dirty="0" err="1">
                          <a:solidFill>
                            <a:srgbClr val="000000"/>
                          </a:solidFill>
                          <a:effectLst/>
                          <a:latin typeface="Calibri" panose="020F0502020204030204" pitchFamily="34" charset="0"/>
                        </a:rPr>
                        <a:t>makeyourtrip</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logtrip</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tripster</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etc</a:t>
                      </a:r>
                      <a:r>
                        <a:rPr lang="en-US" sz="1800" b="0" i="0" u="none" strike="noStrike" dirty="0">
                          <a:solidFill>
                            <a:srgbClr val="000000"/>
                          </a:solidFill>
                          <a:effectLst/>
                          <a:latin typeface="Calibri" panose="020F0502020204030204" pitchFamily="34" charset="0"/>
                        </a:rPr>
                        <a:t>)</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dirty="0">
                          <a:solidFill>
                            <a:srgbClr val="000000"/>
                          </a:solidFill>
                          <a:effectLst/>
                          <a:latin typeface="Calibri" panose="020F0502020204030204" pitchFamily="34" charset="0"/>
                        </a:rPr>
                        <a:t>Booking % by Platform = DIVIDE([Total Bookings],</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CALCULATE([Total Bookings],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ALL(</a:t>
                      </a:r>
                      <a:r>
                        <a:rPr lang="en-US" sz="1800" b="0" i="0" u="none" strike="noStrike" dirty="0" err="1">
                          <a:solidFill>
                            <a:srgbClr val="000000"/>
                          </a:solidFill>
                          <a:effectLst/>
                          <a:latin typeface="Calibri" panose="020F0502020204030204" pitchFamily="34" charset="0"/>
                        </a:rPr>
                        <a:t>fact_bookings</a:t>
                      </a:r>
                      <a:r>
                        <a:rPr lang="en-US" sz="1800" b="0" i="0" u="none" strike="noStrike" dirty="0">
                          <a:solidFill>
                            <a:srgbClr val="000000"/>
                          </a:solidFill>
                          <a:effectLst/>
                          <a:latin typeface="Calibri" panose="020F0502020204030204" pitchFamily="34" charset="0"/>
                        </a:rPr>
                        <a:t>[</a:t>
                      </a:r>
                      <a:r>
                        <a:rPr lang="en-US" sz="1800" b="0" i="0" u="none" strike="noStrike" dirty="0" err="1">
                          <a:solidFill>
                            <a:srgbClr val="000000"/>
                          </a:solidFill>
                          <a:effectLst/>
                          <a:latin typeface="Calibri" panose="020F0502020204030204" pitchFamily="34" charset="0"/>
                        </a:rPr>
                        <a:t>booking_platform</a:t>
                      </a:r>
                      <a:r>
                        <a:rPr lang="en-US" sz="1800" b="0" i="0" u="none" strike="noStrike" dirty="0">
                          <a:solidFill>
                            <a:srgbClr val="000000"/>
                          </a:solidFill>
                          <a:effectLst/>
                          <a:latin typeface="Calibri" panose="020F0502020204030204" pitchFamily="34" charset="0"/>
                        </a:rPr>
                        <a:t>])</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  ))*100</a:t>
                      </a:r>
                    </a:p>
                  </a:txBody>
                  <a:tcPr marL="5742" marR="5742" marT="5742" marB="0" anchor="b">
                    <a:lnL>
                      <a:noFill/>
                    </a:lnL>
                    <a:lnR>
                      <a:noFill/>
                    </a:lnR>
                    <a:lnT w="6350" cap="flat" cmpd="sng" algn="ctr">
                      <a:solidFill>
                        <a:srgbClr val="4472C4"/>
                      </a:solidFill>
                      <a:prstDash val="solid"/>
                      <a:round/>
                      <a:headEnd type="none" w="med" len="med"/>
                      <a:tailEnd type="none" w="med" len="med"/>
                    </a:lnT>
                    <a:lnB>
                      <a:noFill/>
                    </a:lnB>
                    <a:noFill/>
                  </a:tcPr>
                </a:tc>
                <a:extLst>
                  <a:ext uri="{0D108BD9-81ED-4DB2-BD59-A6C34878D82A}">
                    <a16:rowId xmlns:a16="http://schemas.microsoft.com/office/drawing/2014/main" val="4042440046"/>
                  </a:ext>
                </a:extLst>
              </a:tr>
            </a:tbl>
          </a:graphicData>
        </a:graphic>
      </p:graphicFrame>
      <p:grpSp>
        <p:nvGrpSpPr>
          <p:cNvPr id="7" name="Group 6">
            <a:extLst>
              <a:ext uri="{FF2B5EF4-FFF2-40B4-BE49-F238E27FC236}">
                <a16:creationId xmlns:a16="http://schemas.microsoft.com/office/drawing/2014/main" id="{70ECE854-8A44-6786-761A-D1EAACB99A36}"/>
              </a:ext>
            </a:extLst>
          </p:cNvPr>
          <p:cNvGrpSpPr/>
          <p:nvPr/>
        </p:nvGrpSpPr>
        <p:grpSpPr>
          <a:xfrm>
            <a:off x="16698865" y="9005960"/>
            <a:ext cx="1028198" cy="1028198"/>
            <a:chOff x="0" y="0"/>
            <a:chExt cx="812800" cy="812800"/>
          </a:xfrm>
        </p:grpSpPr>
        <p:sp>
          <p:nvSpPr>
            <p:cNvPr id="16" name="Freeform 7">
              <a:extLst>
                <a:ext uri="{FF2B5EF4-FFF2-40B4-BE49-F238E27FC236}">
                  <a16:creationId xmlns:a16="http://schemas.microsoft.com/office/drawing/2014/main" id="{4D8F6E09-BC52-AF7D-700A-9A8CC43AF3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17" name="TextBox 8">
              <a:extLst>
                <a:ext uri="{FF2B5EF4-FFF2-40B4-BE49-F238E27FC236}">
                  <a16:creationId xmlns:a16="http://schemas.microsoft.com/office/drawing/2014/main" id="{A8B1F4ED-AB53-0FB2-DAA2-3D74497B1540}"/>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18" name="TextBox 13">
            <a:extLst>
              <a:ext uri="{FF2B5EF4-FFF2-40B4-BE49-F238E27FC236}">
                <a16:creationId xmlns:a16="http://schemas.microsoft.com/office/drawing/2014/main" id="{395168DE-8AC6-048F-582D-5FC293FD9A51}"/>
              </a:ext>
            </a:extLst>
          </p:cNvPr>
          <p:cNvSpPr txBox="1"/>
          <p:nvPr/>
        </p:nvSpPr>
        <p:spPr>
          <a:xfrm>
            <a:off x="16849489" y="9209220"/>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06</a:t>
            </a:r>
          </a:p>
        </p:txBody>
      </p:sp>
    </p:spTree>
    <p:extLst>
      <p:ext uri="{BB962C8B-B14F-4D97-AF65-F5344CB8AC3E}">
        <p14:creationId xmlns:p14="http://schemas.microsoft.com/office/powerpoint/2010/main" val="42611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658D9300-3A1C-D774-CB71-1FCCF5A13A0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A6EFDDE-90DC-53A3-C752-4CBA103A5D7F}"/>
              </a:ext>
            </a:extLst>
          </p:cNvPr>
          <p:cNvSpPr/>
          <p:nvPr/>
        </p:nvSpPr>
        <p:spPr>
          <a:xfrm>
            <a:off x="1524001" y="1003914"/>
            <a:ext cx="15469426" cy="0"/>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C6E26E7F-93F3-D608-FBC1-63A9B61CD85B}"/>
              </a:ext>
            </a:extLst>
          </p:cNvPr>
          <p:cNvGrpSpPr/>
          <p:nvPr/>
        </p:nvGrpSpPr>
        <p:grpSpPr>
          <a:xfrm>
            <a:off x="15421355" y="599641"/>
            <a:ext cx="1572072" cy="263834"/>
            <a:chOff x="0" y="0"/>
            <a:chExt cx="414044" cy="69487"/>
          </a:xfrm>
        </p:grpSpPr>
        <p:sp>
          <p:nvSpPr>
            <p:cNvPr id="13" name="Freeform 13">
              <a:extLst>
                <a:ext uri="{FF2B5EF4-FFF2-40B4-BE49-F238E27FC236}">
                  <a16:creationId xmlns:a16="http://schemas.microsoft.com/office/drawing/2014/main" id="{DDB62C07-EB4E-B06B-1A21-5890AB527D41}"/>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2E3C4341-6410-CB6B-9E73-3D791E2B339C}"/>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01449E36-C3C6-9C9E-80E2-CADEED531BD6}"/>
              </a:ext>
            </a:extLst>
          </p:cNvPr>
          <p:cNvSpPr txBox="1"/>
          <p:nvPr/>
        </p:nvSpPr>
        <p:spPr>
          <a:xfrm>
            <a:off x="1524001" y="-90707"/>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3" name="Table 2">
            <a:extLst>
              <a:ext uri="{FF2B5EF4-FFF2-40B4-BE49-F238E27FC236}">
                <a16:creationId xmlns:a16="http://schemas.microsoft.com/office/drawing/2014/main" id="{4F3F2BBE-2324-E34E-164C-731063B9CC07}"/>
              </a:ext>
            </a:extLst>
          </p:cNvPr>
          <p:cNvGraphicFramePr>
            <a:graphicFrameLocks noGrp="1"/>
          </p:cNvGraphicFramePr>
          <p:nvPr>
            <p:extLst>
              <p:ext uri="{D42A27DB-BD31-4B8C-83A1-F6EECF244321}">
                <p14:modId xmlns:p14="http://schemas.microsoft.com/office/powerpoint/2010/main" val="3487963565"/>
              </p:ext>
            </p:extLst>
          </p:nvPr>
        </p:nvGraphicFramePr>
        <p:xfrm>
          <a:off x="1431336" y="1144354"/>
          <a:ext cx="15425328" cy="8792562"/>
        </p:xfrm>
        <a:graphic>
          <a:graphicData uri="http://schemas.openxmlformats.org/drawingml/2006/table">
            <a:tbl>
              <a:tblPr/>
              <a:tblGrid>
                <a:gridCol w="1070094">
                  <a:extLst>
                    <a:ext uri="{9D8B030D-6E8A-4147-A177-3AD203B41FA5}">
                      <a16:colId xmlns:a16="http://schemas.microsoft.com/office/drawing/2014/main" val="3552628527"/>
                    </a:ext>
                  </a:extLst>
                </a:gridCol>
                <a:gridCol w="2184492">
                  <a:extLst>
                    <a:ext uri="{9D8B030D-6E8A-4147-A177-3AD203B41FA5}">
                      <a16:colId xmlns:a16="http://schemas.microsoft.com/office/drawing/2014/main" val="228487595"/>
                    </a:ext>
                  </a:extLst>
                </a:gridCol>
                <a:gridCol w="7256161">
                  <a:extLst>
                    <a:ext uri="{9D8B030D-6E8A-4147-A177-3AD203B41FA5}">
                      <a16:colId xmlns:a16="http://schemas.microsoft.com/office/drawing/2014/main" val="3553418845"/>
                    </a:ext>
                  </a:extLst>
                </a:gridCol>
                <a:gridCol w="4914581">
                  <a:extLst>
                    <a:ext uri="{9D8B030D-6E8A-4147-A177-3AD203B41FA5}">
                      <a16:colId xmlns:a16="http://schemas.microsoft.com/office/drawing/2014/main" val="1113144444"/>
                    </a:ext>
                  </a:extLst>
                </a:gridCol>
              </a:tblGrid>
              <a:tr h="1085824">
                <a:tc>
                  <a:txBody>
                    <a:bodyPr/>
                    <a:lstStyle/>
                    <a:p>
                      <a:pPr algn="r" fontAlgn="b"/>
                      <a:r>
                        <a:rPr lang="en-IN" sz="1800" b="0" i="0" u="none" strike="noStrike">
                          <a:solidFill>
                            <a:srgbClr val="000000"/>
                          </a:solidFill>
                          <a:effectLst/>
                          <a:latin typeface="Calibri" panose="020F0502020204030204" pitchFamily="34" charset="0"/>
                        </a:rPr>
                        <a:t>14</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Booking % by Room class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show the percentage contribution of each room class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over total rooms booked.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We have room classes like Standard, Elite, Premium, Presidential.</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Booking % by Room class = DIVIDE([Total Bookings],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CALCULATE([Total Bookings],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ALL(dim_rooms[room_class])</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  ))*100</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545984714"/>
                  </a:ext>
                </a:extLst>
              </a:tr>
              <a:tr h="1085824">
                <a:tc>
                  <a:txBody>
                    <a:bodyPr/>
                    <a:lstStyle/>
                    <a:p>
                      <a:pPr algn="r" fontAlgn="b"/>
                      <a:r>
                        <a:rPr lang="en-IN" sz="1800" b="0" i="0" u="none" strike="noStrike">
                          <a:solidFill>
                            <a:srgbClr val="000000"/>
                          </a:solidFill>
                          <a:effectLst/>
                          <a:latin typeface="Calibri" panose="020F0502020204030204" pitchFamily="34" charset="0"/>
                        </a:rPr>
                        <a:t>15</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ADR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ADR(Average Daily rate)</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the ratio of revenue to the total rooms booked/sold.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the measure of the average paid for rooms sold in a given time period</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ADR = DIVIDE( [Revenue], [Total Bookings],0)</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465637063"/>
                  </a:ext>
                </a:extLst>
              </a:tr>
              <a:tr h="1319598">
                <a:tc>
                  <a:txBody>
                    <a:bodyPr/>
                    <a:lstStyle/>
                    <a:p>
                      <a:pPr algn="r" fontAlgn="b"/>
                      <a:r>
                        <a:rPr lang="en-IN" sz="1800" b="0" i="0" u="none" strike="noStrike">
                          <a:solidFill>
                            <a:srgbClr val="000000"/>
                          </a:solidFill>
                          <a:effectLst/>
                          <a:latin typeface="Calibri" panose="020F0502020204030204" pitchFamily="34" charset="0"/>
                        </a:rPr>
                        <a:t>16</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Realisation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realisation percentage.</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It is nothing but the succesful "checked out" percentage over all bookings happened.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err="1">
                          <a:solidFill>
                            <a:srgbClr val="000000"/>
                          </a:solidFill>
                          <a:effectLst/>
                          <a:latin typeface="Calibri" panose="020F0502020204030204" pitchFamily="34" charset="0"/>
                        </a:rPr>
                        <a:t>Realisation</a:t>
                      </a:r>
                      <a:r>
                        <a:rPr lang="en-US" sz="1800" b="0" i="0" u="none" strike="noStrike" dirty="0">
                          <a:solidFill>
                            <a:srgbClr val="000000"/>
                          </a:solidFill>
                          <a:effectLst/>
                          <a:latin typeface="Calibri" panose="020F0502020204030204" pitchFamily="34" charset="0"/>
                        </a:rPr>
                        <a:t> % = 1- ([Cancellation %]+[No Show rate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451453482"/>
                  </a:ext>
                </a:extLst>
              </a:tr>
              <a:tr h="1627558">
                <a:tc>
                  <a:txBody>
                    <a:bodyPr/>
                    <a:lstStyle/>
                    <a:p>
                      <a:pPr algn="r" fontAlgn="b"/>
                      <a:r>
                        <a:rPr lang="en-IN" sz="1800" b="0" i="0" u="none" strike="noStrike">
                          <a:solidFill>
                            <a:srgbClr val="000000"/>
                          </a:solidFill>
                          <a:effectLst/>
                          <a:latin typeface="Calibri" panose="020F0502020204030204" pitchFamily="34" charset="0"/>
                        </a:rPr>
                        <a:t>17</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RevPAR</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the RevPAR(Revenue Per Available Room)</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RevPAR represents the revenue generated per available room, whether or not they are occupied. RevPAR helps hotels measure their revenue generating performance to accurately price rooms. RevPAR can help hotels measure themselves against other properties or brands.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RevPAR = DIVIDE([Revenue],[Total Capacity])</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666804366"/>
                  </a:ext>
                </a:extLst>
              </a:tr>
              <a:tr h="1627558">
                <a:tc>
                  <a:txBody>
                    <a:bodyPr/>
                    <a:lstStyle/>
                    <a:p>
                      <a:pPr algn="r" fontAlgn="b"/>
                      <a:r>
                        <a:rPr lang="en-IN" sz="1800" b="0" i="0" u="none" strike="noStrike">
                          <a:solidFill>
                            <a:srgbClr val="000000"/>
                          </a:solidFill>
                          <a:effectLst/>
                          <a:latin typeface="Calibri" panose="020F0502020204030204" pitchFamily="34" charset="0"/>
                        </a:rPr>
                        <a:t>18</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DBRN</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DBRN(Daily Booked Room Nights)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This metrics tells on average how many rooms are booked for a day considering a time period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DBRN = DIVIDE([Total Bookings], [No of days])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90070176"/>
                  </a:ext>
                </a:extLst>
              </a:tr>
              <a:tr h="1627558">
                <a:tc>
                  <a:txBody>
                    <a:bodyPr/>
                    <a:lstStyle/>
                    <a:p>
                      <a:pPr algn="r" fontAlgn="b"/>
                      <a:r>
                        <a:rPr lang="en-IN" sz="1800" b="0" i="0" u="none" strike="noStrike">
                          <a:solidFill>
                            <a:srgbClr val="000000"/>
                          </a:solidFill>
                          <a:effectLst/>
                          <a:latin typeface="Calibri" panose="020F0502020204030204" pitchFamily="34" charset="0"/>
                        </a:rPr>
                        <a:t>19</a:t>
                      </a:r>
                    </a:p>
                  </a:txBody>
                  <a:tcPr marL="2387" marR="2387" marT="2387"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DSRN </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calculate DSRN(Daily Sellable Room Nights)</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This metrics tells on average how many rooms are ready to sell for a day considering a time period</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endParaRPr lang="en-US" sz="1800" b="0" i="0" u="none" strike="noStrike">
                        <a:solidFill>
                          <a:srgbClr val="000000"/>
                        </a:solidFill>
                        <a:effectLst/>
                        <a:latin typeface="Calibri" panose="020F0502020204030204" pitchFamily="34" charset="0"/>
                      </a:endParaRP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DSRN = DIVIDE([Total Capacity], [No of days])</a:t>
                      </a:r>
                    </a:p>
                  </a:txBody>
                  <a:tcPr marL="2387" marR="2387" marT="2387"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633969096"/>
                  </a:ext>
                </a:extLst>
              </a:tr>
            </a:tbl>
          </a:graphicData>
        </a:graphic>
      </p:graphicFrame>
      <p:grpSp>
        <p:nvGrpSpPr>
          <p:cNvPr id="4" name="Group 6">
            <a:extLst>
              <a:ext uri="{FF2B5EF4-FFF2-40B4-BE49-F238E27FC236}">
                <a16:creationId xmlns:a16="http://schemas.microsoft.com/office/drawing/2014/main" id="{C571A6BE-592C-DAA2-ABE0-F28C1BE219DB}"/>
              </a:ext>
            </a:extLst>
          </p:cNvPr>
          <p:cNvGrpSpPr/>
          <p:nvPr/>
        </p:nvGrpSpPr>
        <p:grpSpPr>
          <a:xfrm>
            <a:off x="16479329" y="8504959"/>
            <a:ext cx="1028198" cy="1028198"/>
            <a:chOff x="0" y="0"/>
            <a:chExt cx="812800" cy="812800"/>
          </a:xfrm>
        </p:grpSpPr>
        <p:sp>
          <p:nvSpPr>
            <p:cNvPr id="5" name="Freeform 7">
              <a:extLst>
                <a:ext uri="{FF2B5EF4-FFF2-40B4-BE49-F238E27FC236}">
                  <a16:creationId xmlns:a16="http://schemas.microsoft.com/office/drawing/2014/main" id="{171A3B6A-A749-32D9-E4CE-D6C0C519B2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7" name="TextBox 8">
              <a:extLst>
                <a:ext uri="{FF2B5EF4-FFF2-40B4-BE49-F238E27FC236}">
                  <a16:creationId xmlns:a16="http://schemas.microsoft.com/office/drawing/2014/main" id="{1693B02E-6CC9-45F1-BA41-61A4CA19AB98}"/>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8" name="TextBox 13">
            <a:extLst>
              <a:ext uri="{FF2B5EF4-FFF2-40B4-BE49-F238E27FC236}">
                <a16:creationId xmlns:a16="http://schemas.microsoft.com/office/drawing/2014/main" id="{8EAA57DD-875A-8BF5-6219-09789866AEF2}"/>
              </a:ext>
            </a:extLst>
          </p:cNvPr>
          <p:cNvSpPr txBox="1"/>
          <p:nvPr/>
        </p:nvSpPr>
        <p:spPr>
          <a:xfrm>
            <a:off x="16667795" y="8688807"/>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07</a:t>
            </a:r>
          </a:p>
        </p:txBody>
      </p:sp>
    </p:spTree>
    <p:extLst>
      <p:ext uri="{BB962C8B-B14F-4D97-AF65-F5344CB8AC3E}">
        <p14:creationId xmlns:p14="http://schemas.microsoft.com/office/powerpoint/2010/main" val="241161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7D3DA"/>
        </a:solidFill>
        <a:effectLst/>
      </p:bgPr>
    </p:bg>
    <p:spTree>
      <p:nvGrpSpPr>
        <p:cNvPr id="1" name="">
          <a:extLst>
            <a:ext uri="{FF2B5EF4-FFF2-40B4-BE49-F238E27FC236}">
              <a16:creationId xmlns:a16="http://schemas.microsoft.com/office/drawing/2014/main" id="{CFF73AE3-CA08-BE4A-4C74-A6C48CF46A7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ABE8A37-4361-77D9-518B-FD43EB588F26}"/>
              </a:ext>
            </a:extLst>
          </p:cNvPr>
          <p:cNvSpPr/>
          <p:nvPr/>
        </p:nvSpPr>
        <p:spPr>
          <a:xfrm>
            <a:off x="1025142" y="857137"/>
            <a:ext cx="16293918" cy="19082"/>
          </a:xfrm>
          <a:prstGeom prst="line">
            <a:avLst/>
          </a:prstGeom>
          <a:ln w="19050" cap="flat">
            <a:solidFill>
              <a:srgbClr val="000000"/>
            </a:solidFill>
            <a:prstDash val="solid"/>
            <a:headEnd type="none" w="sm" len="sm"/>
            <a:tailEnd type="none" w="sm" len="sm"/>
          </a:ln>
        </p:spPr>
      </p:sp>
      <p:grpSp>
        <p:nvGrpSpPr>
          <p:cNvPr id="12" name="Group 12">
            <a:extLst>
              <a:ext uri="{FF2B5EF4-FFF2-40B4-BE49-F238E27FC236}">
                <a16:creationId xmlns:a16="http://schemas.microsoft.com/office/drawing/2014/main" id="{6329811E-077F-B582-592E-53AC72C9CE71}"/>
              </a:ext>
            </a:extLst>
          </p:cNvPr>
          <p:cNvGrpSpPr/>
          <p:nvPr/>
        </p:nvGrpSpPr>
        <p:grpSpPr>
          <a:xfrm>
            <a:off x="15596964" y="569205"/>
            <a:ext cx="1572072" cy="263834"/>
            <a:chOff x="0" y="0"/>
            <a:chExt cx="414044" cy="69487"/>
          </a:xfrm>
        </p:grpSpPr>
        <p:sp>
          <p:nvSpPr>
            <p:cNvPr id="13" name="Freeform 13">
              <a:extLst>
                <a:ext uri="{FF2B5EF4-FFF2-40B4-BE49-F238E27FC236}">
                  <a16:creationId xmlns:a16="http://schemas.microsoft.com/office/drawing/2014/main" id="{B128C706-6E59-2A8C-4C25-7FCBEEB598D0}"/>
                </a:ext>
              </a:extLst>
            </p:cNvPr>
            <p:cNvSpPr/>
            <p:nvPr/>
          </p:nvSpPr>
          <p:spPr>
            <a:xfrm>
              <a:off x="0" y="0"/>
              <a:ext cx="414044" cy="69487"/>
            </a:xfrm>
            <a:custGeom>
              <a:avLst/>
              <a:gdLst/>
              <a:ahLst/>
              <a:cxnLst/>
              <a:rect l="l" t="t" r="r" b="b"/>
              <a:pathLst>
                <a:path w="414044" h="69487">
                  <a:moveTo>
                    <a:pt x="0" y="0"/>
                  </a:moveTo>
                  <a:lnTo>
                    <a:pt x="414044" y="0"/>
                  </a:lnTo>
                  <a:lnTo>
                    <a:pt x="414044" y="69487"/>
                  </a:lnTo>
                  <a:lnTo>
                    <a:pt x="0" y="69487"/>
                  </a:lnTo>
                  <a:close/>
                </a:path>
              </a:pathLst>
            </a:custGeom>
            <a:solidFill>
              <a:srgbClr val="C7B49E"/>
            </a:solidFill>
          </p:spPr>
        </p:sp>
        <p:sp>
          <p:nvSpPr>
            <p:cNvPr id="14" name="TextBox 14">
              <a:extLst>
                <a:ext uri="{FF2B5EF4-FFF2-40B4-BE49-F238E27FC236}">
                  <a16:creationId xmlns:a16="http://schemas.microsoft.com/office/drawing/2014/main" id="{5CC6D9AF-44DC-4603-A896-F96ECA6C22FF}"/>
                </a:ext>
              </a:extLst>
            </p:cNvPr>
            <p:cNvSpPr txBox="1"/>
            <p:nvPr/>
          </p:nvSpPr>
          <p:spPr>
            <a:xfrm>
              <a:off x="0" y="-57150"/>
              <a:ext cx="414044" cy="126637"/>
            </a:xfrm>
            <a:prstGeom prst="rect">
              <a:avLst/>
            </a:prstGeom>
          </p:spPr>
          <p:txBody>
            <a:bodyPr lIns="50800" tIns="50800" rIns="50800" bIns="50800" rtlCol="0" anchor="ctr"/>
            <a:lstStyle/>
            <a:p>
              <a:pPr algn="ctr">
                <a:lnSpc>
                  <a:spcPts val="3079"/>
                </a:lnSpc>
              </a:pPr>
              <a:endParaRPr/>
            </a:p>
          </p:txBody>
        </p:sp>
      </p:grpSp>
      <p:sp>
        <p:nvSpPr>
          <p:cNvPr id="15" name="TextBox 2">
            <a:extLst>
              <a:ext uri="{FF2B5EF4-FFF2-40B4-BE49-F238E27FC236}">
                <a16:creationId xmlns:a16="http://schemas.microsoft.com/office/drawing/2014/main" id="{6581B9F3-C4B9-230C-476B-AEC937670F42}"/>
              </a:ext>
            </a:extLst>
          </p:cNvPr>
          <p:cNvSpPr txBox="1"/>
          <p:nvPr/>
        </p:nvSpPr>
        <p:spPr>
          <a:xfrm>
            <a:off x="1118964" y="-101832"/>
            <a:ext cx="5836919" cy="934871"/>
          </a:xfrm>
          <a:prstGeom prst="rect">
            <a:avLst/>
          </a:prstGeom>
        </p:spPr>
        <p:txBody>
          <a:bodyPr wrap="square" lIns="0" tIns="0" rIns="0" bIns="0" rtlCol="0" anchor="t">
            <a:spAutoFit/>
          </a:bodyPr>
          <a:lstStyle>
            <a:defPPr>
              <a:defRPr lang="en-US"/>
            </a:defPPr>
            <a:lvl1pPr>
              <a:lnSpc>
                <a:spcPts val="8043"/>
              </a:lnSpc>
              <a:defRPr sz="4000">
                <a:solidFill>
                  <a:srgbClr val="000000"/>
                </a:solidFill>
                <a:latin typeface="DM Serif Display"/>
                <a:ea typeface="DM Serif Display"/>
                <a:cs typeface="DM Serif Display"/>
              </a:defRPr>
            </a:lvl1pPr>
          </a:lstStyle>
          <a:p>
            <a:r>
              <a:rPr lang="en-US" sz="4400" dirty="0">
                <a:sym typeface="Poppins Light"/>
              </a:rPr>
              <a:t>Key metrics formula</a:t>
            </a:r>
          </a:p>
        </p:txBody>
      </p:sp>
      <p:graphicFrame>
        <p:nvGraphicFramePr>
          <p:cNvPr id="4" name="Table 3">
            <a:extLst>
              <a:ext uri="{FF2B5EF4-FFF2-40B4-BE49-F238E27FC236}">
                <a16:creationId xmlns:a16="http://schemas.microsoft.com/office/drawing/2014/main" id="{49E1DA2B-E77D-404F-EE2C-492321A2F0FB}"/>
              </a:ext>
            </a:extLst>
          </p:cNvPr>
          <p:cNvGraphicFramePr>
            <a:graphicFrameLocks noGrp="1"/>
          </p:cNvGraphicFramePr>
          <p:nvPr>
            <p:extLst>
              <p:ext uri="{D42A27DB-BD31-4B8C-83A1-F6EECF244321}">
                <p14:modId xmlns:p14="http://schemas.microsoft.com/office/powerpoint/2010/main" val="1611700174"/>
              </p:ext>
            </p:extLst>
          </p:nvPr>
        </p:nvGraphicFramePr>
        <p:xfrm>
          <a:off x="1025141" y="1043548"/>
          <a:ext cx="15983526" cy="9066984"/>
        </p:xfrm>
        <a:graphic>
          <a:graphicData uri="http://schemas.openxmlformats.org/drawingml/2006/table">
            <a:tbl>
              <a:tblPr/>
              <a:tblGrid>
                <a:gridCol w="833264">
                  <a:extLst>
                    <a:ext uri="{9D8B030D-6E8A-4147-A177-3AD203B41FA5}">
                      <a16:colId xmlns:a16="http://schemas.microsoft.com/office/drawing/2014/main" val="1343849989"/>
                    </a:ext>
                  </a:extLst>
                </a:gridCol>
                <a:gridCol w="2802798">
                  <a:extLst>
                    <a:ext uri="{9D8B030D-6E8A-4147-A177-3AD203B41FA5}">
                      <a16:colId xmlns:a16="http://schemas.microsoft.com/office/drawing/2014/main" val="3440542888"/>
                    </a:ext>
                  </a:extLst>
                </a:gridCol>
                <a:gridCol w="4365609">
                  <a:extLst>
                    <a:ext uri="{9D8B030D-6E8A-4147-A177-3AD203B41FA5}">
                      <a16:colId xmlns:a16="http://schemas.microsoft.com/office/drawing/2014/main" val="2167473598"/>
                    </a:ext>
                  </a:extLst>
                </a:gridCol>
                <a:gridCol w="7981855">
                  <a:extLst>
                    <a:ext uri="{9D8B030D-6E8A-4147-A177-3AD203B41FA5}">
                      <a16:colId xmlns:a16="http://schemas.microsoft.com/office/drawing/2014/main" val="2538110435"/>
                    </a:ext>
                  </a:extLst>
                </a:gridCol>
              </a:tblGrid>
              <a:tr h="2885646">
                <a:tc>
                  <a:txBody>
                    <a:bodyPr/>
                    <a:lstStyle/>
                    <a:p>
                      <a:pPr algn="l" fontAlgn="b"/>
                      <a:r>
                        <a:rPr lang="en-IN" sz="1800" b="0" i="0" u="none" strike="noStrike">
                          <a:solidFill>
                            <a:srgbClr val="000000"/>
                          </a:solidFill>
                          <a:effectLst/>
                          <a:latin typeface="Calibri" panose="020F0502020204030204" pitchFamily="34" charset="0"/>
                        </a:rPr>
                        <a:t>24</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dirty="0" err="1">
                          <a:solidFill>
                            <a:srgbClr val="000000"/>
                          </a:solidFill>
                          <a:effectLst/>
                          <a:latin typeface="Calibri" panose="020F0502020204030204" pitchFamily="34" charset="0"/>
                        </a:rPr>
                        <a:t>Revpar</a:t>
                      </a:r>
                      <a:r>
                        <a:rPr lang="en-IN" sz="1800" b="0" i="0" u="none" strike="noStrike" dirty="0">
                          <a:solidFill>
                            <a:srgbClr val="000000"/>
                          </a:solidFill>
                          <a:effectLst/>
                          <a:latin typeface="Calibri" panose="020F0502020204030204" pitchFamily="34" charset="0"/>
                        </a:rPr>
                        <a:t>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RevPar(Revenue Per Available Room)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dirty="0" err="1">
                          <a:solidFill>
                            <a:srgbClr val="000000"/>
                          </a:solidFill>
                          <a:effectLst/>
                          <a:latin typeface="Calibri" panose="020F0502020204030204" pitchFamily="34" charset="0"/>
                        </a:rPr>
                        <a:t>Revpar</a:t>
                      </a:r>
                      <a:r>
                        <a:rPr lang="en-IN" sz="1800" b="0" i="0" u="none" strike="noStrike" dirty="0">
                          <a:solidFill>
                            <a:srgbClr val="000000"/>
                          </a:solidFill>
                          <a:effectLst/>
                          <a:latin typeface="Calibri" panose="020F0502020204030204" pitchFamily="34" charset="0"/>
                        </a:rPr>
                        <a:t> WoW change % = </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 = IF(HASONEFILTER(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]),SELECTEDVALUE(</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]),MAX(</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revcw</a:t>
                      </a:r>
                      <a:r>
                        <a:rPr lang="en-IN" sz="1800" b="0" i="0" u="none" strike="noStrike" dirty="0">
                          <a:solidFill>
                            <a:srgbClr val="000000"/>
                          </a:solidFill>
                          <a:effectLst/>
                          <a:latin typeface="Calibri" panose="020F0502020204030204" pitchFamily="34" charset="0"/>
                        </a:rPr>
                        <a:t> = CALCULATE([RevPAR],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revpw</a:t>
                      </a:r>
                      <a:r>
                        <a:rPr lang="en-IN" sz="1800" b="0" i="0" u="none" strike="noStrike" dirty="0">
                          <a:solidFill>
                            <a:srgbClr val="000000"/>
                          </a:solidFill>
                          <a:effectLst/>
                          <a:latin typeface="Calibri" panose="020F0502020204030204" pitchFamily="34" charset="0"/>
                        </a:rPr>
                        <a:t> =  CALCULATE([RevPAR],FILTER(ALL(</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selv-1))</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return</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481841634"/>
                  </a:ext>
                </a:extLst>
              </a:tr>
              <a:tr h="2885646">
                <a:tc>
                  <a:txBody>
                    <a:bodyPr/>
                    <a:lstStyle/>
                    <a:p>
                      <a:pPr algn="l" fontAlgn="b"/>
                      <a:r>
                        <a:rPr lang="en-IN" sz="1800" b="0" i="0" u="none" strike="noStrike">
                          <a:solidFill>
                            <a:srgbClr val="000000"/>
                          </a:solidFill>
                          <a:effectLst/>
                          <a:latin typeface="Calibri" panose="020F0502020204030204" pitchFamily="34" charset="0"/>
                        </a:rPr>
                        <a:t>25</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Realisation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Calibri" panose="020F0502020204030204" pitchFamily="34" charset="0"/>
                        </a:rPr>
                        <a:t>To get the Realisation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Realisation WoW change % = </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selv = IF(HASONEFILTER(dim_date[wn]),SELECTEDVALUE(dim_date[wn]),MAX(dim_date[wn]))</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revcw = CALCULATE([Realisation %],dim_date[wn]= selv)</a:t>
                      </a: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var revpw =  CALCULATE([Realisation %],FILTER(ALL(dim_date),dim_date[wn]= selv-1))</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return</a:t>
                      </a: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br>
                        <a:rPr lang="en-IN" sz="1800" b="0" i="0" u="none" strike="noStrike">
                          <a:solidFill>
                            <a:srgbClr val="000000"/>
                          </a:solidFill>
                          <a:effectLst/>
                          <a:latin typeface="Calibri" panose="020F0502020204030204" pitchFamily="34" charset="0"/>
                        </a:rPr>
                      </a:br>
                      <a:r>
                        <a:rPr lang="en-IN" sz="1800" b="0" i="0" u="none" strike="noStrike">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08559790"/>
                  </a:ext>
                </a:extLst>
              </a:tr>
              <a:tr h="2885646">
                <a:tc>
                  <a:txBody>
                    <a:bodyPr/>
                    <a:lstStyle/>
                    <a:p>
                      <a:pPr algn="l" fontAlgn="b"/>
                      <a:r>
                        <a:rPr lang="en-IN" sz="1800" b="0" i="0" u="none" strike="noStrike" dirty="0">
                          <a:solidFill>
                            <a:srgbClr val="000000"/>
                          </a:solidFill>
                          <a:effectLst/>
                          <a:latin typeface="Calibri" panose="020F0502020204030204" pitchFamily="34" charset="0"/>
                        </a:rPr>
                        <a:t>26</a:t>
                      </a:r>
                    </a:p>
                  </a:txBody>
                  <a:tcPr marL="4808" marR="4808" marT="4808"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noFill/>
                  </a:tcPr>
                </a:tc>
                <a:tc>
                  <a:txBody>
                    <a:bodyPr/>
                    <a:lstStyle/>
                    <a:p>
                      <a:pPr algn="ctr" fontAlgn="b"/>
                      <a:r>
                        <a:rPr lang="en-IN" sz="1800" b="0" i="0" u="none" strike="noStrike" dirty="0">
                          <a:solidFill>
                            <a:srgbClr val="000000"/>
                          </a:solidFill>
                          <a:effectLst/>
                          <a:latin typeface="Calibri" panose="020F0502020204030204" pitchFamily="34" charset="0"/>
                        </a:rPr>
                        <a:t>DSRN WoW change %</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US" sz="1800" b="0" i="0" u="none" strike="noStrike">
                          <a:solidFill>
                            <a:srgbClr val="000000"/>
                          </a:solidFill>
                          <a:effectLst/>
                          <a:latin typeface="Calibri" panose="020F0502020204030204" pitchFamily="34" charset="0"/>
                        </a:rPr>
                        <a:t>To get the DSRN(Daily Sellable Room Nights) change percentage week over week.</a:t>
                      </a:r>
                      <a:br>
                        <a:rPr lang="en-US" sz="1800" b="0" i="0" u="none" strike="noStrike">
                          <a:solidFill>
                            <a:srgbClr val="000000"/>
                          </a:solidFill>
                          <a:effectLst/>
                          <a:latin typeface="Calibri" panose="020F0502020204030204" pitchFamily="34" charset="0"/>
                        </a:rPr>
                      </a:b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Here, </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revcw  for current week</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revpw for previous week</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tc>
                  <a:txBody>
                    <a:bodyPr/>
                    <a:lstStyle/>
                    <a:p>
                      <a:pPr algn="l" fontAlgn="b"/>
                      <a:r>
                        <a:rPr lang="en-IN" sz="1800" b="0" i="0" u="none" strike="noStrike" dirty="0">
                          <a:solidFill>
                            <a:srgbClr val="000000"/>
                          </a:solidFill>
                          <a:effectLst/>
                          <a:latin typeface="Calibri" panose="020F0502020204030204" pitchFamily="34" charset="0"/>
                        </a:rPr>
                        <a:t>DSRN WoW change % = </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 = IF(HASONEFILTER(</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]),SELECTEDVALUE(</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]),MAX(</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revcw</a:t>
                      </a:r>
                      <a:r>
                        <a:rPr lang="en-IN" sz="1800" b="0" i="0" u="none" strike="noStrike" dirty="0">
                          <a:solidFill>
                            <a:srgbClr val="000000"/>
                          </a:solidFill>
                          <a:effectLst/>
                          <a:latin typeface="Calibri" panose="020F0502020204030204" pitchFamily="34" charset="0"/>
                        </a:rPr>
                        <a:t> = CALCULATE([DSRN],</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selv</a:t>
                      </a:r>
                      <a:r>
                        <a:rPr lang="en-IN" sz="1800" b="0" i="0" u="none" strike="noStrike" dirty="0">
                          <a:solidFill>
                            <a:srgbClr val="000000"/>
                          </a:solidFill>
                          <a:effectLst/>
                          <a:latin typeface="Calibri" panose="020F0502020204030204" pitchFamily="34" charset="0"/>
                        </a:rPr>
                        <a:t>)</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var </a:t>
                      </a:r>
                      <a:r>
                        <a:rPr lang="en-IN" sz="1800" b="0" i="0" u="none" strike="noStrike" dirty="0" err="1">
                          <a:solidFill>
                            <a:srgbClr val="000000"/>
                          </a:solidFill>
                          <a:effectLst/>
                          <a:latin typeface="Calibri" panose="020F0502020204030204" pitchFamily="34" charset="0"/>
                        </a:rPr>
                        <a:t>revpw</a:t>
                      </a:r>
                      <a:r>
                        <a:rPr lang="en-IN" sz="1800" b="0" i="0" u="none" strike="noStrike" dirty="0">
                          <a:solidFill>
                            <a:srgbClr val="000000"/>
                          </a:solidFill>
                          <a:effectLst/>
                          <a:latin typeface="Calibri" panose="020F0502020204030204" pitchFamily="34" charset="0"/>
                        </a:rPr>
                        <a:t> =  CALCULATE([DSRN],FILTER(ALL(</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dim_date</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wn</a:t>
                      </a:r>
                      <a:r>
                        <a:rPr lang="en-IN" sz="1800" b="0" i="0" u="none" strike="noStrike" dirty="0">
                          <a:solidFill>
                            <a:srgbClr val="000000"/>
                          </a:solidFill>
                          <a:effectLst/>
                          <a:latin typeface="Calibri" panose="020F0502020204030204" pitchFamily="34" charset="0"/>
                        </a:rPr>
                        <a:t>]= selv-1))</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return</a:t>
                      </a: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DIVIDE(revcw,revpw,0)-1</a:t>
                      </a:r>
                    </a:p>
                  </a:txBody>
                  <a:tcPr marL="4808" marR="4808" marT="4808" marB="0" anchor="b">
                    <a:lnL>
                      <a:noFill/>
                    </a:lnL>
                    <a:lnR>
                      <a:noFill/>
                    </a:lnR>
                    <a:lnT w="6350" cap="flat" cmpd="sng" algn="ctr">
                      <a:solidFill>
                        <a:srgbClr val="4472C4"/>
                      </a:solidFill>
                      <a:prstDash val="solid"/>
                      <a:round/>
                      <a:headEnd type="none" w="med" len="med"/>
                      <a:tailEnd type="none" w="med" len="med"/>
                    </a:lnT>
                    <a:lnB>
                      <a:noFill/>
                    </a:lnB>
                    <a:noFill/>
                  </a:tcPr>
                </a:tc>
                <a:extLst>
                  <a:ext uri="{0D108BD9-81ED-4DB2-BD59-A6C34878D82A}">
                    <a16:rowId xmlns:a16="http://schemas.microsoft.com/office/drawing/2014/main" val="300988078"/>
                  </a:ext>
                </a:extLst>
              </a:tr>
            </a:tbl>
          </a:graphicData>
        </a:graphic>
      </p:graphicFrame>
      <p:grpSp>
        <p:nvGrpSpPr>
          <p:cNvPr id="5" name="Group 6">
            <a:extLst>
              <a:ext uri="{FF2B5EF4-FFF2-40B4-BE49-F238E27FC236}">
                <a16:creationId xmlns:a16="http://schemas.microsoft.com/office/drawing/2014/main" id="{FA84DC0C-4C38-CBE2-BDF3-9EFEF4684872}"/>
              </a:ext>
            </a:extLst>
          </p:cNvPr>
          <p:cNvGrpSpPr/>
          <p:nvPr/>
        </p:nvGrpSpPr>
        <p:grpSpPr>
          <a:xfrm>
            <a:off x="16748760" y="8963497"/>
            <a:ext cx="1028198" cy="1028198"/>
            <a:chOff x="0" y="0"/>
            <a:chExt cx="812800" cy="812800"/>
          </a:xfrm>
        </p:grpSpPr>
        <p:sp>
          <p:nvSpPr>
            <p:cNvPr id="6" name="Freeform 7">
              <a:extLst>
                <a:ext uri="{FF2B5EF4-FFF2-40B4-BE49-F238E27FC236}">
                  <a16:creationId xmlns:a16="http://schemas.microsoft.com/office/drawing/2014/main" id="{D9BD4003-1845-6DE7-867B-157F8B110C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7B49E"/>
            </a:solidFill>
          </p:spPr>
        </p:sp>
        <p:sp>
          <p:nvSpPr>
            <p:cNvPr id="7" name="TextBox 8">
              <a:extLst>
                <a:ext uri="{FF2B5EF4-FFF2-40B4-BE49-F238E27FC236}">
                  <a16:creationId xmlns:a16="http://schemas.microsoft.com/office/drawing/2014/main" id="{6EA1102B-3ABF-2E8D-C927-36D6A51E2BBF}"/>
                </a:ext>
              </a:extLst>
            </p:cNvPr>
            <p:cNvSpPr txBox="1"/>
            <p:nvPr/>
          </p:nvSpPr>
          <p:spPr>
            <a:xfrm>
              <a:off x="76200" y="19050"/>
              <a:ext cx="660400" cy="717550"/>
            </a:xfrm>
            <a:prstGeom prst="rect">
              <a:avLst/>
            </a:prstGeom>
          </p:spPr>
          <p:txBody>
            <a:bodyPr lIns="50800" tIns="50800" rIns="50800" bIns="50800" rtlCol="0" anchor="ctr"/>
            <a:lstStyle/>
            <a:p>
              <a:pPr algn="ctr">
                <a:lnSpc>
                  <a:spcPts val="3079"/>
                </a:lnSpc>
              </a:pPr>
              <a:endParaRPr/>
            </a:p>
          </p:txBody>
        </p:sp>
      </p:grpSp>
      <p:sp>
        <p:nvSpPr>
          <p:cNvPr id="8" name="TextBox 13">
            <a:extLst>
              <a:ext uri="{FF2B5EF4-FFF2-40B4-BE49-F238E27FC236}">
                <a16:creationId xmlns:a16="http://schemas.microsoft.com/office/drawing/2014/main" id="{F045016C-5A18-2075-36B8-B4C19ED043A8}"/>
              </a:ext>
            </a:extLst>
          </p:cNvPr>
          <p:cNvSpPr txBox="1"/>
          <p:nvPr/>
        </p:nvSpPr>
        <p:spPr>
          <a:xfrm>
            <a:off x="16937226" y="9202905"/>
            <a:ext cx="651265" cy="549381"/>
          </a:xfrm>
          <a:prstGeom prst="rect">
            <a:avLst/>
          </a:prstGeom>
        </p:spPr>
        <p:txBody>
          <a:bodyPr lIns="0" tIns="0" rIns="0" bIns="0" rtlCol="0" anchor="t">
            <a:spAutoFit/>
          </a:bodyPr>
          <a:lstStyle/>
          <a:p>
            <a:pPr algn="ctr">
              <a:lnSpc>
                <a:spcPts val="4544"/>
              </a:lnSpc>
            </a:pPr>
            <a:r>
              <a:rPr lang="en-US" sz="3246" b="1" spc="243" dirty="0">
                <a:solidFill>
                  <a:srgbClr val="000000"/>
                </a:solidFill>
                <a:latin typeface="Poppins Bold"/>
                <a:ea typeface="Poppins Bold"/>
                <a:cs typeface="Poppins Bold"/>
                <a:sym typeface="Poppins Bold"/>
              </a:rPr>
              <a:t>08</a:t>
            </a:r>
          </a:p>
        </p:txBody>
      </p:sp>
    </p:spTree>
    <p:extLst>
      <p:ext uri="{BB962C8B-B14F-4D97-AF65-F5344CB8AC3E}">
        <p14:creationId xmlns:p14="http://schemas.microsoft.com/office/powerpoint/2010/main" val="398921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1911</Words>
  <Application>Microsoft Office PowerPoint</Application>
  <PresentationFormat>Custom</PresentationFormat>
  <Paragraphs>198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DM Serif Display</vt:lpstr>
      <vt:lpstr>Arial</vt:lpstr>
      <vt:lpstr>Poppins Light</vt:lpstr>
      <vt:lpstr>Calibri</vt:lpstr>
      <vt:lpstr>Poppins</vt:lpstr>
      <vt:lpstr>Poppins Bold</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and Brown Simple Minimalist Tropical Hotel Presentation</dc:title>
  <cp:lastModifiedBy>SHIV KUMAR RANA</cp:lastModifiedBy>
  <cp:revision>5</cp:revision>
  <dcterms:created xsi:type="dcterms:W3CDTF">2006-08-16T00:00:00Z</dcterms:created>
  <dcterms:modified xsi:type="dcterms:W3CDTF">2025-01-24T04:34:41Z</dcterms:modified>
  <dc:identifier>DAGdCMlPtqo</dc:identifier>
</cp:coreProperties>
</file>