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1" r:id="rId2"/>
    <p:sldId id="271" r:id="rId3"/>
    <p:sldId id="273" r:id="rId4"/>
    <p:sldId id="264" r:id="rId5"/>
    <p:sldId id="274" r:id="rId6"/>
    <p:sldId id="275" r:id="rId7"/>
    <p:sldId id="268" r:id="rId8"/>
    <p:sldId id="269" r:id="rId9"/>
    <p:sldId id="267" r:id="rId10"/>
    <p:sldId id="270" r:id="rId11"/>
    <p:sldId id="256" r:id="rId12"/>
    <p:sldId id="259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92F"/>
    <a:srgbClr val="0B7B10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0051-499F-0114-D63E-4BBDA0BA9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77C64-44D2-4035-7DA1-9A9EAAA8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1EEB-7892-09F1-DF65-3C34071A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31B7-259A-B225-8F7C-63294309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78BB-BFFD-B61B-3BE4-5B0D548B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DD5-A7EF-63E1-4669-926016E4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2AF39-C0AA-8BF8-C057-B85D9731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CAE1-91FF-2A14-EA7D-03815ECA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E2B7-0FCD-C897-6B88-2655E95C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65CD-DF51-7EEB-21B9-A492E9D7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1B41-821B-2EE7-8A80-4043DB9D5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0C904-7777-E328-0C2E-5AEE9DD8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24A6-0138-05D5-78E0-47F94201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CCE6-98FC-9844-E8F3-62B92D4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E783-6A6A-5CC4-9F93-4927741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168B-F711-EB5B-FAD8-C02E269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D78-15D1-694C-D68D-ED441AE7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0422-7F82-7438-9D41-AEB8228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CB4B-D128-6E23-490F-AE293559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F882-2552-0670-63D6-954BEA0B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9A35-147B-2835-193B-0C3DAA04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6C2E-3E67-F19F-AD22-8CD30D6C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EC43-665F-4D66-ED69-F4CCBC59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9E0A-8786-83D8-4AEB-5BA4D8C6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E9DF-6882-A2ED-FE01-281B0515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4567-E8A8-6897-8F40-08BD037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5E71-D88E-AB95-F511-9AA99993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9A9A-F1B7-E090-CCCE-C3CBCEC9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3C324-2675-2D39-79B9-0CF0ADE7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C583-63CB-053D-EC51-112ED73E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82E8-CFCE-1B22-938E-673B778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3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D38B-36E1-D68F-DB06-3B0FB4A0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F4E0E-893E-30DD-093C-CFF9B0EA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3860-E06A-58C5-B483-6D044956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32D85-0440-3640-96BD-C25E3021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16A2-E8FE-358F-E412-99F6EAAB8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0EC67-176F-B8A6-1C02-D59644BC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3221A-6DDC-D0A4-3ECE-BC4A11A1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C881F-0210-C31A-975A-BAD5700E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3818-7202-3294-C079-7E96623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EACF1-8492-063C-9A41-DACBA256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C577B-6543-D88F-8D52-F4AA83B3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B0584-8E6A-BA07-E7BF-DA68D2EF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013B7-97AF-D006-D17C-B918799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DD507-1C8B-A598-AA31-FA3E4B9F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B6B6-CAC1-05D0-BA8B-6E46D8F2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7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7F99-BDC9-67DC-972C-F71992D0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F580-4DB6-A1FA-6030-7B3AE992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9AD9-B4CF-8668-7B11-EF3D041C7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42F0-5219-EBED-30DD-49A74E6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38683-CD11-9213-CC1E-64E08D42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34E6C-7649-EDF3-CBEA-92EF20EF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7B22-2BE8-19A5-9F54-4F11FE9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80BCA-AE23-D27C-348E-B5F6EA10B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C1AF-F132-A99C-5D0C-314F9CDF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6143-4DF0-5EFB-30BD-A3F4588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5465-7492-5C65-C594-8EA9F63D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3D96-B208-A340-1055-79D0CAA1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31802-801B-AB8E-628D-3994D4DE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A7BCF-0AC0-D953-95D6-A8D76431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20460-66E7-A400-BCD8-D82AE88F9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6EEA-309B-4DAB-B88F-6693EF363C00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0960-3FDF-7741-4C95-FA3D44CE8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80EC-7F7F-88C0-67A5-E0A6EA6A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2C25-1954-4C31-89DB-1BEDF7A5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QL%20Query%20Document.pdf" TargetMode="External"/><Relationship Id="rId2" Type="http://schemas.openxmlformats.org/officeDocument/2006/relationships/hyperlink" Target="financial_loan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C7C8-5075-8A8A-2C99-E1EB47C5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358D9-7252-5948-F916-3935F77F9F6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B0C44-9159-46A2-F2EC-9CDA475E2CAC}"/>
              </a:ext>
            </a:extLst>
          </p:cNvPr>
          <p:cNvSpPr txBox="1"/>
          <p:nvPr/>
        </p:nvSpPr>
        <p:spPr>
          <a:xfrm>
            <a:off x="749134" y="511277"/>
            <a:ext cx="8983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BANK LOAN ANALYSIS</a:t>
            </a:r>
            <a:endParaRPr lang="en-IN" sz="6600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99277-D572-CB56-C21F-9E088031DF21}"/>
              </a:ext>
            </a:extLst>
          </p:cNvPr>
          <p:cNvSpPr txBox="1"/>
          <p:nvPr/>
        </p:nvSpPr>
        <p:spPr>
          <a:xfrm>
            <a:off x="827792" y="1619273"/>
            <a:ext cx="519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  <a:hlinkClick r:id="rId2" action="ppaction://hlinkfile"/>
              </a:rPr>
              <a:t>EXCEL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,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  <a:hlinkClick r:id="rId3" action="ppaction://hlinkfile"/>
              </a:rPr>
              <a:t>SQL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 &amp; POWER BI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6" name="Picture 2" descr="Bank Logo Transparent Background">
            <a:extLst>
              <a:ext uri="{FF2B5EF4-FFF2-40B4-BE49-F238E27FC236}">
                <a16:creationId xmlns:a16="http://schemas.microsoft.com/office/drawing/2014/main" id="{4C51A5B6-DB87-9EB2-E4B6-3C368074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37" y="2613696"/>
            <a:ext cx="6714203" cy="37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2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41414-D661-1561-122C-CDA8FC01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6022A-314B-8393-9F44-645499789E0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23C96-499E-6A2E-82FD-05B4000B9184}"/>
              </a:ext>
            </a:extLst>
          </p:cNvPr>
          <p:cNvSpPr txBox="1"/>
          <p:nvPr/>
        </p:nvSpPr>
        <p:spPr>
          <a:xfrm>
            <a:off x="287593" y="535244"/>
            <a:ext cx="2910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B9A80-2BDA-4197-DDD7-1348963807CC}"/>
              </a:ext>
            </a:extLst>
          </p:cNvPr>
          <p:cNvSpPr txBox="1"/>
          <p:nvPr/>
        </p:nvSpPr>
        <p:spPr>
          <a:xfrm>
            <a:off x="287593" y="1068644"/>
            <a:ext cx="1142047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</a:t>
            </a:r>
          </a:p>
          <a:p>
            <a:pPr algn="just"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within our loan data. This Details Dashboard aims to offer a holistic snapshot of key loan-related </a:t>
            </a:r>
          </a:p>
          <a:p>
            <a:pPr algn="just"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and data points, enabling users to access critical information efficiently.</a:t>
            </a:r>
          </a:p>
          <a:p>
            <a:pPr algn="just">
              <a:spcAft>
                <a:spcPts val="800"/>
              </a:spcAft>
            </a:pPr>
            <a:r>
              <a:rPr lang="en-IN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</a:t>
            </a:r>
          </a:p>
          <a:p>
            <a:pPr algn="just">
              <a:spcAft>
                <a:spcPts val="800"/>
              </a:spcAft>
            </a:pPr>
            <a:r>
              <a:rPr lang="en-IN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 loan data. It will serve as a one-stop solution for users seeking detailed insights into our loan portfolio, borrower </a:t>
            </a:r>
          </a:p>
          <a:p>
            <a:pPr algn="just">
              <a:spcAft>
                <a:spcPts val="800"/>
              </a:spcAft>
            </a:pPr>
            <a:r>
              <a:rPr lang="en-IN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profiles, and loan performance.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8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DA4F5-5801-731D-7C13-960EECB23E1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5DBC9-6E62-A21B-F243-EF145DFD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3"/>
            <a:ext cx="12192000" cy="68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120A0-FCB2-BBE0-7DC7-04537D14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81211-27A3-9B7C-CA1D-76E9DA97C73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4F5DC-D0C4-F1A9-ECE0-13709449C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4"/>
            <a:ext cx="12192000" cy="68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ACDB-670C-7684-7EBA-5E9070CD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7B280-5B2D-C26F-0155-0571970D828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4D354-9BF3-7FD9-4C68-51DC593A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06"/>
            <a:ext cx="12192000" cy="67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8451-600D-5677-F5E2-4C3B9A35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8C4C6-4327-88C0-8E13-E6158550445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79A78-CD6D-5F9D-9A06-30FA199C854D}"/>
              </a:ext>
            </a:extLst>
          </p:cNvPr>
          <p:cNvSpPr txBox="1"/>
          <p:nvPr/>
        </p:nvSpPr>
        <p:spPr>
          <a:xfrm>
            <a:off x="2397295" y="3333299"/>
            <a:ext cx="73974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Broadway" panose="04040905080B02020502" pitchFamily="82" charset="0"/>
              </a:rPr>
              <a:t>THANK YOU </a:t>
            </a:r>
            <a:endParaRPr lang="en-IN" sz="8800" b="1" dirty="0">
              <a:latin typeface="Broadway" panose="04040905080B020205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6E32B-6C8B-1134-C41A-608E042FB0F8}"/>
              </a:ext>
            </a:extLst>
          </p:cNvPr>
          <p:cNvSpPr txBox="1"/>
          <p:nvPr/>
        </p:nvSpPr>
        <p:spPr>
          <a:xfrm>
            <a:off x="3397044" y="2024401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Broadway" panose="04040905080B02020502" pitchFamily="82" charset="0"/>
              </a:rPr>
              <a:t>THE END </a:t>
            </a:r>
            <a:endParaRPr lang="en-IN" sz="7200" b="1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D38E-6C66-AD74-5B25-08199992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4E8CF-6AAA-688E-1A00-6C7F877B88C0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F03A6-6B75-9053-806A-3BB06D00B059}"/>
              </a:ext>
            </a:extLst>
          </p:cNvPr>
          <p:cNvSpPr txBox="1"/>
          <p:nvPr/>
        </p:nvSpPr>
        <p:spPr>
          <a:xfrm>
            <a:off x="276939" y="260861"/>
            <a:ext cx="11638122" cy="5899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0"/>
              </a:spcAft>
            </a:pPr>
            <a:r>
              <a:rPr lang="en-IN" sz="2400" b="1" kern="1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Terminology used in Data</a:t>
            </a:r>
            <a:endParaRPr lang="en-IN" sz="2400" b="1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ID:</a:t>
            </a:r>
            <a:endParaRPr lang="en-IN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Loan ID is a unique identifier assigned to each loan application or loan account. It serves as a Primary key for</a:t>
            </a: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and managing individual loans.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use Loan IDs to efficiently manage and track loans throughout their lifecycle. It aids in organizing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records, monitoring repayments, and addressing customer inquiries.</a:t>
            </a: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State</a:t>
            </a:r>
            <a:r>
              <a:rPr lang="en-IN" b="1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b="1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State indicates the borrower's location. It helps in assessing regional risk factors, compliance with </a:t>
            </a: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regulations, and estimating default probabilities. </a:t>
            </a: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Banks use this information to identify regional trends in loan demand, adjust marketing </a:t>
            </a:r>
            <a:r>
              <a:rPr lang="en-IN" kern="100" dirty="0" err="1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strategies,Manage</a:t>
            </a: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portfolios based on geographic regions.</a:t>
            </a: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Length</a:t>
            </a:r>
            <a:r>
              <a:rPr lang="en-IN" b="1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b="1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Length provides insights into the borrower's employment stability. Longer employment durations may </a:t>
            </a: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 greater job security.</a:t>
            </a: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consider employment length when assessing a borrower's ability to repay. Stable employment often </a:t>
            </a: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20"/>
              </a:lnSpc>
              <a:spcAft>
                <a:spcPts val="500"/>
              </a:spcAft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translates to a lower default risk.</a:t>
            </a: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"/>
              </a:spcAft>
            </a:pPr>
            <a:r>
              <a:rPr lang="en-IN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Title:</a:t>
            </a:r>
            <a:endParaRPr lang="en-IN" b="1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Employee 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specifies the borrower's occupation or job title. It helps lenders understand the source of the </a:t>
            </a:r>
          </a:p>
          <a:p>
            <a:pPr algn="just"/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borrower's income.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</a:t>
            </a: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use this field to verify income sources, assess the borrower's financial capacity, and tailor loan</a:t>
            </a:r>
          </a:p>
          <a:p>
            <a:pPr algn="just"/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to different professions.</a:t>
            </a:r>
            <a:endParaRPr lang="en-IN" kern="1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0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7BEA-56A8-5174-D1F6-A9593D12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F53B0-00A1-C634-6D7B-3B0756FBA10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668E6-8CDB-E2AD-9D0B-657C5635DA2E}"/>
              </a:ext>
            </a:extLst>
          </p:cNvPr>
          <p:cNvSpPr txBox="1"/>
          <p:nvPr/>
        </p:nvSpPr>
        <p:spPr>
          <a:xfrm>
            <a:off x="541389" y="351234"/>
            <a:ext cx="1193636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Grade represents a risk classification assigned to the loan based on Credit worthiness Higher grades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signify lower risk.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the grade to price loans and manage risk. Higher-grade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loans typically receive lower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rates and are more attractive to investors.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Grade: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Sub Grade refines the risk assessment within a grade, providing additional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differentiation.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Sub Grades offer a finer level of risk assessment, helping banks tailor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rates and lending 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terms to match borrower risk profiles.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Ownership:</a:t>
            </a:r>
            <a:endParaRPr lang="en-IN" sz="1600" b="1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Home Ownership indicates the borrower's housing status. It offers insights into financial stability.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this field to assess collateral availability and borrower stability. Homeowners may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lower default rates.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 Date: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Issue Date marks the loan's origination date. It's crucial for loan tracking and maturity calculations.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Issue Dates to track loan aging, calculate interest accruals, and manage loan portfolios.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Credit Pull Date: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Last Credit Pull Date records when the borrower's credit report was last accessed. It helps monitor 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creditworthiness.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this date to track credit history updates, assess credit risk, and make informed lending</a:t>
            </a:r>
          </a:p>
          <a:p>
            <a:pPr algn="just"/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5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094DC-B68C-34E0-D245-79F9BD03A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763327-465A-BD34-AB0C-0C5B6669DF0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76DC0-A2F2-F29E-116E-050A9125450C}"/>
              </a:ext>
            </a:extLst>
          </p:cNvPr>
          <p:cNvSpPr txBox="1"/>
          <p:nvPr/>
        </p:nvSpPr>
        <p:spPr>
          <a:xfrm>
            <a:off x="183236" y="86873"/>
            <a:ext cx="11651355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b="1" kern="1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/>
              <a:t>Last Payment Date:</a:t>
            </a:r>
          </a:p>
          <a:p>
            <a:r>
              <a:rPr lang="en-IN" b="0" dirty="0">
                <a:solidFill>
                  <a:schemeClr val="tx1"/>
                </a:solidFill>
              </a:rPr>
              <a:t>Purpose: Last Payment Date marks the most recent loan payment received. It tracks the borrower's payment history.</a:t>
            </a:r>
          </a:p>
          <a:p>
            <a:r>
              <a:rPr lang="en-IN" b="0" dirty="0">
                <a:solidFill>
                  <a:schemeClr val="tx1"/>
                </a:solidFill>
              </a:rPr>
              <a:t>Use for Banks: Banks use this date to assess payment behaviour, calculate delinquency, and project future payments.</a:t>
            </a:r>
          </a:p>
          <a:p>
            <a:r>
              <a:rPr lang="en-IN" dirty="0">
                <a:solidFill>
                  <a:schemeClr val="accent1"/>
                </a:solidFill>
              </a:rPr>
              <a:t>Loan Status:</a:t>
            </a:r>
          </a:p>
          <a:p>
            <a:r>
              <a:rPr lang="en-IN" b="0" dirty="0">
                <a:solidFill>
                  <a:schemeClr val="tx1"/>
                </a:solidFill>
              </a:rPr>
              <a:t>Purpose: Loan Status indicates the current state of the loan (e.g., fully paid, current, default). It tracks loan performance.</a:t>
            </a:r>
          </a:p>
          <a:p>
            <a:r>
              <a:rPr lang="en-IN" b="0" dirty="0">
                <a:solidFill>
                  <a:schemeClr val="tx1"/>
                </a:solidFill>
              </a:rPr>
              <a:t>Use for Banks: Banks use Loan Status to monitor loan health, categorize loans for risk analysis, and determine Provisioning requirements.</a:t>
            </a:r>
          </a:p>
          <a:p>
            <a:r>
              <a:rPr lang="en-IN" dirty="0"/>
              <a:t>Next Payment Date:</a:t>
            </a:r>
          </a:p>
          <a:p>
            <a:r>
              <a:rPr lang="en-IN" b="0" dirty="0">
                <a:solidFill>
                  <a:schemeClr val="tx1"/>
                </a:solidFill>
              </a:rPr>
              <a:t>Purpose: Next Payment Date estimates the date of the next loan payment. It assists in cash flow forecasting</a:t>
            </a:r>
            <a:r>
              <a:rPr lang="en-IN" b="0" dirty="0"/>
              <a:t>.</a:t>
            </a:r>
          </a:p>
          <a:p>
            <a:r>
              <a:rPr lang="en-IN" b="0" dirty="0">
                <a:solidFill>
                  <a:schemeClr val="tx1"/>
                </a:solidFill>
              </a:rPr>
              <a:t>Use for Banks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b="0" dirty="0">
                <a:solidFill>
                  <a:schemeClr val="tx1"/>
                </a:solidFill>
              </a:rPr>
              <a:t>Banks use this date for liquidity planning and to project revenue from loan portfolios.</a:t>
            </a:r>
          </a:p>
          <a:p>
            <a:pPr algn="just">
              <a:spcAft>
                <a:spcPts val="500"/>
              </a:spcAft>
            </a:pPr>
            <a:r>
              <a:rPr lang="en-IN" sz="20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Term defines the duration of the loan in months. It sets the repayment period.</a:t>
            </a:r>
            <a:endParaRPr lang="en-IN" b="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the term to structure loan agreements, calculate interest payments, and manage loan maturities.</a:t>
            </a:r>
            <a:endParaRPr lang="en-IN" b="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 Status: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Verification Status indicates whether the borrower's financial information has been verified. It assesses data </a:t>
            </a: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accuracy.</a:t>
            </a:r>
            <a:endParaRPr lang="en-IN" b="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this field to gauge data reliability, verify income, and evaluate loan application credibility.</a:t>
            </a:r>
            <a:endParaRPr lang="en-IN" b="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Income: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Annual Income reflects the borrower's total yearly earnings. It assesses repayment capacity.</a:t>
            </a:r>
            <a:endParaRPr lang="en-IN" b="0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this income figure to determine loan eligibility, calculate debt-to-income ratios, and evaluate creditworthiness.</a:t>
            </a:r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6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F18E-EAFB-7AD6-E4D7-F5A5B552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7476-7B38-1F1F-20D4-C6562AF5849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51FD1-5811-FFC1-5DDD-BB13E3B3638F}"/>
              </a:ext>
            </a:extLst>
          </p:cNvPr>
          <p:cNvSpPr txBox="1"/>
          <p:nvPr/>
        </p:nvSpPr>
        <p:spPr>
          <a:xfrm>
            <a:off x="304800" y="334563"/>
            <a:ext cx="11296650" cy="618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DTI (Debt-to-Income Ratio):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DTI measures the borrower's debt burden relative to income. It gauges the borrower's capacity to take on additional debt.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DTI to assess a borrower's ability to handle loan payments and make responsible</a:t>
            </a: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lending decisions.</a:t>
            </a:r>
          </a:p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Instalment: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Instalment is the fixed monthly payment amount for loan repayment, including principal and interest.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this field to structure loan terms, calculate amortization schedules, and assess payment affordability.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Rate: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Interest Rate represents the annual cost of borrowing expressed as a percentage. It determines the loan's cost.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interest rates to price loans, manage profit margins, and attract investors.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Amount:</a:t>
            </a:r>
            <a:endParaRPr lang="en-IN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Loan Amount is the total borrowed sum. It defines the principal amount.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 Banks: Banks use Loan Amount to determine loan size</a:t>
            </a:r>
          </a:p>
          <a:p>
            <a:r>
              <a:rPr lang="en-IN" b="1" dirty="0">
                <a:solidFill>
                  <a:schemeClr val="accent1"/>
                </a:solidFill>
              </a:rPr>
              <a:t>Purpose:</a:t>
            </a:r>
          </a:p>
          <a:p>
            <a:r>
              <a:rPr lang="en-IN" dirty="0">
                <a:solidFill>
                  <a:schemeClr val="tx1"/>
                </a:solidFill>
              </a:rPr>
              <a:t>Purpose: </a:t>
            </a:r>
            <a:r>
              <a:rPr lang="en-IN" b="0" dirty="0">
                <a:solidFill>
                  <a:schemeClr val="tx1"/>
                </a:solidFill>
              </a:rPr>
              <a:t>Purpose specifies the reason for the loan (e.g., debt consolidation, education). It helps understand borrower intentions. </a:t>
            </a:r>
          </a:p>
        </p:txBody>
      </p:sp>
    </p:spTree>
    <p:extLst>
      <p:ext uri="{BB962C8B-B14F-4D97-AF65-F5344CB8AC3E}">
        <p14:creationId xmlns:p14="http://schemas.microsoft.com/office/powerpoint/2010/main" val="370809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9BC7-830E-8560-4DBE-268E4EA2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6AB14-0BDF-348E-376F-FE0D45C556C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DAC3-9909-BD0D-8766-093A8CDF8532}"/>
              </a:ext>
            </a:extLst>
          </p:cNvPr>
          <p:cNvSpPr txBox="1"/>
          <p:nvPr/>
        </p:nvSpPr>
        <p:spPr>
          <a:xfrm>
            <a:off x="447221" y="275318"/>
            <a:ext cx="114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Purpose:</a:t>
            </a:r>
          </a:p>
          <a:p>
            <a:r>
              <a:rPr lang="en-IN" dirty="0">
                <a:solidFill>
                  <a:schemeClr val="tx1"/>
                </a:solidFill>
              </a:rPr>
              <a:t>Purpose: </a:t>
            </a:r>
            <a:r>
              <a:rPr lang="en-IN" b="0" dirty="0">
                <a:solidFill>
                  <a:schemeClr val="tx1"/>
                </a:solidFill>
              </a:rPr>
              <a:t>Purpose specifies the reason for the loan (e.g., debt consolidation, education). It helps understand borrower intentions. 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NOTE-</a:t>
            </a:r>
            <a:endParaRPr lang="en-IN" b="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Purpose: </a:t>
            </a:r>
            <a:r>
              <a:rPr lang="en-IN" b="0" dirty="0">
                <a:solidFill>
                  <a:schemeClr val="tx1"/>
                </a:solidFill>
              </a:rPr>
              <a:t>Purpose specifies the reason for the loan (e.g., debt consolidation, education).It helps understand borrower intentions. </a:t>
            </a:r>
          </a:p>
          <a:p>
            <a:r>
              <a:rPr lang="en-IN" dirty="0">
                <a:solidFill>
                  <a:schemeClr val="tx1"/>
                </a:solidFill>
              </a:rPr>
              <a:t>Use for Banks: </a:t>
            </a:r>
            <a:r>
              <a:rPr lang="en-IN" b="0" dirty="0">
                <a:solidFill>
                  <a:schemeClr val="tx1"/>
                </a:solidFill>
              </a:rPr>
              <a:t>Banks use this field to segment and customize loan offerings, aligning loan terms with borrower needs.</a:t>
            </a:r>
          </a:p>
          <a:p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8A25-E304-48F7-86D7-7B75E5A23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47462-BEC7-06B6-D8A3-95A61E49BDE0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82A6E-DBA8-4397-BB93-BBDF00BBE91A}"/>
              </a:ext>
            </a:extLst>
          </p:cNvPr>
          <p:cNvSpPr txBox="1"/>
          <p:nvPr/>
        </p:nvSpPr>
        <p:spPr>
          <a:xfrm>
            <a:off x="247942" y="323884"/>
            <a:ext cx="116961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DASHBOARD-01:SUMMARY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Key Performance Indicators(KPI’s) Requirements:</a:t>
            </a:r>
          </a:p>
          <a:p>
            <a:r>
              <a:rPr lang="en-US" sz="2000" dirty="0"/>
              <a:t>1.</a:t>
            </a:r>
            <a:r>
              <a:rPr lang="en-US" b="1" u="sng" dirty="0">
                <a:solidFill>
                  <a:srgbClr val="00B0F0"/>
                </a:solidFill>
              </a:rPr>
              <a:t>Total Loan Applications:</a:t>
            </a:r>
          </a:p>
          <a:p>
            <a:r>
              <a:rPr lang="en-US" sz="2000" dirty="0"/>
              <a:t>   </a:t>
            </a:r>
            <a:r>
              <a:rPr lang="en-US" dirty="0"/>
              <a:t>We need to calculate the total number of loan applications received during a specified period. Additionally, it is essential      </a:t>
            </a:r>
          </a:p>
          <a:p>
            <a:r>
              <a:rPr lang="en-US" dirty="0"/>
              <a:t>   to monitor the Month-to-Date (MTD) Loan Applications and track changes Month-over-Month (MoM).</a:t>
            </a:r>
          </a:p>
          <a:p>
            <a:r>
              <a:rPr lang="en-US" sz="2000" dirty="0"/>
              <a:t>2.</a:t>
            </a:r>
            <a:r>
              <a:rPr lang="en-US" b="1" u="sng" dirty="0">
                <a:solidFill>
                  <a:srgbClr val="00B0F0"/>
                </a:solidFill>
              </a:rPr>
              <a:t>Total Funded Amount:</a:t>
            </a:r>
          </a:p>
          <a:p>
            <a:r>
              <a:rPr lang="en-US" sz="2000" dirty="0"/>
              <a:t>   </a:t>
            </a:r>
            <a:r>
              <a:rPr lang="en-US" dirty="0"/>
              <a:t>Understanding the total amount of funds disbursed as loans is crucial. We also want to keep an eye on the MTD Total    </a:t>
            </a:r>
          </a:p>
          <a:p>
            <a:r>
              <a:rPr lang="en-US" dirty="0"/>
              <a:t>   Funded Amount and </a:t>
            </a:r>
            <a:r>
              <a:rPr lang="en-US" dirty="0" err="1"/>
              <a:t>analyse</a:t>
            </a:r>
            <a:r>
              <a:rPr lang="en-US" dirty="0"/>
              <a:t> the Month-over-Month (MoM) changes in this metric.</a:t>
            </a:r>
          </a:p>
          <a:p>
            <a:r>
              <a:rPr lang="en-US" sz="2000" dirty="0"/>
              <a:t>3.</a:t>
            </a:r>
            <a:r>
              <a:rPr lang="en-US" b="1" u="sng" dirty="0">
                <a:solidFill>
                  <a:srgbClr val="00B0F0"/>
                </a:solidFill>
              </a:rPr>
              <a:t>Total Amount Received:</a:t>
            </a:r>
          </a:p>
          <a:p>
            <a:r>
              <a:rPr lang="en-US" sz="2000" dirty="0"/>
              <a:t>   </a:t>
            </a:r>
            <a:r>
              <a:rPr lang="en-US" dirty="0"/>
              <a:t>Tracking the total amount received from borrowers is essential for assessing the bank's cash flow and loan repayment. </a:t>
            </a:r>
          </a:p>
          <a:p>
            <a:r>
              <a:rPr lang="en-US" dirty="0"/>
              <a:t>    We should </a:t>
            </a:r>
            <a:r>
              <a:rPr lang="en-US" dirty="0" err="1"/>
              <a:t>analyse</a:t>
            </a:r>
            <a:r>
              <a:rPr lang="en-US" dirty="0"/>
              <a:t> the Month-to-Date (MTD) Total Amount Received and observe the Month- over- Month (MoM)       </a:t>
            </a:r>
          </a:p>
          <a:p>
            <a:r>
              <a:rPr lang="en-US" dirty="0"/>
              <a:t>   changes.</a:t>
            </a:r>
          </a:p>
          <a:p>
            <a:r>
              <a:rPr lang="en-US" sz="2000" dirty="0"/>
              <a:t>4.</a:t>
            </a:r>
            <a:r>
              <a:rPr lang="en-US" b="1" u="sng" dirty="0">
                <a:solidFill>
                  <a:srgbClr val="00B0F0"/>
                </a:solidFill>
              </a:rPr>
              <a:t>Average Interest Rate: </a:t>
            </a:r>
          </a:p>
          <a:p>
            <a:r>
              <a:rPr lang="en-US" dirty="0"/>
              <a:t>    Calculating the average interest rate across all loans, MTD, and monitoring the Month-over-Month (MoM) variations in     </a:t>
            </a:r>
          </a:p>
          <a:p>
            <a:r>
              <a:rPr lang="en-US" dirty="0"/>
              <a:t>    interest rates will provide insights into our lending portfolio's overall cost.</a:t>
            </a:r>
          </a:p>
          <a:p>
            <a:r>
              <a:rPr lang="en-US" sz="2000" dirty="0"/>
              <a:t>5.</a:t>
            </a:r>
            <a:r>
              <a:rPr lang="en-US" b="1" u="sng" dirty="0">
                <a:solidFill>
                  <a:srgbClr val="00B0F0"/>
                </a:solidFill>
              </a:rPr>
              <a:t>Average Debt-to-Income Ratio (DTI): </a:t>
            </a:r>
          </a:p>
          <a:p>
            <a:r>
              <a:rPr lang="en-US" sz="2000" dirty="0"/>
              <a:t>   </a:t>
            </a:r>
            <a:r>
              <a:rPr lang="en-US" dirty="0"/>
              <a:t>Evaluating the average DTI for our borrowers helps us gauge their financial health. We need to compute the average DTI     </a:t>
            </a:r>
          </a:p>
          <a:p>
            <a:r>
              <a:rPr lang="en-US" dirty="0"/>
              <a:t>   for all loans, MTD, and track Month-over-Month (MoM) fluctuations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89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6ED16-1C82-F651-099A-519E23BE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AA34708-4C9A-AFFD-B9A0-E9A112AE5797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AB9D9-189B-C1C7-DD7B-A8CF696CD65C}"/>
              </a:ext>
            </a:extLst>
          </p:cNvPr>
          <p:cNvSpPr/>
          <p:nvPr/>
        </p:nvSpPr>
        <p:spPr>
          <a:xfrm>
            <a:off x="6212607" y="1840532"/>
            <a:ext cx="4199909" cy="1938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B808B6-7C01-557E-A9C5-6D15227F25ED}"/>
              </a:ext>
            </a:extLst>
          </p:cNvPr>
          <p:cNvSpPr/>
          <p:nvPr/>
        </p:nvSpPr>
        <p:spPr>
          <a:xfrm>
            <a:off x="1675020" y="1840533"/>
            <a:ext cx="4199909" cy="19385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BC535-F8BF-B45E-DD64-BFFADBA55169}"/>
              </a:ext>
            </a:extLst>
          </p:cNvPr>
          <p:cNvSpPr txBox="1"/>
          <p:nvPr/>
        </p:nvSpPr>
        <p:spPr>
          <a:xfrm>
            <a:off x="1883336" y="1656364"/>
            <a:ext cx="4981575" cy="206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1" kern="1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u="sng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90192-BFE0-199D-A66B-66C049629B86}"/>
              </a:ext>
            </a:extLst>
          </p:cNvPr>
          <p:cNvSpPr txBox="1"/>
          <p:nvPr/>
        </p:nvSpPr>
        <p:spPr>
          <a:xfrm>
            <a:off x="6317072" y="1867639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u="sng" kern="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u="sng" kern="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7EE81-4082-F595-5FBC-1039495205B2}"/>
              </a:ext>
            </a:extLst>
          </p:cNvPr>
          <p:cNvSpPr txBox="1"/>
          <p:nvPr/>
        </p:nvSpPr>
        <p:spPr>
          <a:xfrm>
            <a:off x="309562" y="3905841"/>
            <a:ext cx="11572876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</a:t>
            </a:r>
            <a:r>
              <a:rPr lang="en-IN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.’ By providing insights into metrics such as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'Total Loan Applications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'Total Funded Amount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'Total Amount Received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Month-to-Date (MTD) Funded Amount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'MTD Amount Received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'Average Interest Rate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 and </a:t>
            </a:r>
            <a:r>
              <a:rPr lang="en-IN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'Average Debt-to-Income Ratio (DTI)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,'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grid view will empower us to make data-driven decisions and assess the health of our loan portfolio.</a:t>
            </a:r>
            <a:endParaRPr lang="en-IN" b="1" kern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26DD8-09A5-F896-D8E0-2A63B25AC0DA}"/>
              </a:ext>
            </a:extLst>
          </p:cNvPr>
          <p:cNvSpPr txBox="1"/>
          <p:nvPr/>
        </p:nvSpPr>
        <p:spPr>
          <a:xfrm>
            <a:off x="309562" y="178900"/>
            <a:ext cx="36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6BB610-53B7-8B13-DE99-4B96CDA454CE}"/>
              </a:ext>
            </a:extLst>
          </p:cNvPr>
          <p:cNvSpPr/>
          <p:nvPr/>
        </p:nvSpPr>
        <p:spPr>
          <a:xfrm>
            <a:off x="4680692" y="823532"/>
            <a:ext cx="2184219" cy="4616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5297B9-8FE9-877B-155A-0D146DF69F01}"/>
              </a:ext>
            </a:extLst>
          </p:cNvPr>
          <p:cNvCxnSpPr>
            <a:cxnSpLocks/>
          </p:cNvCxnSpPr>
          <p:nvPr/>
        </p:nvCxnSpPr>
        <p:spPr>
          <a:xfrm>
            <a:off x="6695767" y="1529583"/>
            <a:ext cx="0" cy="31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0F207-8293-D9EC-ABAB-4EE9CF96EC50}"/>
              </a:ext>
            </a:extLst>
          </p:cNvPr>
          <p:cNvCxnSpPr>
            <a:cxnSpLocks/>
          </p:cNvCxnSpPr>
          <p:nvPr/>
        </p:nvCxnSpPr>
        <p:spPr>
          <a:xfrm>
            <a:off x="4783393" y="1539044"/>
            <a:ext cx="0" cy="31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7A3E04-9DD1-11AB-CE0A-EFD6AF1D748C}"/>
              </a:ext>
            </a:extLst>
          </p:cNvPr>
          <p:cNvCxnSpPr/>
          <p:nvPr/>
        </p:nvCxnSpPr>
        <p:spPr>
          <a:xfrm>
            <a:off x="4798142" y="1529583"/>
            <a:ext cx="1897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043BD-88A3-0D7B-6158-74E827B28359}"/>
              </a:ext>
            </a:extLst>
          </p:cNvPr>
          <p:cNvCxnSpPr>
            <a:cxnSpLocks/>
          </p:cNvCxnSpPr>
          <p:nvPr/>
        </p:nvCxnSpPr>
        <p:spPr>
          <a:xfrm>
            <a:off x="5772801" y="1285197"/>
            <a:ext cx="0" cy="25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7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899B-B798-3916-78D6-7AF88657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BFBA8-DB8F-014B-57FA-B7D269D20A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E7AB5-703E-2AC6-F10D-094FDEC9F5BE}"/>
              </a:ext>
            </a:extLst>
          </p:cNvPr>
          <p:cNvSpPr txBox="1"/>
          <p:nvPr/>
        </p:nvSpPr>
        <p:spPr>
          <a:xfrm>
            <a:off x="324464" y="743649"/>
            <a:ext cx="1173725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 </a:t>
            </a:r>
            <a:r>
              <a:rPr lang="en-IN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</a:t>
            </a:r>
          </a:p>
          <a:p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</a:t>
            </a: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</a:t>
            </a: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 </a:t>
            </a: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 employment lengths, helping us assess the impact of       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employment history on loan applications.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</a:t>
            </a: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the primary reasons borrowers seek financing.</a:t>
            </a:r>
          </a:p>
          <a:p>
            <a:pPr>
              <a:lnSpc>
                <a:spcPct val="150000"/>
              </a:lnSpc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</a:t>
            </a:r>
          </a:p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12192-1C40-20A3-713C-77526D316DAA}"/>
              </a:ext>
            </a:extLst>
          </p:cNvPr>
          <p:cNvSpPr txBox="1"/>
          <p:nvPr/>
        </p:nvSpPr>
        <p:spPr>
          <a:xfrm>
            <a:off x="530942" y="295658"/>
            <a:ext cx="278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1673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Berlin Sans FB Demi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6</cp:revision>
  <dcterms:created xsi:type="dcterms:W3CDTF">2025-01-10T13:37:59Z</dcterms:created>
  <dcterms:modified xsi:type="dcterms:W3CDTF">2025-01-11T15:35:54Z</dcterms:modified>
</cp:coreProperties>
</file>