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6" r:id="rId4"/>
    <p:sldId id="265" r:id="rId5"/>
    <p:sldId id="264" r:id="rId6"/>
    <p:sldId id="268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5D37D-9A0C-07BD-0DD6-EEDFE302E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7A649-1EF6-70F1-8F12-54E67B5C5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DD130-CE8B-E4F9-0BDF-DE46A9A7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C96A-D98B-418B-9F1B-D1A0E1436117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A37C6-517B-F954-8BFD-08DA48EF6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EF6CA-DC3F-DD31-D9A9-7904DEF1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E9BA-5259-4697-A9EB-12536AD91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31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7823-10C5-562E-DE15-A0D7F6EBC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2F49D-0CED-5C08-79E1-4DE2C3919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D5A25-9778-F85D-0D16-7B360BCA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C96A-D98B-418B-9F1B-D1A0E1436117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9BB26-474C-2A76-744A-660AC043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A5D54-8CB3-7C72-F316-C5EDBE32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E9BA-5259-4697-A9EB-12536AD91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58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7409E1-00F6-BD33-861C-8D1F369F11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02C9D-5EC2-427A-650A-9CB5AD906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494CC-94DA-452B-DCA7-6B540C93F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C96A-D98B-418B-9F1B-D1A0E1436117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46D3E-1DA7-0FF3-39A1-2EF14CED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C8585-34D7-1495-2027-2FD351C5B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E9BA-5259-4697-A9EB-12536AD91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27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259A5-3BB0-9FAE-7150-46E2A9A6C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3451-786E-7084-2329-4061A434B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C5AF7-A931-CD29-2C71-E20E5088A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C96A-D98B-418B-9F1B-D1A0E1436117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4D8FB-E869-8C3C-5F2A-31B97B62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AB512-8F49-4B14-5DF8-E5BE5DC8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E9BA-5259-4697-A9EB-12536AD91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54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F1016-0864-5FB3-795B-7C97891A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18657-C4B6-C529-1E3A-F2BDEB1AC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3ED2C-CC97-82B0-444E-335BF8E21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C96A-D98B-418B-9F1B-D1A0E1436117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CC224-35C7-6019-2CBA-26236DB0B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AFCB4-3904-F621-CBB1-A856355D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E9BA-5259-4697-A9EB-12536AD91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37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2EA2-AE2E-4495-8D65-40CE59367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ED668-A86C-BDE6-D3B9-E25607572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83BBF-F7E1-F13F-F0BC-BC772FCE3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9C34E-07C3-2FE1-45FC-0A1CB3170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C96A-D98B-418B-9F1B-D1A0E1436117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6477E-CE6A-9B78-0B09-2FD73C64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21ED1-A656-B3BB-3242-5708B6480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E9BA-5259-4697-A9EB-12536AD91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07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BC69E-08F6-D414-E03C-788B6D9CC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5E679-5F67-B6E3-9217-FA1ED5B4A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6C4A7-E8F6-8485-295A-807ACAA04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4E2B6C-2828-C828-02F3-9CADBEB572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17A229-F9A6-1F63-C7F2-CCA698463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5C61B3-F19F-83C6-4DC9-B8A27A16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C96A-D98B-418B-9F1B-D1A0E1436117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CD0B23-7528-14E1-B9C4-6F06A56F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0172DE-D27C-B1BE-0C96-2BB7F216F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E9BA-5259-4697-A9EB-12536AD91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59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75CF-9E0A-A3F9-69CC-EE5FB5EAE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50F20F-A018-FD8C-759F-A3669EBE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C96A-D98B-418B-9F1B-D1A0E1436117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1F59B-E666-591E-F1DD-190AF9764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E8C0F-D237-62DF-0345-BFE46777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E9BA-5259-4697-A9EB-12536AD91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16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FE100-8744-5A1B-E23A-C95693381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C96A-D98B-418B-9F1B-D1A0E1436117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F01B21-99A9-C3EB-F96E-59AFE90D7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41DC6-46A3-5EEC-14F2-153420F1B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E9BA-5259-4697-A9EB-12536AD91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2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9B864-63AC-691C-D04E-51F88D9F4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38D45-18DE-95CE-F9C8-453D7DEED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25A3A-E971-F1C6-9CFF-D0856421C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75D8E-5503-71FC-08CB-08E0DBFF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C96A-D98B-418B-9F1B-D1A0E1436117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3057B-FB9F-BE01-09DD-16FCD678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94E8A-E499-AA4F-592C-379CB64D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E9BA-5259-4697-A9EB-12536AD91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14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C2F42-53B5-0D3C-A423-822090598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4EF78A-384D-44B0-396E-1B917118A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AFE24-9CCD-1166-64F0-9A3B9770C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1E04A-F74A-4D55-2FE9-17C6CC1C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C96A-D98B-418B-9F1B-D1A0E1436117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132DF-6594-4CA3-10CA-5732E238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09CF3-1C53-13E9-3CA6-BE3C37D1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E9BA-5259-4697-A9EB-12536AD91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82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C4B402-0321-B5B1-5D76-F6B0EF9B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50D74-C66F-F66D-C29E-6BD379C5E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C28C-814D-6D57-3305-62F707E55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DC96A-D98B-418B-9F1B-D1A0E1436117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40F41-E456-38D1-89D2-80492D9DA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A8F0D-F48F-DAD4-F071-2E6BDE9D7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8E9BA-5259-4697-A9EB-12536AD91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35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23DAD785-3E9A-9E4B-EDDA-2DD9CAAAE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53340">
            <a:off x="9697063" y="4670323"/>
            <a:ext cx="2384322" cy="238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remium Vector | Gold leaf design with the word gold on it vector">
            <a:extLst>
              <a:ext uri="{FF2B5EF4-FFF2-40B4-BE49-F238E27FC236}">
                <a16:creationId xmlns:a16="http://schemas.microsoft.com/office/drawing/2014/main" id="{B19C0A63-F6B2-B0E2-78D1-371FE7AE4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31018" cy="217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8E8801-C66D-FC84-292C-5D9E16A7F298}"/>
              </a:ext>
            </a:extLst>
          </p:cNvPr>
          <p:cNvSpPr txBox="1"/>
          <p:nvPr/>
        </p:nvSpPr>
        <p:spPr>
          <a:xfrm>
            <a:off x="2084344" y="1179686"/>
            <a:ext cx="80034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bg2">
                    <a:lumMod val="75000"/>
                  </a:schemeClr>
                </a:solidFill>
              </a:rPr>
              <a:t>Monday Coffee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Expansion Analysis with SQL</a:t>
            </a:r>
            <a:endParaRPr lang="en-IN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492261-A8FA-87CE-EFDB-DF079963CA6B}"/>
              </a:ext>
            </a:extLst>
          </p:cNvPr>
          <p:cNvSpPr txBox="1"/>
          <p:nvPr/>
        </p:nvSpPr>
        <p:spPr>
          <a:xfrm>
            <a:off x="3952567" y="3429000"/>
            <a:ext cx="3694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Solve Business Problem with SQL</a:t>
            </a:r>
            <a:endParaRPr lang="en-IN" sz="2000" b="1" dirty="0"/>
          </a:p>
        </p:txBody>
      </p:sp>
      <p:pic>
        <p:nvPicPr>
          <p:cNvPr id="1052" name="Picture 28" descr="Image of Coffee Cup Made from Beans Isolated on White Stock Photo ...">
            <a:extLst>
              <a:ext uri="{FF2B5EF4-FFF2-40B4-BE49-F238E27FC236}">
                <a16:creationId xmlns:a16="http://schemas.microsoft.com/office/drawing/2014/main" id="{4C00EA6D-D457-6458-5BC8-FF109ACB99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3"/>
          <a:stretch/>
        </p:blipFill>
        <p:spPr bwMode="auto">
          <a:xfrm>
            <a:off x="88491" y="5508319"/>
            <a:ext cx="1268362" cy="126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EADDB9-4767-64B7-3D9E-98C84403B831}"/>
              </a:ext>
            </a:extLst>
          </p:cNvPr>
          <p:cNvSpPr txBox="1"/>
          <p:nvPr/>
        </p:nvSpPr>
        <p:spPr>
          <a:xfrm>
            <a:off x="6862917" y="718021"/>
            <a:ext cx="2874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Brush Script MT" panose="03060802040406070304" pitchFamily="66" charset="0"/>
              </a:rPr>
              <a:t>Start your week with a sip</a:t>
            </a:r>
            <a:endParaRPr lang="en-IN" sz="2400" dirty="0">
              <a:solidFill>
                <a:schemeClr val="bg2">
                  <a:lumMod val="50000"/>
                </a:schemeClr>
              </a:solidFill>
              <a:latin typeface="Brush Script MT" panose="03060802040406070304" pitchFamily="66" charset="0"/>
            </a:endParaRPr>
          </a:p>
        </p:txBody>
      </p:sp>
      <p:pic>
        <p:nvPicPr>
          <p:cNvPr id="7" name="Picture 28" descr="Image of Coffee Cup Made from Beans Isolated on White Stock Photo ...">
            <a:extLst>
              <a:ext uri="{FF2B5EF4-FFF2-40B4-BE49-F238E27FC236}">
                <a16:creationId xmlns:a16="http://schemas.microsoft.com/office/drawing/2014/main" id="{BF2F8675-55B7-A54B-4280-7DB49FFF29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3"/>
          <a:stretch/>
        </p:blipFill>
        <p:spPr bwMode="auto">
          <a:xfrm>
            <a:off x="9666362" y="592365"/>
            <a:ext cx="462488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00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6A858-69CF-BBE9-04A0-9C8039CC8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39F465D5-24B2-4764-B34A-20982D683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53340">
            <a:off x="9697063" y="4670323"/>
            <a:ext cx="2384322" cy="238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remium Vector | Gold leaf design with the word gold on it vector">
            <a:extLst>
              <a:ext uri="{FF2B5EF4-FFF2-40B4-BE49-F238E27FC236}">
                <a16:creationId xmlns:a16="http://schemas.microsoft.com/office/drawing/2014/main" id="{E00E59F3-5A8D-B11D-3FD4-5CDA6D414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31018" cy="217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mage of Coffee Cup Made from Beans Isolated on White Stock Photo ...">
            <a:extLst>
              <a:ext uri="{FF2B5EF4-FFF2-40B4-BE49-F238E27FC236}">
                <a16:creationId xmlns:a16="http://schemas.microsoft.com/office/drawing/2014/main" id="{9FB6DFAB-A485-8D01-D3D6-C266A3B89A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3"/>
          <a:stretch/>
        </p:blipFill>
        <p:spPr bwMode="auto">
          <a:xfrm>
            <a:off x="88490" y="5635913"/>
            <a:ext cx="1140542" cy="11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8B0689-32E2-A843-FEF6-0C814ECB3291}"/>
              </a:ext>
            </a:extLst>
          </p:cNvPr>
          <p:cNvSpPr txBox="1"/>
          <p:nvPr/>
        </p:nvSpPr>
        <p:spPr>
          <a:xfrm>
            <a:off x="1229032" y="1229032"/>
            <a:ext cx="1070732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Objectives:</a:t>
            </a:r>
          </a:p>
          <a:p>
            <a:endParaRPr lang="en-IN" sz="2800" dirty="0"/>
          </a:p>
          <a:p>
            <a:r>
              <a:rPr lang="en-IN" sz="2800" dirty="0"/>
              <a:t>The business aims to expand by opening three coffee shops in India’s </a:t>
            </a:r>
          </a:p>
          <a:p>
            <a:r>
              <a:rPr lang="en-IN" sz="2800" dirty="0"/>
              <a:t>top three major cities. Since its launch in January 2023, the company </a:t>
            </a:r>
          </a:p>
          <a:p>
            <a:r>
              <a:rPr lang="en-IN" sz="2800" dirty="0"/>
              <a:t>has successfully sold its products online and received an </a:t>
            </a:r>
            <a:r>
              <a:rPr lang="en-IN" sz="2800" dirty="0" err="1"/>
              <a:t>overwhelmi</a:t>
            </a:r>
            <a:endParaRPr lang="en-IN" sz="2800" dirty="0"/>
          </a:p>
          <a:p>
            <a:r>
              <a:rPr lang="en-IN" sz="2800" dirty="0"/>
              <a:t>-</a:t>
            </a:r>
            <a:r>
              <a:rPr lang="en-IN" sz="2800" dirty="0" err="1"/>
              <a:t>ngly</a:t>
            </a:r>
            <a:r>
              <a:rPr lang="en-IN" sz="2800" dirty="0"/>
              <a:t> positive response in several cities. As a data analyst, your task is </a:t>
            </a:r>
          </a:p>
          <a:p>
            <a:r>
              <a:rPr lang="en-IN" sz="2800" dirty="0"/>
              <a:t>to </a:t>
            </a:r>
            <a:r>
              <a:rPr lang="en-IN" sz="2800" dirty="0" err="1"/>
              <a:t>analyze</a:t>
            </a:r>
            <a:r>
              <a:rPr lang="en-IN" sz="2800" dirty="0"/>
              <a:t> the sales data and provide insights to recommend the top three cities for this expansion.</a:t>
            </a:r>
          </a:p>
        </p:txBody>
      </p:sp>
    </p:spTree>
    <p:extLst>
      <p:ext uri="{BB962C8B-B14F-4D97-AF65-F5344CB8AC3E}">
        <p14:creationId xmlns:p14="http://schemas.microsoft.com/office/powerpoint/2010/main" val="259387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8AAD3-6325-B7F3-4946-F328126A0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1320E531-4263-7032-A70E-4695D8DDD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53340">
            <a:off x="9697063" y="4670323"/>
            <a:ext cx="2384322" cy="238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remium Vector | Gold leaf design with the word gold on it vector">
            <a:extLst>
              <a:ext uri="{FF2B5EF4-FFF2-40B4-BE49-F238E27FC236}">
                <a16:creationId xmlns:a16="http://schemas.microsoft.com/office/drawing/2014/main" id="{935726A0-9FD6-FF1F-613E-5ABEAA178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31018" cy="217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mage of Coffee Cup Made from Beans Isolated on White Stock Photo ...">
            <a:extLst>
              <a:ext uri="{FF2B5EF4-FFF2-40B4-BE49-F238E27FC236}">
                <a16:creationId xmlns:a16="http://schemas.microsoft.com/office/drawing/2014/main" id="{AEAED0B1-D9CF-5CB7-3D59-B8F35DA8A5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3"/>
          <a:stretch/>
        </p:blipFill>
        <p:spPr bwMode="auto">
          <a:xfrm>
            <a:off x="88490" y="5663381"/>
            <a:ext cx="1113025" cy="111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1A8D55-AE35-6F59-C0BD-AC22E7B0783E}"/>
              </a:ext>
            </a:extLst>
          </p:cNvPr>
          <p:cNvSpPr txBox="1"/>
          <p:nvPr/>
        </p:nvSpPr>
        <p:spPr>
          <a:xfrm>
            <a:off x="1034367" y="1139066"/>
            <a:ext cx="1099048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Easy-Medium Questions </a:t>
            </a:r>
          </a:p>
          <a:p>
            <a:r>
              <a:rPr lang="en-IN" sz="2000" b="1" dirty="0"/>
              <a:t>Coffee Consumers Count</a:t>
            </a:r>
          </a:p>
          <a:p>
            <a:r>
              <a:rPr lang="en-IN" sz="2000" dirty="0"/>
              <a:t>How many people in each city are estimated to consume coffee, given that 25% of the population does?</a:t>
            </a:r>
          </a:p>
          <a:p>
            <a:endParaRPr lang="en-IN" sz="2000" b="1" dirty="0"/>
          </a:p>
          <a:p>
            <a:r>
              <a:rPr lang="en-IN" sz="2000" b="1" dirty="0"/>
              <a:t>Total Revenue from Coffee Sales</a:t>
            </a:r>
          </a:p>
          <a:p>
            <a:r>
              <a:rPr lang="en-IN" sz="2000" dirty="0"/>
              <a:t>What is the total revenue generated from coffee sales across all cities in last quarter of 2023?</a:t>
            </a:r>
          </a:p>
          <a:p>
            <a:endParaRPr lang="en-IN" sz="2000" b="1" dirty="0"/>
          </a:p>
          <a:p>
            <a:r>
              <a:rPr lang="en-IN" sz="2000" b="1" dirty="0"/>
              <a:t>Sales Count for Each Product</a:t>
            </a:r>
          </a:p>
          <a:p>
            <a:r>
              <a:rPr lang="en-IN" sz="2000" dirty="0"/>
              <a:t>How many units of each coffee product have been sold?</a:t>
            </a:r>
          </a:p>
          <a:p>
            <a:endParaRPr lang="en-IN" sz="2000" b="1" dirty="0"/>
          </a:p>
          <a:p>
            <a:r>
              <a:rPr lang="en-IN" sz="2000" b="1" dirty="0"/>
              <a:t>Average Sales Amount per City</a:t>
            </a:r>
          </a:p>
          <a:p>
            <a:r>
              <a:rPr lang="en-IN" sz="2000" dirty="0"/>
              <a:t>What is the average sales amount per customer in each city?</a:t>
            </a:r>
          </a:p>
          <a:p>
            <a:r>
              <a:rPr lang="en-IN" sz="2000" b="1" dirty="0"/>
              <a:t>City Population and Coffee Consumers</a:t>
            </a:r>
            <a:r>
              <a:rPr lang="en-IN" sz="2000" dirty="0"/>
              <a:t> </a:t>
            </a:r>
          </a:p>
          <a:p>
            <a:r>
              <a:rPr lang="en-IN" sz="2000" dirty="0"/>
              <a:t>Provide a list of cities along with their populations and estimated coffee consumers.</a:t>
            </a:r>
          </a:p>
        </p:txBody>
      </p:sp>
    </p:spTree>
    <p:extLst>
      <p:ext uri="{BB962C8B-B14F-4D97-AF65-F5344CB8AC3E}">
        <p14:creationId xmlns:p14="http://schemas.microsoft.com/office/powerpoint/2010/main" val="2606377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57DB8-A166-9061-76ED-727C92810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6F412BD9-24B2-57BF-E958-FC375E740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53340">
            <a:off x="9697063" y="4670323"/>
            <a:ext cx="2384322" cy="238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remium Vector | Gold leaf design with the word gold on it vector">
            <a:extLst>
              <a:ext uri="{FF2B5EF4-FFF2-40B4-BE49-F238E27FC236}">
                <a16:creationId xmlns:a16="http://schemas.microsoft.com/office/drawing/2014/main" id="{5C649D68-F4D9-2760-63E7-1FD8C8073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31018" cy="217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mage of Coffee Cup Made from Beans Isolated on White Stock Photo ...">
            <a:extLst>
              <a:ext uri="{FF2B5EF4-FFF2-40B4-BE49-F238E27FC236}">
                <a16:creationId xmlns:a16="http://schemas.microsoft.com/office/drawing/2014/main" id="{C15D41F4-E781-7ECA-BC8A-F4EF656296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3"/>
          <a:stretch/>
        </p:blipFill>
        <p:spPr bwMode="auto">
          <a:xfrm>
            <a:off x="88490" y="5601587"/>
            <a:ext cx="1189704" cy="118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7FDB3F-155A-8F58-8453-7001A1F3D05D}"/>
              </a:ext>
            </a:extLst>
          </p:cNvPr>
          <p:cNvSpPr txBox="1"/>
          <p:nvPr/>
        </p:nvSpPr>
        <p:spPr>
          <a:xfrm>
            <a:off x="1199535" y="1292965"/>
            <a:ext cx="979292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Medium Questions</a:t>
            </a:r>
          </a:p>
          <a:p>
            <a:r>
              <a:rPr lang="en-IN" sz="2400" b="1" dirty="0"/>
              <a:t>Top Selling Products by City</a:t>
            </a:r>
          </a:p>
          <a:p>
            <a:r>
              <a:rPr lang="en-IN" sz="2400" dirty="0"/>
              <a:t>What are the top 3 selling products in each city based on sales volume?</a:t>
            </a:r>
          </a:p>
          <a:p>
            <a:endParaRPr lang="en-IN" sz="2400" b="1" dirty="0"/>
          </a:p>
          <a:p>
            <a:r>
              <a:rPr lang="en-IN" sz="2400" b="1" dirty="0"/>
              <a:t>Customer Segmentation by City</a:t>
            </a:r>
          </a:p>
          <a:p>
            <a:r>
              <a:rPr lang="en-IN" sz="2400" dirty="0"/>
              <a:t>How many unique customers are there in each city who have purchased coffee products?</a:t>
            </a:r>
          </a:p>
          <a:p>
            <a:endParaRPr lang="en-IN" sz="2400" dirty="0"/>
          </a:p>
          <a:p>
            <a:r>
              <a:rPr lang="en-IN" sz="2400" b="1" dirty="0"/>
              <a:t>Impact of estimated rent on sales</a:t>
            </a:r>
          </a:p>
          <a:p>
            <a:r>
              <a:rPr lang="en-IN" sz="2400" dirty="0"/>
              <a:t>Find each city and their average sale per customer and </a:t>
            </a:r>
            <a:r>
              <a:rPr lang="en-IN" sz="2400" dirty="0" err="1"/>
              <a:t>avg</a:t>
            </a:r>
            <a:r>
              <a:rPr lang="en-IN" sz="2400" dirty="0"/>
              <a:t> rent per customer</a:t>
            </a:r>
          </a:p>
        </p:txBody>
      </p:sp>
    </p:spTree>
    <p:extLst>
      <p:ext uri="{BB962C8B-B14F-4D97-AF65-F5344CB8AC3E}">
        <p14:creationId xmlns:p14="http://schemas.microsoft.com/office/powerpoint/2010/main" val="2178810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FC918-7FC8-40ED-5444-D42D30FDE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69B6E15B-20B1-84CD-402B-EE5EDE3F7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53340">
            <a:off x="9697063" y="4670323"/>
            <a:ext cx="2384322" cy="238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remium Vector | Gold leaf design with the word gold on it vector">
            <a:extLst>
              <a:ext uri="{FF2B5EF4-FFF2-40B4-BE49-F238E27FC236}">
                <a16:creationId xmlns:a16="http://schemas.microsoft.com/office/drawing/2014/main" id="{98B99E1F-EE02-01EC-8DE8-C13E0671A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31018" cy="217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mage of Coffee Cup Made from Beans Isolated on White Stock Photo ...">
            <a:extLst>
              <a:ext uri="{FF2B5EF4-FFF2-40B4-BE49-F238E27FC236}">
                <a16:creationId xmlns:a16="http://schemas.microsoft.com/office/drawing/2014/main" id="{197B86EE-332C-D628-9F2B-8AE39A4B8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3"/>
          <a:stretch/>
        </p:blipFill>
        <p:spPr bwMode="auto">
          <a:xfrm>
            <a:off x="0" y="5488658"/>
            <a:ext cx="1268361" cy="126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3EF517-6D29-B41E-778C-201C4D782211}"/>
              </a:ext>
            </a:extLst>
          </p:cNvPr>
          <p:cNvSpPr txBox="1"/>
          <p:nvPr/>
        </p:nvSpPr>
        <p:spPr>
          <a:xfrm>
            <a:off x="1170038" y="1219162"/>
            <a:ext cx="10550013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Advanced Questions &amp; Analysis</a:t>
            </a:r>
          </a:p>
          <a:p>
            <a:endParaRPr lang="en-IN" sz="3200" b="1" dirty="0"/>
          </a:p>
          <a:p>
            <a:r>
              <a:rPr lang="en-IN" sz="2400" b="1" dirty="0"/>
              <a:t>Monthly Sales Growth Sales growth rate</a:t>
            </a:r>
          </a:p>
          <a:p>
            <a:r>
              <a:rPr lang="en-IN" sz="2400" dirty="0"/>
              <a:t>Calculate the percentage growth (or decline) in sales over different time periods (monthly).</a:t>
            </a:r>
          </a:p>
          <a:p>
            <a:endParaRPr lang="en-IN" sz="2400" b="1" dirty="0"/>
          </a:p>
          <a:p>
            <a:r>
              <a:rPr lang="en-IN" sz="2400" b="1" dirty="0"/>
              <a:t>Market Potential Analysis</a:t>
            </a:r>
          </a:p>
          <a:p>
            <a:r>
              <a:rPr lang="en-IN" sz="2400" dirty="0"/>
              <a:t>Identify top 3 city based on highest sales, return city name, total sale, total rent, total customers, estimated coffee consumer</a:t>
            </a:r>
          </a:p>
        </p:txBody>
      </p:sp>
    </p:spTree>
    <p:extLst>
      <p:ext uri="{BB962C8B-B14F-4D97-AF65-F5344CB8AC3E}">
        <p14:creationId xmlns:p14="http://schemas.microsoft.com/office/powerpoint/2010/main" val="1067186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38990-8AFC-DEB4-D753-D7A1EE6C7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003003C6-C005-0FAE-4FCF-EC0A17D2C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53340">
            <a:off x="9697063" y="4670323"/>
            <a:ext cx="2384322" cy="238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remium Vector | Gold leaf design with the word gold on it vector">
            <a:extLst>
              <a:ext uri="{FF2B5EF4-FFF2-40B4-BE49-F238E27FC236}">
                <a16:creationId xmlns:a16="http://schemas.microsoft.com/office/drawing/2014/main" id="{8E7BE02D-C7EC-3D89-6787-B9B5D4529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31018" cy="217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mage of Coffee Cup Made from Beans Isolated on White Stock Photo ...">
            <a:extLst>
              <a:ext uri="{FF2B5EF4-FFF2-40B4-BE49-F238E27FC236}">
                <a16:creationId xmlns:a16="http://schemas.microsoft.com/office/drawing/2014/main" id="{115215C7-A11A-570D-181C-3FDEB5BE8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3"/>
          <a:stretch/>
        </p:blipFill>
        <p:spPr bwMode="auto">
          <a:xfrm>
            <a:off x="0" y="5488658"/>
            <a:ext cx="1268361" cy="126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A1BEA4-1E3F-7D84-8A9A-1C5E0CA50E45}"/>
              </a:ext>
            </a:extLst>
          </p:cNvPr>
          <p:cNvSpPr txBox="1"/>
          <p:nvPr/>
        </p:nvSpPr>
        <p:spPr>
          <a:xfrm>
            <a:off x="1532423" y="722615"/>
            <a:ext cx="8062452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/>
              <a:t>Recommendations &amp; Reasons</a:t>
            </a:r>
          </a:p>
          <a:p>
            <a:r>
              <a:rPr lang="en-IN" sz="2200" b="1" dirty="0"/>
              <a:t>City 1: Pune</a:t>
            </a:r>
          </a:p>
          <a:p>
            <a:r>
              <a:rPr lang="en-IN" sz="2200" dirty="0"/>
              <a:t>• Average rent per customer is very low.</a:t>
            </a:r>
          </a:p>
          <a:p>
            <a:r>
              <a:rPr lang="en-IN" sz="2200" dirty="0"/>
              <a:t>• Highest total revenue.</a:t>
            </a:r>
          </a:p>
          <a:p>
            <a:r>
              <a:rPr lang="en-IN" sz="2200" dirty="0"/>
              <a:t>• Average sales per customer is also high.</a:t>
            </a:r>
          </a:p>
          <a:p>
            <a:r>
              <a:rPr lang="en-IN" sz="2200" b="1" dirty="0"/>
              <a:t>City 2: Delhi</a:t>
            </a:r>
          </a:p>
          <a:p>
            <a:r>
              <a:rPr lang="en-IN" sz="2200" dirty="0"/>
              <a:t>• Highest estimated coffee consumers at 7.7 million.</a:t>
            </a:r>
          </a:p>
          <a:p>
            <a:r>
              <a:rPr lang="en-IN" sz="2200" dirty="0"/>
              <a:t>• Highest total number of customers, which is 68.</a:t>
            </a:r>
          </a:p>
          <a:p>
            <a:r>
              <a:rPr lang="en-IN" sz="2200" dirty="0"/>
              <a:t>• Average rent per customer is 330 (still under 500).</a:t>
            </a:r>
          </a:p>
          <a:p>
            <a:r>
              <a:rPr lang="en-IN" sz="2200" b="1" dirty="0"/>
              <a:t>City 3: Jaipur</a:t>
            </a:r>
          </a:p>
          <a:p>
            <a:r>
              <a:rPr lang="en-IN" sz="2200" dirty="0"/>
              <a:t>• Highest number of customers, which is 69.</a:t>
            </a:r>
          </a:p>
          <a:p>
            <a:r>
              <a:rPr lang="en-IN" sz="2200" dirty="0"/>
              <a:t>• Average rent per customer is very low at 156.</a:t>
            </a:r>
          </a:p>
          <a:p>
            <a:r>
              <a:rPr lang="en-IN" sz="2200" dirty="0"/>
              <a:t>• Average sales per customer is better at 11.6k.</a:t>
            </a:r>
          </a:p>
        </p:txBody>
      </p:sp>
    </p:spTree>
    <p:extLst>
      <p:ext uri="{BB962C8B-B14F-4D97-AF65-F5344CB8AC3E}">
        <p14:creationId xmlns:p14="http://schemas.microsoft.com/office/powerpoint/2010/main" val="316942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1D823-AF83-F012-E564-D62EAFFC5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B873ABD8-EEB2-8C5A-978C-102EF55DD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53340">
            <a:off x="9697063" y="4670323"/>
            <a:ext cx="2384322" cy="238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remium Vector | Gold leaf design with the word gold on it vector">
            <a:extLst>
              <a:ext uri="{FF2B5EF4-FFF2-40B4-BE49-F238E27FC236}">
                <a16:creationId xmlns:a16="http://schemas.microsoft.com/office/drawing/2014/main" id="{70149A24-22BB-3117-1FE9-681A3001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31018" cy="217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mage of Coffee Cup Made from Beans Isolated on White Stock Photo ...">
            <a:extLst>
              <a:ext uri="{FF2B5EF4-FFF2-40B4-BE49-F238E27FC236}">
                <a16:creationId xmlns:a16="http://schemas.microsoft.com/office/drawing/2014/main" id="{EF34DD41-0BD2-0F7E-AC9F-807CD54FF1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3"/>
          <a:stretch/>
        </p:blipFill>
        <p:spPr bwMode="auto">
          <a:xfrm>
            <a:off x="5323517" y="4457146"/>
            <a:ext cx="2025929" cy="202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F93E31-19BE-0C5A-7AEE-EA1DED64BEF3}"/>
              </a:ext>
            </a:extLst>
          </p:cNvPr>
          <p:cNvSpPr txBox="1"/>
          <p:nvPr/>
        </p:nvSpPr>
        <p:spPr>
          <a:xfrm>
            <a:off x="4230746" y="1579795"/>
            <a:ext cx="40927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Brush Script MT" panose="03060802040406070304" pitchFamily="66" charset="0"/>
              </a:rPr>
              <a:t>THE END </a:t>
            </a:r>
            <a:endParaRPr lang="en-IN" sz="7200" b="1" dirty="0">
              <a:solidFill>
                <a:schemeClr val="tx2">
                  <a:lumMod val="40000"/>
                  <a:lumOff val="60000"/>
                </a:schemeClr>
              </a:solidFill>
              <a:latin typeface="Brush Script MT" panose="030608020404060703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FD627B-C319-F549-1A29-E999591802BC}"/>
              </a:ext>
            </a:extLst>
          </p:cNvPr>
          <p:cNvSpPr txBox="1"/>
          <p:nvPr/>
        </p:nvSpPr>
        <p:spPr>
          <a:xfrm>
            <a:off x="2576158" y="2721277"/>
            <a:ext cx="752064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chemeClr val="bg2">
                    <a:lumMod val="90000"/>
                  </a:schemeClr>
                </a:solidFill>
              </a:rPr>
              <a:t>THANK YOU</a:t>
            </a:r>
            <a:endParaRPr lang="en-IN" sz="115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308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412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Brush Script 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 KUMAR RANA</dc:creator>
  <cp:lastModifiedBy>SHIV KUMAR RANA</cp:lastModifiedBy>
  <cp:revision>5</cp:revision>
  <dcterms:created xsi:type="dcterms:W3CDTF">2025-01-05T04:38:27Z</dcterms:created>
  <dcterms:modified xsi:type="dcterms:W3CDTF">2025-01-05T05:25:00Z</dcterms:modified>
</cp:coreProperties>
</file>