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449023-D1F8-49DC-B7A3-B98121BE25F0}"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3A1E3C-1769-4ECB-B078-8AC901206577}" type="slidenum">
              <a:rPr lang="en-IN" smtClean="0"/>
              <a:t>‹#›</a:t>
            </a:fld>
            <a:endParaRPr lang="en-IN"/>
          </a:p>
        </p:txBody>
      </p:sp>
    </p:spTree>
    <p:extLst>
      <p:ext uri="{BB962C8B-B14F-4D97-AF65-F5344CB8AC3E}">
        <p14:creationId xmlns:p14="http://schemas.microsoft.com/office/powerpoint/2010/main" val="155045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449023-D1F8-49DC-B7A3-B98121BE25F0}"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3A1E3C-1769-4ECB-B078-8AC901206577}" type="slidenum">
              <a:rPr lang="en-IN" smtClean="0"/>
              <a:t>‹#›</a:t>
            </a:fld>
            <a:endParaRPr lang="en-IN"/>
          </a:p>
        </p:txBody>
      </p:sp>
    </p:spTree>
    <p:extLst>
      <p:ext uri="{BB962C8B-B14F-4D97-AF65-F5344CB8AC3E}">
        <p14:creationId xmlns:p14="http://schemas.microsoft.com/office/powerpoint/2010/main" val="897124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449023-D1F8-49DC-B7A3-B98121BE25F0}"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3A1E3C-1769-4ECB-B078-8AC901206577}" type="slidenum">
              <a:rPr lang="en-IN" smtClean="0"/>
              <a:t>‹#›</a:t>
            </a:fld>
            <a:endParaRPr lang="en-IN"/>
          </a:p>
        </p:txBody>
      </p:sp>
    </p:spTree>
    <p:extLst>
      <p:ext uri="{BB962C8B-B14F-4D97-AF65-F5344CB8AC3E}">
        <p14:creationId xmlns:p14="http://schemas.microsoft.com/office/powerpoint/2010/main" val="87165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449023-D1F8-49DC-B7A3-B98121BE25F0}"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3A1E3C-1769-4ECB-B078-8AC901206577}" type="slidenum">
              <a:rPr lang="en-IN" smtClean="0"/>
              <a:t>‹#›</a:t>
            </a:fld>
            <a:endParaRPr lang="en-IN"/>
          </a:p>
        </p:txBody>
      </p:sp>
    </p:spTree>
    <p:extLst>
      <p:ext uri="{BB962C8B-B14F-4D97-AF65-F5344CB8AC3E}">
        <p14:creationId xmlns:p14="http://schemas.microsoft.com/office/powerpoint/2010/main" val="2809427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49023-D1F8-49DC-B7A3-B98121BE25F0}"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3A1E3C-1769-4ECB-B078-8AC901206577}" type="slidenum">
              <a:rPr lang="en-IN" smtClean="0"/>
              <a:t>‹#›</a:t>
            </a:fld>
            <a:endParaRPr lang="en-IN"/>
          </a:p>
        </p:txBody>
      </p:sp>
    </p:spTree>
    <p:extLst>
      <p:ext uri="{BB962C8B-B14F-4D97-AF65-F5344CB8AC3E}">
        <p14:creationId xmlns:p14="http://schemas.microsoft.com/office/powerpoint/2010/main" val="2962510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449023-D1F8-49DC-B7A3-B98121BE25F0}"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3A1E3C-1769-4ECB-B078-8AC901206577}" type="slidenum">
              <a:rPr lang="en-IN" smtClean="0"/>
              <a:t>‹#›</a:t>
            </a:fld>
            <a:endParaRPr lang="en-IN"/>
          </a:p>
        </p:txBody>
      </p:sp>
    </p:spTree>
    <p:extLst>
      <p:ext uri="{BB962C8B-B14F-4D97-AF65-F5344CB8AC3E}">
        <p14:creationId xmlns:p14="http://schemas.microsoft.com/office/powerpoint/2010/main" val="282017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449023-D1F8-49DC-B7A3-B98121BE25F0}" type="datetimeFigureOut">
              <a:rPr lang="en-IN" smtClean="0"/>
              <a:t>28-12-2024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3A1E3C-1769-4ECB-B078-8AC901206577}" type="slidenum">
              <a:rPr lang="en-IN" smtClean="0"/>
              <a:t>‹#›</a:t>
            </a:fld>
            <a:endParaRPr lang="en-IN"/>
          </a:p>
        </p:txBody>
      </p:sp>
    </p:spTree>
    <p:extLst>
      <p:ext uri="{BB962C8B-B14F-4D97-AF65-F5344CB8AC3E}">
        <p14:creationId xmlns:p14="http://schemas.microsoft.com/office/powerpoint/2010/main" val="37716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449023-D1F8-49DC-B7A3-B98121BE25F0}" type="datetimeFigureOut">
              <a:rPr lang="en-IN" smtClean="0"/>
              <a:t>28-12-2024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3A1E3C-1769-4ECB-B078-8AC901206577}" type="slidenum">
              <a:rPr lang="en-IN" smtClean="0"/>
              <a:t>‹#›</a:t>
            </a:fld>
            <a:endParaRPr lang="en-IN"/>
          </a:p>
        </p:txBody>
      </p:sp>
    </p:spTree>
    <p:extLst>
      <p:ext uri="{BB962C8B-B14F-4D97-AF65-F5344CB8AC3E}">
        <p14:creationId xmlns:p14="http://schemas.microsoft.com/office/powerpoint/2010/main" val="2615570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449023-D1F8-49DC-B7A3-B98121BE25F0}" type="datetimeFigureOut">
              <a:rPr lang="en-IN" smtClean="0"/>
              <a:t>28-12-2024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3A1E3C-1769-4ECB-B078-8AC901206577}" type="slidenum">
              <a:rPr lang="en-IN" smtClean="0"/>
              <a:t>‹#›</a:t>
            </a:fld>
            <a:endParaRPr lang="en-IN"/>
          </a:p>
        </p:txBody>
      </p:sp>
    </p:spTree>
    <p:extLst>
      <p:ext uri="{BB962C8B-B14F-4D97-AF65-F5344CB8AC3E}">
        <p14:creationId xmlns:p14="http://schemas.microsoft.com/office/powerpoint/2010/main" val="3682410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449023-D1F8-49DC-B7A3-B98121BE25F0}"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3A1E3C-1769-4ECB-B078-8AC901206577}" type="slidenum">
              <a:rPr lang="en-IN" smtClean="0"/>
              <a:t>‹#›</a:t>
            </a:fld>
            <a:endParaRPr lang="en-IN"/>
          </a:p>
        </p:txBody>
      </p:sp>
    </p:spTree>
    <p:extLst>
      <p:ext uri="{BB962C8B-B14F-4D97-AF65-F5344CB8AC3E}">
        <p14:creationId xmlns:p14="http://schemas.microsoft.com/office/powerpoint/2010/main" val="83492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449023-D1F8-49DC-B7A3-B98121BE25F0}"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3A1E3C-1769-4ECB-B078-8AC901206577}" type="slidenum">
              <a:rPr lang="en-IN" smtClean="0"/>
              <a:t>‹#›</a:t>
            </a:fld>
            <a:endParaRPr lang="en-IN"/>
          </a:p>
        </p:txBody>
      </p:sp>
    </p:spTree>
    <p:extLst>
      <p:ext uri="{BB962C8B-B14F-4D97-AF65-F5344CB8AC3E}">
        <p14:creationId xmlns:p14="http://schemas.microsoft.com/office/powerpoint/2010/main" val="2183497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449023-D1F8-49DC-B7A3-B98121BE25F0}" type="datetimeFigureOut">
              <a:rPr lang="en-IN" smtClean="0"/>
              <a:t>28-12-2024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A1E3C-1769-4ECB-B078-8AC901206577}" type="slidenum">
              <a:rPr lang="en-IN" smtClean="0"/>
              <a:t>‹#›</a:t>
            </a:fld>
            <a:endParaRPr lang="en-IN"/>
          </a:p>
        </p:txBody>
      </p:sp>
    </p:spTree>
    <p:extLst>
      <p:ext uri="{BB962C8B-B14F-4D97-AF65-F5344CB8AC3E}">
        <p14:creationId xmlns:p14="http://schemas.microsoft.com/office/powerpoint/2010/main" val="2399329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1E574E-E9D0-4A00-73B9-CFB243E82011}"/>
              </a:ext>
            </a:extLst>
          </p:cNvPr>
          <p:cNvSpPr txBox="1"/>
          <p:nvPr/>
        </p:nvSpPr>
        <p:spPr>
          <a:xfrm>
            <a:off x="109014" y="317030"/>
            <a:ext cx="9280792" cy="5537413"/>
          </a:xfrm>
          <a:prstGeom prst="rect">
            <a:avLst/>
          </a:prstGeom>
          <a:noFill/>
        </p:spPr>
        <p:txBody>
          <a:bodyPr wrap="square">
            <a:spAutoFit/>
          </a:bodyPr>
          <a:lstStyle/>
          <a:p>
            <a:pPr>
              <a:spcAft>
                <a:spcPts val="1125"/>
              </a:spcAft>
            </a:pPr>
            <a:r>
              <a:rPr lang="en-US" sz="1400" b="1" u="sng" dirty="0">
                <a:solidFill>
                  <a:srgbClr val="000000"/>
                </a:solidFill>
                <a:latin typeface="DM Sans" pitchFamily="2" charset="0"/>
              </a:rPr>
              <a:t>Sample Video Script</a:t>
            </a:r>
            <a:endParaRPr lang="en-US" sz="1400" dirty="0">
              <a:solidFill>
                <a:srgbClr val="000000"/>
              </a:solidFill>
              <a:latin typeface="DM Sans" pitchFamily="2" charset="0"/>
            </a:endParaRPr>
          </a:p>
          <a:p>
            <a:pPr>
              <a:spcAft>
                <a:spcPts val="1125"/>
              </a:spcAft>
            </a:pPr>
            <a:r>
              <a:rPr lang="en-US" sz="1400" dirty="0">
                <a:solidFill>
                  <a:srgbClr val="000000"/>
                </a:solidFill>
                <a:latin typeface="DM Sans" pitchFamily="2" charset="0"/>
              </a:rPr>
              <a:t>Good Afternoon,</a:t>
            </a:r>
          </a:p>
          <a:p>
            <a:pPr>
              <a:spcAft>
                <a:spcPts val="1125"/>
              </a:spcAft>
            </a:pPr>
            <a:br>
              <a:rPr lang="en-US" sz="1400" dirty="0">
                <a:solidFill>
                  <a:srgbClr val="000000"/>
                </a:solidFill>
                <a:latin typeface="DM Sans" pitchFamily="2" charset="0"/>
              </a:rPr>
            </a:br>
            <a:r>
              <a:rPr lang="en-US" sz="1400">
                <a:solidFill>
                  <a:srgbClr val="000000"/>
                </a:solidFill>
                <a:latin typeface="DM Sans" pitchFamily="2" charset="0"/>
              </a:rPr>
              <a:t>I’m Shiv Kumar Rana, </a:t>
            </a:r>
            <a:r>
              <a:rPr lang="en-US" sz="1400" dirty="0">
                <a:solidFill>
                  <a:srgbClr val="000000"/>
                </a:solidFill>
                <a:latin typeface="DM Sans" pitchFamily="2" charset="0"/>
              </a:rPr>
              <a:t>and I’m excited to share some insights about your business. Thank you for providing the guiding questions. It was helpful to see what types of insights you are looking to gain from the data. I hope    you find the analysis compelling and helpful as you make decisions regarding future business opportunities.</a:t>
            </a:r>
          </a:p>
          <a:p>
            <a:pPr>
              <a:spcAft>
                <a:spcPts val="1125"/>
              </a:spcAft>
            </a:pPr>
            <a:br>
              <a:rPr lang="en-US" sz="1400" dirty="0">
                <a:solidFill>
                  <a:srgbClr val="000000"/>
                </a:solidFill>
                <a:latin typeface="DM Sans" pitchFamily="2" charset="0"/>
              </a:rPr>
            </a:br>
            <a:r>
              <a:rPr lang="en-US" sz="1400" dirty="0">
                <a:solidFill>
                  <a:srgbClr val="000000"/>
                </a:solidFill>
                <a:latin typeface="DM Sans" pitchFamily="2" charset="0"/>
              </a:rPr>
              <a:t>First off, I want to assure you that I’ve provided the most up to date and error free analysis. After I </a:t>
            </a:r>
            <a:r>
              <a:rPr lang="en-US" sz="1400" dirty="0" err="1">
                <a:solidFill>
                  <a:srgbClr val="000000"/>
                </a:solidFill>
                <a:latin typeface="DM Sans" pitchFamily="2" charset="0"/>
              </a:rPr>
              <a:t>loadedthe</a:t>
            </a:r>
            <a:r>
              <a:rPr lang="en-US" sz="1400" dirty="0">
                <a:solidFill>
                  <a:srgbClr val="000000"/>
                </a:solidFill>
                <a:latin typeface="DM Sans" pitchFamily="2" charset="0"/>
              </a:rPr>
              <a:t> data into my software, I scrubbed any records that have negative quantities and unit price, as these records needed to be removed in order to provide helpful analysis.</a:t>
            </a:r>
          </a:p>
          <a:p>
            <a:pPr>
              <a:spcAft>
                <a:spcPts val="1125"/>
              </a:spcAft>
            </a:pPr>
            <a:br>
              <a:rPr lang="en-US" sz="1400" dirty="0">
                <a:solidFill>
                  <a:srgbClr val="000000"/>
                </a:solidFill>
                <a:latin typeface="DM Sans" pitchFamily="2" charset="0"/>
              </a:rPr>
            </a:br>
            <a:r>
              <a:rPr lang="en-US" sz="1400" dirty="0">
                <a:solidFill>
                  <a:srgbClr val="000000"/>
                </a:solidFill>
                <a:latin typeface="DM Sans" pitchFamily="2" charset="0"/>
              </a:rPr>
              <a:t>As for your first question, the CEO has requested a trend of the revenue to see if there is any seasonality in the store sales. My analysis shows that there are some months of the year where exceptional growth is witnessed. The data shows that the revenue in the first 8 months is fairly constant as the average revenue generated for these 8 months is around $685k. The increase in revenue starts in the month of September, where the revenue increases by 40% over the previous month. This trend continues till the month of November where it reached 1.5 million USD, the highest during the entire year. The data is incomplete for      the month of December, therefore, no conclusion can be drawn from it, unfortunately. This analysis shows   that the retail store sales are impacted by the seasonality which usually occurs in the last 4 months of the</a:t>
            </a:r>
            <a:br>
              <a:rPr lang="en-US" sz="1400" dirty="0">
                <a:solidFill>
                  <a:srgbClr val="000000"/>
                </a:solidFill>
                <a:latin typeface="DM Sans" pitchFamily="2" charset="0"/>
              </a:rPr>
            </a:br>
            <a:r>
              <a:rPr lang="en-US" sz="1400" dirty="0">
                <a:solidFill>
                  <a:srgbClr val="000000"/>
                </a:solidFill>
                <a:latin typeface="DM Sans" pitchFamily="2" charset="0"/>
              </a:rPr>
              <a:t>year.</a:t>
            </a:r>
          </a:p>
          <a:p>
            <a:pPr>
              <a:spcAft>
                <a:spcPts val="1125"/>
              </a:spcAft>
            </a:pPr>
            <a:br>
              <a:rPr lang="en-US" sz="1400" dirty="0">
                <a:solidFill>
                  <a:srgbClr val="000000"/>
                </a:solidFill>
                <a:latin typeface="DM Sans" pitchFamily="2" charset="0"/>
              </a:rPr>
            </a:br>
            <a:endParaRPr lang="en-US" sz="1400" dirty="0">
              <a:solidFill>
                <a:srgbClr val="000000"/>
              </a:solidFill>
              <a:latin typeface="DM Sans" pitchFamily="2" charset="0"/>
            </a:endParaRPr>
          </a:p>
        </p:txBody>
      </p:sp>
    </p:spTree>
    <p:extLst>
      <p:ext uri="{BB962C8B-B14F-4D97-AF65-F5344CB8AC3E}">
        <p14:creationId xmlns:p14="http://schemas.microsoft.com/office/powerpoint/2010/main" val="2248212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ACCBDA-5C8A-AE3F-E95C-A11ADBC8ABB5}"/>
              </a:ext>
            </a:extLst>
          </p:cNvPr>
          <p:cNvSpPr txBox="1"/>
          <p:nvPr/>
        </p:nvSpPr>
        <p:spPr>
          <a:xfrm>
            <a:off x="511584" y="371605"/>
            <a:ext cx="8298119" cy="5901616"/>
          </a:xfrm>
          <a:prstGeom prst="rect">
            <a:avLst/>
          </a:prstGeom>
          <a:noFill/>
        </p:spPr>
        <p:txBody>
          <a:bodyPr wrap="square">
            <a:spAutoFit/>
          </a:bodyPr>
          <a:lstStyle/>
          <a:p>
            <a:pPr>
              <a:spcAft>
                <a:spcPts val="1125"/>
              </a:spcAft>
            </a:pPr>
            <a:r>
              <a:rPr lang="en-US" sz="1400" dirty="0">
                <a:solidFill>
                  <a:srgbClr val="000000"/>
                </a:solidFill>
                <a:latin typeface="DM Sans" pitchFamily="2" charset="0"/>
              </a:rPr>
              <a:t>The second visual shows how the top 10 countries which have opportunities for growth are</a:t>
            </a:r>
            <a:br>
              <a:rPr lang="en-US" sz="1400" dirty="0">
                <a:solidFill>
                  <a:srgbClr val="000000"/>
                </a:solidFill>
                <a:latin typeface="DM Sans" pitchFamily="2" charset="0"/>
              </a:rPr>
            </a:br>
            <a:r>
              <a:rPr lang="en-US" sz="1400" dirty="0">
                <a:solidFill>
                  <a:srgbClr val="000000"/>
                </a:solidFill>
                <a:latin typeface="DM Sans" pitchFamily="2" charset="0"/>
              </a:rPr>
              <a:t>performing. This data does not include the UK as the country already has high demand and I’ve</a:t>
            </a:r>
            <a:br>
              <a:rPr lang="en-US" sz="1400" dirty="0">
                <a:solidFill>
                  <a:srgbClr val="000000"/>
                </a:solidFill>
                <a:latin typeface="DM Sans" pitchFamily="2" charset="0"/>
              </a:rPr>
            </a:br>
            <a:r>
              <a:rPr lang="en-US" sz="1400" dirty="0">
                <a:solidFill>
                  <a:srgbClr val="000000"/>
                </a:solidFill>
                <a:latin typeface="DM Sans" pitchFamily="2" charset="0"/>
              </a:rPr>
              <a:t>been told you’re more focused on the countries where demand can be increased. The analysis</a:t>
            </a:r>
            <a:br>
              <a:rPr lang="en-US" sz="1400" dirty="0">
                <a:solidFill>
                  <a:srgbClr val="000000"/>
                </a:solidFill>
                <a:latin typeface="DM Sans" pitchFamily="2" charset="0"/>
              </a:rPr>
            </a:br>
            <a:r>
              <a:rPr lang="en-US" sz="1400" dirty="0">
                <a:solidFill>
                  <a:srgbClr val="000000"/>
                </a:solidFill>
                <a:latin typeface="DM Sans" pitchFamily="2" charset="0"/>
              </a:rPr>
              <a:t>shows that countries such as the Netherlands, Ireland, Germany and France have high volumes</a:t>
            </a:r>
            <a:br>
              <a:rPr lang="en-US" sz="1400" dirty="0">
                <a:solidFill>
                  <a:srgbClr val="000000"/>
                </a:solidFill>
                <a:latin typeface="DM Sans" pitchFamily="2" charset="0"/>
              </a:rPr>
            </a:br>
            <a:r>
              <a:rPr lang="en-US" sz="1400" dirty="0">
                <a:solidFill>
                  <a:srgbClr val="000000"/>
                </a:solidFill>
                <a:latin typeface="DM Sans" pitchFamily="2" charset="0"/>
              </a:rPr>
              <a:t>of units bought and revenue generated. I would suggest that these countries should be focused</a:t>
            </a:r>
            <a:br>
              <a:rPr lang="en-US" sz="1400" dirty="0">
                <a:solidFill>
                  <a:srgbClr val="000000"/>
                </a:solidFill>
                <a:latin typeface="DM Sans" pitchFamily="2" charset="0"/>
              </a:rPr>
            </a:br>
            <a:r>
              <a:rPr lang="en-US" sz="1400" dirty="0">
                <a:solidFill>
                  <a:srgbClr val="000000"/>
                </a:solidFill>
                <a:latin typeface="DM Sans" pitchFamily="2" charset="0"/>
              </a:rPr>
              <a:t>on to ensure that measures are taken to capture these markets even more.</a:t>
            </a:r>
          </a:p>
          <a:p>
            <a:pPr>
              <a:spcAft>
                <a:spcPts val="1125"/>
              </a:spcAft>
            </a:pPr>
            <a:br>
              <a:rPr lang="en-US" sz="1400" dirty="0">
                <a:solidFill>
                  <a:srgbClr val="000000"/>
                </a:solidFill>
                <a:latin typeface="DM Sans" pitchFamily="2" charset="0"/>
              </a:rPr>
            </a:br>
            <a:r>
              <a:rPr lang="en-US" sz="1400" dirty="0">
                <a:solidFill>
                  <a:srgbClr val="000000"/>
                </a:solidFill>
                <a:latin typeface="DM Sans" pitchFamily="2" charset="0"/>
              </a:rPr>
              <a:t>The third analysis has been performed on the top 10 customers who have purchased the most</a:t>
            </a:r>
            <a:br>
              <a:rPr lang="en-US" sz="1400" dirty="0">
                <a:solidFill>
                  <a:srgbClr val="000000"/>
                </a:solidFill>
                <a:latin typeface="DM Sans" pitchFamily="2" charset="0"/>
              </a:rPr>
            </a:br>
            <a:r>
              <a:rPr lang="en-US" sz="1400" dirty="0">
                <a:solidFill>
                  <a:srgbClr val="000000"/>
                </a:solidFill>
                <a:latin typeface="DM Sans" pitchFamily="2" charset="0"/>
              </a:rPr>
              <a:t>from the store. The data shows that there is not much of a difference between the purchases</a:t>
            </a:r>
            <a:br>
              <a:rPr lang="en-US" sz="1400" dirty="0">
                <a:solidFill>
                  <a:srgbClr val="000000"/>
                </a:solidFill>
                <a:latin typeface="DM Sans" pitchFamily="2" charset="0"/>
              </a:rPr>
            </a:br>
            <a:r>
              <a:rPr lang="en-US" sz="1400" dirty="0">
                <a:solidFill>
                  <a:srgbClr val="000000"/>
                </a:solidFill>
                <a:latin typeface="DM Sans" pitchFamily="2" charset="0"/>
              </a:rPr>
              <a:t>made by the top 10 customers. The highest revenue generating customer only purchased 17%</a:t>
            </a:r>
            <a:br>
              <a:rPr lang="en-US" sz="1400" dirty="0">
                <a:solidFill>
                  <a:srgbClr val="000000"/>
                </a:solidFill>
                <a:latin typeface="DM Sans" pitchFamily="2" charset="0"/>
              </a:rPr>
            </a:br>
            <a:r>
              <a:rPr lang="en-US" sz="1400" dirty="0">
                <a:solidFill>
                  <a:srgbClr val="000000"/>
                </a:solidFill>
                <a:latin typeface="DM Sans" pitchFamily="2" charset="0"/>
              </a:rPr>
              <a:t>more than the 2nd highest which shows that the business is not relying only on a few customers</a:t>
            </a:r>
            <a:br>
              <a:rPr lang="en-US" sz="1400" dirty="0">
                <a:solidFill>
                  <a:srgbClr val="000000"/>
                </a:solidFill>
                <a:latin typeface="DM Sans" pitchFamily="2" charset="0"/>
              </a:rPr>
            </a:br>
            <a:r>
              <a:rPr lang="en-US" sz="1400" dirty="0">
                <a:solidFill>
                  <a:srgbClr val="000000"/>
                </a:solidFill>
                <a:latin typeface="DM Sans" pitchFamily="2" charset="0"/>
              </a:rPr>
              <a:t>to generate the revenue. This shows that the bargaining power of customers is low and the</a:t>
            </a:r>
            <a:br>
              <a:rPr lang="en-US" sz="1400" dirty="0">
                <a:solidFill>
                  <a:srgbClr val="000000"/>
                </a:solidFill>
                <a:latin typeface="DM Sans" pitchFamily="2" charset="0"/>
              </a:rPr>
            </a:br>
            <a:r>
              <a:rPr lang="en-US" sz="1400" dirty="0">
                <a:solidFill>
                  <a:srgbClr val="000000"/>
                </a:solidFill>
                <a:latin typeface="DM Sans" pitchFamily="2" charset="0"/>
              </a:rPr>
              <a:t>business is in a good position.</a:t>
            </a:r>
          </a:p>
          <a:p>
            <a:pPr>
              <a:spcAft>
                <a:spcPts val="1125"/>
              </a:spcAft>
            </a:pPr>
            <a:br>
              <a:rPr lang="en-US" sz="1400" dirty="0">
                <a:solidFill>
                  <a:srgbClr val="000000"/>
                </a:solidFill>
                <a:latin typeface="DM Sans" pitchFamily="2" charset="0"/>
              </a:rPr>
            </a:br>
            <a:r>
              <a:rPr lang="en-US" sz="1400" dirty="0">
                <a:solidFill>
                  <a:srgbClr val="000000"/>
                </a:solidFill>
                <a:latin typeface="DM Sans" pitchFamily="2" charset="0"/>
              </a:rPr>
              <a:t>Finally, the map chart shows the regions that have generated the most revenue compared with</a:t>
            </a:r>
            <a:br>
              <a:rPr lang="en-US" sz="1400" dirty="0">
                <a:solidFill>
                  <a:srgbClr val="000000"/>
                </a:solidFill>
                <a:latin typeface="DM Sans" pitchFamily="2" charset="0"/>
              </a:rPr>
            </a:br>
            <a:r>
              <a:rPr lang="en-US" sz="1400" dirty="0">
                <a:solidFill>
                  <a:srgbClr val="000000"/>
                </a:solidFill>
                <a:latin typeface="DM Sans" pitchFamily="2" charset="0"/>
              </a:rPr>
              <a:t>the regions that have not. It can be seen that apart from the UK, countries such as Netherlands,</a:t>
            </a:r>
            <a:br>
              <a:rPr lang="en-US" sz="1400" dirty="0">
                <a:solidFill>
                  <a:srgbClr val="000000"/>
                </a:solidFill>
                <a:latin typeface="DM Sans" pitchFamily="2" charset="0"/>
              </a:rPr>
            </a:br>
            <a:r>
              <a:rPr lang="en-US" sz="1400" dirty="0">
                <a:solidFill>
                  <a:srgbClr val="000000"/>
                </a:solidFill>
                <a:latin typeface="DM Sans" pitchFamily="2" charset="0"/>
              </a:rPr>
              <a:t>Ireland, Germany, France and Australia are generating high revenue and the company should</a:t>
            </a:r>
            <a:br>
              <a:rPr lang="en-US" sz="1400" dirty="0">
                <a:solidFill>
                  <a:srgbClr val="000000"/>
                </a:solidFill>
                <a:latin typeface="DM Sans" pitchFamily="2" charset="0"/>
              </a:rPr>
            </a:br>
            <a:r>
              <a:rPr lang="en-US" sz="1400" dirty="0">
                <a:solidFill>
                  <a:srgbClr val="000000"/>
                </a:solidFill>
                <a:latin typeface="DM Sans" pitchFamily="2" charset="0"/>
              </a:rPr>
              <a:t>invest more in these areas to increase demand for products. The map also shows that most of</a:t>
            </a:r>
            <a:br>
              <a:rPr lang="en-US" sz="1400" dirty="0">
                <a:solidFill>
                  <a:srgbClr val="000000"/>
                </a:solidFill>
                <a:latin typeface="DM Sans" pitchFamily="2" charset="0"/>
              </a:rPr>
            </a:br>
            <a:r>
              <a:rPr lang="en-US" sz="1400" dirty="0">
                <a:solidFill>
                  <a:srgbClr val="000000"/>
                </a:solidFill>
                <a:latin typeface="DM Sans" pitchFamily="2" charset="0"/>
              </a:rPr>
              <a:t>the sales are only in the European region with very few in the American region. Africa and Asia</a:t>
            </a:r>
            <a:br>
              <a:rPr lang="en-US" sz="1400" dirty="0">
                <a:solidFill>
                  <a:srgbClr val="000000"/>
                </a:solidFill>
                <a:latin typeface="DM Sans" pitchFamily="2" charset="0"/>
              </a:rPr>
            </a:br>
            <a:r>
              <a:rPr lang="en-US" sz="1400" dirty="0">
                <a:solidFill>
                  <a:srgbClr val="000000"/>
                </a:solidFill>
                <a:latin typeface="DM Sans" pitchFamily="2" charset="0"/>
              </a:rPr>
              <a:t>do not have any demand for the products, along with Russia. A new strategy targeting these</a:t>
            </a:r>
            <a:br>
              <a:rPr lang="en-US" sz="1400" dirty="0">
                <a:solidFill>
                  <a:srgbClr val="000000"/>
                </a:solidFill>
                <a:latin typeface="DM Sans" pitchFamily="2" charset="0"/>
              </a:rPr>
            </a:br>
            <a:r>
              <a:rPr lang="en-US" sz="1400" dirty="0">
                <a:solidFill>
                  <a:srgbClr val="000000"/>
                </a:solidFill>
                <a:latin typeface="DM Sans" pitchFamily="2" charset="0"/>
              </a:rPr>
              <a:t>areas has the potential to boost sales revenues and profitability.</a:t>
            </a:r>
          </a:p>
          <a:p>
            <a:pPr algn="l"/>
            <a:br>
              <a:rPr lang="en-US" sz="1400" dirty="0">
                <a:solidFill>
                  <a:srgbClr val="000000"/>
                </a:solidFill>
                <a:latin typeface="DM Sans" pitchFamily="2" charset="0"/>
              </a:rPr>
            </a:br>
            <a:r>
              <a:rPr lang="en-US" sz="1400" dirty="0">
                <a:solidFill>
                  <a:srgbClr val="000000"/>
                </a:solidFill>
                <a:latin typeface="DM Sans" pitchFamily="2" charset="0"/>
              </a:rPr>
              <a:t>Thanks so much for your time. If you have any questions about the analysis or would like to see</a:t>
            </a:r>
            <a:br>
              <a:rPr lang="en-US" sz="1400" dirty="0">
                <a:solidFill>
                  <a:srgbClr val="000000"/>
                </a:solidFill>
                <a:latin typeface="DM Sans" pitchFamily="2" charset="0"/>
              </a:rPr>
            </a:br>
            <a:r>
              <a:rPr lang="en-US" sz="1400" dirty="0">
                <a:solidFill>
                  <a:srgbClr val="000000"/>
                </a:solidFill>
                <a:latin typeface="DM Sans" pitchFamily="2" charset="0"/>
              </a:rPr>
              <a:t>anything additional after you’ve had time to digest this information, I’d be happy to develop that</a:t>
            </a:r>
            <a:br>
              <a:rPr lang="en-US" sz="1400" dirty="0">
                <a:solidFill>
                  <a:srgbClr val="000000"/>
                </a:solidFill>
                <a:latin typeface="DM Sans" pitchFamily="2" charset="0"/>
              </a:rPr>
            </a:br>
            <a:r>
              <a:rPr lang="en-US" sz="1400" dirty="0">
                <a:solidFill>
                  <a:srgbClr val="000000"/>
                </a:solidFill>
                <a:latin typeface="DM Sans" pitchFamily="2" charset="0"/>
              </a:rPr>
              <a:t>for you.</a:t>
            </a:r>
          </a:p>
        </p:txBody>
      </p:sp>
    </p:spTree>
    <p:extLst>
      <p:ext uri="{BB962C8B-B14F-4D97-AF65-F5344CB8AC3E}">
        <p14:creationId xmlns:p14="http://schemas.microsoft.com/office/powerpoint/2010/main" val="2367473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189</TotalTime>
  <Words>656</Words>
  <Application>Microsoft Office PowerPoint</Application>
  <PresentationFormat>On-screen Show (4:3)</PresentationFormat>
  <Paragraphs>10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DM Sans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 KUMAR RANA</dc:creator>
  <cp:lastModifiedBy>SHIV KUMAR RANA</cp:lastModifiedBy>
  <cp:revision>4</cp:revision>
  <dcterms:created xsi:type="dcterms:W3CDTF">2024-12-27T15:05:16Z</dcterms:created>
  <dcterms:modified xsi:type="dcterms:W3CDTF">2024-12-28T18:11:34Z</dcterms:modified>
</cp:coreProperties>
</file>