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7" r:id="rId3"/>
    <p:sldId id="271" r:id="rId4"/>
    <p:sldId id="268" r:id="rId5"/>
    <p:sldId id="269" r:id="rId6"/>
    <p:sldId id="258" r:id="rId7"/>
    <p:sldId id="261" r:id="rId8"/>
    <p:sldId id="259" r:id="rId9"/>
    <p:sldId id="260"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81D9"/>
    <a:srgbClr val="F385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4FD7D-B3BB-4ADB-BBC8-413CCEBD4F53}" type="datetimeFigureOut">
              <a:rPr lang="en-IN" smtClean="0"/>
              <a:t>28-12-2024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0E380-5532-4954-A8DD-5334F91F38E9}" type="slidenum">
              <a:rPr lang="en-IN" smtClean="0"/>
              <a:t>‹#›</a:t>
            </a:fld>
            <a:endParaRPr lang="en-IN"/>
          </a:p>
        </p:txBody>
      </p:sp>
    </p:spTree>
    <p:extLst>
      <p:ext uri="{BB962C8B-B14F-4D97-AF65-F5344CB8AC3E}">
        <p14:creationId xmlns:p14="http://schemas.microsoft.com/office/powerpoint/2010/main" val="520336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28.12.2024</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EB1982-54EA-4691-BB3F-18977E3F7CD7}"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373694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B1982-54EA-4691-BB3F-18977E3F7CD7}"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411135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B1982-54EA-4691-BB3F-18977E3F7CD7}"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385891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B1982-54EA-4691-BB3F-18977E3F7CD7}"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93291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B1982-54EA-4691-BB3F-18977E3F7CD7}"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60826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EB1982-54EA-4691-BB3F-18977E3F7CD7}"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400878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EB1982-54EA-4691-BB3F-18977E3F7CD7}"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96094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EB1982-54EA-4691-BB3F-18977E3F7CD7}"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35463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B1982-54EA-4691-BB3F-18977E3F7CD7}"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89498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EB1982-54EA-4691-BB3F-18977E3F7CD7}"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23517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EB1982-54EA-4691-BB3F-18977E3F7CD7}"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CCAFC-641B-46CE-8A53-C78C1E3F06EF}" type="slidenum">
              <a:rPr lang="en-IN" smtClean="0"/>
              <a:t>‹#›</a:t>
            </a:fld>
            <a:endParaRPr lang="en-IN"/>
          </a:p>
        </p:txBody>
      </p:sp>
    </p:spTree>
    <p:extLst>
      <p:ext uri="{BB962C8B-B14F-4D97-AF65-F5344CB8AC3E}">
        <p14:creationId xmlns:p14="http://schemas.microsoft.com/office/powerpoint/2010/main" val="82200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B1982-54EA-4691-BB3F-18977E3F7CD7}" type="datetimeFigureOut">
              <a:rPr lang="en-IN" smtClean="0"/>
              <a:t>28-12-2024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CAFC-641B-46CE-8A53-C78C1E3F06EF}" type="slidenum">
              <a:rPr lang="en-IN" smtClean="0"/>
              <a:t>‹#›</a:t>
            </a:fld>
            <a:endParaRPr lang="en-IN"/>
          </a:p>
        </p:txBody>
      </p:sp>
    </p:spTree>
    <p:extLst>
      <p:ext uri="{BB962C8B-B14F-4D97-AF65-F5344CB8AC3E}">
        <p14:creationId xmlns:p14="http://schemas.microsoft.com/office/powerpoint/2010/main" val="2626347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F830C70-B609-E7A4-48DF-DD00F84042AC}"/>
              </a:ext>
            </a:extLst>
          </p:cNvPr>
          <p:cNvSpPr/>
          <p:nvPr/>
        </p:nvSpPr>
        <p:spPr>
          <a:xfrm>
            <a:off x="0" y="452284"/>
            <a:ext cx="9144000" cy="1809135"/>
          </a:xfrm>
          <a:prstGeom prst="roundRect">
            <a:avLst/>
          </a:prstGeom>
          <a:solidFill>
            <a:srgbClr val="B381D9"/>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A4FD225-AE44-4CA7-62E1-F0A34F43FCA1}"/>
              </a:ext>
            </a:extLst>
          </p:cNvPr>
          <p:cNvSpPr txBox="1"/>
          <p:nvPr/>
        </p:nvSpPr>
        <p:spPr>
          <a:xfrm>
            <a:off x="1270873" y="589825"/>
            <a:ext cx="7669161" cy="1077218"/>
          </a:xfrm>
          <a:prstGeom prst="rect">
            <a:avLst/>
          </a:prstGeom>
          <a:noFill/>
        </p:spPr>
        <p:txBody>
          <a:bodyPr wrap="square" rtlCol="0">
            <a:spAutoFit/>
          </a:bodyPr>
          <a:lstStyle/>
          <a:p>
            <a:r>
              <a:rPr lang="en-US" sz="3200" b="1" dirty="0">
                <a:solidFill>
                  <a:schemeClr val="bg1">
                    <a:lumMod val="95000"/>
                  </a:schemeClr>
                </a:solidFill>
              </a:rPr>
              <a:t>TATA VISUALIZATION : Empowering Business</a:t>
            </a:r>
          </a:p>
          <a:p>
            <a:r>
              <a:rPr lang="en-US" sz="3200" b="1" dirty="0">
                <a:solidFill>
                  <a:schemeClr val="bg1">
                    <a:lumMod val="95000"/>
                  </a:schemeClr>
                </a:solidFill>
              </a:rPr>
              <a:t>                                       with Effective Insights</a:t>
            </a:r>
            <a:endParaRPr lang="en-IN" sz="3200" b="1" dirty="0">
              <a:solidFill>
                <a:schemeClr val="bg1">
                  <a:lumMod val="95000"/>
                </a:schemeClr>
              </a:solidFill>
            </a:endParaRPr>
          </a:p>
        </p:txBody>
      </p:sp>
      <p:sp>
        <p:nvSpPr>
          <p:cNvPr id="6" name="TextBox 5">
            <a:extLst>
              <a:ext uri="{FF2B5EF4-FFF2-40B4-BE49-F238E27FC236}">
                <a16:creationId xmlns:a16="http://schemas.microsoft.com/office/drawing/2014/main" id="{6DA1EE55-67B5-BCE7-8414-2C7E5E010CB7}"/>
              </a:ext>
            </a:extLst>
          </p:cNvPr>
          <p:cNvSpPr txBox="1"/>
          <p:nvPr/>
        </p:nvSpPr>
        <p:spPr>
          <a:xfrm>
            <a:off x="3317643" y="1521807"/>
            <a:ext cx="5308569" cy="523220"/>
          </a:xfrm>
          <a:prstGeom prst="rect">
            <a:avLst/>
          </a:prstGeom>
          <a:noFill/>
        </p:spPr>
        <p:txBody>
          <a:bodyPr wrap="none" rtlCol="0">
            <a:spAutoFit/>
          </a:bodyPr>
          <a:lstStyle/>
          <a:p>
            <a:r>
              <a:rPr lang="en-US" sz="2800" dirty="0">
                <a:solidFill>
                  <a:srgbClr val="FFFF00"/>
                </a:solidFill>
              </a:rPr>
              <a:t>Project Title :-Online retail analysis </a:t>
            </a:r>
            <a:endParaRPr lang="en-IN" sz="2800" dirty="0">
              <a:solidFill>
                <a:srgbClr val="FFFF00"/>
              </a:solidFill>
            </a:endParaRPr>
          </a:p>
        </p:txBody>
      </p:sp>
      <p:pic>
        <p:nvPicPr>
          <p:cNvPr id="2052" name="Picture 4" descr="I’m Just Trying to Fetch SOMETHING…ANYTHING Right Now. | by Walid ...">
            <a:extLst>
              <a:ext uri="{FF2B5EF4-FFF2-40B4-BE49-F238E27FC236}">
                <a16:creationId xmlns:a16="http://schemas.microsoft.com/office/drawing/2014/main" id="{592DD176-F1CE-54E7-F743-8BCAD1615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320" y="3322011"/>
            <a:ext cx="2787714" cy="27877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Question Mark Light Bulb Stock Illustrations – 2,768 Question Mark ...">
            <a:extLst>
              <a:ext uri="{FF2B5EF4-FFF2-40B4-BE49-F238E27FC236}">
                <a16:creationId xmlns:a16="http://schemas.microsoft.com/office/drawing/2014/main" id="{D1D26F82-E0CF-26C4-0DD9-3E1BEFED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20" y="2932601"/>
            <a:ext cx="3059623" cy="356653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ata Logo, HD Png, Meaning, Information | Carlogos.org">
            <a:extLst>
              <a:ext uri="{FF2B5EF4-FFF2-40B4-BE49-F238E27FC236}">
                <a16:creationId xmlns:a16="http://schemas.microsoft.com/office/drawing/2014/main" id="{0D02E7D8-D28C-9CDB-B594-5FCD8B7DF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1" y="622481"/>
            <a:ext cx="899472" cy="50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09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15042CB7-36D1-D4B0-5DCB-8CDA977CD191}"/>
              </a:ext>
            </a:extLst>
          </p:cNvPr>
          <p:cNvSpPr/>
          <p:nvPr/>
        </p:nvSpPr>
        <p:spPr>
          <a:xfrm>
            <a:off x="4847303" y="1330891"/>
            <a:ext cx="2576051" cy="717754"/>
          </a:xfrm>
          <a:prstGeom prst="flowChartTerminator">
            <a:avLst/>
          </a:prstGeom>
          <a:solidFill>
            <a:srgbClr val="B381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sng" dirty="0">
                <a:solidFill>
                  <a:schemeClr val="tx1">
                    <a:lumMod val="75000"/>
                    <a:lumOff val="25000"/>
                  </a:schemeClr>
                </a:solidFill>
                <a:effectLst/>
                <a:latin typeface="DM Sans" panose="020F0502020204030204" pitchFamily="2" charset="0"/>
              </a:rPr>
              <a:t>Question-03</a:t>
            </a:r>
            <a:endParaRPr lang="en-IN" dirty="0"/>
          </a:p>
        </p:txBody>
      </p:sp>
      <p:pic>
        <p:nvPicPr>
          <p:cNvPr id="5" name="Picture 2" descr="girl study gif clipart - Clip Art Library">
            <a:extLst>
              <a:ext uri="{FF2B5EF4-FFF2-40B4-BE49-F238E27FC236}">
                <a16:creationId xmlns:a16="http://schemas.microsoft.com/office/drawing/2014/main" id="{FB315749-707D-5335-70C9-5B0AE0670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1" y="2154603"/>
            <a:ext cx="3832770" cy="2548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8E3C2F-DD67-8697-212D-C5D4062592F0}"/>
              </a:ext>
            </a:extLst>
          </p:cNvPr>
          <p:cNvSpPr txBox="1"/>
          <p:nvPr/>
        </p:nvSpPr>
        <p:spPr>
          <a:xfrm>
            <a:off x="4100051" y="2259969"/>
            <a:ext cx="5004620" cy="3139321"/>
          </a:xfrm>
          <a:prstGeom prst="rect">
            <a:avLst/>
          </a:prstGeom>
          <a:noFill/>
        </p:spPr>
        <p:txBody>
          <a:bodyPr wrap="square" rtlCol="0">
            <a:spAutoFit/>
          </a:bodyPr>
          <a:lstStyle/>
          <a:p>
            <a:br>
              <a:rPr lang="en-US" sz="1800" b="0" i="0" dirty="0">
                <a:solidFill>
                  <a:srgbClr val="000000"/>
                </a:solidFill>
                <a:effectLst/>
                <a:latin typeface="DM Sans" panose="020F0502020204030204" pitchFamily="2" charset="0"/>
              </a:rPr>
            </a:br>
            <a:r>
              <a:rPr lang="en-US" sz="1800" b="0" i="0" dirty="0">
                <a:solidFill>
                  <a:srgbClr val="000000"/>
                </a:solidFill>
                <a:effectLst/>
                <a:latin typeface="DM Sans" panose="020F0502020204030204" pitchFamily="2"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endParaRPr lang="en-IN" dirty="0"/>
          </a:p>
        </p:txBody>
      </p:sp>
    </p:spTree>
    <p:extLst>
      <p:ext uri="{BB962C8B-B14F-4D97-AF65-F5344CB8AC3E}">
        <p14:creationId xmlns:p14="http://schemas.microsoft.com/office/powerpoint/2010/main" val="205519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205755-4A15-A6DF-6504-6F9A3A962534}"/>
              </a:ext>
            </a:extLst>
          </p:cNvPr>
          <p:cNvPicPr>
            <a:picLocks noChangeAspect="1"/>
          </p:cNvPicPr>
          <p:nvPr/>
        </p:nvPicPr>
        <p:blipFill>
          <a:blip r:embed="rId2"/>
          <a:stretch>
            <a:fillRect/>
          </a:stretch>
        </p:blipFill>
        <p:spPr>
          <a:xfrm>
            <a:off x="2576052" y="771969"/>
            <a:ext cx="6459792" cy="5089737"/>
          </a:xfrm>
          <a:prstGeom prst="rect">
            <a:avLst/>
          </a:prstGeom>
        </p:spPr>
      </p:pic>
      <p:sp>
        <p:nvSpPr>
          <p:cNvPr id="6" name="Rectangle 5">
            <a:extLst>
              <a:ext uri="{FF2B5EF4-FFF2-40B4-BE49-F238E27FC236}">
                <a16:creationId xmlns:a16="http://schemas.microsoft.com/office/drawing/2014/main" id="{A825ED15-8E9D-8590-7FC5-1A098378DDD1}"/>
              </a:ext>
            </a:extLst>
          </p:cNvPr>
          <p:cNvSpPr/>
          <p:nvPr/>
        </p:nvSpPr>
        <p:spPr>
          <a:xfrm>
            <a:off x="0" y="0"/>
            <a:ext cx="2576052"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500"/>
              </a:spcAft>
            </a:pPr>
            <a:endParaRPr lang="en-US" sz="1400" b="0" i="0" dirty="0">
              <a:solidFill>
                <a:srgbClr val="000000"/>
              </a:solidFill>
              <a:effectLst/>
              <a:latin typeface="DM Sans" pitchFamily="2" charset="0"/>
            </a:endParaRPr>
          </a:p>
        </p:txBody>
      </p:sp>
      <p:sp>
        <p:nvSpPr>
          <p:cNvPr id="8" name="TextBox 7">
            <a:extLst>
              <a:ext uri="{FF2B5EF4-FFF2-40B4-BE49-F238E27FC236}">
                <a16:creationId xmlns:a16="http://schemas.microsoft.com/office/drawing/2014/main" id="{E84738D8-87B2-4FAC-DEB6-2C8CED096023}"/>
              </a:ext>
            </a:extLst>
          </p:cNvPr>
          <p:cNvSpPr txBox="1"/>
          <p:nvPr/>
        </p:nvSpPr>
        <p:spPr>
          <a:xfrm>
            <a:off x="733408" y="604908"/>
            <a:ext cx="1169231" cy="461665"/>
          </a:xfrm>
          <a:prstGeom prst="rect">
            <a:avLst/>
          </a:prstGeom>
          <a:noFill/>
        </p:spPr>
        <p:txBody>
          <a:bodyPr wrap="none" rtlCol="0">
            <a:spAutoFit/>
          </a:bodyPr>
          <a:lstStyle/>
          <a:p>
            <a:r>
              <a:rPr lang="en-US" sz="2400" b="1" u="sng" dirty="0">
                <a:solidFill>
                  <a:schemeClr val="accent4">
                    <a:lumMod val="60000"/>
                    <a:lumOff val="40000"/>
                  </a:schemeClr>
                </a:solidFill>
                <a:effectLst>
                  <a:outerShdw blurRad="38100" dist="38100" dir="2700000" algn="tl">
                    <a:srgbClr val="000000">
                      <a:alpha val="43137"/>
                    </a:srgbClr>
                  </a:outerShdw>
                </a:effectLst>
              </a:rPr>
              <a:t>Insights</a:t>
            </a:r>
            <a:endParaRPr lang="en-IN" sz="2400" b="1" u="sng" dirty="0">
              <a:solidFill>
                <a:schemeClr val="accent4">
                  <a:lumMod val="60000"/>
                  <a:lumOff val="40000"/>
                </a:schemeClr>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F7C75E91-1002-9C77-82E7-9B642C78B7E3}"/>
              </a:ext>
            </a:extLst>
          </p:cNvPr>
          <p:cNvSpPr txBox="1"/>
          <p:nvPr/>
        </p:nvSpPr>
        <p:spPr>
          <a:xfrm>
            <a:off x="73742" y="1120676"/>
            <a:ext cx="2428567" cy="4616648"/>
          </a:xfrm>
          <a:prstGeom prst="rect">
            <a:avLst/>
          </a:prstGeom>
          <a:noFill/>
        </p:spPr>
        <p:txBody>
          <a:bodyPr wrap="square" rtlCol="0">
            <a:spAutoFit/>
          </a:bodyPr>
          <a:lstStyle/>
          <a:p>
            <a:pPr algn="just">
              <a:spcAft>
                <a:spcPts val="1500"/>
              </a:spcAft>
            </a:pPr>
            <a:r>
              <a:rPr lang="en-US" sz="1400" b="0" i="0" dirty="0">
                <a:solidFill>
                  <a:srgbClr val="000000"/>
                </a:solidFill>
                <a:effectLst/>
                <a:latin typeface="DM Sans" pitchFamily="2" charset="0"/>
              </a:rPr>
              <a:t>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a:t>
            </a:r>
            <a:br>
              <a:rPr lang="en-US" sz="1400" b="0" i="0" dirty="0">
                <a:solidFill>
                  <a:srgbClr val="000000"/>
                </a:solidFill>
                <a:effectLst/>
                <a:latin typeface="DM Sans" pitchFamily="2" charset="0"/>
              </a:rPr>
            </a:br>
            <a:r>
              <a:rPr lang="en-US" sz="1400" b="0" i="0" dirty="0">
                <a:solidFill>
                  <a:srgbClr val="000000"/>
                </a:solidFill>
                <a:effectLst/>
                <a:latin typeface="DM Sans" pitchFamily="2" charset="0"/>
              </a:rPr>
              <a:t>to generate the revenue. This shows that the bargaining power of customers is low and the</a:t>
            </a:r>
            <a:br>
              <a:rPr lang="en-US" sz="1400" b="0" i="0" dirty="0">
                <a:solidFill>
                  <a:srgbClr val="000000"/>
                </a:solidFill>
                <a:effectLst/>
                <a:latin typeface="DM Sans" pitchFamily="2" charset="0"/>
              </a:rPr>
            </a:br>
            <a:r>
              <a:rPr lang="en-US" sz="1400" b="0" i="0" dirty="0">
                <a:solidFill>
                  <a:srgbClr val="000000"/>
                </a:solidFill>
                <a:effectLst/>
                <a:latin typeface="DM Sans" pitchFamily="2" charset="0"/>
              </a:rPr>
              <a:t>business is in a good position.</a:t>
            </a:r>
          </a:p>
        </p:txBody>
      </p:sp>
    </p:spTree>
    <p:extLst>
      <p:ext uri="{BB962C8B-B14F-4D97-AF65-F5344CB8AC3E}">
        <p14:creationId xmlns:p14="http://schemas.microsoft.com/office/powerpoint/2010/main" val="425465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BB591D01-ECEC-7988-F814-92B208DB2AF1}"/>
              </a:ext>
            </a:extLst>
          </p:cNvPr>
          <p:cNvSpPr/>
          <p:nvPr/>
        </p:nvSpPr>
        <p:spPr>
          <a:xfrm>
            <a:off x="4847303" y="1330891"/>
            <a:ext cx="2576051" cy="717754"/>
          </a:xfrm>
          <a:prstGeom prst="flowChartTerminator">
            <a:avLst/>
          </a:prstGeom>
          <a:solidFill>
            <a:srgbClr val="B381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sng" dirty="0">
                <a:solidFill>
                  <a:schemeClr val="tx1">
                    <a:lumMod val="75000"/>
                    <a:lumOff val="25000"/>
                  </a:schemeClr>
                </a:solidFill>
                <a:effectLst/>
                <a:latin typeface="DM Sans" panose="020F0502020204030204" pitchFamily="2" charset="0"/>
              </a:rPr>
              <a:t>Question-04</a:t>
            </a:r>
            <a:endParaRPr lang="en-IN" dirty="0"/>
          </a:p>
        </p:txBody>
      </p:sp>
      <p:pic>
        <p:nvPicPr>
          <p:cNvPr id="5" name="Picture 2" descr="girl study gif clipart - Clip Art Library">
            <a:extLst>
              <a:ext uri="{FF2B5EF4-FFF2-40B4-BE49-F238E27FC236}">
                <a16:creationId xmlns:a16="http://schemas.microsoft.com/office/drawing/2014/main" id="{5207C600-1337-91F9-68AC-9D3A61A10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1" y="2154603"/>
            <a:ext cx="3832770" cy="2548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F14BFF1-4D7B-FB6B-59F6-C931952410F0}"/>
              </a:ext>
            </a:extLst>
          </p:cNvPr>
          <p:cNvSpPr txBox="1"/>
          <p:nvPr/>
        </p:nvSpPr>
        <p:spPr>
          <a:xfrm>
            <a:off x="4050891" y="2160748"/>
            <a:ext cx="5102941" cy="3293209"/>
          </a:xfrm>
          <a:prstGeom prst="rect">
            <a:avLst/>
          </a:prstGeom>
          <a:noFill/>
        </p:spPr>
        <p:txBody>
          <a:bodyPr wrap="square" rtlCol="0">
            <a:spAutoFit/>
          </a:bodyPr>
          <a:lstStyle/>
          <a:p>
            <a:pPr algn="l"/>
            <a:r>
              <a:rPr lang="en-US" sz="1600" b="0" i="0">
                <a:solidFill>
                  <a:srgbClr val="000000"/>
                </a:solidFill>
                <a:effectLst/>
                <a:latin typeface="DM Sans" panose="020F0502020204030204" pitchFamily="2"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US" sz="1600" b="0" i="0" dirty="0">
              <a:solidFill>
                <a:srgbClr val="000000"/>
              </a:solidFill>
              <a:effectLst/>
              <a:latin typeface="DM Sans" panose="020F0502020204030204" pitchFamily="2" charset="0"/>
            </a:endParaRPr>
          </a:p>
        </p:txBody>
      </p:sp>
    </p:spTree>
    <p:extLst>
      <p:ext uri="{BB962C8B-B14F-4D97-AF65-F5344CB8AC3E}">
        <p14:creationId xmlns:p14="http://schemas.microsoft.com/office/powerpoint/2010/main" val="196081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1BCE57-42E9-2303-D79C-7FB3299E784A}"/>
              </a:ext>
            </a:extLst>
          </p:cNvPr>
          <p:cNvSpPr/>
          <p:nvPr/>
        </p:nvSpPr>
        <p:spPr>
          <a:xfrm>
            <a:off x="-1" y="0"/>
            <a:ext cx="2467897"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spcAft>
                <a:spcPts val="1500"/>
              </a:spcAft>
            </a:pPr>
            <a:r>
              <a:rPr lang="en-US" sz="1200" b="0" i="0" dirty="0">
                <a:solidFill>
                  <a:srgbClr val="000000"/>
                </a:solidFill>
                <a:effectLst/>
                <a:latin typeface="DM Sans" pitchFamily="2" charset="0"/>
              </a:rPr>
              <a:t>Finally, the map chart shows the regions that have generated the most revenue compared with</a:t>
            </a:r>
            <a:br>
              <a:rPr lang="en-US" sz="1200" b="0" i="0" dirty="0">
                <a:solidFill>
                  <a:srgbClr val="000000"/>
                </a:solidFill>
                <a:effectLst/>
                <a:latin typeface="DM Sans" pitchFamily="2" charset="0"/>
              </a:rPr>
            </a:br>
            <a:r>
              <a:rPr lang="en-US" sz="1200" b="0" i="0" dirty="0">
                <a:solidFill>
                  <a:srgbClr val="000000"/>
                </a:solidFill>
                <a:effectLst/>
                <a:latin typeface="DM Sans" pitchFamily="2" charset="0"/>
              </a:rPr>
              <a:t>the regions that have not. It can be seen that apart from the UK, countries such as Netherlands,</a:t>
            </a:r>
            <a:br>
              <a:rPr lang="en-US" sz="1200" b="0" i="0" dirty="0">
                <a:solidFill>
                  <a:srgbClr val="000000"/>
                </a:solidFill>
                <a:effectLst/>
                <a:latin typeface="DM Sans" pitchFamily="2" charset="0"/>
              </a:rPr>
            </a:br>
            <a:r>
              <a:rPr lang="en-US" sz="1200" b="0" i="0" dirty="0">
                <a:solidFill>
                  <a:srgbClr val="000000"/>
                </a:solidFill>
                <a:effectLst/>
                <a:latin typeface="DM Sans" pitchFamily="2" charset="0"/>
              </a:rPr>
              <a:t>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r>
              <a:rPr lang="en-US" sz="1600" b="0" i="0" dirty="0">
                <a:solidFill>
                  <a:srgbClr val="000000"/>
                </a:solidFill>
                <a:effectLst/>
                <a:latin typeface="DM Sans" pitchFamily="2" charset="0"/>
              </a:rPr>
              <a:t>.</a:t>
            </a:r>
          </a:p>
        </p:txBody>
      </p:sp>
      <p:pic>
        <p:nvPicPr>
          <p:cNvPr id="6" name="Picture 5">
            <a:extLst>
              <a:ext uri="{FF2B5EF4-FFF2-40B4-BE49-F238E27FC236}">
                <a16:creationId xmlns:a16="http://schemas.microsoft.com/office/drawing/2014/main" id="{EB709B78-4463-77AE-8ADB-AB0225528396}"/>
              </a:ext>
            </a:extLst>
          </p:cNvPr>
          <p:cNvPicPr>
            <a:picLocks noChangeAspect="1"/>
          </p:cNvPicPr>
          <p:nvPr/>
        </p:nvPicPr>
        <p:blipFill>
          <a:blip r:embed="rId2"/>
          <a:stretch>
            <a:fillRect/>
          </a:stretch>
        </p:blipFill>
        <p:spPr>
          <a:xfrm>
            <a:off x="2467896" y="934656"/>
            <a:ext cx="6597445" cy="4443590"/>
          </a:xfrm>
          <a:prstGeom prst="rect">
            <a:avLst/>
          </a:prstGeom>
        </p:spPr>
      </p:pic>
      <p:sp>
        <p:nvSpPr>
          <p:cNvPr id="7" name="TextBox 6">
            <a:extLst>
              <a:ext uri="{FF2B5EF4-FFF2-40B4-BE49-F238E27FC236}">
                <a16:creationId xmlns:a16="http://schemas.microsoft.com/office/drawing/2014/main" id="{D25F27DC-4F5C-38C4-F040-2A1ACC482C28}"/>
              </a:ext>
            </a:extLst>
          </p:cNvPr>
          <p:cNvSpPr txBox="1"/>
          <p:nvPr/>
        </p:nvSpPr>
        <p:spPr>
          <a:xfrm>
            <a:off x="566259" y="703823"/>
            <a:ext cx="1169231" cy="461665"/>
          </a:xfrm>
          <a:prstGeom prst="rect">
            <a:avLst/>
          </a:prstGeom>
          <a:noFill/>
        </p:spPr>
        <p:txBody>
          <a:bodyPr wrap="none" rtlCol="0">
            <a:spAutoFit/>
          </a:bodyPr>
          <a:lstStyle/>
          <a:p>
            <a:r>
              <a:rPr lang="en-US" sz="2400" b="1" u="sng" dirty="0">
                <a:solidFill>
                  <a:schemeClr val="accent4">
                    <a:lumMod val="60000"/>
                    <a:lumOff val="40000"/>
                  </a:schemeClr>
                </a:solidFill>
                <a:effectLst>
                  <a:outerShdw blurRad="38100" dist="38100" dir="2700000" algn="tl">
                    <a:srgbClr val="000000">
                      <a:alpha val="43137"/>
                    </a:srgbClr>
                  </a:outerShdw>
                </a:effectLst>
              </a:rPr>
              <a:t>Insights</a:t>
            </a:r>
            <a:endParaRPr lang="en-IN" sz="2400" b="1" u="sng" dirty="0">
              <a:solidFill>
                <a:schemeClr val="accent4">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6067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D5AF3B-0ED2-E872-D5AD-7AC4DE817896}"/>
              </a:ext>
            </a:extLst>
          </p:cNvPr>
          <p:cNvSpPr txBox="1"/>
          <p:nvPr/>
        </p:nvSpPr>
        <p:spPr>
          <a:xfrm>
            <a:off x="904568" y="2143431"/>
            <a:ext cx="7520649" cy="1862048"/>
          </a:xfrm>
          <a:prstGeom prst="rect">
            <a:avLst/>
          </a:prstGeom>
          <a:noFill/>
        </p:spPr>
        <p:txBody>
          <a:bodyPr wrap="none" rtlCol="0">
            <a:spAutoFit/>
          </a:bodyPr>
          <a:lstStyle/>
          <a:p>
            <a:r>
              <a:rPr lang="en-US" sz="11500" b="1" dirty="0">
                <a:solidFill>
                  <a:schemeClr val="accent4">
                    <a:lumMod val="60000"/>
                    <a:lumOff val="40000"/>
                  </a:schemeClr>
                </a:solidFill>
              </a:rPr>
              <a:t>THANK YOU</a:t>
            </a:r>
            <a:endParaRPr lang="en-IN" sz="11500" b="1" dirty="0">
              <a:solidFill>
                <a:schemeClr val="accent4">
                  <a:lumMod val="60000"/>
                  <a:lumOff val="40000"/>
                </a:schemeClr>
              </a:solidFill>
            </a:endParaRPr>
          </a:p>
        </p:txBody>
      </p:sp>
      <p:sp>
        <p:nvSpPr>
          <p:cNvPr id="5" name="TextBox 4">
            <a:extLst>
              <a:ext uri="{FF2B5EF4-FFF2-40B4-BE49-F238E27FC236}">
                <a16:creationId xmlns:a16="http://schemas.microsoft.com/office/drawing/2014/main" id="{15D50524-E4F0-2892-55D8-FCCC29F271E4}"/>
              </a:ext>
            </a:extLst>
          </p:cNvPr>
          <p:cNvSpPr txBox="1"/>
          <p:nvPr/>
        </p:nvSpPr>
        <p:spPr>
          <a:xfrm>
            <a:off x="3119120" y="1452879"/>
            <a:ext cx="3078479" cy="923330"/>
          </a:xfrm>
          <a:prstGeom prst="rect">
            <a:avLst/>
          </a:prstGeom>
          <a:noFill/>
        </p:spPr>
        <p:txBody>
          <a:bodyPr wrap="square" rtlCol="0">
            <a:spAutoFit/>
          </a:bodyPr>
          <a:lstStyle/>
          <a:p>
            <a:r>
              <a:rPr lang="en-US" sz="5400" b="1" dirty="0">
                <a:solidFill>
                  <a:srgbClr val="0070C0"/>
                </a:solidFill>
                <a:effectLst>
                  <a:outerShdw blurRad="38100" dist="38100" dir="2700000" algn="tl">
                    <a:srgbClr val="000000">
                      <a:alpha val="43137"/>
                    </a:srgbClr>
                  </a:outerShdw>
                </a:effectLst>
              </a:rPr>
              <a:t>THE END </a:t>
            </a:r>
            <a:endParaRPr lang="en-IN" sz="54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513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675E1FA-0E58-4CDD-5ED7-CEA00F0B556A}"/>
              </a:ext>
            </a:extLst>
          </p:cNvPr>
          <p:cNvSpPr/>
          <p:nvPr/>
        </p:nvSpPr>
        <p:spPr>
          <a:xfrm>
            <a:off x="1308670" y="1651174"/>
            <a:ext cx="6714452" cy="3234311"/>
          </a:xfrm>
          <a:prstGeom prst="roundRect">
            <a:avLst/>
          </a:prstGeom>
          <a:solidFill>
            <a:srgbClr val="B381D9"/>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2">
            <a:extLst>
              <a:ext uri="{FF2B5EF4-FFF2-40B4-BE49-F238E27FC236}">
                <a16:creationId xmlns:a16="http://schemas.microsoft.com/office/drawing/2014/main" id="{F9FC1BE3-2731-0140-D0BF-1A936F9FF8B4}"/>
              </a:ext>
            </a:extLst>
          </p:cNvPr>
          <p:cNvGrpSpPr/>
          <p:nvPr/>
        </p:nvGrpSpPr>
        <p:grpSpPr>
          <a:xfrm>
            <a:off x="2233332" y="1582348"/>
            <a:ext cx="5779958" cy="3091884"/>
            <a:chOff x="0" y="0"/>
            <a:chExt cx="11658936" cy="4122512"/>
          </a:xfrm>
        </p:grpSpPr>
        <p:sp>
          <p:nvSpPr>
            <p:cNvPr id="5" name="TextBox 3">
              <a:extLst>
                <a:ext uri="{FF2B5EF4-FFF2-40B4-BE49-F238E27FC236}">
                  <a16:creationId xmlns:a16="http://schemas.microsoft.com/office/drawing/2014/main" id="{E177380D-B241-788B-CF06-FB7F0C797515}"/>
                </a:ext>
              </a:extLst>
            </p:cNvPr>
            <p:cNvSpPr txBox="1"/>
            <p:nvPr/>
          </p:nvSpPr>
          <p:spPr>
            <a:xfrm>
              <a:off x="0" y="0"/>
              <a:ext cx="11564591" cy="1474849"/>
            </a:xfrm>
            <a:prstGeom prst="rect">
              <a:avLst/>
            </a:prstGeom>
          </p:spPr>
          <p:txBody>
            <a:bodyPr lIns="0" tIns="0" rIns="0" bIns="0" rtlCol="0" anchor="t">
              <a:spAutoFit/>
            </a:bodyPr>
            <a:lstStyle/>
            <a:p>
              <a:pPr>
                <a:lnSpc>
                  <a:spcPts val="9600"/>
                </a:lnSpc>
              </a:pPr>
              <a:r>
                <a:rPr lang="en-US" sz="5400" b="1" spc="-80" dirty="0">
                  <a:solidFill>
                    <a:srgbClr val="000000"/>
                  </a:solidFill>
                  <a:latin typeface="Graphik Regular" panose="020B0503030202060203" pitchFamily="34" charset="0"/>
                </a:rPr>
                <a:t>Today's agenda</a:t>
              </a:r>
            </a:p>
          </p:txBody>
        </p:sp>
        <p:sp>
          <p:nvSpPr>
            <p:cNvPr id="6" name="TextBox 4">
              <a:extLst>
                <a:ext uri="{FF2B5EF4-FFF2-40B4-BE49-F238E27FC236}">
                  <a16:creationId xmlns:a16="http://schemas.microsoft.com/office/drawing/2014/main" id="{34E06E36-5996-993A-A7B6-3EFBFEAAA031}"/>
                </a:ext>
              </a:extLst>
            </p:cNvPr>
            <p:cNvSpPr txBox="1"/>
            <p:nvPr/>
          </p:nvSpPr>
          <p:spPr>
            <a:xfrm>
              <a:off x="94345" y="2111705"/>
              <a:ext cx="11564591" cy="2010807"/>
            </a:xfrm>
            <a:prstGeom prst="rect">
              <a:avLst/>
            </a:prstGeom>
          </p:spPr>
          <p:txBody>
            <a:bodyPr lIns="0" tIns="0" rIns="0" bIns="0" rtlCol="0" anchor="t">
              <a:spAutoFit/>
            </a:bodyPr>
            <a:lstStyle/>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Project recap</a:t>
              </a:r>
            </a:p>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Problem</a:t>
              </a:r>
            </a:p>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The Analytics team</a:t>
              </a:r>
            </a:p>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Process</a:t>
              </a:r>
            </a:p>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Insights</a:t>
              </a:r>
            </a:p>
            <a:p>
              <a:r>
                <a:rPr lang="en-US" sz="1600" spc="-19" dirty="0">
                  <a:solidFill>
                    <a:srgbClr val="000000"/>
                  </a:solidFill>
                  <a:effectLst>
                    <a:outerShdw blurRad="38100" dist="38100" dir="2700000" algn="tl">
                      <a:srgbClr val="000000">
                        <a:alpha val="43137"/>
                      </a:srgbClr>
                    </a:outerShdw>
                  </a:effectLst>
                  <a:latin typeface="Graphik Regular" panose="020B0503030202060203" pitchFamily="34" charset="0"/>
                </a:rPr>
                <a:t>Summary</a:t>
              </a:r>
            </a:p>
          </p:txBody>
        </p:sp>
      </p:grpSp>
    </p:spTree>
    <p:extLst>
      <p:ext uri="{BB962C8B-B14F-4D97-AF65-F5344CB8AC3E}">
        <p14:creationId xmlns:p14="http://schemas.microsoft.com/office/powerpoint/2010/main" val="79395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272868" y="1060327"/>
            <a:ext cx="5021267" cy="4737347"/>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sp>
        <p:nvSpPr>
          <p:cNvPr id="30" name="Rectangle: Rounded Corners 29">
            <a:extLst>
              <a:ext uri="{FF2B5EF4-FFF2-40B4-BE49-F238E27FC236}">
                <a16:creationId xmlns:a16="http://schemas.microsoft.com/office/drawing/2014/main" id="{B4CA0204-0FCB-312C-C9F9-85900483F8C0}"/>
              </a:ext>
            </a:extLst>
          </p:cNvPr>
          <p:cNvSpPr/>
          <p:nvPr/>
        </p:nvSpPr>
        <p:spPr>
          <a:xfrm>
            <a:off x="219514" y="1060327"/>
            <a:ext cx="8702952" cy="3944936"/>
          </a:xfrm>
          <a:prstGeom prst="roundRect">
            <a:avLst/>
          </a:prstGeom>
          <a:solidFill>
            <a:srgbClr val="B381D9"/>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600" b="0" i="0" dirty="0">
              <a:solidFill>
                <a:srgbClr val="1F2328"/>
              </a:solidFill>
              <a:effectLst/>
              <a:latin typeface="-apple-system"/>
            </a:endParaRPr>
          </a:p>
          <a:p>
            <a:pPr algn="l"/>
            <a:endParaRPr lang="en-US" sz="1600" dirty="0">
              <a:solidFill>
                <a:srgbClr val="1F2328"/>
              </a:solidFill>
              <a:latin typeface="-apple-system"/>
            </a:endParaRP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The virtual experience program is provided by Tata </a:t>
            </a:r>
            <a:r>
              <a:rPr lang="en-US" sz="1600" dirty="0">
                <a:solidFill>
                  <a:srgbClr val="1F2328"/>
                </a:solidFill>
                <a:latin typeface="-apple-system"/>
              </a:rPr>
              <a:t>I</a:t>
            </a:r>
            <a:r>
              <a:rPr lang="en-US" sz="1600" b="0" i="0" dirty="0">
                <a:solidFill>
                  <a:srgbClr val="1F2328"/>
                </a:solidFill>
                <a:effectLst/>
                <a:latin typeface="-apple-system"/>
              </a:rPr>
              <a:t>Q or Tata Insights and Quants. I discover how passionate, multidisciplinary experts utilize data visualization technologies like Tableau and Power BI to take on some of the most difficult business problems and uncover fascinating insights buried in the mountains of produced data.</a:t>
            </a:r>
          </a:p>
          <a:p>
            <a:pPr algn="l"/>
            <a:r>
              <a:rPr lang="en-US" sz="1600" b="0" i="0" dirty="0">
                <a:solidFill>
                  <a:srgbClr val="1F2328"/>
                </a:solidFill>
                <a:effectLst/>
                <a:latin typeface="-apple-system"/>
              </a:rPr>
              <a:t>The program demonstrates the kind of issues dealt with by Tata Insights and Quants every day and makes an effort to imitate the difficulties an individual could have. There are 4 modules in this virtual Internship program for online retail data analysis.</a:t>
            </a:r>
          </a:p>
          <a:p>
            <a:pPr algn="l"/>
            <a:r>
              <a:rPr lang="en-US" sz="1600" b="0" i="0" dirty="0">
                <a:solidFill>
                  <a:srgbClr val="1F2328"/>
                </a:solidFill>
                <a:effectLst/>
                <a:latin typeface="-apple-system"/>
              </a:rPr>
              <a:t>♦ Framing the Business Scenario</a:t>
            </a:r>
          </a:p>
          <a:p>
            <a:pPr algn="l"/>
            <a:r>
              <a:rPr lang="en-US" sz="1600" b="0" i="0" dirty="0">
                <a:solidFill>
                  <a:srgbClr val="1F2328"/>
                </a:solidFill>
                <a:effectLst/>
                <a:latin typeface="-apple-system"/>
              </a:rPr>
              <a:t>♦ Choosing the Right Visuals</a:t>
            </a:r>
          </a:p>
          <a:p>
            <a:pPr algn="l"/>
            <a:r>
              <a:rPr lang="en-US" sz="1600" b="0" i="0" dirty="0">
                <a:solidFill>
                  <a:srgbClr val="1F2328"/>
                </a:solidFill>
                <a:effectLst/>
                <a:latin typeface="-apple-system"/>
              </a:rPr>
              <a:t>♦ Creating Effective Visuals</a:t>
            </a:r>
          </a:p>
          <a:p>
            <a:pPr algn="l"/>
            <a:r>
              <a:rPr lang="en-US" sz="1600" b="0" i="0" dirty="0">
                <a:solidFill>
                  <a:srgbClr val="1F2328"/>
                </a:solidFill>
                <a:effectLst/>
                <a:latin typeface="-apple-system"/>
              </a:rPr>
              <a:t>♦ Communicating Insights and Analysis</a:t>
            </a:r>
          </a:p>
        </p:txBody>
      </p:sp>
      <p:sp>
        <p:nvSpPr>
          <p:cNvPr id="31" name="TextBox 3">
            <a:extLst>
              <a:ext uri="{FF2B5EF4-FFF2-40B4-BE49-F238E27FC236}">
                <a16:creationId xmlns:a16="http://schemas.microsoft.com/office/drawing/2014/main" id="{35FC4ABC-8C1A-CF1A-AC9D-4C322F113D55}"/>
              </a:ext>
            </a:extLst>
          </p:cNvPr>
          <p:cNvSpPr txBox="1"/>
          <p:nvPr/>
        </p:nvSpPr>
        <p:spPr>
          <a:xfrm>
            <a:off x="406275" y="878566"/>
            <a:ext cx="5733186" cy="1106137"/>
          </a:xfrm>
          <a:prstGeom prst="rect">
            <a:avLst/>
          </a:prstGeom>
        </p:spPr>
        <p:txBody>
          <a:bodyPr lIns="0" tIns="0" rIns="0" bIns="0" rtlCol="0" anchor="t">
            <a:spAutoFit/>
          </a:bodyPr>
          <a:lstStyle/>
          <a:p>
            <a:pPr>
              <a:lnSpc>
                <a:spcPts val="9600"/>
              </a:lnSpc>
            </a:pPr>
            <a:r>
              <a:rPr lang="en-US" sz="5400" b="1" spc="-80" dirty="0">
                <a:solidFill>
                  <a:srgbClr val="000000"/>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79E59153-7BFA-46AB-7412-85BE97D9C937}"/>
              </a:ext>
            </a:extLst>
          </p:cNvPr>
          <p:cNvSpPr/>
          <p:nvPr/>
        </p:nvSpPr>
        <p:spPr>
          <a:xfrm>
            <a:off x="220524" y="1344772"/>
            <a:ext cx="8702952" cy="3944936"/>
          </a:xfrm>
          <a:prstGeom prst="roundRect">
            <a:avLst/>
          </a:prstGeom>
          <a:solidFill>
            <a:srgbClr val="B381D9"/>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600" b="0" i="0" dirty="0">
              <a:solidFill>
                <a:srgbClr val="1F2328"/>
              </a:solidFill>
              <a:effectLst/>
              <a:latin typeface="-apple-system"/>
            </a:endParaRPr>
          </a:p>
        </p:txBody>
      </p:sp>
      <p:sp>
        <p:nvSpPr>
          <p:cNvPr id="47" name="TextBox 46">
            <a:extLst>
              <a:ext uri="{FF2B5EF4-FFF2-40B4-BE49-F238E27FC236}">
                <a16:creationId xmlns:a16="http://schemas.microsoft.com/office/drawing/2014/main" id="{B84DEB2D-8B0B-1CE6-89BD-4455306A9998}"/>
              </a:ext>
            </a:extLst>
          </p:cNvPr>
          <p:cNvSpPr txBox="1"/>
          <p:nvPr/>
        </p:nvSpPr>
        <p:spPr>
          <a:xfrm>
            <a:off x="609600" y="1344772"/>
            <a:ext cx="1708929" cy="584775"/>
          </a:xfrm>
          <a:prstGeom prst="rect">
            <a:avLst/>
          </a:prstGeom>
          <a:noFill/>
        </p:spPr>
        <p:txBody>
          <a:bodyPr wrap="none" rtlCol="0">
            <a:spAutoFit/>
          </a:bodyPr>
          <a:lstStyle/>
          <a:p>
            <a:r>
              <a:rPr lang="en-US" sz="3200" b="1" dirty="0"/>
              <a:t>Process:-</a:t>
            </a:r>
            <a:endParaRPr lang="en-IN" sz="3200" b="1" dirty="0"/>
          </a:p>
        </p:txBody>
      </p:sp>
      <p:sp>
        <p:nvSpPr>
          <p:cNvPr id="48" name="Oval 47">
            <a:extLst>
              <a:ext uri="{FF2B5EF4-FFF2-40B4-BE49-F238E27FC236}">
                <a16:creationId xmlns:a16="http://schemas.microsoft.com/office/drawing/2014/main" id="{24E9EE65-853E-E37F-D2AD-0FE2841DA14D}"/>
              </a:ext>
            </a:extLst>
          </p:cNvPr>
          <p:cNvSpPr/>
          <p:nvPr/>
        </p:nvSpPr>
        <p:spPr>
          <a:xfrm>
            <a:off x="1563615" y="1901194"/>
            <a:ext cx="489729" cy="416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50" name="Oval 49">
            <a:extLst>
              <a:ext uri="{FF2B5EF4-FFF2-40B4-BE49-F238E27FC236}">
                <a16:creationId xmlns:a16="http://schemas.microsoft.com/office/drawing/2014/main" id="{B239DE00-B34D-B8CD-A8C7-CD68EEF28984}"/>
              </a:ext>
            </a:extLst>
          </p:cNvPr>
          <p:cNvSpPr/>
          <p:nvPr/>
        </p:nvSpPr>
        <p:spPr>
          <a:xfrm>
            <a:off x="5871455" y="3957320"/>
            <a:ext cx="489729" cy="416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52" name="Oval 51">
            <a:extLst>
              <a:ext uri="{FF2B5EF4-FFF2-40B4-BE49-F238E27FC236}">
                <a16:creationId xmlns:a16="http://schemas.microsoft.com/office/drawing/2014/main" id="{C0C17C67-2E34-BF27-0AEE-C235C148B8A9}"/>
              </a:ext>
            </a:extLst>
          </p:cNvPr>
          <p:cNvSpPr/>
          <p:nvPr/>
        </p:nvSpPr>
        <p:spPr>
          <a:xfrm>
            <a:off x="2518655" y="2348948"/>
            <a:ext cx="489729" cy="416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53" name="Oval 52">
            <a:extLst>
              <a:ext uri="{FF2B5EF4-FFF2-40B4-BE49-F238E27FC236}">
                <a16:creationId xmlns:a16="http://schemas.microsoft.com/office/drawing/2014/main" id="{72A67525-EB90-2B5B-5D26-1CCB8AA52EAB}"/>
              </a:ext>
            </a:extLst>
          </p:cNvPr>
          <p:cNvSpPr/>
          <p:nvPr/>
        </p:nvSpPr>
        <p:spPr>
          <a:xfrm>
            <a:off x="3544815" y="2900680"/>
            <a:ext cx="489729" cy="416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54" name="Oval 53">
            <a:extLst>
              <a:ext uri="{FF2B5EF4-FFF2-40B4-BE49-F238E27FC236}">
                <a16:creationId xmlns:a16="http://schemas.microsoft.com/office/drawing/2014/main" id="{FAECA6F5-244D-1A12-2ACF-66A70E62DD84}"/>
              </a:ext>
            </a:extLst>
          </p:cNvPr>
          <p:cNvSpPr/>
          <p:nvPr/>
        </p:nvSpPr>
        <p:spPr>
          <a:xfrm>
            <a:off x="4703055" y="3429000"/>
            <a:ext cx="489729" cy="416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55" name="TextBox 54">
            <a:extLst>
              <a:ext uri="{FF2B5EF4-FFF2-40B4-BE49-F238E27FC236}">
                <a16:creationId xmlns:a16="http://schemas.microsoft.com/office/drawing/2014/main" id="{C5BEA8FE-119E-517D-3BF5-EEDEE13C14D4}"/>
              </a:ext>
            </a:extLst>
          </p:cNvPr>
          <p:cNvSpPr txBox="1"/>
          <p:nvPr/>
        </p:nvSpPr>
        <p:spPr>
          <a:xfrm>
            <a:off x="2042159" y="1836523"/>
            <a:ext cx="1446550" cy="307777"/>
          </a:xfrm>
          <a:prstGeom prst="rect">
            <a:avLst/>
          </a:prstGeom>
          <a:noFill/>
        </p:spPr>
        <p:txBody>
          <a:bodyPr wrap="none" rtlCol="0">
            <a:spAutoFit/>
          </a:bodyPr>
          <a:lstStyle/>
          <a:p>
            <a:r>
              <a:rPr lang="en-US" sz="1400" b="1" dirty="0">
                <a:solidFill>
                  <a:schemeClr val="bg1"/>
                </a:solidFill>
              </a:rPr>
              <a:t>Data Understand</a:t>
            </a:r>
            <a:endParaRPr lang="en-IN" sz="1400" b="1" dirty="0">
              <a:solidFill>
                <a:schemeClr val="bg1"/>
              </a:solidFill>
            </a:endParaRPr>
          </a:p>
        </p:txBody>
      </p:sp>
      <p:sp>
        <p:nvSpPr>
          <p:cNvPr id="56" name="TextBox 55">
            <a:extLst>
              <a:ext uri="{FF2B5EF4-FFF2-40B4-BE49-F238E27FC236}">
                <a16:creationId xmlns:a16="http://schemas.microsoft.com/office/drawing/2014/main" id="{8EA03CA6-4CF9-AF8F-3AD8-4A1CC7BABFEE}"/>
              </a:ext>
            </a:extLst>
          </p:cNvPr>
          <p:cNvSpPr txBox="1"/>
          <p:nvPr/>
        </p:nvSpPr>
        <p:spPr>
          <a:xfrm>
            <a:off x="3007359" y="2317754"/>
            <a:ext cx="1213602" cy="307777"/>
          </a:xfrm>
          <a:prstGeom prst="rect">
            <a:avLst/>
          </a:prstGeom>
          <a:noFill/>
        </p:spPr>
        <p:txBody>
          <a:bodyPr wrap="none" rtlCol="0">
            <a:spAutoFit/>
          </a:bodyPr>
          <a:lstStyle/>
          <a:p>
            <a:r>
              <a:rPr lang="en-US" sz="1400" b="1" dirty="0">
                <a:solidFill>
                  <a:schemeClr val="bg1"/>
                </a:solidFill>
              </a:rPr>
              <a:t>Data Cleaning</a:t>
            </a:r>
            <a:endParaRPr lang="en-IN" sz="1400" b="1" dirty="0">
              <a:solidFill>
                <a:schemeClr val="bg1"/>
              </a:solidFill>
            </a:endParaRPr>
          </a:p>
        </p:txBody>
      </p:sp>
      <p:sp>
        <p:nvSpPr>
          <p:cNvPr id="57" name="TextBox 56">
            <a:extLst>
              <a:ext uri="{FF2B5EF4-FFF2-40B4-BE49-F238E27FC236}">
                <a16:creationId xmlns:a16="http://schemas.microsoft.com/office/drawing/2014/main" id="{82014BD0-64C6-D2DB-4B34-E34BBC3A4623}"/>
              </a:ext>
            </a:extLst>
          </p:cNvPr>
          <p:cNvSpPr txBox="1"/>
          <p:nvPr/>
        </p:nvSpPr>
        <p:spPr>
          <a:xfrm>
            <a:off x="4034544" y="2790428"/>
            <a:ext cx="1329018" cy="307777"/>
          </a:xfrm>
          <a:prstGeom prst="rect">
            <a:avLst/>
          </a:prstGeom>
          <a:noFill/>
        </p:spPr>
        <p:txBody>
          <a:bodyPr wrap="none" rtlCol="0">
            <a:spAutoFit/>
          </a:bodyPr>
          <a:lstStyle/>
          <a:p>
            <a:r>
              <a:rPr lang="en-US" sz="1400" b="1" dirty="0">
                <a:solidFill>
                  <a:schemeClr val="bg1"/>
                </a:solidFill>
              </a:rPr>
              <a:t>Data Modelling</a:t>
            </a:r>
            <a:endParaRPr lang="en-IN" sz="1400" b="1" dirty="0">
              <a:solidFill>
                <a:schemeClr val="bg1"/>
              </a:solidFill>
            </a:endParaRPr>
          </a:p>
        </p:txBody>
      </p:sp>
      <p:sp>
        <p:nvSpPr>
          <p:cNvPr id="58" name="TextBox 57">
            <a:extLst>
              <a:ext uri="{FF2B5EF4-FFF2-40B4-BE49-F238E27FC236}">
                <a16:creationId xmlns:a16="http://schemas.microsoft.com/office/drawing/2014/main" id="{BE297780-FB37-C09C-6956-09B5FF25C0C2}"/>
              </a:ext>
            </a:extLst>
          </p:cNvPr>
          <p:cNvSpPr txBox="1"/>
          <p:nvPr/>
        </p:nvSpPr>
        <p:spPr>
          <a:xfrm>
            <a:off x="5269154" y="3317240"/>
            <a:ext cx="1185196" cy="307777"/>
          </a:xfrm>
          <a:prstGeom prst="rect">
            <a:avLst/>
          </a:prstGeom>
          <a:noFill/>
        </p:spPr>
        <p:txBody>
          <a:bodyPr wrap="none" rtlCol="0">
            <a:spAutoFit/>
          </a:bodyPr>
          <a:lstStyle/>
          <a:p>
            <a:r>
              <a:rPr lang="en-US" sz="1400" b="1" dirty="0">
                <a:solidFill>
                  <a:schemeClr val="bg1"/>
                </a:solidFill>
              </a:rPr>
              <a:t>Data Analysis</a:t>
            </a:r>
            <a:endParaRPr lang="en-IN" sz="1400" b="1" dirty="0">
              <a:solidFill>
                <a:schemeClr val="bg1"/>
              </a:solidFill>
            </a:endParaRPr>
          </a:p>
        </p:txBody>
      </p:sp>
      <p:sp>
        <p:nvSpPr>
          <p:cNvPr id="59" name="TextBox 58">
            <a:extLst>
              <a:ext uri="{FF2B5EF4-FFF2-40B4-BE49-F238E27FC236}">
                <a16:creationId xmlns:a16="http://schemas.microsoft.com/office/drawing/2014/main" id="{685D9CC7-FE44-6D39-418C-139DFD7F7B31}"/>
              </a:ext>
            </a:extLst>
          </p:cNvPr>
          <p:cNvSpPr txBox="1"/>
          <p:nvPr/>
        </p:nvSpPr>
        <p:spPr>
          <a:xfrm>
            <a:off x="6361184" y="3949531"/>
            <a:ext cx="1420645" cy="307777"/>
          </a:xfrm>
          <a:prstGeom prst="rect">
            <a:avLst/>
          </a:prstGeom>
          <a:noFill/>
        </p:spPr>
        <p:txBody>
          <a:bodyPr wrap="none" rtlCol="0">
            <a:spAutoFit/>
          </a:bodyPr>
          <a:lstStyle/>
          <a:p>
            <a:r>
              <a:rPr lang="en-US" sz="1400" b="1" dirty="0">
                <a:solidFill>
                  <a:schemeClr val="bg1"/>
                </a:solidFill>
              </a:rPr>
              <a:t>Uncover Insights</a:t>
            </a:r>
            <a:endParaRPr lang="en-IN" sz="1400" b="1" dirty="0">
              <a:solidFill>
                <a:schemeClr val="bg1"/>
              </a:solidFill>
            </a:endParaRPr>
          </a:p>
        </p:txBody>
      </p:sp>
    </p:spTree>
    <p:extLst>
      <p:ext uri="{BB962C8B-B14F-4D97-AF65-F5344CB8AC3E}">
        <p14:creationId xmlns:p14="http://schemas.microsoft.com/office/powerpoint/2010/main" val="34271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85105EF7-DDB7-A07D-3EB8-F63AE57B5C87}"/>
              </a:ext>
            </a:extLst>
          </p:cNvPr>
          <p:cNvSpPr/>
          <p:nvPr/>
        </p:nvSpPr>
        <p:spPr>
          <a:xfrm>
            <a:off x="191542" y="721360"/>
            <a:ext cx="8760916" cy="5466080"/>
          </a:xfrm>
          <a:prstGeom prst="roundRect">
            <a:avLst/>
          </a:prstGeom>
          <a:solidFill>
            <a:srgbClr val="B381D9"/>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600" b="0" i="0" dirty="0">
              <a:solidFill>
                <a:srgbClr val="1F2328"/>
              </a:solidFill>
              <a:effectLst/>
              <a:latin typeface="-apple-system"/>
            </a:endParaRPr>
          </a:p>
        </p:txBody>
      </p:sp>
      <p:sp>
        <p:nvSpPr>
          <p:cNvPr id="4" name="Rectangle 3">
            <a:extLst>
              <a:ext uri="{FF2B5EF4-FFF2-40B4-BE49-F238E27FC236}">
                <a16:creationId xmlns:a16="http://schemas.microsoft.com/office/drawing/2014/main" id="{64330B67-3FBD-9212-AEFA-65595206BA56}"/>
              </a:ext>
            </a:extLst>
          </p:cNvPr>
          <p:cNvSpPr/>
          <p:nvPr/>
        </p:nvSpPr>
        <p:spPr>
          <a:xfrm>
            <a:off x="3281680" y="3309619"/>
            <a:ext cx="1605280" cy="51814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Stock code</a:t>
            </a:r>
            <a:endParaRPr lang="en-IN" dirty="0">
              <a:solidFill>
                <a:schemeClr val="tx1"/>
              </a:solidFill>
            </a:endParaRPr>
          </a:p>
        </p:txBody>
      </p:sp>
      <p:sp>
        <p:nvSpPr>
          <p:cNvPr id="5" name="Rectangle 4">
            <a:extLst>
              <a:ext uri="{FF2B5EF4-FFF2-40B4-BE49-F238E27FC236}">
                <a16:creationId xmlns:a16="http://schemas.microsoft.com/office/drawing/2014/main" id="{079113E5-C823-DC68-E805-76E6C8BC6443}"/>
              </a:ext>
            </a:extLst>
          </p:cNvPr>
          <p:cNvSpPr/>
          <p:nvPr/>
        </p:nvSpPr>
        <p:spPr>
          <a:xfrm>
            <a:off x="6898639" y="4571999"/>
            <a:ext cx="1361437" cy="424179"/>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Customer ID</a:t>
            </a:r>
            <a:endParaRPr lang="en-IN" sz="1600" dirty="0">
              <a:solidFill>
                <a:schemeClr val="tx1"/>
              </a:solidFill>
            </a:endParaRPr>
          </a:p>
        </p:txBody>
      </p:sp>
      <p:sp>
        <p:nvSpPr>
          <p:cNvPr id="6" name="Rectangle 5">
            <a:extLst>
              <a:ext uri="{FF2B5EF4-FFF2-40B4-BE49-F238E27FC236}">
                <a16:creationId xmlns:a16="http://schemas.microsoft.com/office/drawing/2014/main" id="{19B95EB1-36C6-AD17-8D99-FF7BFCF4C829}"/>
              </a:ext>
            </a:extLst>
          </p:cNvPr>
          <p:cNvSpPr/>
          <p:nvPr/>
        </p:nvSpPr>
        <p:spPr>
          <a:xfrm>
            <a:off x="6898639" y="1930400"/>
            <a:ext cx="1439373" cy="42418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price</a:t>
            </a:r>
            <a:endParaRPr lang="en-IN" dirty="0">
              <a:solidFill>
                <a:schemeClr val="tx1"/>
              </a:solidFill>
            </a:endParaRPr>
          </a:p>
        </p:txBody>
      </p:sp>
      <p:sp>
        <p:nvSpPr>
          <p:cNvPr id="7" name="Rectangle 6">
            <a:extLst>
              <a:ext uri="{FF2B5EF4-FFF2-40B4-BE49-F238E27FC236}">
                <a16:creationId xmlns:a16="http://schemas.microsoft.com/office/drawing/2014/main" id="{D4B7502F-04CD-468F-FBE3-EA52F6DF02E6}"/>
              </a:ext>
            </a:extLst>
          </p:cNvPr>
          <p:cNvSpPr/>
          <p:nvPr/>
        </p:nvSpPr>
        <p:spPr>
          <a:xfrm>
            <a:off x="3281680" y="1554486"/>
            <a:ext cx="1605280" cy="51815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n-IN" dirty="0">
              <a:solidFill>
                <a:schemeClr val="tx1"/>
              </a:solidFill>
            </a:endParaRPr>
          </a:p>
        </p:txBody>
      </p:sp>
      <p:sp>
        <p:nvSpPr>
          <p:cNvPr id="8" name="Rectangle 7">
            <a:extLst>
              <a:ext uri="{FF2B5EF4-FFF2-40B4-BE49-F238E27FC236}">
                <a16:creationId xmlns:a16="http://schemas.microsoft.com/office/drawing/2014/main" id="{BF1C2597-6DC4-F223-7284-AB5756662DD9}"/>
              </a:ext>
            </a:extLst>
          </p:cNvPr>
          <p:cNvSpPr/>
          <p:nvPr/>
        </p:nvSpPr>
        <p:spPr>
          <a:xfrm>
            <a:off x="3281680" y="4800599"/>
            <a:ext cx="1605280" cy="51814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endParaRPr lang="en-IN" dirty="0">
              <a:solidFill>
                <a:schemeClr val="tx1"/>
              </a:solidFill>
            </a:endParaRPr>
          </a:p>
        </p:txBody>
      </p:sp>
      <p:sp>
        <p:nvSpPr>
          <p:cNvPr id="9" name="Isosceles Triangle 8">
            <a:extLst>
              <a:ext uri="{FF2B5EF4-FFF2-40B4-BE49-F238E27FC236}">
                <a16:creationId xmlns:a16="http://schemas.microsoft.com/office/drawing/2014/main" id="{64AE9869-9FEA-4DB3-3928-BD26818527B6}"/>
              </a:ext>
            </a:extLst>
          </p:cNvPr>
          <p:cNvSpPr/>
          <p:nvPr/>
        </p:nvSpPr>
        <p:spPr>
          <a:xfrm rot="1756262">
            <a:off x="6103986" y="2830646"/>
            <a:ext cx="1158249" cy="977009"/>
          </a:xfrm>
          <a:prstGeom prst="triangle">
            <a:avLst/>
          </a:prstGeom>
          <a:solidFill>
            <a:srgbClr val="F385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Invoice date</a:t>
            </a:r>
            <a:endParaRPr lang="en-IN" sz="1050" dirty="0">
              <a:solidFill>
                <a:schemeClr val="tx1"/>
              </a:solidFill>
            </a:endParaRPr>
          </a:p>
        </p:txBody>
      </p:sp>
      <p:sp>
        <p:nvSpPr>
          <p:cNvPr id="10" name="Oval 9">
            <a:extLst>
              <a:ext uri="{FF2B5EF4-FFF2-40B4-BE49-F238E27FC236}">
                <a16:creationId xmlns:a16="http://schemas.microsoft.com/office/drawing/2014/main" id="{90EFFE7F-7C9A-210E-9C1F-F3AB59E31E87}"/>
              </a:ext>
            </a:extLst>
          </p:cNvPr>
          <p:cNvSpPr/>
          <p:nvPr/>
        </p:nvSpPr>
        <p:spPr>
          <a:xfrm>
            <a:off x="701040" y="3172460"/>
            <a:ext cx="1493520" cy="784860"/>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INVOICE NO</a:t>
            </a:r>
            <a:endParaRPr lang="en-IN" sz="1200" dirty="0">
              <a:solidFill>
                <a:schemeClr val="tx1"/>
              </a:solidFill>
            </a:endParaRPr>
          </a:p>
        </p:txBody>
      </p:sp>
      <p:cxnSp>
        <p:nvCxnSpPr>
          <p:cNvPr id="12" name="Straight Arrow Connector 11">
            <a:extLst>
              <a:ext uri="{FF2B5EF4-FFF2-40B4-BE49-F238E27FC236}">
                <a16:creationId xmlns:a16="http://schemas.microsoft.com/office/drawing/2014/main" id="{31D09D91-08BF-50D8-0697-B1BA5319E28D}"/>
              </a:ext>
            </a:extLst>
          </p:cNvPr>
          <p:cNvCxnSpPr>
            <a:cxnSpLocks/>
          </p:cNvCxnSpPr>
          <p:nvPr/>
        </p:nvCxnSpPr>
        <p:spPr>
          <a:xfrm>
            <a:off x="2194560" y="3564890"/>
            <a:ext cx="1087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C57775-23B8-B28C-6D10-5ED544CF661C}"/>
              </a:ext>
            </a:extLst>
          </p:cNvPr>
          <p:cNvCxnSpPr>
            <a:cxnSpLocks/>
          </p:cNvCxnSpPr>
          <p:nvPr/>
        </p:nvCxnSpPr>
        <p:spPr>
          <a:xfrm>
            <a:off x="4886960" y="3436620"/>
            <a:ext cx="1087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BE829C-6525-3CDF-967D-383E017CF19D}"/>
              </a:ext>
            </a:extLst>
          </p:cNvPr>
          <p:cNvCxnSpPr>
            <a:cxnSpLocks/>
            <a:stCxn id="4" idx="2"/>
            <a:endCxn id="8" idx="0"/>
          </p:cNvCxnSpPr>
          <p:nvPr/>
        </p:nvCxnSpPr>
        <p:spPr>
          <a:xfrm>
            <a:off x="4084320" y="3827764"/>
            <a:ext cx="0" cy="972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71611A-3DB1-1F26-A8BA-9C6AAF580874}"/>
              </a:ext>
            </a:extLst>
          </p:cNvPr>
          <p:cNvCxnSpPr>
            <a:cxnSpLocks/>
            <a:stCxn id="4" idx="0"/>
            <a:endCxn id="7" idx="2"/>
          </p:cNvCxnSpPr>
          <p:nvPr/>
        </p:nvCxnSpPr>
        <p:spPr>
          <a:xfrm flipV="1">
            <a:off x="4084320" y="2072640"/>
            <a:ext cx="0" cy="123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B5B9A9-5055-57CF-0A0B-7520B5BEA58F}"/>
              </a:ext>
            </a:extLst>
          </p:cNvPr>
          <p:cNvCxnSpPr>
            <a:cxnSpLocks/>
            <a:endCxn id="6" idx="2"/>
          </p:cNvCxnSpPr>
          <p:nvPr/>
        </p:nvCxnSpPr>
        <p:spPr>
          <a:xfrm flipV="1">
            <a:off x="6898640" y="2354580"/>
            <a:ext cx="719686" cy="543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A65D46-C3D3-E77C-4653-2274AE419B53}"/>
              </a:ext>
            </a:extLst>
          </p:cNvPr>
          <p:cNvCxnSpPr>
            <a:cxnSpLocks/>
          </p:cNvCxnSpPr>
          <p:nvPr/>
        </p:nvCxnSpPr>
        <p:spPr>
          <a:xfrm>
            <a:off x="6934200" y="3997174"/>
            <a:ext cx="355600" cy="5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5440C17F-A088-C24E-ACD9-B481765D22F5}"/>
              </a:ext>
            </a:extLst>
          </p:cNvPr>
          <p:cNvSpPr/>
          <p:nvPr/>
        </p:nvSpPr>
        <p:spPr>
          <a:xfrm>
            <a:off x="6934200" y="5513465"/>
            <a:ext cx="1253088" cy="538479"/>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COUNTRY</a:t>
            </a:r>
            <a:endParaRPr lang="en-IN" sz="1200" dirty="0">
              <a:solidFill>
                <a:schemeClr val="tx1"/>
              </a:solidFill>
            </a:endParaRPr>
          </a:p>
        </p:txBody>
      </p:sp>
      <p:cxnSp>
        <p:nvCxnSpPr>
          <p:cNvPr id="34" name="Straight Arrow Connector 33">
            <a:extLst>
              <a:ext uri="{FF2B5EF4-FFF2-40B4-BE49-F238E27FC236}">
                <a16:creationId xmlns:a16="http://schemas.microsoft.com/office/drawing/2014/main" id="{E7267306-36D7-378C-E286-344E85951AF1}"/>
              </a:ext>
            </a:extLst>
          </p:cNvPr>
          <p:cNvCxnSpPr>
            <a:cxnSpLocks/>
            <a:endCxn id="33" idx="0"/>
          </p:cNvCxnSpPr>
          <p:nvPr/>
        </p:nvCxnSpPr>
        <p:spPr>
          <a:xfrm>
            <a:off x="7440525" y="4996177"/>
            <a:ext cx="120219" cy="51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DDD6341-911C-C9F0-202A-656C42851AFE}"/>
              </a:ext>
            </a:extLst>
          </p:cNvPr>
          <p:cNvSpPr txBox="1"/>
          <p:nvPr/>
        </p:nvSpPr>
        <p:spPr>
          <a:xfrm>
            <a:off x="802640" y="904247"/>
            <a:ext cx="1567993" cy="369332"/>
          </a:xfrm>
          <a:prstGeom prst="rect">
            <a:avLst/>
          </a:prstGeom>
          <a:noFill/>
        </p:spPr>
        <p:txBody>
          <a:bodyPr wrap="none" rtlCol="0">
            <a:spAutoFit/>
          </a:bodyPr>
          <a:lstStyle/>
          <a:p>
            <a:r>
              <a:rPr lang="en-US" dirty="0"/>
              <a:t>Data flowchart</a:t>
            </a:r>
            <a:endParaRPr lang="en-IN" dirty="0"/>
          </a:p>
        </p:txBody>
      </p:sp>
    </p:spTree>
    <p:extLst>
      <p:ext uri="{BB962C8B-B14F-4D97-AF65-F5344CB8AC3E}">
        <p14:creationId xmlns:p14="http://schemas.microsoft.com/office/powerpoint/2010/main" val="26137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Terminator 5">
            <a:extLst>
              <a:ext uri="{FF2B5EF4-FFF2-40B4-BE49-F238E27FC236}">
                <a16:creationId xmlns:a16="http://schemas.microsoft.com/office/drawing/2014/main" id="{F1A67DC1-5EB3-290C-A39F-7468BE102C16}"/>
              </a:ext>
            </a:extLst>
          </p:cNvPr>
          <p:cNvSpPr/>
          <p:nvPr/>
        </p:nvSpPr>
        <p:spPr>
          <a:xfrm>
            <a:off x="5309419" y="1130710"/>
            <a:ext cx="2290916" cy="698090"/>
          </a:xfrm>
          <a:prstGeom prst="flowChartTerminator">
            <a:avLst/>
          </a:prstGeom>
          <a:solidFill>
            <a:srgbClr val="B381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u="sng">
                <a:solidFill>
                  <a:schemeClr val="tx1">
                    <a:lumMod val="75000"/>
                    <a:lumOff val="25000"/>
                  </a:schemeClr>
                </a:solidFill>
                <a:effectLst/>
                <a:latin typeface="DM Sans" panose="020F0502020204030204" pitchFamily="2" charset="0"/>
              </a:rPr>
              <a:t>Question-01</a:t>
            </a:r>
            <a:endParaRPr lang="en-IN" sz="2000"/>
          </a:p>
        </p:txBody>
      </p:sp>
      <p:sp>
        <p:nvSpPr>
          <p:cNvPr id="7" name="TextBox 6">
            <a:extLst>
              <a:ext uri="{FF2B5EF4-FFF2-40B4-BE49-F238E27FC236}">
                <a16:creationId xmlns:a16="http://schemas.microsoft.com/office/drawing/2014/main" id="{9AED5590-A123-89EA-81A2-84FA93B756BB}"/>
              </a:ext>
            </a:extLst>
          </p:cNvPr>
          <p:cNvSpPr txBox="1"/>
          <p:nvPr/>
        </p:nvSpPr>
        <p:spPr>
          <a:xfrm>
            <a:off x="4336026" y="2151727"/>
            <a:ext cx="4596580" cy="2554545"/>
          </a:xfrm>
          <a:prstGeom prst="rect">
            <a:avLst/>
          </a:prstGeom>
          <a:noFill/>
        </p:spPr>
        <p:txBody>
          <a:bodyPr wrap="square">
            <a:spAutoFit/>
          </a:bodyPr>
          <a:lstStyle/>
          <a:p>
            <a:pPr algn="just">
              <a:spcAft>
                <a:spcPts val="1500"/>
              </a:spcAft>
            </a:pPr>
            <a:br>
              <a:rPr lang="en-US" sz="1600" dirty="0">
                <a:solidFill>
                  <a:schemeClr val="tx1">
                    <a:lumMod val="75000"/>
                    <a:lumOff val="25000"/>
                  </a:schemeClr>
                </a:solidFill>
                <a:latin typeface="DM Sans" panose="020F0502020204030204" pitchFamily="2" charset="0"/>
              </a:rPr>
            </a:br>
            <a:r>
              <a:rPr lang="en-US" sz="1600" dirty="0">
                <a:solidFill>
                  <a:schemeClr val="tx1">
                    <a:lumMod val="75000"/>
                    <a:lumOff val="25000"/>
                  </a:schemeClr>
                </a:solidFill>
                <a:latin typeface="DM Sans" panose="020F0502020204030204" pitchFamily="2"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occur.This analysis will be helpful for the CEO to forecast for the next year.</a:t>
            </a:r>
          </a:p>
        </p:txBody>
      </p:sp>
      <p:pic>
        <p:nvPicPr>
          <p:cNvPr id="1026" name="Picture 2" descr="girl study gif clipart - Clip Art Library">
            <a:extLst>
              <a:ext uri="{FF2B5EF4-FFF2-40B4-BE49-F238E27FC236}">
                <a16:creationId xmlns:a16="http://schemas.microsoft.com/office/drawing/2014/main" id="{913F6450-B56A-2627-9F4E-341D88FC6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86" y="2219358"/>
            <a:ext cx="3638017" cy="241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53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C9D21D-0BC7-7042-E15C-B74E6594CE6E}"/>
              </a:ext>
            </a:extLst>
          </p:cNvPr>
          <p:cNvPicPr>
            <a:picLocks noChangeAspect="1"/>
          </p:cNvPicPr>
          <p:nvPr/>
        </p:nvPicPr>
        <p:blipFill>
          <a:blip r:embed="rId2"/>
          <a:stretch>
            <a:fillRect/>
          </a:stretch>
        </p:blipFill>
        <p:spPr>
          <a:xfrm>
            <a:off x="2636047" y="835741"/>
            <a:ext cx="6389966" cy="4326193"/>
          </a:xfrm>
          <a:prstGeom prst="rect">
            <a:avLst/>
          </a:prstGeom>
        </p:spPr>
      </p:pic>
      <p:sp>
        <p:nvSpPr>
          <p:cNvPr id="6" name="Rectangle 5">
            <a:extLst>
              <a:ext uri="{FF2B5EF4-FFF2-40B4-BE49-F238E27FC236}">
                <a16:creationId xmlns:a16="http://schemas.microsoft.com/office/drawing/2014/main" id="{CE3CE137-5E9C-15A7-DD32-3DE7B939FB6D}"/>
              </a:ext>
            </a:extLst>
          </p:cNvPr>
          <p:cNvSpPr/>
          <p:nvPr/>
        </p:nvSpPr>
        <p:spPr>
          <a:xfrm>
            <a:off x="0" y="0"/>
            <a:ext cx="2636047"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100" b="0" i="0" dirty="0">
                <a:solidFill>
                  <a:srgbClr val="000000"/>
                </a:solidFill>
                <a:effectLst/>
                <a:latin typeface="DM Sans" pitchFamily="2" charset="0"/>
              </a:rPr>
              <a:t>first question, the CEO has requested a trend of the revenue to see if there is any</a:t>
            </a:r>
            <a:r>
              <a:rPr lang="en-US" sz="1100" dirty="0">
                <a:solidFill>
                  <a:srgbClr val="000000"/>
                </a:solidFill>
                <a:latin typeface="DM Sans" pitchFamily="2" charset="0"/>
              </a:rPr>
              <a:t> </a:t>
            </a:r>
            <a:r>
              <a:rPr lang="en-US" sz="1100" b="0" i="0" dirty="0">
                <a:solidFill>
                  <a:srgbClr val="000000"/>
                </a:solidFill>
                <a:effectLst/>
                <a:latin typeface="DM Sans" pitchFamily="2" charset="0"/>
              </a:rPr>
              <a:t>seasonality in the store sales. My analysis shows that there are some months of the year were exceptional growth is witnessed. The data shows that the revenue in the first 8 months is fairly constant as the average revenue generated for these 8 months is around $685k. The increase</a:t>
            </a:r>
            <a:r>
              <a:rPr lang="en-US" sz="1100" dirty="0">
                <a:solidFill>
                  <a:srgbClr val="000000"/>
                </a:solidFill>
                <a:latin typeface="DM Sans" pitchFamily="2" charset="0"/>
              </a:rPr>
              <a:t> </a:t>
            </a:r>
            <a:r>
              <a:rPr lang="en-US" sz="1100" b="0" i="0" dirty="0">
                <a:solidFill>
                  <a:srgbClr val="000000"/>
                </a:solidFill>
                <a:effectLst/>
                <a:latin typeface="DM Sans" pitchFamily="2" charset="0"/>
              </a:rPr>
              <a:t>in revenue starts in the month of September, where the revenue increases by 40% over the</a:t>
            </a:r>
            <a:br>
              <a:rPr lang="en-US" sz="1100" b="0" i="0" dirty="0">
                <a:solidFill>
                  <a:srgbClr val="000000"/>
                </a:solidFill>
                <a:effectLst/>
                <a:latin typeface="DM Sans" pitchFamily="2" charset="0"/>
              </a:rPr>
            </a:br>
            <a:r>
              <a:rPr lang="en-US" sz="1100" b="0" i="0" dirty="0">
                <a:solidFill>
                  <a:srgbClr val="000000"/>
                </a:solidFill>
                <a:effectLst/>
                <a:latin typeface="DM Sans" pitchFamily="2" charset="0"/>
              </a:rPr>
              <a:t>previous month. This trend continues till the month of November where it reached 1.5 million USD, the highest during the entire year. The data is incomplete for the month of December, therefore, no conclusion can be drawn from it, unfortunately. This analysis shows that the retail</a:t>
            </a:r>
            <a:br>
              <a:rPr lang="en-US" sz="1100" b="0" i="0" dirty="0">
                <a:solidFill>
                  <a:srgbClr val="000000"/>
                </a:solidFill>
                <a:effectLst/>
                <a:latin typeface="DM Sans" pitchFamily="2" charset="0"/>
              </a:rPr>
            </a:br>
            <a:r>
              <a:rPr lang="en-US" sz="1100" b="0" i="0" dirty="0">
                <a:solidFill>
                  <a:srgbClr val="000000"/>
                </a:solidFill>
                <a:effectLst/>
                <a:latin typeface="DM Sans" pitchFamily="2" charset="0"/>
              </a:rPr>
              <a:t>store sales are impacted by the seasonality which usually occurs in the last 4 months of the year.</a:t>
            </a:r>
          </a:p>
          <a:p>
            <a:pPr algn="ctr"/>
            <a:endParaRPr lang="en-IN" sz="100" dirty="0"/>
          </a:p>
        </p:txBody>
      </p:sp>
      <p:sp>
        <p:nvSpPr>
          <p:cNvPr id="8" name="TextBox 7">
            <a:extLst>
              <a:ext uri="{FF2B5EF4-FFF2-40B4-BE49-F238E27FC236}">
                <a16:creationId xmlns:a16="http://schemas.microsoft.com/office/drawing/2014/main" id="{0BB95123-2C1C-178A-8600-9F457AC41FCD}"/>
              </a:ext>
            </a:extLst>
          </p:cNvPr>
          <p:cNvSpPr txBox="1"/>
          <p:nvPr/>
        </p:nvSpPr>
        <p:spPr>
          <a:xfrm>
            <a:off x="733408" y="604908"/>
            <a:ext cx="1169231" cy="461665"/>
          </a:xfrm>
          <a:prstGeom prst="rect">
            <a:avLst/>
          </a:prstGeom>
          <a:noFill/>
        </p:spPr>
        <p:txBody>
          <a:bodyPr wrap="none" rtlCol="0">
            <a:spAutoFit/>
          </a:bodyPr>
          <a:lstStyle/>
          <a:p>
            <a:r>
              <a:rPr lang="en-US" sz="2400" b="1" u="sng" dirty="0">
                <a:solidFill>
                  <a:schemeClr val="accent4">
                    <a:lumMod val="60000"/>
                    <a:lumOff val="40000"/>
                  </a:schemeClr>
                </a:solidFill>
                <a:effectLst>
                  <a:outerShdw blurRad="38100" dist="38100" dir="2700000" algn="tl">
                    <a:srgbClr val="000000">
                      <a:alpha val="43137"/>
                    </a:srgbClr>
                  </a:outerShdw>
                </a:effectLst>
              </a:rPr>
              <a:t>Insights</a:t>
            </a:r>
            <a:endParaRPr lang="en-IN" sz="2400" b="1" u="sng" dirty="0">
              <a:solidFill>
                <a:schemeClr val="accent4">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684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3B0BA33F-60F4-8940-9CCC-A536CB937E41}"/>
              </a:ext>
            </a:extLst>
          </p:cNvPr>
          <p:cNvSpPr/>
          <p:nvPr/>
        </p:nvSpPr>
        <p:spPr>
          <a:xfrm>
            <a:off x="4847303" y="1330891"/>
            <a:ext cx="2576051" cy="717754"/>
          </a:xfrm>
          <a:prstGeom prst="flowChartTerminator">
            <a:avLst/>
          </a:prstGeom>
          <a:solidFill>
            <a:srgbClr val="B381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u="sng" dirty="0">
                <a:solidFill>
                  <a:schemeClr val="tx1">
                    <a:lumMod val="75000"/>
                    <a:lumOff val="25000"/>
                  </a:schemeClr>
                </a:solidFill>
                <a:effectLst/>
                <a:latin typeface="DM Sans" panose="020F0502020204030204" pitchFamily="2" charset="0"/>
              </a:rPr>
              <a:t>Question-02</a:t>
            </a:r>
            <a:endParaRPr lang="en-IN" dirty="0"/>
          </a:p>
        </p:txBody>
      </p:sp>
      <p:sp>
        <p:nvSpPr>
          <p:cNvPr id="5" name="TextBox 4">
            <a:extLst>
              <a:ext uri="{FF2B5EF4-FFF2-40B4-BE49-F238E27FC236}">
                <a16:creationId xmlns:a16="http://schemas.microsoft.com/office/drawing/2014/main" id="{38E1345D-E7C4-4092-E5BC-67795B3326AF}"/>
              </a:ext>
            </a:extLst>
          </p:cNvPr>
          <p:cNvSpPr txBox="1"/>
          <p:nvPr/>
        </p:nvSpPr>
        <p:spPr>
          <a:xfrm>
            <a:off x="4395019" y="2308123"/>
            <a:ext cx="4414684" cy="2585323"/>
          </a:xfrm>
          <a:prstGeom prst="rect">
            <a:avLst/>
          </a:prstGeom>
          <a:noFill/>
        </p:spPr>
        <p:txBody>
          <a:bodyPr wrap="square" rtlCol="0">
            <a:spAutoFit/>
          </a:bodyPr>
          <a:lstStyle/>
          <a:p>
            <a:br>
              <a:rPr lang="en-US" sz="1800" b="0" i="0" dirty="0">
                <a:solidFill>
                  <a:srgbClr val="000000"/>
                </a:solidFill>
                <a:effectLst/>
                <a:latin typeface="DM Sans" panose="020F0502020204030204" pitchFamily="2" charset="0"/>
              </a:rPr>
            </a:br>
            <a:r>
              <a:rPr lang="en-US" sz="1800" b="0" i="0" dirty="0">
                <a:solidFill>
                  <a:srgbClr val="000000"/>
                </a:solidFill>
                <a:effectLst/>
                <a:latin typeface="DM Sans" panose="020F0502020204030204" pitchFamily="2"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p>
          <a:p>
            <a:endParaRPr lang="en-IN" dirty="0"/>
          </a:p>
        </p:txBody>
      </p:sp>
      <p:pic>
        <p:nvPicPr>
          <p:cNvPr id="6" name="Picture 2" descr="girl study gif clipart - Clip Art Library">
            <a:extLst>
              <a:ext uri="{FF2B5EF4-FFF2-40B4-BE49-F238E27FC236}">
                <a16:creationId xmlns:a16="http://schemas.microsoft.com/office/drawing/2014/main" id="{E1E17383-C7EC-863C-CC4A-740DC26C7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1" y="2154603"/>
            <a:ext cx="3832770" cy="25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76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3148B1-A127-B8D3-1748-F1F2234D7844}"/>
              </a:ext>
            </a:extLst>
          </p:cNvPr>
          <p:cNvPicPr>
            <a:picLocks noChangeAspect="1"/>
          </p:cNvPicPr>
          <p:nvPr/>
        </p:nvPicPr>
        <p:blipFill>
          <a:blip r:embed="rId2"/>
          <a:stretch>
            <a:fillRect/>
          </a:stretch>
        </p:blipFill>
        <p:spPr>
          <a:xfrm>
            <a:off x="2802194" y="1039590"/>
            <a:ext cx="6263148" cy="4456644"/>
          </a:xfrm>
          <a:prstGeom prst="rect">
            <a:avLst/>
          </a:prstGeom>
        </p:spPr>
      </p:pic>
      <p:sp>
        <p:nvSpPr>
          <p:cNvPr id="6" name="Rectangle 5">
            <a:extLst>
              <a:ext uri="{FF2B5EF4-FFF2-40B4-BE49-F238E27FC236}">
                <a16:creationId xmlns:a16="http://schemas.microsoft.com/office/drawing/2014/main" id="{E068444F-2EF6-45E5-672D-08BDF9E6FF8C}"/>
              </a:ext>
            </a:extLst>
          </p:cNvPr>
          <p:cNvSpPr/>
          <p:nvPr/>
        </p:nvSpPr>
        <p:spPr>
          <a:xfrm>
            <a:off x="-1" y="0"/>
            <a:ext cx="2674375"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8FC3FCD-30E6-2EDA-2363-7AC87FEA7811}"/>
              </a:ext>
            </a:extLst>
          </p:cNvPr>
          <p:cNvSpPr txBox="1"/>
          <p:nvPr/>
        </p:nvSpPr>
        <p:spPr>
          <a:xfrm>
            <a:off x="0" y="1259502"/>
            <a:ext cx="2674374" cy="4616648"/>
          </a:xfrm>
          <a:prstGeom prst="rect">
            <a:avLst/>
          </a:prstGeom>
          <a:noFill/>
        </p:spPr>
        <p:txBody>
          <a:bodyPr wrap="square" rtlCol="0">
            <a:spAutoFit/>
          </a:bodyPr>
          <a:lstStyle/>
          <a:p>
            <a:pPr algn="just"/>
            <a:r>
              <a:rPr lang="en-US" sz="1400" b="0" i="0" dirty="0">
                <a:solidFill>
                  <a:srgbClr val="000000"/>
                </a:solidFill>
                <a:effectLst/>
                <a:latin typeface="DM Sans" pitchFamily="2" charset="0"/>
              </a:rPr>
              <a:t>The second visual shows how the top 10 countries which have opportunities for growth are</a:t>
            </a:r>
            <a:r>
              <a:rPr lang="en-US" sz="1400" dirty="0">
                <a:solidFill>
                  <a:srgbClr val="000000"/>
                </a:solidFill>
                <a:latin typeface="DM Sans" pitchFamily="2" charset="0"/>
              </a:rPr>
              <a:t> </a:t>
            </a:r>
            <a:r>
              <a:rPr lang="en-US" sz="1400" b="0" i="0" dirty="0">
                <a:solidFill>
                  <a:srgbClr val="000000"/>
                </a:solidFill>
                <a:effectLst/>
                <a:latin typeface="DM Sans" pitchFamily="2" charset="0"/>
              </a:rPr>
              <a:t>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algn="just"/>
            <a:endParaRPr lang="en-IN" sz="1400" dirty="0"/>
          </a:p>
        </p:txBody>
      </p:sp>
      <p:sp>
        <p:nvSpPr>
          <p:cNvPr id="8" name="TextBox 7">
            <a:extLst>
              <a:ext uri="{FF2B5EF4-FFF2-40B4-BE49-F238E27FC236}">
                <a16:creationId xmlns:a16="http://schemas.microsoft.com/office/drawing/2014/main" id="{571F88E0-48A2-CA5B-7609-4309100CBF43}"/>
              </a:ext>
            </a:extLst>
          </p:cNvPr>
          <p:cNvSpPr txBox="1"/>
          <p:nvPr/>
        </p:nvSpPr>
        <p:spPr>
          <a:xfrm>
            <a:off x="733408" y="604908"/>
            <a:ext cx="1169231" cy="461665"/>
          </a:xfrm>
          <a:prstGeom prst="rect">
            <a:avLst/>
          </a:prstGeom>
          <a:noFill/>
        </p:spPr>
        <p:txBody>
          <a:bodyPr wrap="none" rtlCol="0">
            <a:spAutoFit/>
          </a:bodyPr>
          <a:lstStyle/>
          <a:p>
            <a:r>
              <a:rPr lang="en-US" sz="2400" b="1" u="sng" dirty="0">
                <a:solidFill>
                  <a:schemeClr val="accent4">
                    <a:lumMod val="60000"/>
                    <a:lumOff val="40000"/>
                  </a:schemeClr>
                </a:solidFill>
                <a:effectLst>
                  <a:outerShdw blurRad="38100" dist="38100" dir="2700000" algn="tl">
                    <a:srgbClr val="000000">
                      <a:alpha val="43137"/>
                    </a:srgbClr>
                  </a:outerShdw>
                </a:effectLst>
              </a:rPr>
              <a:t>Insights</a:t>
            </a:r>
            <a:endParaRPr lang="en-IN" sz="2400" b="1" u="sng" dirty="0">
              <a:solidFill>
                <a:schemeClr val="accent4">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9209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203</TotalTime>
  <Words>976</Words>
  <Application>Microsoft Office PowerPoint</Application>
  <PresentationFormat>On-screen Show (4:3)</PresentationFormat>
  <Paragraphs>60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DM Sans</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 KUMAR RANA</dc:creator>
  <cp:lastModifiedBy>SHIV KUMAR RANA</cp:lastModifiedBy>
  <cp:revision>5</cp:revision>
  <dcterms:created xsi:type="dcterms:W3CDTF">2024-12-28T14:41:15Z</dcterms:created>
  <dcterms:modified xsi:type="dcterms:W3CDTF">2024-12-28T18:05:02Z</dcterms:modified>
</cp:coreProperties>
</file>