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6A7EA-5C58-48DD-8188-A592098C978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3C2AD0-7ED9-451A-B98C-69587D640DAA}">
      <dgm:prSet/>
      <dgm:spPr/>
      <dgm:t>
        <a:bodyPr/>
        <a:lstStyle/>
        <a:p>
          <a:r>
            <a:rPr lang="en-US" b="1"/>
            <a:t>Advantages</a:t>
          </a:r>
          <a:r>
            <a:rPr lang="en-US"/>
            <a:t>:</a:t>
          </a:r>
        </a:p>
      </dgm:t>
    </dgm:pt>
    <dgm:pt modelId="{039D7AD9-7280-4FB8-A01F-C670248F1EA3}" type="parTrans" cxnId="{E36B7043-4972-440C-B8CD-D9882298F9CA}">
      <dgm:prSet/>
      <dgm:spPr/>
      <dgm:t>
        <a:bodyPr/>
        <a:lstStyle/>
        <a:p>
          <a:endParaRPr lang="en-US"/>
        </a:p>
      </dgm:t>
    </dgm:pt>
    <dgm:pt modelId="{E0D1AFC8-B24E-4B94-B8DF-A8BE2707EB96}" type="sibTrans" cxnId="{E36B7043-4972-440C-B8CD-D9882298F9CA}">
      <dgm:prSet/>
      <dgm:spPr/>
      <dgm:t>
        <a:bodyPr/>
        <a:lstStyle/>
        <a:p>
          <a:endParaRPr lang="en-US"/>
        </a:p>
      </dgm:t>
    </dgm:pt>
    <dgm:pt modelId="{C33D2671-892D-48BF-927A-DE3CC2BAD79C}">
      <dgm:prSet/>
      <dgm:spPr/>
      <dgm:t>
        <a:bodyPr/>
        <a:lstStyle/>
        <a:p>
          <a:r>
            <a:rPr lang="en-US"/>
            <a:t>Simple and interpretable model.</a:t>
          </a:r>
        </a:p>
      </dgm:t>
    </dgm:pt>
    <dgm:pt modelId="{57D129A8-0124-4308-A7DB-DE647C9AA0B4}" type="parTrans" cxnId="{A879D8D2-55C5-42F0-A437-AEEF640F66C4}">
      <dgm:prSet/>
      <dgm:spPr/>
      <dgm:t>
        <a:bodyPr/>
        <a:lstStyle/>
        <a:p>
          <a:endParaRPr lang="en-US"/>
        </a:p>
      </dgm:t>
    </dgm:pt>
    <dgm:pt modelId="{E3CED4C8-4717-43B6-84A8-E9E27F8C9DBD}" type="sibTrans" cxnId="{A879D8D2-55C5-42F0-A437-AEEF640F66C4}">
      <dgm:prSet/>
      <dgm:spPr/>
      <dgm:t>
        <a:bodyPr/>
        <a:lstStyle/>
        <a:p>
          <a:endParaRPr lang="en-US"/>
        </a:p>
      </dgm:t>
    </dgm:pt>
    <dgm:pt modelId="{9C8733A2-7C18-46AE-AE5A-7C983B7C6B0D}">
      <dgm:prSet/>
      <dgm:spPr/>
      <dgm:t>
        <a:bodyPr/>
        <a:lstStyle/>
        <a:p>
          <a:r>
            <a:rPr lang="en-US"/>
            <a:t>Works well when there is a </a:t>
          </a:r>
          <a:r>
            <a:rPr lang="en-US" b="1"/>
            <a:t>linear relationship</a:t>
          </a:r>
          <a:r>
            <a:rPr lang="en-US"/>
            <a:t> and no multicollinearity.</a:t>
          </a:r>
        </a:p>
      </dgm:t>
    </dgm:pt>
    <dgm:pt modelId="{1D918A9A-20B4-4FD4-BC6F-6EB1B1152121}" type="parTrans" cxnId="{47F59E4F-D194-4463-B28D-CE30CE6EFC02}">
      <dgm:prSet/>
      <dgm:spPr/>
      <dgm:t>
        <a:bodyPr/>
        <a:lstStyle/>
        <a:p>
          <a:endParaRPr lang="en-US"/>
        </a:p>
      </dgm:t>
    </dgm:pt>
    <dgm:pt modelId="{2CAF6A13-229A-4121-B763-A30CFCC5C129}" type="sibTrans" cxnId="{47F59E4F-D194-4463-B28D-CE30CE6EFC02}">
      <dgm:prSet/>
      <dgm:spPr/>
      <dgm:t>
        <a:bodyPr/>
        <a:lstStyle/>
        <a:p>
          <a:endParaRPr lang="en-US"/>
        </a:p>
      </dgm:t>
    </dgm:pt>
    <dgm:pt modelId="{CBC147B5-BB2D-48A6-B400-7CF76CA0D71C}">
      <dgm:prSet/>
      <dgm:spPr/>
      <dgm:t>
        <a:bodyPr/>
        <a:lstStyle/>
        <a:p>
          <a:r>
            <a:rPr lang="en-US" b="1"/>
            <a:t>Disadvantages</a:t>
          </a:r>
          <a:r>
            <a:rPr lang="en-US"/>
            <a:t>:</a:t>
          </a:r>
        </a:p>
      </dgm:t>
    </dgm:pt>
    <dgm:pt modelId="{274E5915-57B6-4272-B297-F15CFFE5F9FF}" type="parTrans" cxnId="{2CDE02BA-17E5-4B3D-9874-A965E85BB594}">
      <dgm:prSet/>
      <dgm:spPr/>
      <dgm:t>
        <a:bodyPr/>
        <a:lstStyle/>
        <a:p>
          <a:endParaRPr lang="en-US"/>
        </a:p>
      </dgm:t>
    </dgm:pt>
    <dgm:pt modelId="{2388E559-10DD-457F-A35A-6724159D1905}" type="sibTrans" cxnId="{2CDE02BA-17E5-4B3D-9874-A965E85BB594}">
      <dgm:prSet/>
      <dgm:spPr/>
      <dgm:t>
        <a:bodyPr/>
        <a:lstStyle/>
        <a:p>
          <a:endParaRPr lang="en-US"/>
        </a:p>
      </dgm:t>
    </dgm:pt>
    <dgm:pt modelId="{BB19F6A5-3217-467D-B336-8DD5215EEE24}">
      <dgm:prSet/>
      <dgm:spPr/>
      <dgm:t>
        <a:bodyPr/>
        <a:lstStyle/>
        <a:p>
          <a:r>
            <a:rPr lang="en-US" b="1"/>
            <a:t>Overfitting</a:t>
          </a:r>
          <a:r>
            <a:rPr lang="en-US"/>
            <a:t>: Can overfit when there are too many features or limited data.</a:t>
          </a:r>
        </a:p>
      </dgm:t>
    </dgm:pt>
    <dgm:pt modelId="{D50900CE-7E82-49D1-A9F3-0464D116C6F1}" type="parTrans" cxnId="{D9A965EF-0E96-4D7F-B801-3961A63C41B5}">
      <dgm:prSet/>
      <dgm:spPr/>
      <dgm:t>
        <a:bodyPr/>
        <a:lstStyle/>
        <a:p>
          <a:endParaRPr lang="en-US"/>
        </a:p>
      </dgm:t>
    </dgm:pt>
    <dgm:pt modelId="{6E5E34E8-B285-4DC3-8C26-F119C8B04317}" type="sibTrans" cxnId="{D9A965EF-0E96-4D7F-B801-3961A63C41B5}">
      <dgm:prSet/>
      <dgm:spPr/>
      <dgm:t>
        <a:bodyPr/>
        <a:lstStyle/>
        <a:p>
          <a:endParaRPr lang="en-US"/>
        </a:p>
      </dgm:t>
    </dgm:pt>
    <dgm:pt modelId="{43D53C95-02F8-4FC7-963F-C7AA3A8D5C30}">
      <dgm:prSet/>
      <dgm:spPr/>
      <dgm:t>
        <a:bodyPr/>
        <a:lstStyle/>
        <a:p>
          <a:r>
            <a:rPr lang="en-US" b="1"/>
            <a:t>Multicollinearity</a:t>
          </a:r>
          <a:r>
            <a:rPr lang="en-US"/>
            <a:t>: Leads to unstable coefficient estimates.</a:t>
          </a:r>
        </a:p>
      </dgm:t>
    </dgm:pt>
    <dgm:pt modelId="{A3EFDCD6-95BF-4111-A50E-49E0AF827264}" type="parTrans" cxnId="{4965FDBD-FCBE-428F-8429-C7B342BB20CF}">
      <dgm:prSet/>
      <dgm:spPr/>
      <dgm:t>
        <a:bodyPr/>
        <a:lstStyle/>
        <a:p>
          <a:endParaRPr lang="en-US"/>
        </a:p>
      </dgm:t>
    </dgm:pt>
    <dgm:pt modelId="{EDABF3C0-8D45-4254-B4BA-59DE08AA2F35}" type="sibTrans" cxnId="{4965FDBD-FCBE-428F-8429-C7B342BB20CF}">
      <dgm:prSet/>
      <dgm:spPr/>
      <dgm:t>
        <a:bodyPr/>
        <a:lstStyle/>
        <a:p>
          <a:endParaRPr lang="en-US"/>
        </a:p>
      </dgm:t>
    </dgm:pt>
    <dgm:pt modelId="{51576491-BB0C-3741-BBB4-7AEDE23EE00F}" type="pres">
      <dgm:prSet presAssocID="{7166A7EA-5C58-48DD-8188-A592098C9786}" presName="linear" presStyleCnt="0">
        <dgm:presLayoutVars>
          <dgm:dir/>
          <dgm:animLvl val="lvl"/>
          <dgm:resizeHandles val="exact"/>
        </dgm:presLayoutVars>
      </dgm:prSet>
      <dgm:spPr/>
    </dgm:pt>
    <dgm:pt modelId="{867114E3-9BDF-244E-BC2A-6ECA82925C24}" type="pres">
      <dgm:prSet presAssocID="{5E3C2AD0-7ED9-451A-B98C-69587D640DAA}" presName="parentLin" presStyleCnt="0"/>
      <dgm:spPr/>
    </dgm:pt>
    <dgm:pt modelId="{AAE2327E-C2A4-1C41-93FD-EC012E2F9608}" type="pres">
      <dgm:prSet presAssocID="{5E3C2AD0-7ED9-451A-B98C-69587D640DAA}" presName="parentLeftMargin" presStyleLbl="node1" presStyleIdx="0" presStyleCnt="2"/>
      <dgm:spPr/>
    </dgm:pt>
    <dgm:pt modelId="{226320D5-6B24-114D-8A11-8BDC7CA4CF05}" type="pres">
      <dgm:prSet presAssocID="{5E3C2AD0-7ED9-451A-B98C-69587D640D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FA575D-1A20-1245-B619-B9A23B977879}" type="pres">
      <dgm:prSet presAssocID="{5E3C2AD0-7ED9-451A-B98C-69587D640DAA}" presName="negativeSpace" presStyleCnt="0"/>
      <dgm:spPr/>
    </dgm:pt>
    <dgm:pt modelId="{B0EB49DE-B35C-364C-BB46-B5BB41893ACB}" type="pres">
      <dgm:prSet presAssocID="{5E3C2AD0-7ED9-451A-B98C-69587D640DAA}" presName="childText" presStyleLbl="conFgAcc1" presStyleIdx="0" presStyleCnt="2">
        <dgm:presLayoutVars>
          <dgm:bulletEnabled val="1"/>
        </dgm:presLayoutVars>
      </dgm:prSet>
      <dgm:spPr/>
    </dgm:pt>
    <dgm:pt modelId="{6694268E-4C9F-FA44-80A7-0E085095393C}" type="pres">
      <dgm:prSet presAssocID="{E0D1AFC8-B24E-4B94-B8DF-A8BE2707EB96}" presName="spaceBetweenRectangles" presStyleCnt="0"/>
      <dgm:spPr/>
    </dgm:pt>
    <dgm:pt modelId="{E638065E-DE57-7948-91CB-338387AD782B}" type="pres">
      <dgm:prSet presAssocID="{CBC147B5-BB2D-48A6-B400-7CF76CA0D71C}" presName="parentLin" presStyleCnt="0"/>
      <dgm:spPr/>
    </dgm:pt>
    <dgm:pt modelId="{BD3571E6-5358-B340-9A1D-5FE920C6CF44}" type="pres">
      <dgm:prSet presAssocID="{CBC147B5-BB2D-48A6-B400-7CF76CA0D71C}" presName="parentLeftMargin" presStyleLbl="node1" presStyleIdx="0" presStyleCnt="2"/>
      <dgm:spPr/>
    </dgm:pt>
    <dgm:pt modelId="{0041CA1F-1EB3-B140-83F8-9C48DA5F6444}" type="pres">
      <dgm:prSet presAssocID="{CBC147B5-BB2D-48A6-B400-7CF76CA0D7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512D8A-A892-9444-A4DF-7D3EBB2C72B0}" type="pres">
      <dgm:prSet presAssocID="{CBC147B5-BB2D-48A6-B400-7CF76CA0D71C}" presName="negativeSpace" presStyleCnt="0"/>
      <dgm:spPr/>
    </dgm:pt>
    <dgm:pt modelId="{C1318446-0C70-AA47-B1D8-250DD9BD2942}" type="pres">
      <dgm:prSet presAssocID="{CBC147B5-BB2D-48A6-B400-7CF76CA0D7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94F6006-3A48-8E4D-9B7C-96B4C3350DC6}" type="presOf" srcId="{CBC147B5-BB2D-48A6-B400-7CF76CA0D71C}" destId="{BD3571E6-5358-B340-9A1D-5FE920C6CF44}" srcOrd="0" destOrd="0" presId="urn:microsoft.com/office/officeart/2005/8/layout/list1"/>
    <dgm:cxn modelId="{BCA75A14-C4F5-8246-A303-B05529370C5B}" type="presOf" srcId="{43D53C95-02F8-4FC7-963F-C7AA3A8D5C30}" destId="{C1318446-0C70-AA47-B1D8-250DD9BD2942}" srcOrd="0" destOrd="1" presId="urn:microsoft.com/office/officeart/2005/8/layout/list1"/>
    <dgm:cxn modelId="{C071CC1D-D74B-0C4B-BA92-F4FC76B363E2}" type="presOf" srcId="{5E3C2AD0-7ED9-451A-B98C-69587D640DAA}" destId="{226320D5-6B24-114D-8A11-8BDC7CA4CF05}" srcOrd="1" destOrd="0" presId="urn:microsoft.com/office/officeart/2005/8/layout/list1"/>
    <dgm:cxn modelId="{133AB541-0467-0F42-A32D-88FCF950FC80}" type="presOf" srcId="{C33D2671-892D-48BF-927A-DE3CC2BAD79C}" destId="{B0EB49DE-B35C-364C-BB46-B5BB41893ACB}" srcOrd="0" destOrd="0" presId="urn:microsoft.com/office/officeart/2005/8/layout/list1"/>
    <dgm:cxn modelId="{E36B7043-4972-440C-B8CD-D9882298F9CA}" srcId="{7166A7EA-5C58-48DD-8188-A592098C9786}" destId="{5E3C2AD0-7ED9-451A-B98C-69587D640DAA}" srcOrd="0" destOrd="0" parTransId="{039D7AD9-7280-4FB8-A01F-C670248F1EA3}" sibTransId="{E0D1AFC8-B24E-4B94-B8DF-A8BE2707EB96}"/>
    <dgm:cxn modelId="{0D308749-AEEB-7D4E-9731-062091DF6B0F}" type="presOf" srcId="{9C8733A2-7C18-46AE-AE5A-7C983B7C6B0D}" destId="{B0EB49DE-B35C-364C-BB46-B5BB41893ACB}" srcOrd="0" destOrd="1" presId="urn:microsoft.com/office/officeart/2005/8/layout/list1"/>
    <dgm:cxn modelId="{47F59E4F-D194-4463-B28D-CE30CE6EFC02}" srcId="{5E3C2AD0-7ED9-451A-B98C-69587D640DAA}" destId="{9C8733A2-7C18-46AE-AE5A-7C983B7C6B0D}" srcOrd="1" destOrd="0" parTransId="{1D918A9A-20B4-4FD4-BC6F-6EB1B1152121}" sibTransId="{2CAF6A13-229A-4121-B763-A30CFCC5C129}"/>
    <dgm:cxn modelId="{354C0289-6A7A-0E4A-B8B3-741FDFE05EF2}" type="presOf" srcId="{7166A7EA-5C58-48DD-8188-A592098C9786}" destId="{51576491-BB0C-3741-BBB4-7AEDE23EE00F}" srcOrd="0" destOrd="0" presId="urn:microsoft.com/office/officeart/2005/8/layout/list1"/>
    <dgm:cxn modelId="{710B51AE-555E-9A43-8917-74A70C65B427}" type="presOf" srcId="{CBC147B5-BB2D-48A6-B400-7CF76CA0D71C}" destId="{0041CA1F-1EB3-B140-83F8-9C48DA5F6444}" srcOrd="1" destOrd="0" presId="urn:microsoft.com/office/officeart/2005/8/layout/list1"/>
    <dgm:cxn modelId="{EAE44BB8-9B69-D046-97DE-288113FD4403}" type="presOf" srcId="{5E3C2AD0-7ED9-451A-B98C-69587D640DAA}" destId="{AAE2327E-C2A4-1C41-93FD-EC012E2F9608}" srcOrd="0" destOrd="0" presId="urn:microsoft.com/office/officeart/2005/8/layout/list1"/>
    <dgm:cxn modelId="{2CDE02BA-17E5-4B3D-9874-A965E85BB594}" srcId="{7166A7EA-5C58-48DD-8188-A592098C9786}" destId="{CBC147B5-BB2D-48A6-B400-7CF76CA0D71C}" srcOrd="1" destOrd="0" parTransId="{274E5915-57B6-4272-B297-F15CFFE5F9FF}" sibTransId="{2388E559-10DD-457F-A35A-6724159D1905}"/>
    <dgm:cxn modelId="{4965FDBD-FCBE-428F-8429-C7B342BB20CF}" srcId="{CBC147B5-BB2D-48A6-B400-7CF76CA0D71C}" destId="{43D53C95-02F8-4FC7-963F-C7AA3A8D5C30}" srcOrd="1" destOrd="0" parTransId="{A3EFDCD6-95BF-4111-A50E-49E0AF827264}" sibTransId="{EDABF3C0-8D45-4254-B4BA-59DE08AA2F35}"/>
    <dgm:cxn modelId="{A879D8D2-55C5-42F0-A437-AEEF640F66C4}" srcId="{5E3C2AD0-7ED9-451A-B98C-69587D640DAA}" destId="{C33D2671-892D-48BF-927A-DE3CC2BAD79C}" srcOrd="0" destOrd="0" parTransId="{57D129A8-0124-4308-A7DB-DE647C9AA0B4}" sibTransId="{E3CED4C8-4717-43B6-84A8-E9E27F8C9DBD}"/>
    <dgm:cxn modelId="{54D736D7-980E-E64E-8702-649577E00739}" type="presOf" srcId="{BB19F6A5-3217-467D-B336-8DD5215EEE24}" destId="{C1318446-0C70-AA47-B1D8-250DD9BD2942}" srcOrd="0" destOrd="0" presId="urn:microsoft.com/office/officeart/2005/8/layout/list1"/>
    <dgm:cxn modelId="{D9A965EF-0E96-4D7F-B801-3961A63C41B5}" srcId="{CBC147B5-BB2D-48A6-B400-7CF76CA0D71C}" destId="{BB19F6A5-3217-467D-B336-8DD5215EEE24}" srcOrd="0" destOrd="0" parTransId="{D50900CE-7E82-49D1-A9F3-0464D116C6F1}" sibTransId="{6E5E34E8-B285-4DC3-8C26-F119C8B04317}"/>
    <dgm:cxn modelId="{F7627C5F-775C-BD43-88E4-2FD0E8B0DC15}" type="presParOf" srcId="{51576491-BB0C-3741-BBB4-7AEDE23EE00F}" destId="{867114E3-9BDF-244E-BC2A-6ECA82925C24}" srcOrd="0" destOrd="0" presId="urn:microsoft.com/office/officeart/2005/8/layout/list1"/>
    <dgm:cxn modelId="{7E878503-222C-9D47-A35C-654D98126587}" type="presParOf" srcId="{867114E3-9BDF-244E-BC2A-6ECA82925C24}" destId="{AAE2327E-C2A4-1C41-93FD-EC012E2F9608}" srcOrd="0" destOrd="0" presId="urn:microsoft.com/office/officeart/2005/8/layout/list1"/>
    <dgm:cxn modelId="{423D90E4-5BD1-5D4B-93C4-7184FD7D3D02}" type="presParOf" srcId="{867114E3-9BDF-244E-BC2A-6ECA82925C24}" destId="{226320D5-6B24-114D-8A11-8BDC7CA4CF05}" srcOrd="1" destOrd="0" presId="urn:microsoft.com/office/officeart/2005/8/layout/list1"/>
    <dgm:cxn modelId="{FE50E2D8-952D-3C47-9100-ACEEAFBD667B}" type="presParOf" srcId="{51576491-BB0C-3741-BBB4-7AEDE23EE00F}" destId="{4AFA575D-1A20-1245-B619-B9A23B977879}" srcOrd="1" destOrd="0" presId="urn:microsoft.com/office/officeart/2005/8/layout/list1"/>
    <dgm:cxn modelId="{1AD6B1AE-C741-C549-8638-9BC165EF01CB}" type="presParOf" srcId="{51576491-BB0C-3741-BBB4-7AEDE23EE00F}" destId="{B0EB49DE-B35C-364C-BB46-B5BB41893ACB}" srcOrd="2" destOrd="0" presId="urn:microsoft.com/office/officeart/2005/8/layout/list1"/>
    <dgm:cxn modelId="{8E366839-B2AC-3B41-838A-3DA63EF109C4}" type="presParOf" srcId="{51576491-BB0C-3741-BBB4-7AEDE23EE00F}" destId="{6694268E-4C9F-FA44-80A7-0E085095393C}" srcOrd="3" destOrd="0" presId="urn:microsoft.com/office/officeart/2005/8/layout/list1"/>
    <dgm:cxn modelId="{848443CD-C128-BD4E-83A6-57BED5A06A2D}" type="presParOf" srcId="{51576491-BB0C-3741-BBB4-7AEDE23EE00F}" destId="{E638065E-DE57-7948-91CB-338387AD782B}" srcOrd="4" destOrd="0" presId="urn:microsoft.com/office/officeart/2005/8/layout/list1"/>
    <dgm:cxn modelId="{EFA9081A-BC64-5448-A437-E4ADFB49C720}" type="presParOf" srcId="{E638065E-DE57-7948-91CB-338387AD782B}" destId="{BD3571E6-5358-B340-9A1D-5FE920C6CF44}" srcOrd="0" destOrd="0" presId="urn:microsoft.com/office/officeart/2005/8/layout/list1"/>
    <dgm:cxn modelId="{BCC6644C-185B-5E48-913B-4DFDD5B7F8E8}" type="presParOf" srcId="{E638065E-DE57-7948-91CB-338387AD782B}" destId="{0041CA1F-1EB3-B140-83F8-9C48DA5F6444}" srcOrd="1" destOrd="0" presId="urn:microsoft.com/office/officeart/2005/8/layout/list1"/>
    <dgm:cxn modelId="{0C74CF6E-3B22-DB4D-A93E-E0192857CA90}" type="presParOf" srcId="{51576491-BB0C-3741-BBB4-7AEDE23EE00F}" destId="{F5512D8A-A892-9444-A4DF-7D3EBB2C72B0}" srcOrd="5" destOrd="0" presId="urn:microsoft.com/office/officeart/2005/8/layout/list1"/>
    <dgm:cxn modelId="{ADA12018-7716-B546-8DD6-D35DE469D8C3}" type="presParOf" srcId="{51576491-BB0C-3741-BBB4-7AEDE23EE00F}" destId="{C1318446-0C70-AA47-B1D8-250DD9BD29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394C0-0FDA-4B94-AEF6-B2E950FB6F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B4276A-D534-45AD-840A-D0C4A83FCCED}">
      <dgm:prSet/>
      <dgm:spPr/>
      <dgm:t>
        <a:bodyPr/>
        <a:lstStyle/>
        <a:p>
          <a:r>
            <a:rPr lang="en-US" b="1"/>
            <a:t>Benefits</a:t>
          </a:r>
          <a:r>
            <a:rPr lang="en-US"/>
            <a:t>:</a:t>
          </a:r>
        </a:p>
      </dgm:t>
    </dgm:pt>
    <dgm:pt modelId="{291767DD-31A3-4423-AB5A-4600557103E9}" type="parTrans" cxnId="{3B04B3E6-4298-4732-AEE6-FA01174AF2B9}">
      <dgm:prSet/>
      <dgm:spPr/>
      <dgm:t>
        <a:bodyPr/>
        <a:lstStyle/>
        <a:p>
          <a:endParaRPr lang="en-US"/>
        </a:p>
      </dgm:t>
    </dgm:pt>
    <dgm:pt modelId="{5841B714-2555-4CAF-8FDF-9313BEEDDE88}" type="sibTrans" cxnId="{3B04B3E6-4298-4732-AEE6-FA01174AF2B9}">
      <dgm:prSet/>
      <dgm:spPr/>
      <dgm:t>
        <a:bodyPr/>
        <a:lstStyle/>
        <a:p>
          <a:endParaRPr lang="en-US"/>
        </a:p>
      </dgm:t>
    </dgm:pt>
    <dgm:pt modelId="{400764EA-30F5-4AF8-8E57-9B1D7A928A1E}">
      <dgm:prSet/>
      <dgm:spPr/>
      <dgm:t>
        <a:bodyPr/>
        <a:lstStyle/>
        <a:p>
          <a:r>
            <a:rPr lang="en-US" b="1"/>
            <a:t>Addresses Multicollinearity</a:t>
          </a:r>
          <a:r>
            <a:rPr lang="en-US"/>
            <a:t>: Shrinks correlated predictor coefficients, leading to more stable estimates.</a:t>
          </a:r>
        </a:p>
      </dgm:t>
    </dgm:pt>
    <dgm:pt modelId="{7F9AC9AC-D191-4809-B99A-599A756CE1F4}" type="parTrans" cxnId="{037664C3-8482-4632-96D1-072609926A1F}">
      <dgm:prSet/>
      <dgm:spPr/>
      <dgm:t>
        <a:bodyPr/>
        <a:lstStyle/>
        <a:p>
          <a:endParaRPr lang="en-US"/>
        </a:p>
      </dgm:t>
    </dgm:pt>
    <dgm:pt modelId="{AF034F58-5EFF-4A2C-BD2C-5E66C786812E}" type="sibTrans" cxnId="{037664C3-8482-4632-96D1-072609926A1F}">
      <dgm:prSet/>
      <dgm:spPr/>
      <dgm:t>
        <a:bodyPr/>
        <a:lstStyle/>
        <a:p>
          <a:endParaRPr lang="en-US"/>
        </a:p>
      </dgm:t>
    </dgm:pt>
    <dgm:pt modelId="{E2378DBA-28FC-46BB-AC9A-D73DC699BE56}">
      <dgm:prSet/>
      <dgm:spPr/>
      <dgm:t>
        <a:bodyPr/>
        <a:lstStyle/>
        <a:p>
          <a:r>
            <a:rPr lang="en-US" b="1"/>
            <a:t>Reduces Overfitting</a:t>
          </a:r>
          <a:r>
            <a:rPr lang="en-US"/>
            <a:t>: Prevents fitting noise in training data, improving generalization.</a:t>
          </a:r>
        </a:p>
      </dgm:t>
    </dgm:pt>
    <dgm:pt modelId="{8B9EF6ED-34D3-4448-84C5-4B5AC6CB1681}" type="parTrans" cxnId="{220E0455-199B-4A9E-BCA3-DF30CC9263C5}">
      <dgm:prSet/>
      <dgm:spPr/>
      <dgm:t>
        <a:bodyPr/>
        <a:lstStyle/>
        <a:p>
          <a:endParaRPr lang="en-US"/>
        </a:p>
      </dgm:t>
    </dgm:pt>
    <dgm:pt modelId="{E9D783E6-716E-4761-9568-51E4B7D98C78}" type="sibTrans" cxnId="{220E0455-199B-4A9E-BCA3-DF30CC9263C5}">
      <dgm:prSet/>
      <dgm:spPr/>
      <dgm:t>
        <a:bodyPr/>
        <a:lstStyle/>
        <a:p>
          <a:endParaRPr lang="en-US"/>
        </a:p>
      </dgm:t>
    </dgm:pt>
    <dgm:pt modelId="{C53865F2-04A6-4E9F-A113-F50963E4648C}">
      <dgm:prSet/>
      <dgm:spPr/>
      <dgm:t>
        <a:bodyPr/>
        <a:lstStyle/>
        <a:p>
          <a:r>
            <a:rPr lang="en-US" b="1"/>
            <a:t>Controls Large Coefficients</a:t>
          </a:r>
          <a:r>
            <a:rPr lang="en-US"/>
            <a:t>: Penalizes large coefficients, reducing sensitivity to outliers.</a:t>
          </a:r>
        </a:p>
      </dgm:t>
    </dgm:pt>
    <dgm:pt modelId="{316DBFF8-2399-4C30-BA64-DC42E3681271}" type="parTrans" cxnId="{4B52530B-8985-451F-A233-2EE71A4BF8F0}">
      <dgm:prSet/>
      <dgm:spPr/>
      <dgm:t>
        <a:bodyPr/>
        <a:lstStyle/>
        <a:p>
          <a:endParaRPr lang="en-US"/>
        </a:p>
      </dgm:t>
    </dgm:pt>
    <dgm:pt modelId="{8DBD372D-C358-4A07-A405-733B0B12F67E}" type="sibTrans" cxnId="{4B52530B-8985-451F-A233-2EE71A4BF8F0}">
      <dgm:prSet/>
      <dgm:spPr/>
      <dgm:t>
        <a:bodyPr/>
        <a:lstStyle/>
        <a:p>
          <a:endParaRPr lang="en-US"/>
        </a:p>
      </dgm:t>
    </dgm:pt>
    <dgm:pt modelId="{58141A24-C7BD-4BEA-B8F0-466397966658}">
      <dgm:prSet/>
      <dgm:spPr/>
      <dgm:t>
        <a:bodyPr/>
        <a:lstStyle/>
        <a:p>
          <a:r>
            <a:rPr lang="en-US" b="1"/>
            <a:t>Effective in High Dimensions</a:t>
          </a:r>
          <a:r>
            <a:rPr lang="en-US"/>
            <a:t>: Works well with many predictors, even when highly correlated.</a:t>
          </a:r>
        </a:p>
      </dgm:t>
    </dgm:pt>
    <dgm:pt modelId="{54B8E771-B56D-48EB-842C-12CEBC321613}" type="parTrans" cxnId="{E6FC60CD-BC25-4D88-95D3-A524E8A19837}">
      <dgm:prSet/>
      <dgm:spPr/>
      <dgm:t>
        <a:bodyPr/>
        <a:lstStyle/>
        <a:p>
          <a:endParaRPr lang="en-US"/>
        </a:p>
      </dgm:t>
    </dgm:pt>
    <dgm:pt modelId="{31750F15-3250-4489-BC08-4D749CC75E48}" type="sibTrans" cxnId="{E6FC60CD-BC25-4D88-95D3-A524E8A19837}">
      <dgm:prSet/>
      <dgm:spPr/>
      <dgm:t>
        <a:bodyPr/>
        <a:lstStyle/>
        <a:p>
          <a:endParaRPr lang="en-US"/>
        </a:p>
      </dgm:t>
    </dgm:pt>
    <dgm:pt modelId="{ED1C41CA-3D36-4C1A-AA10-5448B621EC7B}">
      <dgm:prSet/>
      <dgm:spPr/>
      <dgm:t>
        <a:bodyPr/>
        <a:lstStyle/>
        <a:p>
          <a:r>
            <a:rPr lang="en-US" b="1"/>
            <a:t>Smooths Model Complexity</a:t>
          </a:r>
          <a:r>
            <a:rPr lang="en-US"/>
            <a:t>: Balances fitting and simplicity for more interpretable models.</a:t>
          </a:r>
        </a:p>
      </dgm:t>
    </dgm:pt>
    <dgm:pt modelId="{5834DCC2-4F5E-4764-BD1E-BCC737DD5DB7}" type="parTrans" cxnId="{5FA274D8-BC2A-45F9-A0DF-B9177E549236}">
      <dgm:prSet/>
      <dgm:spPr/>
      <dgm:t>
        <a:bodyPr/>
        <a:lstStyle/>
        <a:p>
          <a:endParaRPr lang="en-US"/>
        </a:p>
      </dgm:t>
    </dgm:pt>
    <dgm:pt modelId="{09AC7F6B-3E1B-4F64-8F0E-55F32CBF7D5E}" type="sibTrans" cxnId="{5FA274D8-BC2A-45F9-A0DF-B9177E549236}">
      <dgm:prSet/>
      <dgm:spPr/>
      <dgm:t>
        <a:bodyPr/>
        <a:lstStyle/>
        <a:p>
          <a:endParaRPr lang="en-US"/>
        </a:p>
      </dgm:t>
    </dgm:pt>
    <dgm:pt modelId="{364D88C7-AB52-4332-8980-673643688E27}">
      <dgm:prSet/>
      <dgm:spPr/>
      <dgm:t>
        <a:bodyPr/>
        <a:lstStyle/>
        <a:p>
          <a:r>
            <a:rPr lang="en-US" b="1"/>
            <a:t>Drawbacks</a:t>
          </a:r>
          <a:r>
            <a:rPr lang="en-US"/>
            <a:t>:</a:t>
          </a:r>
        </a:p>
      </dgm:t>
    </dgm:pt>
    <dgm:pt modelId="{987AE635-ABC8-4D20-BACD-E31208E1072F}" type="parTrans" cxnId="{DD692448-EE79-45BF-8AAE-56EC34653A7B}">
      <dgm:prSet/>
      <dgm:spPr/>
      <dgm:t>
        <a:bodyPr/>
        <a:lstStyle/>
        <a:p>
          <a:endParaRPr lang="en-US"/>
        </a:p>
      </dgm:t>
    </dgm:pt>
    <dgm:pt modelId="{BEEF3FD6-C3F5-43DB-90E5-B29FA6CF057F}" type="sibTrans" cxnId="{DD692448-EE79-45BF-8AAE-56EC34653A7B}">
      <dgm:prSet/>
      <dgm:spPr/>
      <dgm:t>
        <a:bodyPr/>
        <a:lstStyle/>
        <a:p>
          <a:endParaRPr lang="en-US"/>
        </a:p>
      </dgm:t>
    </dgm:pt>
    <dgm:pt modelId="{73C41130-34E1-4047-88E2-92B4F9FC992B}">
      <dgm:prSet/>
      <dgm:spPr/>
      <dgm:t>
        <a:bodyPr/>
        <a:lstStyle/>
        <a:p>
          <a:r>
            <a:rPr lang="en-US" b="1"/>
            <a:t>Bias Introduction</a:t>
          </a:r>
          <a:r>
            <a:rPr lang="en-US"/>
            <a:t>: Shrinks coefficients, introducing bias which can hurt accuracy if not needed.</a:t>
          </a:r>
        </a:p>
      </dgm:t>
    </dgm:pt>
    <dgm:pt modelId="{F784A0D3-D94E-4B87-81E0-CAB2D0D7FF8D}" type="parTrans" cxnId="{98E48A1C-C5D1-4AF3-97CD-4DA2AD2E5D88}">
      <dgm:prSet/>
      <dgm:spPr/>
      <dgm:t>
        <a:bodyPr/>
        <a:lstStyle/>
        <a:p>
          <a:endParaRPr lang="en-US"/>
        </a:p>
      </dgm:t>
    </dgm:pt>
    <dgm:pt modelId="{463ED143-94AD-4C86-8937-0200A07F0B77}" type="sibTrans" cxnId="{98E48A1C-C5D1-4AF3-97CD-4DA2AD2E5D88}">
      <dgm:prSet/>
      <dgm:spPr/>
      <dgm:t>
        <a:bodyPr/>
        <a:lstStyle/>
        <a:p>
          <a:endParaRPr lang="en-US"/>
        </a:p>
      </dgm:t>
    </dgm:pt>
    <dgm:pt modelId="{32AE4DE7-9E88-4F80-9BB6-A24BC20182EE}">
      <dgm:prSet/>
      <dgm:spPr/>
      <dgm:t>
        <a:bodyPr/>
        <a:lstStyle/>
        <a:p>
          <a:r>
            <a:rPr lang="en-US" b="1"/>
            <a:t>No Feature Selection</a:t>
          </a:r>
          <a:r>
            <a:rPr lang="en-US"/>
            <a:t>: Does not set coefficients to zero, keeping all predictors in the model.</a:t>
          </a:r>
        </a:p>
      </dgm:t>
    </dgm:pt>
    <dgm:pt modelId="{3DC228FF-74DD-4810-BAE9-73965ED921E5}" type="parTrans" cxnId="{ABA9BACC-9326-4F82-B2D2-DB6D837E62A2}">
      <dgm:prSet/>
      <dgm:spPr/>
      <dgm:t>
        <a:bodyPr/>
        <a:lstStyle/>
        <a:p>
          <a:endParaRPr lang="en-US"/>
        </a:p>
      </dgm:t>
    </dgm:pt>
    <dgm:pt modelId="{06ABADC7-F7E1-4668-BE1B-2BC220569EB9}" type="sibTrans" cxnId="{ABA9BACC-9326-4F82-B2D2-DB6D837E62A2}">
      <dgm:prSet/>
      <dgm:spPr/>
      <dgm:t>
        <a:bodyPr/>
        <a:lstStyle/>
        <a:p>
          <a:endParaRPr lang="en-US"/>
        </a:p>
      </dgm:t>
    </dgm:pt>
    <dgm:pt modelId="{86AAD64C-30A2-4BD6-84B2-84778310745E}">
      <dgm:prSet/>
      <dgm:spPr/>
      <dgm:t>
        <a:bodyPr/>
        <a:lstStyle/>
        <a:p>
          <a:r>
            <a:rPr lang="en-US" b="1" dirty="0"/>
            <a:t>Requires Tuning</a:t>
          </a:r>
          <a:r>
            <a:rPr lang="en-US" dirty="0"/>
            <a:t>: </a:t>
          </a:r>
          <a:r>
            <a:rPr lang="el-GR" dirty="0"/>
            <a:t>λ </a:t>
          </a:r>
          <a:r>
            <a:rPr lang="en-US" dirty="0"/>
            <a:t>needs careful tuning, increasing model complexity.</a:t>
          </a:r>
        </a:p>
      </dgm:t>
    </dgm:pt>
    <dgm:pt modelId="{0C9F79A1-F63C-47CA-AC71-113CED1BB10D}" type="parTrans" cxnId="{3E68521E-EA76-4C0C-8248-9B0D55768C9F}">
      <dgm:prSet/>
      <dgm:spPr/>
      <dgm:t>
        <a:bodyPr/>
        <a:lstStyle/>
        <a:p>
          <a:endParaRPr lang="en-US"/>
        </a:p>
      </dgm:t>
    </dgm:pt>
    <dgm:pt modelId="{74BD4D74-EEC6-42D2-B1F2-1F17D7B443CF}" type="sibTrans" cxnId="{3E68521E-EA76-4C0C-8248-9B0D55768C9F}">
      <dgm:prSet/>
      <dgm:spPr/>
      <dgm:t>
        <a:bodyPr/>
        <a:lstStyle/>
        <a:p>
          <a:endParaRPr lang="en-US"/>
        </a:p>
      </dgm:t>
    </dgm:pt>
    <dgm:pt modelId="{1C0B81EA-9DD8-4CEB-B0E8-3C5B5FBBFC6E}">
      <dgm:prSet/>
      <dgm:spPr/>
      <dgm:t>
        <a:bodyPr/>
        <a:lstStyle/>
        <a:p>
          <a:r>
            <a:rPr lang="en-US" b="1" dirty="0"/>
            <a:t>Less Interpretability</a:t>
          </a:r>
          <a:r>
            <a:rPr lang="en-US" dirty="0"/>
            <a:t>: Shrunk coefficients make it harder to interpret predictor importance.</a:t>
          </a:r>
        </a:p>
      </dgm:t>
    </dgm:pt>
    <dgm:pt modelId="{8FBE8CDB-880E-47F5-8A47-BEE597F16105}" type="parTrans" cxnId="{3EBE74DF-2085-4824-8258-3A05414BCA5E}">
      <dgm:prSet/>
      <dgm:spPr/>
      <dgm:t>
        <a:bodyPr/>
        <a:lstStyle/>
        <a:p>
          <a:endParaRPr lang="en-US"/>
        </a:p>
      </dgm:t>
    </dgm:pt>
    <dgm:pt modelId="{6B1CC95F-E6BE-4243-8F4E-9FF3B6A42C5B}" type="sibTrans" cxnId="{3EBE74DF-2085-4824-8258-3A05414BCA5E}">
      <dgm:prSet/>
      <dgm:spPr/>
      <dgm:t>
        <a:bodyPr/>
        <a:lstStyle/>
        <a:p>
          <a:endParaRPr lang="en-US"/>
        </a:p>
      </dgm:t>
    </dgm:pt>
    <dgm:pt modelId="{8128283C-1F38-421A-B716-07C884741C11}">
      <dgm:prSet/>
      <dgm:spPr/>
      <dgm:t>
        <a:bodyPr/>
        <a:lstStyle/>
        <a:p>
          <a:r>
            <a:rPr lang="en-US" b="1"/>
            <a:t>Ineffective Without Multicollinearity</a:t>
          </a:r>
          <a:r>
            <a:rPr lang="en-US"/>
            <a:t>: Adds unnecessary bias when multicollinearity isn't present.</a:t>
          </a:r>
        </a:p>
      </dgm:t>
    </dgm:pt>
    <dgm:pt modelId="{5CD9B374-8AC1-49ED-A313-46EEEB41D63C}" type="parTrans" cxnId="{AEB700BA-934F-4C02-BF3B-22332A885F49}">
      <dgm:prSet/>
      <dgm:spPr/>
      <dgm:t>
        <a:bodyPr/>
        <a:lstStyle/>
        <a:p>
          <a:endParaRPr lang="en-US"/>
        </a:p>
      </dgm:t>
    </dgm:pt>
    <dgm:pt modelId="{670F9B9C-3C77-456D-8572-9C958EC00726}" type="sibTrans" cxnId="{AEB700BA-934F-4C02-BF3B-22332A885F49}">
      <dgm:prSet/>
      <dgm:spPr/>
      <dgm:t>
        <a:bodyPr/>
        <a:lstStyle/>
        <a:p>
          <a:endParaRPr lang="en-US"/>
        </a:p>
      </dgm:t>
    </dgm:pt>
    <dgm:pt modelId="{DE5535E3-2869-C949-B04E-5351C33454F8}" type="pres">
      <dgm:prSet presAssocID="{CF5394C0-0FDA-4B94-AEF6-B2E950FB6F13}" presName="linear" presStyleCnt="0">
        <dgm:presLayoutVars>
          <dgm:animLvl val="lvl"/>
          <dgm:resizeHandles val="exact"/>
        </dgm:presLayoutVars>
      </dgm:prSet>
      <dgm:spPr/>
    </dgm:pt>
    <dgm:pt modelId="{22D44657-0C1A-0246-A57C-52CA114AF65E}" type="pres">
      <dgm:prSet presAssocID="{A7B4276A-D534-45AD-840A-D0C4A83FCC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B01851-F80E-7B42-B16E-687802677F32}" type="pres">
      <dgm:prSet presAssocID="{A7B4276A-D534-45AD-840A-D0C4A83FCCED}" presName="childText" presStyleLbl="revTx" presStyleIdx="0" presStyleCnt="2">
        <dgm:presLayoutVars>
          <dgm:bulletEnabled val="1"/>
        </dgm:presLayoutVars>
      </dgm:prSet>
      <dgm:spPr/>
    </dgm:pt>
    <dgm:pt modelId="{A26FC3C4-5F65-C64D-9445-1FCEF4EEBCD5}" type="pres">
      <dgm:prSet presAssocID="{364D88C7-AB52-4332-8980-673643688E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4982E0-84A2-1342-9A8C-0A7010B66700}" type="pres">
      <dgm:prSet presAssocID="{364D88C7-AB52-4332-8980-673643688E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B52530B-8985-451F-A233-2EE71A4BF8F0}" srcId="{A7B4276A-D534-45AD-840A-D0C4A83FCCED}" destId="{C53865F2-04A6-4E9F-A113-F50963E4648C}" srcOrd="2" destOrd="0" parTransId="{316DBFF8-2399-4C30-BA64-DC42E3681271}" sibTransId="{8DBD372D-C358-4A07-A405-733B0B12F67E}"/>
    <dgm:cxn modelId="{0CEE5A1A-1EE8-8749-B25E-E60AB6A67BC2}" type="presOf" srcId="{58141A24-C7BD-4BEA-B8F0-466397966658}" destId="{30B01851-F80E-7B42-B16E-687802677F32}" srcOrd="0" destOrd="3" presId="urn:microsoft.com/office/officeart/2005/8/layout/vList2"/>
    <dgm:cxn modelId="{98E48A1C-C5D1-4AF3-97CD-4DA2AD2E5D88}" srcId="{364D88C7-AB52-4332-8980-673643688E27}" destId="{73C41130-34E1-4047-88E2-92B4F9FC992B}" srcOrd="0" destOrd="0" parTransId="{F784A0D3-D94E-4B87-81E0-CAB2D0D7FF8D}" sibTransId="{463ED143-94AD-4C86-8937-0200A07F0B77}"/>
    <dgm:cxn modelId="{3E68521E-EA76-4C0C-8248-9B0D55768C9F}" srcId="{364D88C7-AB52-4332-8980-673643688E27}" destId="{86AAD64C-30A2-4BD6-84B2-84778310745E}" srcOrd="2" destOrd="0" parTransId="{0C9F79A1-F63C-47CA-AC71-113CED1BB10D}" sibTransId="{74BD4D74-EEC6-42D2-B1F2-1F17D7B443CF}"/>
    <dgm:cxn modelId="{44DBE927-F9E6-9441-8B86-F900C1A9614D}" type="presOf" srcId="{32AE4DE7-9E88-4F80-9BB6-A24BC20182EE}" destId="{6C4982E0-84A2-1342-9A8C-0A7010B66700}" srcOrd="0" destOrd="1" presId="urn:microsoft.com/office/officeart/2005/8/layout/vList2"/>
    <dgm:cxn modelId="{3FDCF131-4F6B-B640-BE04-0846FA0DFFDC}" type="presOf" srcId="{73C41130-34E1-4047-88E2-92B4F9FC992B}" destId="{6C4982E0-84A2-1342-9A8C-0A7010B66700}" srcOrd="0" destOrd="0" presId="urn:microsoft.com/office/officeart/2005/8/layout/vList2"/>
    <dgm:cxn modelId="{34D68034-7926-0442-924A-B0FC1D3790B7}" type="presOf" srcId="{86AAD64C-30A2-4BD6-84B2-84778310745E}" destId="{6C4982E0-84A2-1342-9A8C-0A7010B66700}" srcOrd="0" destOrd="2" presId="urn:microsoft.com/office/officeart/2005/8/layout/vList2"/>
    <dgm:cxn modelId="{DD692448-EE79-45BF-8AAE-56EC34653A7B}" srcId="{CF5394C0-0FDA-4B94-AEF6-B2E950FB6F13}" destId="{364D88C7-AB52-4332-8980-673643688E27}" srcOrd="1" destOrd="0" parTransId="{987AE635-ABC8-4D20-BACD-E31208E1072F}" sibTransId="{BEEF3FD6-C3F5-43DB-90E5-B29FA6CF057F}"/>
    <dgm:cxn modelId="{220E0455-199B-4A9E-BCA3-DF30CC9263C5}" srcId="{A7B4276A-D534-45AD-840A-D0C4A83FCCED}" destId="{E2378DBA-28FC-46BB-AC9A-D73DC699BE56}" srcOrd="1" destOrd="0" parTransId="{8B9EF6ED-34D3-4448-84C5-4B5AC6CB1681}" sibTransId="{E9D783E6-716E-4761-9568-51E4B7D98C78}"/>
    <dgm:cxn modelId="{5CE1D370-0747-F94C-A0D5-AFAF27A4BE6C}" type="presOf" srcId="{1C0B81EA-9DD8-4CEB-B0E8-3C5B5FBBFC6E}" destId="{6C4982E0-84A2-1342-9A8C-0A7010B66700}" srcOrd="0" destOrd="3" presId="urn:microsoft.com/office/officeart/2005/8/layout/vList2"/>
    <dgm:cxn modelId="{718EFB8D-C02C-7B40-B8BD-C0465EE2BBBB}" type="presOf" srcId="{CF5394C0-0FDA-4B94-AEF6-B2E950FB6F13}" destId="{DE5535E3-2869-C949-B04E-5351C33454F8}" srcOrd="0" destOrd="0" presId="urn:microsoft.com/office/officeart/2005/8/layout/vList2"/>
    <dgm:cxn modelId="{CCC4159A-6E2F-5E45-B6AC-7030A2ED5899}" type="presOf" srcId="{A7B4276A-D534-45AD-840A-D0C4A83FCCED}" destId="{22D44657-0C1A-0246-A57C-52CA114AF65E}" srcOrd="0" destOrd="0" presId="urn:microsoft.com/office/officeart/2005/8/layout/vList2"/>
    <dgm:cxn modelId="{AEB700BA-934F-4C02-BF3B-22332A885F49}" srcId="{364D88C7-AB52-4332-8980-673643688E27}" destId="{8128283C-1F38-421A-B716-07C884741C11}" srcOrd="4" destOrd="0" parTransId="{5CD9B374-8AC1-49ED-A313-46EEEB41D63C}" sibTransId="{670F9B9C-3C77-456D-8572-9C958EC00726}"/>
    <dgm:cxn modelId="{037664C3-8482-4632-96D1-072609926A1F}" srcId="{A7B4276A-D534-45AD-840A-D0C4A83FCCED}" destId="{400764EA-30F5-4AF8-8E57-9B1D7A928A1E}" srcOrd="0" destOrd="0" parTransId="{7F9AC9AC-D191-4809-B99A-599A756CE1F4}" sibTransId="{AF034F58-5EFF-4A2C-BD2C-5E66C786812E}"/>
    <dgm:cxn modelId="{ABA9BACC-9326-4F82-B2D2-DB6D837E62A2}" srcId="{364D88C7-AB52-4332-8980-673643688E27}" destId="{32AE4DE7-9E88-4F80-9BB6-A24BC20182EE}" srcOrd="1" destOrd="0" parTransId="{3DC228FF-74DD-4810-BAE9-73965ED921E5}" sibTransId="{06ABADC7-F7E1-4668-BE1B-2BC220569EB9}"/>
    <dgm:cxn modelId="{E6FC60CD-BC25-4D88-95D3-A524E8A19837}" srcId="{A7B4276A-D534-45AD-840A-D0C4A83FCCED}" destId="{58141A24-C7BD-4BEA-B8F0-466397966658}" srcOrd="3" destOrd="0" parTransId="{54B8E771-B56D-48EB-842C-12CEBC321613}" sibTransId="{31750F15-3250-4489-BC08-4D749CC75E48}"/>
    <dgm:cxn modelId="{904A5ED1-73A0-434D-BFDC-C498EA3B7CAB}" type="presOf" srcId="{C53865F2-04A6-4E9F-A113-F50963E4648C}" destId="{30B01851-F80E-7B42-B16E-687802677F32}" srcOrd="0" destOrd="2" presId="urn:microsoft.com/office/officeart/2005/8/layout/vList2"/>
    <dgm:cxn modelId="{5FA274D8-BC2A-45F9-A0DF-B9177E549236}" srcId="{A7B4276A-D534-45AD-840A-D0C4A83FCCED}" destId="{ED1C41CA-3D36-4C1A-AA10-5448B621EC7B}" srcOrd="4" destOrd="0" parTransId="{5834DCC2-4F5E-4764-BD1E-BCC737DD5DB7}" sibTransId="{09AC7F6B-3E1B-4F64-8F0E-55F32CBF7D5E}"/>
    <dgm:cxn modelId="{653121DB-9561-5342-BF56-35FDBEAD13CF}" type="presOf" srcId="{364D88C7-AB52-4332-8980-673643688E27}" destId="{A26FC3C4-5F65-C64D-9445-1FCEF4EEBCD5}" srcOrd="0" destOrd="0" presId="urn:microsoft.com/office/officeart/2005/8/layout/vList2"/>
    <dgm:cxn modelId="{3EBE74DF-2085-4824-8258-3A05414BCA5E}" srcId="{364D88C7-AB52-4332-8980-673643688E27}" destId="{1C0B81EA-9DD8-4CEB-B0E8-3C5B5FBBFC6E}" srcOrd="3" destOrd="0" parTransId="{8FBE8CDB-880E-47F5-8A47-BEE597F16105}" sibTransId="{6B1CC95F-E6BE-4243-8F4E-9FF3B6A42C5B}"/>
    <dgm:cxn modelId="{F607F6DF-E865-A541-9BEE-D97F1867D9DA}" type="presOf" srcId="{E2378DBA-28FC-46BB-AC9A-D73DC699BE56}" destId="{30B01851-F80E-7B42-B16E-687802677F32}" srcOrd="0" destOrd="1" presId="urn:microsoft.com/office/officeart/2005/8/layout/vList2"/>
    <dgm:cxn modelId="{C02DB7E0-8E4E-9344-912B-06E7B3EFBEAB}" type="presOf" srcId="{ED1C41CA-3D36-4C1A-AA10-5448B621EC7B}" destId="{30B01851-F80E-7B42-B16E-687802677F32}" srcOrd="0" destOrd="4" presId="urn:microsoft.com/office/officeart/2005/8/layout/vList2"/>
    <dgm:cxn modelId="{3B04B3E6-4298-4732-AEE6-FA01174AF2B9}" srcId="{CF5394C0-0FDA-4B94-AEF6-B2E950FB6F13}" destId="{A7B4276A-D534-45AD-840A-D0C4A83FCCED}" srcOrd="0" destOrd="0" parTransId="{291767DD-31A3-4423-AB5A-4600557103E9}" sibTransId="{5841B714-2555-4CAF-8FDF-9313BEEDDE88}"/>
    <dgm:cxn modelId="{7DF645EF-9DFF-AE43-A326-59D960641480}" type="presOf" srcId="{8128283C-1F38-421A-B716-07C884741C11}" destId="{6C4982E0-84A2-1342-9A8C-0A7010B66700}" srcOrd="0" destOrd="4" presId="urn:microsoft.com/office/officeart/2005/8/layout/vList2"/>
    <dgm:cxn modelId="{E0559BF6-4B9E-004F-9F8C-92F70FB2ADFD}" type="presOf" srcId="{400764EA-30F5-4AF8-8E57-9B1D7A928A1E}" destId="{30B01851-F80E-7B42-B16E-687802677F32}" srcOrd="0" destOrd="0" presId="urn:microsoft.com/office/officeart/2005/8/layout/vList2"/>
    <dgm:cxn modelId="{45FF8526-374A-3948-8DBD-932C12069AC1}" type="presParOf" srcId="{DE5535E3-2869-C949-B04E-5351C33454F8}" destId="{22D44657-0C1A-0246-A57C-52CA114AF65E}" srcOrd="0" destOrd="0" presId="urn:microsoft.com/office/officeart/2005/8/layout/vList2"/>
    <dgm:cxn modelId="{6AAFC25C-850D-DA41-9692-1C324466B7F6}" type="presParOf" srcId="{DE5535E3-2869-C949-B04E-5351C33454F8}" destId="{30B01851-F80E-7B42-B16E-687802677F32}" srcOrd="1" destOrd="0" presId="urn:microsoft.com/office/officeart/2005/8/layout/vList2"/>
    <dgm:cxn modelId="{D9229CB5-C6A1-B141-8E8E-15C0B52A13C3}" type="presParOf" srcId="{DE5535E3-2869-C949-B04E-5351C33454F8}" destId="{A26FC3C4-5F65-C64D-9445-1FCEF4EEBCD5}" srcOrd="2" destOrd="0" presId="urn:microsoft.com/office/officeart/2005/8/layout/vList2"/>
    <dgm:cxn modelId="{C5CACCB2-BF5C-3045-805E-E81C3FB1A700}" type="presParOf" srcId="{DE5535E3-2869-C949-B04E-5351C33454F8}" destId="{6C4982E0-84A2-1342-9A8C-0A7010B667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B49DE-B35C-364C-BB46-B5BB41893ACB}">
      <dsp:nvSpPr>
        <dsp:cNvPr id="0" name=""/>
        <dsp:cNvSpPr/>
      </dsp:nvSpPr>
      <dsp:spPr>
        <a:xfrm>
          <a:off x="0" y="547658"/>
          <a:ext cx="6900512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62356" rIns="5355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Simple and interpretable model.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Works well when there is a </a:t>
          </a:r>
          <a:r>
            <a:rPr lang="en-US" sz="2700" b="1" kern="1200"/>
            <a:t>linear relationship</a:t>
          </a:r>
          <a:r>
            <a:rPr lang="en-US" sz="2700" kern="1200"/>
            <a:t> and no multicollinearity.</a:t>
          </a:r>
        </a:p>
      </dsp:txBody>
      <dsp:txXfrm>
        <a:off x="0" y="547658"/>
        <a:ext cx="6900512" cy="1956150"/>
      </dsp:txXfrm>
    </dsp:sp>
    <dsp:sp modelId="{226320D5-6B24-114D-8A11-8BDC7CA4CF05}">
      <dsp:nvSpPr>
        <dsp:cNvPr id="0" name=""/>
        <dsp:cNvSpPr/>
      </dsp:nvSpPr>
      <dsp:spPr>
        <a:xfrm>
          <a:off x="345025" y="149138"/>
          <a:ext cx="4830358" cy="7970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Advantages</a:t>
          </a:r>
          <a:r>
            <a:rPr lang="en-US" sz="2700" kern="1200"/>
            <a:t>:</a:t>
          </a:r>
        </a:p>
      </dsp:txBody>
      <dsp:txXfrm>
        <a:off x="383933" y="188046"/>
        <a:ext cx="4752542" cy="719223"/>
      </dsp:txXfrm>
    </dsp:sp>
    <dsp:sp modelId="{C1318446-0C70-AA47-B1D8-250DD9BD2942}">
      <dsp:nvSpPr>
        <dsp:cNvPr id="0" name=""/>
        <dsp:cNvSpPr/>
      </dsp:nvSpPr>
      <dsp:spPr>
        <a:xfrm>
          <a:off x="0" y="3048128"/>
          <a:ext cx="6900512" cy="2338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62356" rIns="5355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Overfitting</a:t>
          </a:r>
          <a:r>
            <a:rPr lang="en-US" sz="2700" kern="1200"/>
            <a:t>: Can overfit when there are too many features or limited data.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Multicollinearity</a:t>
          </a:r>
          <a:r>
            <a:rPr lang="en-US" sz="2700" kern="1200"/>
            <a:t>: Leads to unstable coefficient estimates.</a:t>
          </a:r>
        </a:p>
      </dsp:txBody>
      <dsp:txXfrm>
        <a:off x="0" y="3048128"/>
        <a:ext cx="6900512" cy="2338874"/>
      </dsp:txXfrm>
    </dsp:sp>
    <dsp:sp modelId="{0041CA1F-1EB3-B140-83F8-9C48DA5F6444}">
      <dsp:nvSpPr>
        <dsp:cNvPr id="0" name=""/>
        <dsp:cNvSpPr/>
      </dsp:nvSpPr>
      <dsp:spPr>
        <a:xfrm>
          <a:off x="345025" y="2649608"/>
          <a:ext cx="4830358" cy="79703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Disadvantages</a:t>
          </a:r>
          <a:r>
            <a:rPr lang="en-US" sz="2700" kern="1200"/>
            <a:t>:</a:t>
          </a:r>
        </a:p>
      </dsp:txBody>
      <dsp:txXfrm>
        <a:off x="383933" y="2688516"/>
        <a:ext cx="4752542" cy="719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4657-0C1A-0246-A57C-52CA114AF65E}">
      <dsp:nvSpPr>
        <dsp:cNvPr id="0" name=""/>
        <dsp:cNvSpPr/>
      </dsp:nvSpPr>
      <dsp:spPr>
        <a:xfrm>
          <a:off x="0" y="48275"/>
          <a:ext cx="6364224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Benefits</a:t>
          </a:r>
          <a:r>
            <a:rPr lang="en-US" sz="1900" kern="1200"/>
            <a:t>:</a:t>
          </a:r>
        </a:p>
      </dsp:txBody>
      <dsp:txXfrm>
        <a:off x="22789" y="71064"/>
        <a:ext cx="6318646" cy="421252"/>
      </dsp:txXfrm>
    </dsp:sp>
    <dsp:sp modelId="{30B01851-F80E-7B42-B16E-687802677F32}">
      <dsp:nvSpPr>
        <dsp:cNvPr id="0" name=""/>
        <dsp:cNvSpPr/>
      </dsp:nvSpPr>
      <dsp:spPr>
        <a:xfrm>
          <a:off x="0" y="515105"/>
          <a:ext cx="6364224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Addresses Multicollinearity</a:t>
          </a:r>
          <a:r>
            <a:rPr lang="en-US" sz="1500" kern="1200"/>
            <a:t>: Shrinks correlated predictor coefficients, leading to more stable estimates.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Reduces Overfitting</a:t>
          </a:r>
          <a:r>
            <a:rPr lang="en-US" sz="1500" kern="1200"/>
            <a:t>: Prevents fitting noise in training data, improving generalization.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Controls Large Coefficients</a:t>
          </a:r>
          <a:r>
            <a:rPr lang="en-US" sz="1500" kern="1200"/>
            <a:t>: Penalizes large coefficients, reducing sensitivity to outliers.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Effective in High Dimensions</a:t>
          </a:r>
          <a:r>
            <a:rPr lang="en-US" sz="1500" kern="1200"/>
            <a:t>: Works well with many predictors, even when highly correlated.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Smooths Model Complexity</a:t>
          </a:r>
          <a:r>
            <a:rPr lang="en-US" sz="1500" kern="1200"/>
            <a:t>: Balances fitting and simplicity for more interpretable models.</a:t>
          </a:r>
        </a:p>
      </dsp:txBody>
      <dsp:txXfrm>
        <a:off x="0" y="515105"/>
        <a:ext cx="6364224" cy="2359800"/>
      </dsp:txXfrm>
    </dsp:sp>
    <dsp:sp modelId="{A26FC3C4-5F65-C64D-9445-1FCEF4EEBCD5}">
      <dsp:nvSpPr>
        <dsp:cNvPr id="0" name=""/>
        <dsp:cNvSpPr/>
      </dsp:nvSpPr>
      <dsp:spPr>
        <a:xfrm>
          <a:off x="0" y="2874905"/>
          <a:ext cx="6364224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Drawbacks</a:t>
          </a:r>
          <a:r>
            <a:rPr lang="en-US" sz="1900" kern="1200"/>
            <a:t>:</a:t>
          </a:r>
        </a:p>
      </dsp:txBody>
      <dsp:txXfrm>
        <a:off x="22789" y="2897694"/>
        <a:ext cx="6318646" cy="421252"/>
      </dsp:txXfrm>
    </dsp:sp>
    <dsp:sp modelId="{6C4982E0-84A2-1342-9A8C-0A7010B66700}">
      <dsp:nvSpPr>
        <dsp:cNvPr id="0" name=""/>
        <dsp:cNvSpPr/>
      </dsp:nvSpPr>
      <dsp:spPr>
        <a:xfrm>
          <a:off x="0" y="3341735"/>
          <a:ext cx="6364224" cy="212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Bias Introduction</a:t>
          </a:r>
          <a:r>
            <a:rPr lang="en-US" sz="1500" kern="1200"/>
            <a:t>: Shrinks coefficients, introducing bias which can hurt accuracy if not needed.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No Feature Selection</a:t>
          </a:r>
          <a:r>
            <a:rPr lang="en-US" sz="1500" kern="1200"/>
            <a:t>: Does not set coefficients to zero, keeping all predictors in the model.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Requires Tuning</a:t>
          </a:r>
          <a:r>
            <a:rPr lang="en-US" sz="1500" kern="1200" dirty="0"/>
            <a:t>: </a:t>
          </a:r>
          <a:r>
            <a:rPr lang="el-GR" sz="1500" kern="1200" dirty="0"/>
            <a:t>λ </a:t>
          </a:r>
          <a:r>
            <a:rPr lang="en-US" sz="1500" kern="1200" dirty="0"/>
            <a:t>needs careful tuning, increasing model complexity.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Less Interpretability</a:t>
          </a:r>
          <a:r>
            <a:rPr lang="en-US" sz="1500" kern="1200" dirty="0"/>
            <a:t>: Shrunk coefficients make it harder to interpret predictor importance.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Ineffective Without Multicollinearity</a:t>
          </a:r>
          <a:r>
            <a:rPr lang="en-US" sz="1500" kern="1200"/>
            <a:t>: Adds unnecessary bias when multicollinearity isn't present.</a:t>
          </a:r>
        </a:p>
      </dsp:txBody>
      <dsp:txXfrm>
        <a:off x="0" y="3341735"/>
        <a:ext cx="6364224" cy="212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5301-1AF3-65CC-3271-B2ABD3AD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078C-6BEF-4C41-F934-47972B17D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5271-1E91-5986-5977-C78A8829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4AE2-72BF-B317-8CFA-B8957E3F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E17E-5046-25B8-B2EC-DA1DD1E4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3F9-C05E-070C-5B5A-C634696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8C814-ABEB-C179-E0DA-DC946681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BEA-6472-C7EE-DFB4-85F530FF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2732-9328-E1C9-F64C-352BCA87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1B5E-FA7B-05E0-C7FD-301505EA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AFFF9-77CF-F3DD-94DA-2C0FA4206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1221B-7B46-39B6-8CB3-74E0C4B1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66DE-F462-B329-12A6-F7E4ABB5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1921-EB13-DB8F-5B75-A50AB1A2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7EEC-05FF-1A97-3B24-560DFFC3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E9D0-9B5E-FA26-24BA-CD6E90CD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4F5-E20A-0696-DFB0-711283E5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3D7E-8401-94A7-8481-42119807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9735-4853-B4D3-9019-637FA80F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D8D0-E4DC-77C6-FE09-299338D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346C-0166-514F-7101-94A2BD76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3619E-8E2C-8991-80C9-148F4848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E668-9032-81DA-DE16-322F962A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8D95-25B4-67C7-4507-07A31086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1761-E0E8-5611-4A1D-E47A552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4F6A-BA60-A730-27CC-0E41BC6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921F-4C33-3803-12DF-B860E582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3D2-49EF-C1F4-C2C9-733F5CB4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8BD2-6D79-1E88-7C1A-7832C207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D9F0-3D0F-0347-D1F3-F3A95B75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0903-465D-8FAB-5CC4-47C7175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30E-16E5-82BE-2968-17C5F79B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8DBD-3D4C-261B-CE1B-C68C94B5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3CC1-785F-8643-966A-D44ED25B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C5AF-7C53-0D89-3F4F-F87FB368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209FF-4D99-29F8-0454-BF6D182E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85C76-AF3C-BAEA-1018-5960D813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652FA-EA2C-20A3-D0FE-2C10AA2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9FCC9-48E8-0287-B46E-D24FDDF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7E02-7160-2FB1-E98C-025546D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1F03A-3A2D-9E84-F47A-300C9230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27A4F-6DA8-354F-9295-E29B2DF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64A5D-87B4-D1F3-5E69-4A9D687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59947-8577-75C7-C968-98AA5075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B95E0-746C-C7A1-7917-4BE41B21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CD268-5BAC-19AB-869C-C045105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F61C-8528-1037-F65C-E7C69CC1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74CB-1129-5C5E-5B66-02ED5357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9461-E4BB-4958-1F87-F9CA0BC1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2EA48-8AE1-0E82-018C-BBB5BC20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0209-8819-585F-806F-759AE06A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22F8-91DF-96D8-8455-846A08D0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C8F6-B553-F553-61DE-F34C328A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73CC-EB05-2325-F256-39053CC5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0CC46-7FF1-7214-FA40-66B8CAFA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82F7-C7DC-C7C3-9C0D-59B766D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8EF0B-0DB0-556A-B7D7-1C14AEC6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182E-475C-0375-E51C-03810B4A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71-13CD-FF39-E37B-AF0AB0FF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1E40-1FE2-801C-2C0B-9E7C07A8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B12-094B-7583-2622-CA8C6DCC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A8A0C-B2E2-AD41-BE36-472C925A61F9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0883-2497-175D-BC53-F6678B6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558D-6C66-B5E4-ADCD-D654C6E2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03E1B-FFD3-B341-B986-70FD25EA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069B-0381-6F0D-B34F-05277EB5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C1646-45B5-86B1-865E-B0067530B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 Bhutani</a:t>
            </a:r>
          </a:p>
        </p:txBody>
      </p:sp>
    </p:spTree>
    <p:extLst>
      <p:ext uri="{BB962C8B-B14F-4D97-AF65-F5344CB8AC3E}">
        <p14:creationId xmlns:p14="http://schemas.microsoft.com/office/powerpoint/2010/main" val="9462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343-4DD5-FBB1-2F61-BDCA6EA8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50838"/>
            <a:ext cx="11353800" cy="1325563"/>
          </a:xfrm>
        </p:spPr>
        <p:txBody>
          <a:bodyPr/>
          <a:lstStyle/>
          <a:p>
            <a:r>
              <a:rPr lang="en-US" dirty="0"/>
              <a:t>Ordinary Multiple Linear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8EF17-4005-456B-499D-61B7AA61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78" y="1493299"/>
            <a:ext cx="8992244" cy="1158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76D898-FC74-50DC-B363-16504D4B0BAE}"/>
                  </a:ext>
                </a:extLst>
              </p:cNvPr>
              <p:cNvSpPr txBox="1"/>
              <p:nvPr/>
            </p:nvSpPr>
            <p:spPr>
              <a:xfrm>
                <a:off x="605642" y="4441371"/>
                <a:ext cx="5225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feature matrix.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n-US" dirty="0"/>
                  <a:t>unknown coefficients row vector.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our 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known target row vector.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76D898-FC74-50DC-B363-16504D4B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2" y="4441371"/>
                <a:ext cx="5225142" cy="1200329"/>
              </a:xfrm>
              <a:prstGeom prst="rect">
                <a:avLst/>
              </a:prstGeom>
              <a:blipFill>
                <a:blip r:embed="rId3"/>
                <a:stretch>
                  <a:fillRect l="-971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5BFA27-ED10-4B5B-8F7A-3D528F8D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2651391"/>
            <a:ext cx="4116387" cy="1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83C9-D2D1-91D4-6671-93ACCC13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Benefits and Drawbacks of Ordinary Linear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35344-1E56-0A7D-E6C7-715556BFD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047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C375-18C5-5C76-A520-9A92CB66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E87E-EAA3-969B-86E6-0BDE185D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1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Multicollinearity occurs when two or more independent variables (predictors) in a regression model are </a:t>
            </a:r>
            <a:r>
              <a:rPr lang="en-US" b="1" dirty="0"/>
              <a:t>highly correlated.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 in housing pricing</a:t>
            </a:r>
          </a:p>
          <a:p>
            <a:pPr lvl="1"/>
            <a:r>
              <a:rPr lang="en-US" b="1" dirty="0"/>
              <a:t>House Size</a:t>
            </a:r>
            <a:r>
              <a:rPr lang="en-US" dirty="0"/>
              <a:t> (in square feet) and </a:t>
            </a:r>
            <a:r>
              <a:rPr lang="en-US" b="1" dirty="0"/>
              <a:t>Number of Bedrooms</a:t>
            </a:r>
            <a:r>
              <a:rPr lang="en-US" dirty="0"/>
              <a:t> are often highly correlated.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variables tend to increase together, which introduces </a:t>
            </a:r>
            <a:r>
              <a:rPr lang="en-US" b="1" dirty="0"/>
              <a:t>redundant information</a:t>
            </a:r>
            <a:r>
              <a:rPr lang="en-US" dirty="0"/>
              <a:t> into the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19D-420F-3F91-6E3C-1132E9EA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Multicollinearity: Why It's a Problem in Housing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6D64-5A6C-3A80-A959-03FD5B0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Overfitting: A Risk in Housing Price Models</a:t>
            </a:r>
            <a:endParaRPr lang="en-US" dirty="0"/>
          </a:p>
          <a:p>
            <a:pPr lvl="1"/>
            <a:r>
              <a:rPr lang="en-US" b="1" dirty="0"/>
              <a:t>What is Overfitting?</a:t>
            </a:r>
            <a:endParaRPr lang="en-US" dirty="0"/>
          </a:p>
          <a:p>
            <a:pPr marL="1200150" lvl="2" indent="-285750"/>
            <a:r>
              <a:rPr lang="en-US" dirty="0"/>
              <a:t>Overfitting occurs when the model becomes too complex, capturing the </a:t>
            </a:r>
            <a:r>
              <a:rPr lang="en-US" b="1" dirty="0"/>
              <a:t>noise</a:t>
            </a:r>
            <a:r>
              <a:rPr lang="en-US" dirty="0"/>
              <a:t> in the training data rather than the underlying pattern.</a:t>
            </a:r>
          </a:p>
          <a:p>
            <a:pPr marL="1200150" lvl="2" indent="-285750"/>
            <a:r>
              <a:rPr lang="en-US" dirty="0"/>
              <a:t>This leads to excellent performance on the training set but </a:t>
            </a:r>
            <a:r>
              <a:rPr lang="en-US" b="1" dirty="0"/>
              <a:t>poor generalization</a:t>
            </a:r>
            <a:r>
              <a:rPr lang="en-US" dirty="0"/>
              <a:t> to new, unseen data. Cross-Validation yields poor results.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b="1" dirty="0"/>
              <a:t>Why Multicollinearity Contributes to Overfitting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dirty="0"/>
              <a:t>When variables are highly correlated, the model may give </a:t>
            </a:r>
            <a:r>
              <a:rPr lang="en-US" b="1" dirty="0"/>
              <a:t>undue importance</a:t>
            </a:r>
            <a:r>
              <a:rPr lang="en-US" dirty="0"/>
              <a:t> to noisy or redundant features.</a:t>
            </a:r>
          </a:p>
        </p:txBody>
      </p:sp>
    </p:spTree>
    <p:extLst>
      <p:ext uri="{BB962C8B-B14F-4D97-AF65-F5344CB8AC3E}">
        <p14:creationId xmlns:p14="http://schemas.microsoft.com/office/powerpoint/2010/main" val="31779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07E9-5230-B0DD-7A32-2A7C0BA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0925" cy="1325563"/>
          </a:xfrm>
        </p:spPr>
        <p:txBody>
          <a:bodyPr/>
          <a:lstStyle/>
          <a:p>
            <a:r>
              <a:rPr lang="en-US" dirty="0"/>
              <a:t>Ridge Penalty :</a:t>
            </a:r>
          </a:p>
        </p:txBody>
      </p:sp>
      <p:pic>
        <p:nvPicPr>
          <p:cNvPr id="5" name="Content Placeholder 4" descr="A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5E89D6F3-778D-AB09-E836-32F1D165B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558006"/>
            <a:ext cx="1066800" cy="939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71AFB3-6152-848E-1C8E-10368FD4647D}"/>
                  </a:ext>
                </a:extLst>
              </p:cNvPr>
              <p:cNvSpPr txBox="1"/>
              <p:nvPr/>
            </p:nvSpPr>
            <p:spPr>
              <a:xfrm>
                <a:off x="6229350" y="557213"/>
                <a:ext cx="5300663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λ</a:t>
                </a:r>
                <a:r>
                  <a:rPr lang="el-GR" dirty="0"/>
                  <a:t>: </a:t>
                </a:r>
                <a:r>
                  <a:rPr lang="en-US" dirty="0"/>
                  <a:t>Regularization parameter (penalty term).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l-GR" dirty="0"/>
                  <a:t>: </a:t>
                </a:r>
                <a:r>
                  <a:rPr lang="en-US" dirty="0"/>
                  <a:t>The L2 norm of the coefficients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71AFB3-6152-848E-1C8E-10368FD4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557213"/>
                <a:ext cx="5300663" cy="652551"/>
              </a:xfrm>
              <a:prstGeom prst="rect">
                <a:avLst/>
              </a:prstGeom>
              <a:blipFill>
                <a:blip r:embed="rId3"/>
                <a:stretch>
                  <a:fillRect l="-95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5D673745-047D-975B-C4B4-8A5B3EBE2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5" y="2216150"/>
            <a:ext cx="1950946" cy="1527175"/>
          </a:xfrm>
          <a:prstGeom prst="rect">
            <a:avLst/>
          </a:prstGeom>
        </p:spPr>
      </p:pic>
      <p:pic>
        <p:nvPicPr>
          <p:cNvPr id="10" name="Picture 9" descr="A numbe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622F9E8A-D29D-4487-015A-2405A6CC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700" y="2322512"/>
            <a:ext cx="1752850" cy="1420813"/>
          </a:xfrm>
          <a:prstGeom prst="rect">
            <a:avLst/>
          </a:prstGeom>
        </p:spPr>
      </p:pic>
      <p:pic>
        <p:nvPicPr>
          <p:cNvPr id="12" name="Picture 11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DF4AF1F5-EF9B-B021-FAB9-785AAA01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623" y="2322512"/>
            <a:ext cx="1610255" cy="1420813"/>
          </a:xfrm>
          <a:prstGeom prst="rect">
            <a:avLst/>
          </a:prstGeom>
        </p:spPr>
      </p:pic>
      <p:pic>
        <p:nvPicPr>
          <p:cNvPr id="14" name="Picture 13" descr="A number and a purple symbol&#10;&#10;Description automatically generated with medium confidence">
            <a:extLst>
              <a:ext uri="{FF2B5EF4-FFF2-40B4-BE49-F238E27FC236}">
                <a16:creationId xmlns:a16="http://schemas.microsoft.com/office/drawing/2014/main" id="{1539288C-9DB0-9AEB-B909-CB9B291EE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1951" y="2330536"/>
            <a:ext cx="1661497" cy="1420813"/>
          </a:xfrm>
          <a:prstGeom prst="rect">
            <a:avLst/>
          </a:prstGeom>
        </p:spPr>
      </p:pic>
      <p:pic>
        <p:nvPicPr>
          <p:cNvPr id="16" name="Picture 15" descr="A number and a purple symbol&#10;&#10;Description automatically generated with medium confidence">
            <a:extLst>
              <a:ext uri="{FF2B5EF4-FFF2-40B4-BE49-F238E27FC236}">
                <a16:creationId xmlns:a16="http://schemas.microsoft.com/office/drawing/2014/main" id="{EA7EB4CC-3F14-79E0-CD25-88478CA57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53" y="4586288"/>
            <a:ext cx="1733458" cy="1733458"/>
          </a:xfrm>
          <a:prstGeom prst="rect">
            <a:avLst/>
          </a:prstGeom>
        </p:spPr>
      </p:pic>
      <p:pic>
        <p:nvPicPr>
          <p:cNvPr id="18" name="Picture 17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0F6C8EA1-DF8E-F0EA-1571-30DBFFA2BD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36" y="4672013"/>
            <a:ext cx="1735564" cy="1562008"/>
          </a:xfrm>
          <a:prstGeom prst="rect">
            <a:avLst/>
          </a:prstGeom>
        </p:spPr>
      </p:pic>
      <p:pic>
        <p:nvPicPr>
          <p:cNvPr id="20" name="Picture 19" descr="A numbe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FF68272A-F63C-1383-D28E-283963C28F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8623" y="4672013"/>
            <a:ext cx="1422250" cy="1562009"/>
          </a:xfrm>
          <a:prstGeom prst="rect">
            <a:avLst/>
          </a:prstGeom>
        </p:spPr>
      </p:pic>
      <p:pic>
        <p:nvPicPr>
          <p:cNvPr id="22" name="Picture 21" descr="A number and a purple symbol&#10;&#10;Description automatically generated with medium confidence">
            <a:extLst>
              <a:ext uri="{FF2B5EF4-FFF2-40B4-BE49-F238E27FC236}">
                <a16:creationId xmlns:a16="http://schemas.microsoft.com/office/drawing/2014/main" id="{BCF939CE-990B-B944-856F-27ECDB9E94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1949" y="4734582"/>
            <a:ext cx="1422249" cy="1430240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90BCBEDA-631B-B807-14BA-1F49D451D5D4}"/>
              </a:ext>
            </a:extLst>
          </p:cNvPr>
          <p:cNvSpPr/>
          <p:nvPr/>
        </p:nvSpPr>
        <p:spPr>
          <a:xfrm>
            <a:off x="2633662" y="3032918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A25979B-E929-0ED9-1644-ACEAA3145FD4}"/>
              </a:ext>
            </a:extLst>
          </p:cNvPr>
          <p:cNvSpPr/>
          <p:nvPr/>
        </p:nvSpPr>
        <p:spPr>
          <a:xfrm>
            <a:off x="5583378" y="3024754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23055C4-2B4A-EF4D-4B7C-71335466A01B}"/>
              </a:ext>
            </a:extLst>
          </p:cNvPr>
          <p:cNvSpPr/>
          <p:nvPr/>
        </p:nvSpPr>
        <p:spPr>
          <a:xfrm>
            <a:off x="8634522" y="2969088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6BA8DB4-2396-EDC2-BA82-B2F2C47AAB17}"/>
              </a:ext>
            </a:extLst>
          </p:cNvPr>
          <p:cNvSpPr/>
          <p:nvPr/>
        </p:nvSpPr>
        <p:spPr>
          <a:xfrm>
            <a:off x="2511395" y="5337386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5A99AC7-8BAB-A0B5-6179-0FADD4B7FFD4}"/>
              </a:ext>
            </a:extLst>
          </p:cNvPr>
          <p:cNvSpPr/>
          <p:nvPr/>
        </p:nvSpPr>
        <p:spPr>
          <a:xfrm>
            <a:off x="5486399" y="5337386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A34C165-C578-C9F5-7900-58DD5D57FFDF}"/>
              </a:ext>
            </a:extLst>
          </p:cNvPr>
          <p:cNvSpPr/>
          <p:nvPr/>
        </p:nvSpPr>
        <p:spPr>
          <a:xfrm>
            <a:off x="8644414" y="5337386"/>
            <a:ext cx="609601" cy="22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E70C-3CAA-D483-1A32-ED9052F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260E-087B-7012-770E-96A033CC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55" y="1690688"/>
            <a:ext cx="7646289" cy="895350"/>
          </a:xfrm>
          <a:prstGeom prst="rect">
            <a:avLst/>
          </a:prstGeom>
        </p:spPr>
      </p:pic>
      <p:pic>
        <p:nvPicPr>
          <p:cNvPr id="7" name="Picture 6" descr="A group of black symbols&#10;&#10;Description automatically generated">
            <a:extLst>
              <a:ext uri="{FF2B5EF4-FFF2-40B4-BE49-F238E27FC236}">
                <a16:creationId xmlns:a16="http://schemas.microsoft.com/office/drawing/2014/main" id="{DAB70449-143E-31F8-4BC5-C551D3D3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78" y="2787650"/>
            <a:ext cx="4902200" cy="128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161F5-35D2-F2AB-31ED-98963140E6E0}"/>
                  </a:ext>
                </a:extLst>
              </p:cNvPr>
              <p:cNvSpPr txBox="1"/>
              <p:nvPr/>
            </p:nvSpPr>
            <p:spPr>
              <a:xfrm>
                <a:off x="558141" y="4880758"/>
                <a:ext cx="5225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feature matrix.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en-US" dirty="0"/>
                  <a:t>unknown coefficients row vector.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our 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known target row vector.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161F5-35D2-F2AB-31ED-98963140E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1" y="4880758"/>
                <a:ext cx="5225142" cy="1200329"/>
              </a:xfrm>
              <a:prstGeom prst="rect">
                <a:avLst/>
              </a:prstGeom>
              <a:blipFill>
                <a:blip r:embed="rId4"/>
                <a:stretch>
                  <a:fillRect l="-1214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B4883-11AA-6AE3-FA2D-CAC5FB0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Benefits and Drawbacks of Ridge Regression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21B332-7CA7-DE26-3ACD-40BE95B91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5974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8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A2524-E1AE-3B7A-7EA6-5CED533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Demonstration on California Housing Dataset</a:t>
            </a:r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58536B52-945A-A3CB-FA71-483BA86C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AD89FAF8-F953-449E-9681-F00E0FAA1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0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450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Ridge Regression</vt:lpstr>
      <vt:lpstr>Ordinary Multiple Linear Regression</vt:lpstr>
      <vt:lpstr>Benefits and Drawbacks of Ordinary Linear Regression</vt:lpstr>
      <vt:lpstr>Multicollinearity</vt:lpstr>
      <vt:lpstr>Multicollinearity: Why It's a Problem in Housing Price Prediction</vt:lpstr>
      <vt:lpstr>Ridge Penalty :</vt:lpstr>
      <vt:lpstr>Ridge Regression</vt:lpstr>
      <vt:lpstr>Benefits and Drawbacks of Ridge Regression</vt:lpstr>
      <vt:lpstr>Code Demonstration on California Housing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Bhutani</dc:creator>
  <cp:lastModifiedBy>Shiv Bhutani</cp:lastModifiedBy>
  <cp:revision>4</cp:revision>
  <dcterms:created xsi:type="dcterms:W3CDTF">2024-10-07T00:06:38Z</dcterms:created>
  <dcterms:modified xsi:type="dcterms:W3CDTF">2024-10-07T18:35:18Z</dcterms:modified>
</cp:coreProperties>
</file>