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92" y="-19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557059" cy="10693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265" y="2825165"/>
            <a:ext cx="4387188" cy="2363109"/>
          </a:xfrm>
        </p:spPr>
        <p:txBody>
          <a:bodyPr anchor="b">
            <a:noAutofit/>
          </a:bodyPr>
          <a:lstStyle>
            <a:lvl1pPr algn="ctr">
              <a:defRPr sz="3967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265" y="5610726"/>
            <a:ext cx="4387188" cy="214811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12393" y="7881435"/>
            <a:ext cx="556388" cy="43565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8265" y="7881435"/>
            <a:ext cx="3359155" cy="43565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755" y="7881435"/>
            <a:ext cx="341698" cy="43565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69161" y="5412702"/>
            <a:ext cx="422539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6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7508481"/>
            <a:ext cx="5618398" cy="883691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8090" y="1610611"/>
            <a:ext cx="5860322" cy="524109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549" y="8392172"/>
            <a:ext cx="5618398" cy="769825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4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1414050"/>
            <a:ext cx="5618398" cy="4830367"/>
          </a:xfrm>
        </p:spPr>
        <p:txBody>
          <a:bodyPr anchor="ctr">
            <a:normAutofit/>
          </a:bodyPr>
          <a:lstStyle>
            <a:lvl1pPr algn="ctr">
              <a:defRPr sz="26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8" y="6666872"/>
            <a:ext cx="5618400" cy="24951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6510" y="6455644"/>
            <a:ext cx="5459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4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78" y="1531398"/>
            <a:ext cx="5289095" cy="3696486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2387" y="5227883"/>
            <a:ext cx="4869743" cy="10165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488"/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6" y="6772488"/>
            <a:ext cx="5618402" cy="2389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02406" y="141169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59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8243" y="4409383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 algn="r"/>
            <a:r>
              <a:rPr lang="en-US" sz="595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56510" y="6455644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3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52" y="5158936"/>
            <a:ext cx="5618393" cy="2290240"/>
          </a:xfrm>
        </p:spPr>
        <p:txBody>
          <a:bodyPr anchor="b">
            <a:normAutofit/>
          </a:bodyPr>
          <a:lstStyle>
            <a:lvl1pPr algn="l">
              <a:defRPr sz="26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51" y="7449175"/>
            <a:ext cx="5618395" cy="1341587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4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26" y="1531398"/>
            <a:ext cx="5227049" cy="3498460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972551" y="5674631"/>
            <a:ext cx="5618395" cy="138301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8" y="7062925"/>
            <a:ext cx="5618400" cy="2099075"/>
          </a:xfrm>
        </p:spPr>
        <p:txBody>
          <a:bodyPr anchor="t">
            <a:normAutofit/>
          </a:bodyPr>
          <a:lstStyle>
            <a:lvl1pPr marL="0" indent="0" algn="l">
              <a:buNone/>
              <a:defRPr sz="1322">
                <a:solidFill>
                  <a:schemeClr val="tx1"/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25620" y="1398492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1707" y="406612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56510" y="5346700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1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8" y="1531398"/>
            <a:ext cx="5618398" cy="35776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44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2551" y="5560568"/>
            <a:ext cx="5618395" cy="141152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9" y="6970514"/>
            <a:ext cx="5618398" cy="2191487"/>
          </a:xfrm>
        </p:spPr>
        <p:txBody>
          <a:bodyPr anchor="t">
            <a:normAutofit/>
          </a:bodyPr>
          <a:lstStyle>
            <a:lvl1pPr marL="0" indent="0" algn="l">
              <a:buNone/>
              <a:defRPr sz="1322">
                <a:solidFill>
                  <a:schemeClr val="tx1"/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6513" y="5346700"/>
            <a:ext cx="54594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0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548" y="3882767"/>
            <a:ext cx="5618400" cy="527923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6510" y="3671541"/>
            <a:ext cx="54594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0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3079" y="1414051"/>
            <a:ext cx="1337866" cy="7747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550" y="1414051"/>
            <a:ext cx="4062122" cy="7747948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1222" y="1414051"/>
            <a:ext cx="0" cy="7747948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8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56509" y="3674020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09" y="2559388"/>
            <a:ext cx="5450476" cy="2841772"/>
          </a:xfrm>
        </p:spPr>
        <p:txBody>
          <a:bodyPr anchor="b">
            <a:normAutofit/>
          </a:bodyPr>
          <a:lstStyle>
            <a:lvl1pPr algn="ctr">
              <a:defRPr sz="330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509" y="5823614"/>
            <a:ext cx="5450476" cy="1699616"/>
          </a:xfrm>
        </p:spPr>
        <p:txBody>
          <a:bodyPr anchor="t">
            <a:normAutofit/>
          </a:bodyPr>
          <a:lstStyle>
            <a:lvl1pPr marL="0" indent="0" algn="ctr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56511" y="5612385"/>
            <a:ext cx="54504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6509" y="3674020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1427248"/>
            <a:ext cx="5618398" cy="2033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549" y="3878140"/>
            <a:ext cx="2758123" cy="53752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702" y="3878140"/>
            <a:ext cx="2758123" cy="53752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50" y="4145342"/>
            <a:ext cx="27581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550" y="5057088"/>
            <a:ext cx="2758123" cy="42203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5958" y="4145342"/>
            <a:ext cx="27581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5958" y="5057088"/>
            <a:ext cx="2758123" cy="42203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56510" y="3671541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1427248"/>
            <a:ext cx="5618399" cy="2033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6510" y="3671541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8" y="2165084"/>
            <a:ext cx="2096382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774" y="1531399"/>
            <a:ext cx="3186175" cy="763060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548" y="4726216"/>
            <a:ext cx="2096382" cy="3802104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56510" y="4541394"/>
            <a:ext cx="19284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6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8" y="2937382"/>
            <a:ext cx="3001611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3231" y="1610611"/>
            <a:ext cx="2420876" cy="74721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548" y="5076063"/>
            <a:ext cx="3001611" cy="285157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5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563497" cy="10693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549" y="1427248"/>
            <a:ext cx="5618398" cy="2033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8" y="3882767"/>
            <a:ext cx="5618400" cy="5371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3082" y="9294016"/>
            <a:ext cx="948928" cy="435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2549" y="9294016"/>
            <a:ext cx="4218440" cy="435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4103" y="9294016"/>
            <a:ext cx="326845" cy="435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377830" rtl="0" eaLnBrk="1" latinLnBrk="0" hangingPunct="1">
        <a:spcBef>
          <a:spcPct val="0"/>
        </a:spcBef>
        <a:buNone/>
        <a:defRPr sz="3306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14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98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6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180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48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517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322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300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012" y="859281"/>
            <a:ext cx="324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PROJECT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NAME:-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712" y="2990976"/>
            <a:ext cx="4613910" cy="51815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5"/>
              </a:lnSpc>
            </a:pPr>
            <a:r>
              <a:rPr sz="36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EMAIL</a:t>
            </a:r>
            <a:r>
              <a:rPr sz="3600" i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SPAM</a:t>
            </a:r>
            <a:r>
              <a:rPr sz="3600" i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5021071"/>
            <a:ext cx="300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SUBMITTED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7259446"/>
            <a:ext cx="5669280" cy="56134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 marL="2277745">
              <a:lnSpc>
                <a:spcPts val="4175"/>
              </a:lnSpc>
            </a:pPr>
            <a:r>
              <a:rPr sz="3600" b="1" i="1" spc="-10" dirty="0">
                <a:latin typeface="Calibri"/>
                <a:cs typeface="Calibri"/>
              </a:rPr>
              <a:t>SHIVAM</a:t>
            </a:r>
            <a:r>
              <a:rPr sz="3600" b="1" i="1" spc="-75" dirty="0">
                <a:latin typeface="Calibri"/>
                <a:cs typeface="Calibri"/>
              </a:rPr>
              <a:t> </a:t>
            </a:r>
            <a:r>
              <a:rPr sz="3600" b="1" i="1" dirty="0">
                <a:latin typeface="Calibri"/>
                <a:cs typeface="Calibri"/>
              </a:rPr>
              <a:t>SHARMA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2701" y="1073151"/>
            <a:ext cx="6517481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mtClean="0"/>
              <a:t>1</a:t>
            </a:r>
            <a:r>
              <a:rPr dirty="0"/>
              <a:t>.	</a:t>
            </a:r>
            <a:r>
              <a:rPr spc="-5" dirty="0"/>
              <a:t>MultinomialNB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33" y="1484503"/>
            <a:ext cx="4140835" cy="19367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22630" indent="-686435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722630" algn="l"/>
                <a:tab pos="723265" algn="l"/>
              </a:tabLst>
            </a:pPr>
            <a:r>
              <a:rPr sz="2400" spc="-5" dirty="0">
                <a:latin typeface="Calibri"/>
                <a:cs typeface="Calibri"/>
              </a:rPr>
              <a:t>Logistic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 dirty="0">
              <a:latin typeface="Calibri"/>
              <a:cs typeface="Calibri"/>
            </a:endParaRPr>
          </a:p>
          <a:p>
            <a:pPr marL="725805" indent="-71374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725805" algn="l"/>
                <a:tab pos="726440" algn="l"/>
              </a:tabLst>
            </a:pP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 dirty="0">
              <a:latin typeface="Calibri"/>
              <a:cs typeface="Calibri"/>
            </a:endParaRPr>
          </a:p>
          <a:p>
            <a:pPr marL="746760" indent="-71056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746760" algn="l"/>
                <a:tab pos="747395" algn="l"/>
              </a:tabLst>
            </a:pP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 dirty="0">
              <a:latin typeface="Calibri"/>
              <a:cs typeface="Calibri"/>
            </a:endParaRPr>
          </a:p>
          <a:p>
            <a:pPr marL="722630" indent="-686435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722630" algn="l"/>
                <a:tab pos="723265" algn="l"/>
              </a:tabLst>
            </a:pP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boosting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0250" y="3832605"/>
            <a:ext cx="4494530" cy="40576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15"/>
              </a:lnSpc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BEST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Algo.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6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012" y="4691887"/>
            <a:ext cx="5522595" cy="31451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9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Random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Forest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classifier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best algo. From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 which is used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this data to </a:t>
            </a:r>
            <a:r>
              <a:rPr sz="1800" spc="-5" dirty="0">
                <a:latin typeface="Calibri"/>
                <a:cs typeface="Calibri"/>
              </a:rPr>
              <a:t>predict because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between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cross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 </a:t>
            </a:r>
            <a:r>
              <a:rPr sz="1600" spc="-5" dirty="0">
                <a:latin typeface="Arial MT"/>
                <a:cs typeface="Arial MT"/>
              </a:rPr>
              <a:t>score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accuracy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score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minimum for the </a:t>
            </a:r>
            <a:r>
              <a:rPr sz="1600" spc="-10" dirty="0">
                <a:latin typeface="Arial MT"/>
                <a:cs typeface="Arial MT"/>
              </a:rPr>
              <a:t>Random </a:t>
            </a:r>
            <a:r>
              <a:rPr sz="1600" dirty="0">
                <a:latin typeface="Arial MT"/>
                <a:cs typeface="Arial MT"/>
              </a:rPr>
              <a:t>Forest </a:t>
            </a:r>
            <a:r>
              <a:rPr sz="1600" spc="-5" dirty="0">
                <a:latin typeface="Arial MT"/>
                <a:cs typeface="Arial MT"/>
              </a:rPr>
              <a:t>algo. and </a:t>
            </a:r>
            <a:r>
              <a:rPr sz="1600" dirty="0">
                <a:latin typeface="Arial MT"/>
                <a:cs typeface="Arial MT"/>
              </a:rPr>
              <a:t>it </a:t>
            </a:r>
            <a:r>
              <a:rPr sz="1600" spc="-5" dirty="0">
                <a:latin typeface="Arial MT"/>
                <a:cs typeface="Arial MT"/>
              </a:rPr>
              <a:t>also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ACCURACY(approx.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99.7%)that’s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THISAlgo.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 MT"/>
              <a:cs typeface="Arial MT"/>
            </a:endParaRPr>
          </a:p>
          <a:p>
            <a:pPr marL="469900" marR="512445" indent="-229235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800" spc="-10" dirty="0">
                <a:latin typeface="Calibri Light"/>
                <a:cs typeface="Calibri Light"/>
              </a:rPr>
              <a:t>Then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we</a:t>
            </a:r>
            <a:r>
              <a:rPr sz="1800" spc="38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hypertune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this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algo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with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the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help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of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Grid </a:t>
            </a:r>
            <a:r>
              <a:rPr sz="1800" spc="-39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searchCV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.</a:t>
            </a:r>
            <a:endParaRPr sz="1800">
              <a:latin typeface="Calibri Light"/>
              <a:cs typeface="Calibri Light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108333"/>
              <a:buFont typeface="Symbol"/>
              <a:buChar char=""/>
              <a:tabLst>
                <a:tab pos="470534" algn="l"/>
              </a:tabLst>
            </a:pPr>
            <a:r>
              <a:rPr sz="1800" b="1" spc="-5" dirty="0">
                <a:latin typeface="Arial"/>
                <a:cs typeface="Arial"/>
              </a:rPr>
              <a:t>Save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later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012" y="8905493"/>
            <a:ext cx="385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predict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963" y="914653"/>
            <a:ext cx="3378835" cy="52451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29"/>
              </a:lnSpc>
            </a:pP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</a:t>
            </a:r>
            <a:r>
              <a:rPr sz="36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LUSI</a:t>
            </a:r>
            <a:r>
              <a:rPr sz="36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50587"/>
            <a:ext cx="5570855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 </a:t>
            </a:r>
            <a:r>
              <a:rPr sz="1800" spc="5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classification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report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Random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latin typeface="Calibri"/>
                <a:cs typeface="Calibri"/>
              </a:rPr>
              <a:t>Hence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5" dirty="0">
                <a:latin typeface="Calibri"/>
                <a:cs typeface="Calibri"/>
              </a:rPr>
              <a:t> model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ready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predict….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16074"/>
            <a:ext cx="5225415" cy="2169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241" y="1432889"/>
            <a:ext cx="3000375" cy="518795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5"/>
              </a:lnSpc>
            </a:pPr>
            <a:r>
              <a:rPr sz="3600" b="1" dirty="0">
                <a:latin typeface="Calibri"/>
                <a:cs typeface="Calibri"/>
              </a:rPr>
              <a:t>INT</a:t>
            </a:r>
            <a:r>
              <a:rPr sz="3600" b="1" spc="-15" dirty="0">
                <a:latin typeface="Calibri"/>
                <a:cs typeface="Calibri"/>
              </a:rPr>
              <a:t>R</a:t>
            </a:r>
            <a:r>
              <a:rPr sz="3600" b="1" spc="-5" dirty="0">
                <a:latin typeface="Calibri"/>
                <a:cs typeface="Calibri"/>
              </a:rPr>
              <a:t>OD</a:t>
            </a:r>
            <a:r>
              <a:rPr sz="3600" b="1" spc="-25" dirty="0">
                <a:latin typeface="Calibri"/>
                <a:cs typeface="Calibri"/>
              </a:rPr>
              <a:t>U</a:t>
            </a:r>
            <a:r>
              <a:rPr sz="3600" b="1" spc="-5" dirty="0">
                <a:latin typeface="Calibri"/>
                <a:cs typeface="Calibri"/>
              </a:rPr>
              <a:t>C</a:t>
            </a:r>
            <a:r>
              <a:rPr sz="3600" b="1" spc="-2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27172"/>
            <a:ext cx="5700395" cy="687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 Light"/>
                <a:cs typeface="Calibri Light"/>
              </a:rPr>
              <a:t>Problem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Statement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: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400">
              <a:latin typeface="Calibri Light"/>
              <a:cs typeface="Calibri Light"/>
            </a:endParaRPr>
          </a:p>
          <a:p>
            <a:pPr marL="12700" marR="64769">
              <a:lnSpc>
                <a:spcPct val="110000"/>
              </a:lnSpc>
              <a:spcBef>
                <a:spcPts val="2090"/>
              </a:spcBef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Spam Detector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used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detect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unwanted, malicious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virus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infected texts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helps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separate them from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 non </a:t>
            </a:r>
            <a:r>
              <a:rPr sz="1800" spc="-3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spam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texts.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uses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binary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type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classification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containing</a:t>
            </a:r>
            <a:endParaRPr sz="1800">
              <a:latin typeface="Calibri"/>
              <a:cs typeface="Calibri"/>
            </a:endParaRPr>
          </a:p>
          <a:p>
            <a:pPr marL="12700" marR="73660">
              <a:lnSpc>
                <a:spcPct val="109500"/>
              </a:lnSpc>
              <a:spcBef>
                <a:spcPts val="10"/>
              </a:spcBef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 labels such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‘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ham’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(nonspam)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spam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. Application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1800" spc="-3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this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be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seen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Google Mail</a:t>
            </a:r>
            <a:r>
              <a:rPr sz="1400" spc="-10" dirty="0">
                <a:solidFill>
                  <a:srgbClr val="292929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GMAIL)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where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segregates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the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spam emails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order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prevent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them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getting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user’s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inbox.</a:t>
            </a:r>
            <a:endParaRPr sz="1800">
              <a:latin typeface="Calibri"/>
              <a:cs typeface="Calibri"/>
            </a:endParaRPr>
          </a:p>
          <a:p>
            <a:pPr marL="12700" marR="29209">
              <a:lnSpc>
                <a:spcPct val="111100"/>
              </a:lnSpc>
              <a:spcBef>
                <a:spcPts val="1560"/>
              </a:spcBef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files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contain one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message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per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line.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Each line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composed </a:t>
            </a:r>
            <a:r>
              <a:rPr sz="1800" spc="-3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by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two columns: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v1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contains the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label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(ham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spam)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v2 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contains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raw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1100"/>
              </a:lnSpc>
              <a:spcBef>
                <a:spcPts val="1445"/>
              </a:spcBef>
            </a:pP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A collection 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5573 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rows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SMS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spam messages 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was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manually </a:t>
            </a:r>
            <a:r>
              <a:rPr sz="1800" spc="-43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extracted from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Grumbletext Web site. This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UK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forum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cell</a:t>
            </a:r>
            <a:r>
              <a:rPr sz="18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phone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users</a:t>
            </a:r>
            <a:r>
              <a:rPr sz="18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make</a:t>
            </a:r>
            <a:r>
              <a:rPr sz="18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public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claims</a:t>
            </a:r>
            <a:r>
              <a:rPr sz="18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about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SMS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 spam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messages, most 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them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without reporting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very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spam </a:t>
            </a:r>
            <a:r>
              <a:rPr sz="1800" spc="-43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message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received. The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identification 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text 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spam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messages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 in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 the 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claims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very</a:t>
            </a:r>
            <a:r>
              <a:rPr sz="18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hard</a:t>
            </a:r>
            <a:r>
              <a:rPr sz="18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time-consuming </a:t>
            </a:r>
            <a:r>
              <a:rPr sz="18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task, and it involved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carefully scanning hundreds </a:t>
            </a:r>
            <a:r>
              <a:rPr sz="1800" spc="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Times New Roman"/>
                <a:cs typeface="Times New Roman"/>
              </a:rPr>
              <a:t>web </a:t>
            </a:r>
            <a:r>
              <a:rPr sz="18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Times New Roman"/>
                <a:cs typeface="Times New Roman"/>
              </a:rPr>
              <a:t>pages.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04" y="914653"/>
            <a:ext cx="2848610" cy="399415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Review</a:t>
            </a:r>
            <a:r>
              <a:rPr sz="2800" u="heavy" spc="-9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of</a:t>
            </a: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Literature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51558"/>
            <a:ext cx="531495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topic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about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build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predict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LABELS(‘ham’ or </a:t>
            </a:r>
            <a:r>
              <a:rPr sz="1800" spc="-5" dirty="0">
                <a:latin typeface="Calibri"/>
                <a:cs typeface="Calibri"/>
              </a:rPr>
              <a:t>‘spam’)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any email by analysing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3009264"/>
            <a:ext cx="5485765" cy="405765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15"/>
              </a:lnSpc>
            </a:pP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6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Undertaken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899154"/>
            <a:ext cx="5529580" cy="1531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5"/>
              </a:spcBef>
            </a:pP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frauds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day by</a:t>
            </a:r>
            <a:r>
              <a:rPr sz="1800" dirty="0">
                <a:latin typeface="Calibri"/>
                <a:cs typeface="Calibri"/>
              </a:rPr>
              <a:t> day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due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technology rapidly, So that is </a:t>
            </a:r>
            <a:r>
              <a:rPr sz="1800" spc="5" dirty="0">
                <a:latin typeface="Calibri"/>
                <a:cs typeface="Calibri"/>
              </a:rPr>
              <a:t>very </a:t>
            </a:r>
            <a:r>
              <a:rPr sz="1800" spc="-5" dirty="0">
                <a:latin typeface="Calibri"/>
                <a:cs typeface="Calibri"/>
              </a:rPr>
              <a:t>necessary </a:t>
            </a:r>
            <a:r>
              <a:rPr sz="1800" dirty="0">
                <a:latin typeface="Calibri"/>
                <a:cs typeface="Calibri"/>
              </a:rPr>
              <a:t>to avoid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frauds </a:t>
            </a:r>
            <a:r>
              <a:rPr sz="1800" dirty="0">
                <a:latin typeface="Calibri"/>
                <a:cs typeface="Calibri"/>
              </a:rPr>
              <a:t>that’s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spams 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emails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prevent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someone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 the</a:t>
            </a:r>
            <a:r>
              <a:rPr sz="1800" spc="-10" dirty="0">
                <a:latin typeface="Calibri"/>
                <a:cs typeface="Calibri"/>
              </a:rPr>
              <a:t> frauds.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5554929"/>
            <a:ext cx="5592445" cy="52197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0"/>
              </a:lnSpc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4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Sources</a:t>
            </a:r>
            <a:r>
              <a:rPr sz="3600" u="heavy" spc="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3600" u="heavy" spc="-4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their</a:t>
            </a:r>
            <a:r>
              <a:rPr sz="3600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format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350253"/>
            <a:ext cx="396367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241935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Grumbletext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Web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20"/>
              </a:spcBef>
              <a:buClr>
                <a:srgbClr val="000000"/>
              </a:buClr>
              <a:buFont typeface="Symbol"/>
              <a:buChar char=""/>
              <a:tabLst>
                <a:tab pos="241935" algn="l"/>
              </a:tabLst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NUS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SMS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Corpus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(NSC)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45"/>
              </a:spcBef>
              <a:buClr>
                <a:srgbClr val="000000"/>
              </a:buClr>
              <a:buFont typeface="Symbol"/>
              <a:buChar char=""/>
              <a:tabLst>
                <a:tab pos="241935" algn="l"/>
              </a:tabLst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dataset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import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excel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sheet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820" y="7833359"/>
            <a:ext cx="5679898" cy="170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617" y="914653"/>
            <a:ext cx="5260340" cy="53086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9"/>
              </a:lnSpc>
            </a:pPr>
            <a:r>
              <a:rPr sz="36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Data</a:t>
            </a:r>
            <a:r>
              <a:rPr sz="3600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36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Preprocessing </a:t>
            </a:r>
            <a:r>
              <a:rPr sz="3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and</a:t>
            </a:r>
            <a:r>
              <a:rPr sz="36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36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08684" y="1825878"/>
            <a:ext cx="44329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steps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followed 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cleaning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EDA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2644825"/>
            <a:ext cx="5351780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7200"/>
              </a:lnSpc>
              <a:buSzPct val="106666"/>
              <a:buAutoNum type="arabicParenR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First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analyse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data </a:t>
            </a:r>
            <a:r>
              <a:rPr sz="1500" spc="-10" dirty="0">
                <a:latin typeface="Calibri"/>
                <a:cs typeface="Calibri"/>
              </a:rPr>
              <a:t>by simply </a:t>
            </a:r>
            <a:r>
              <a:rPr sz="1500" spc="-5" dirty="0">
                <a:latin typeface="Calibri"/>
                <a:cs typeface="Calibri"/>
              </a:rPr>
              <a:t>data.info()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data.describe()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methods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can check about the datatypes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checked </a:t>
            </a:r>
            <a:r>
              <a:rPr sz="1500" dirty="0">
                <a:latin typeface="Calibri"/>
                <a:cs typeface="Calibri"/>
              </a:rPr>
              <a:t> themean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spc="-5" dirty="0">
                <a:latin typeface="Calibri"/>
                <a:cs typeface="Calibri"/>
              </a:rPr>
              <a:t>median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deviation.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106666"/>
              <a:buAutoNum type="arabicParenR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drop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unwanted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drop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method.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6111290"/>
            <a:ext cx="5167630" cy="5257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77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3)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checked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counts</a:t>
            </a:r>
            <a:r>
              <a:rPr sz="1500" dirty="0">
                <a:latin typeface="Calibri"/>
                <a:cs typeface="Calibri"/>
              </a:rPr>
              <a:t> 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hams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datset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help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countplot.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214" y="3828160"/>
            <a:ext cx="4953000" cy="1993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112" y="6650990"/>
            <a:ext cx="4036697" cy="2820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8542"/>
            <a:ext cx="5243830" cy="5194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65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4)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Length</a:t>
            </a:r>
            <a:r>
              <a:rPr sz="1500" spc="-5" dirty="0">
                <a:latin typeface="Calibri"/>
                <a:cs typeface="Calibri"/>
              </a:rPr>
              <a:t> which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contains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totallength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2547289"/>
            <a:ext cx="5058410" cy="5194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65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5)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rename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give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our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output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Label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feature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message.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3949750"/>
            <a:ext cx="5145405" cy="5130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52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6)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assign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0(ham)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spc="-5" dirty="0">
                <a:latin typeface="Calibri"/>
                <a:cs typeface="Calibri"/>
              </a:rPr>
              <a:t>1(spam)</a:t>
            </a:r>
            <a:r>
              <a:rPr sz="1500" dirty="0">
                <a:latin typeface="Calibri"/>
                <a:cs typeface="Calibri"/>
              </a:rPr>
              <a:t> from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label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5400598"/>
            <a:ext cx="5176520" cy="15163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41300" marR="5080" indent="-229235">
              <a:lnSpc>
                <a:spcPct val="108300"/>
              </a:lnSpc>
              <a:spcBef>
                <a:spcPts val="5"/>
              </a:spcBef>
            </a:pPr>
            <a:r>
              <a:rPr sz="1600" spc="-20" dirty="0">
                <a:latin typeface="Calibri"/>
                <a:cs typeface="Calibri"/>
              </a:rPr>
              <a:t>7)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 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Convert </a:t>
            </a:r>
            <a:r>
              <a:rPr sz="1500" spc="-5" dirty="0">
                <a:latin typeface="Calibri"/>
                <a:cs typeface="Calibri"/>
              </a:rPr>
              <a:t>all </a:t>
            </a:r>
            <a:r>
              <a:rPr sz="1500" dirty="0">
                <a:latin typeface="Calibri"/>
                <a:cs typeface="Calibri"/>
              </a:rPr>
              <a:t>messages </a:t>
            </a:r>
            <a:r>
              <a:rPr sz="1500" spc="-5" dirty="0">
                <a:latin typeface="Calibri"/>
                <a:cs typeface="Calibri"/>
              </a:rPr>
              <a:t>in lower case,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replaced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email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addresses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'email',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URLs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'webaddress’,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money </a:t>
            </a:r>
            <a:r>
              <a:rPr sz="1500" spc="-5" dirty="0">
                <a:latin typeface="Calibri"/>
                <a:cs typeface="Calibri"/>
              </a:rPr>
              <a:t> symbols </a:t>
            </a:r>
            <a:r>
              <a:rPr sz="1500" dirty="0">
                <a:latin typeface="Calibri"/>
                <a:cs typeface="Calibri"/>
              </a:rPr>
              <a:t>with </a:t>
            </a:r>
            <a:r>
              <a:rPr sz="1500" spc="-5" dirty="0">
                <a:latin typeface="Calibri"/>
                <a:cs typeface="Calibri"/>
              </a:rPr>
              <a:t>'moneysymb' (£ can </a:t>
            </a:r>
            <a:r>
              <a:rPr sz="1500" dirty="0">
                <a:latin typeface="Calibri"/>
                <a:cs typeface="Calibri"/>
              </a:rPr>
              <a:t>by </a:t>
            </a:r>
            <a:r>
              <a:rPr sz="1500" spc="-10" dirty="0">
                <a:latin typeface="Calibri"/>
                <a:cs typeface="Calibri"/>
              </a:rPr>
              <a:t>typed </a:t>
            </a:r>
            <a:r>
              <a:rPr sz="1500" dirty="0">
                <a:latin typeface="Calibri"/>
                <a:cs typeface="Calibri"/>
              </a:rPr>
              <a:t>with </a:t>
            </a:r>
            <a:r>
              <a:rPr sz="1500" spc="-5" dirty="0">
                <a:latin typeface="Calibri"/>
                <a:cs typeface="Calibri"/>
              </a:rPr>
              <a:t>ALT </a:t>
            </a:r>
            <a:r>
              <a:rPr sz="1500" dirty="0">
                <a:latin typeface="Calibri"/>
                <a:cs typeface="Calibri"/>
              </a:rPr>
              <a:t>key </a:t>
            </a:r>
            <a:r>
              <a:rPr sz="1500" spc="5" dirty="0">
                <a:latin typeface="Calibri"/>
                <a:cs typeface="Calibri"/>
              </a:rPr>
              <a:t>+ </a:t>
            </a:r>
            <a:r>
              <a:rPr sz="1500" dirty="0">
                <a:latin typeface="Calibri"/>
                <a:cs typeface="Calibri"/>
              </a:rPr>
              <a:t>156),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10 </a:t>
            </a:r>
            <a:r>
              <a:rPr sz="1500" spc="-5" dirty="0">
                <a:latin typeface="Calibri"/>
                <a:cs typeface="Calibri"/>
              </a:rPr>
              <a:t>digit </a:t>
            </a:r>
            <a:r>
              <a:rPr sz="1500" dirty="0">
                <a:latin typeface="Calibri"/>
                <a:cs typeface="Calibri"/>
              </a:rPr>
              <a:t>phone </a:t>
            </a:r>
            <a:r>
              <a:rPr sz="1500" spc="-5" dirty="0">
                <a:latin typeface="Calibri"/>
                <a:cs typeface="Calibri"/>
              </a:rPr>
              <a:t>numbers (formats include paranthesis, spaces, </a:t>
            </a:r>
            <a:r>
              <a:rPr sz="1500" dirty="0">
                <a:latin typeface="Calibri"/>
                <a:cs typeface="Calibri"/>
              </a:rPr>
              <a:t> no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dashes)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'phonenumber',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numbers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</a:pPr>
            <a:r>
              <a:rPr sz="1500" spc="-5" dirty="0">
                <a:latin typeface="Calibri"/>
                <a:cs typeface="Calibri"/>
              </a:rPr>
              <a:t>'numbr'…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210" y="1721992"/>
            <a:ext cx="3994150" cy="768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6153" y="3078479"/>
            <a:ext cx="5700121" cy="8784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8369" y="4500117"/>
            <a:ext cx="4851427" cy="609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4764" y="7029020"/>
            <a:ext cx="5731510" cy="2265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5494"/>
            <a:ext cx="5467985" cy="101663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65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8)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5" dirty="0">
                <a:latin typeface="Calibri"/>
                <a:cs typeface="Calibri"/>
              </a:rPr>
              <a:t> after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apply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lambda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remove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Stopwords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punctuations</a:t>
            </a:r>
            <a:r>
              <a:rPr sz="1500" dirty="0">
                <a:latin typeface="Calibri"/>
                <a:cs typeface="Calibri"/>
              </a:rPr>
              <a:t> from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comment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endParaRPr sz="1500">
              <a:latin typeface="Calibri"/>
              <a:cs typeface="Calibri"/>
            </a:endParaRPr>
          </a:p>
          <a:p>
            <a:pPr marL="241300" marR="88265">
              <a:lnSpc>
                <a:spcPct val="108000"/>
              </a:lnSpc>
              <a:spcBef>
                <a:spcPts val="25"/>
              </a:spcBef>
            </a:pPr>
            <a:r>
              <a:rPr sz="1500" spc="-5" dirty="0">
                <a:latin typeface="Calibri"/>
                <a:cs typeface="Calibri"/>
              </a:rPr>
              <a:t>WordNetLemmatizer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can </a:t>
            </a:r>
            <a:r>
              <a:rPr sz="1500" spc="-5" dirty="0">
                <a:latin typeface="Calibri"/>
                <a:cs typeface="Calibri"/>
              </a:rPr>
              <a:t>make Lemmas </a:t>
            </a:r>
            <a:r>
              <a:rPr sz="1500" dirty="0">
                <a:latin typeface="Calibri"/>
                <a:cs typeface="Calibri"/>
              </a:rPr>
              <a:t>and words </a:t>
            </a:r>
            <a:r>
              <a:rPr sz="1500" spc="5" dirty="0">
                <a:latin typeface="Calibri"/>
                <a:cs typeface="Calibri"/>
              </a:rPr>
              <a:t>can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bereduced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their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meaningful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roots..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5626658"/>
            <a:ext cx="5202555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7200"/>
              </a:lnSpc>
            </a:pPr>
            <a:r>
              <a:rPr sz="1600" spc="-20" dirty="0">
                <a:latin typeface="Calibri"/>
                <a:cs typeface="Calibri"/>
              </a:rPr>
              <a:t>9)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 </a:t>
            </a:r>
            <a:r>
              <a:rPr sz="1500" spc="-5" dirty="0">
                <a:latin typeface="Calibri"/>
                <a:cs typeface="Calibri"/>
              </a:rPr>
              <a:t>after lemmatizing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comment </a:t>
            </a:r>
            <a:r>
              <a:rPr sz="1500" spc="-10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made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dirty="0">
                <a:latin typeface="Calibri"/>
                <a:cs typeface="Calibri"/>
              </a:rPr>
              <a:t>new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column(name </a:t>
            </a:r>
            <a:r>
              <a:rPr sz="1500" spc="5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Clear_lenght)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can </a:t>
            </a:r>
            <a:r>
              <a:rPr sz="1500" spc="-5" dirty="0">
                <a:latin typeface="Calibri"/>
                <a:cs typeface="Calibri"/>
              </a:rPr>
              <a:t>check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original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clear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length</a:t>
            </a:r>
            <a:r>
              <a:rPr sz="1500" spc="-5" dirty="0">
                <a:latin typeface="Calibri"/>
                <a:cs typeface="Calibri"/>
              </a:rPr>
              <a:t> separately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cleanings(like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500" spc="-5" dirty="0">
                <a:latin typeface="Calibri"/>
                <a:cs typeface="Calibri"/>
              </a:rPr>
              <a:t>stopwords,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punctuations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andmany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written</a:t>
            </a:r>
            <a:r>
              <a:rPr sz="1500" spc="-5" dirty="0">
                <a:latin typeface="Calibri"/>
                <a:cs typeface="Calibri"/>
              </a:rPr>
              <a:t> above)..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2032380"/>
            <a:ext cx="4895850" cy="2120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712" y="4428235"/>
            <a:ext cx="5727197" cy="9055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188" y="6956183"/>
            <a:ext cx="4958218" cy="250570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5494"/>
            <a:ext cx="5208270" cy="5194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65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10) </a:t>
            </a:r>
            <a:r>
              <a:rPr sz="1500" dirty="0">
                <a:latin typeface="Calibri"/>
                <a:cs typeface="Calibri"/>
              </a:rPr>
              <a:t>By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help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matplot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seaborn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plot </a:t>
            </a:r>
            <a:r>
              <a:rPr sz="1500" dirty="0">
                <a:latin typeface="Calibri"/>
                <a:cs typeface="Calibri"/>
              </a:rPr>
              <a:t>some graph </a:t>
            </a:r>
            <a:r>
              <a:rPr sz="1500" spc="-5" dirty="0">
                <a:latin typeface="Calibri"/>
                <a:cs typeface="Calibri"/>
              </a:rPr>
              <a:t>before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 cleaning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distribution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messages 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376" y="1426794"/>
            <a:ext cx="1595755" cy="23241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1500" b="1" dirty="0">
                <a:latin typeface="Calibri"/>
                <a:cs typeface="Calibri"/>
              </a:rPr>
              <a:t>BEFORE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CLEANING:-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035" y="5411723"/>
            <a:ext cx="1418590" cy="23495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500" b="1" dirty="0">
                <a:latin typeface="Calibri"/>
                <a:cs typeface="Calibri"/>
              </a:rPr>
              <a:t>AFTER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CLEANING: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764" y="1928240"/>
            <a:ext cx="5578960" cy="29068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764" y="6156959"/>
            <a:ext cx="5731510" cy="2923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5494"/>
            <a:ext cx="5192395" cy="5194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6500"/>
              </a:lnSpc>
              <a:spcBef>
                <a:spcPts val="15"/>
              </a:spcBef>
            </a:pPr>
            <a:r>
              <a:rPr sz="1600" spc="-20" dirty="0">
                <a:latin typeface="Calibri"/>
                <a:cs typeface="Calibri"/>
              </a:rPr>
              <a:t>11) </a:t>
            </a:r>
            <a:r>
              <a:rPr sz="1500" dirty="0">
                <a:latin typeface="Calibri"/>
                <a:cs typeface="Calibri"/>
              </a:rPr>
              <a:t>Then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dirty="0">
                <a:latin typeface="Calibri"/>
                <a:cs typeface="Calibri"/>
              </a:rPr>
              <a:t>wordcloud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some </a:t>
            </a:r>
            <a:r>
              <a:rPr sz="1500" spc="-5" dirty="0">
                <a:latin typeface="Calibri"/>
                <a:cs typeface="Calibri"/>
              </a:rPr>
              <a:t>words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are </a:t>
            </a:r>
            <a:r>
              <a:rPr sz="1500" spc="-5" dirty="0">
                <a:latin typeface="Calibri"/>
                <a:cs typeface="Calibri"/>
              </a:rPr>
              <a:t>Loud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predict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basis</a:t>
            </a:r>
            <a:r>
              <a:rPr sz="1500" dirty="0">
                <a:latin typeface="Calibri"/>
                <a:cs typeface="Calibri"/>
              </a:rPr>
              <a:t> 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words.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677034"/>
            <a:ext cx="906144" cy="23495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500" b="1" spc="5" dirty="0">
                <a:latin typeface="Calibri"/>
                <a:cs typeface="Calibri"/>
              </a:rPr>
              <a:t>F</a:t>
            </a:r>
            <a:r>
              <a:rPr sz="1500" b="1" spc="15" dirty="0">
                <a:latin typeface="Calibri"/>
                <a:cs typeface="Calibri"/>
              </a:rPr>
              <a:t>O</a:t>
            </a:r>
            <a:r>
              <a:rPr sz="1500" b="1" spc="5" dirty="0">
                <a:latin typeface="Calibri"/>
                <a:cs typeface="Calibri"/>
              </a:rPr>
              <a:t>R</a:t>
            </a:r>
            <a:r>
              <a:rPr sz="1500" b="1" spc="-15" dirty="0">
                <a:latin typeface="Calibri"/>
                <a:cs typeface="Calibri"/>
              </a:rPr>
              <a:t> S</a:t>
            </a:r>
            <a:r>
              <a:rPr sz="1500" b="1" spc="15" dirty="0">
                <a:latin typeface="Calibri"/>
                <a:cs typeface="Calibri"/>
              </a:rPr>
              <a:t>P</a:t>
            </a:r>
            <a:r>
              <a:rPr sz="1500" b="1" spc="5" dirty="0">
                <a:latin typeface="Calibri"/>
                <a:cs typeface="Calibri"/>
              </a:rPr>
              <a:t>A</a:t>
            </a:r>
            <a:r>
              <a:rPr sz="1500" b="1" dirty="0">
                <a:latin typeface="Calibri"/>
                <a:cs typeface="Calibri"/>
              </a:rPr>
              <a:t>M: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5061203"/>
            <a:ext cx="924560" cy="231775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500" b="1" spc="5" dirty="0">
                <a:latin typeface="Calibri"/>
                <a:cs typeface="Calibri"/>
              </a:rPr>
              <a:t>F</a:t>
            </a:r>
            <a:r>
              <a:rPr sz="1500" b="1" spc="15" dirty="0">
                <a:latin typeface="Calibri"/>
                <a:cs typeface="Calibri"/>
              </a:rPr>
              <a:t>O</a:t>
            </a:r>
            <a:r>
              <a:rPr sz="1500" b="1" spc="5" dirty="0">
                <a:latin typeface="Calibri"/>
                <a:cs typeface="Calibri"/>
              </a:rPr>
              <a:t>R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5" dirty="0">
                <a:latin typeface="Calibri"/>
                <a:cs typeface="Calibri"/>
              </a:rPr>
              <a:t>H</a:t>
            </a:r>
            <a:r>
              <a:rPr sz="1500" b="1" spc="-25" dirty="0">
                <a:latin typeface="Calibri"/>
                <a:cs typeface="Calibri"/>
              </a:rPr>
              <a:t>A</a:t>
            </a:r>
            <a:r>
              <a:rPr sz="1500" b="1" spc="5" dirty="0">
                <a:latin typeface="Calibri"/>
                <a:cs typeface="Calibri"/>
              </a:rPr>
              <a:t>MS: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482" y="2179446"/>
            <a:ext cx="5428427" cy="26031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61583"/>
            <a:ext cx="5715000" cy="36766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91591"/>
            <a:ext cx="5283200" cy="12782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5200"/>
              </a:lnSpc>
              <a:spcBef>
                <a:spcPts val="15"/>
              </a:spcBef>
              <a:buSzPct val="106666"/>
              <a:buAutoNum type="arabicParenR" startAt="12"/>
              <a:tabLst>
                <a:tab pos="382270" algn="l"/>
              </a:tabLst>
            </a:pPr>
            <a:r>
              <a:rPr sz="1500" dirty="0">
                <a:latin typeface="Calibri"/>
                <a:cs typeface="Calibri"/>
              </a:rPr>
              <a:t>Then </a:t>
            </a:r>
            <a:r>
              <a:rPr sz="1500" spc="-5" dirty="0">
                <a:latin typeface="Calibri"/>
                <a:cs typeface="Calibri"/>
              </a:rPr>
              <a:t>after this </a:t>
            </a:r>
            <a:r>
              <a:rPr sz="1500" spc="5" dirty="0">
                <a:latin typeface="Calibri"/>
                <a:cs typeface="Calibri"/>
              </a:rPr>
              <a:t>we are </a:t>
            </a:r>
            <a:r>
              <a:rPr sz="1500" spc="-5" dirty="0">
                <a:latin typeface="Calibri"/>
                <a:cs typeface="Calibri"/>
              </a:rPr>
              <a:t>ready </a:t>
            </a:r>
            <a:r>
              <a:rPr sz="1500" spc="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convert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messages </a:t>
            </a:r>
            <a:r>
              <a:rPr sz="1500" spc="-5" dirty="0">
                <a:latin typeface="Calibri"/>
                <a:cs typeface="Calibri"/>
              </a:rPr>
              <a:t>into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Vector form </a:t>
            </a:r>
            <a:r>
              <a:rPr sz="1500" spc="-10" dirty="0">
                <a:latin typeface="Calibri"/>
                <a:cs typeface="Calibri"/>
              </a:rPr>
              <a:t>(as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machine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understand object/strings)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500" spc="-5" dirty="0">
                <a:latin typeface="Calibri"/>
                <a:cs typeface="Calibri"/>
              </a:rPr>
              <a:t>thehelp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TF-IDF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Vectorizer…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marL="381635" indent="-369570">
              <a:lnSpc>
                <a:spcPct val="100000"/>
              </a:lnSpc>
              <a:buSzPct val="106666"/>
              <a:buAutoNum type="arabicParenR" startAt="13"/>
              <a:tabLst>
                <a:tab pos="382270" algn="l"/>
              </a:tabLst>
            </a:pPr>
            <a:r>
              <a:rPr sz="1500" spc="5" dirty="0">
                <a:latin typeface="Calibri"/>
                <a:cs typeface="Calibri"/>
              </a:rPr>
              <a:t>Now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model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building..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2637103"/>
            <a:ext cx="4592955" cy="4337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5"/>
              </a:lnSpc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Algorithm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used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sz="28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this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project:-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3771137"/>
            <a:ext cx="5661660" cy="1892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34695">
              <a:lnSpc>
                <a:spcPct val="101299"/>
              </a:lnSpc>
              <a:spcBef>
                <a:spcPts val="80"/>
              </a:spcBef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sz="16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building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machine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learning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there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are</a:t>
            </a:r>
            <a:r>
              <a:rPr sz="1600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several </a:t>
            </a:r>
            <a:r>
              <a:rPr sz="1600" spc="-3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1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present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inside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module.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provides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two</a:t>
            </a:r>
            <a:r>
              <a:rPr sz="1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types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600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i.e.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regression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endParaRPr sz="1600">
              <a:latin typeface="Georgia"/>
              <a:cs typeface="Georgia"/>
            </a:endParaRPr>
          </a:p>
          <a:p>
            <a:pPr marL="12700" marR="5080">
              <a:lnSpc>
                <a:spcPct val="102499"/>
              </a:lnSpc>
              <a:spcBef>
                <a:spcPts val="795"/>
              </a:spcBef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classification.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Our</a:t>
            </a:r>
            <a:r>
              <a:rPr sz="16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dataset’s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sz="1600" spc="-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600" spc="-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600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predict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whether </a:t>
            </a:r>
            <a:r>
              <a:rPr sz="1600" spc="-3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fraud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is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reported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or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not.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So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this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kind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problem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use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712" y="5667704"/>
            <a:ext cx="1934210" cy="2355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classification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012" y="5990589"/>
            <a:ext cx="5417820" cy="5207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But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before the model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fitting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have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to seprate the predictor </a:t>
            </a:r>
            <a:r>
              <a:rPr sz="1600" spc="-3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variable, then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pass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 this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to the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712" y="6518402"/>
            <a:ext cx="2162810" cy="234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train_test_split</a:t>
            </a:r>
            <a:r>
              <a:rPr sz="1600" spc="-9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method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8489" y="6490461"/>
            <a:ext cx="32181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create</a:t>
            </a:r>
            <a:r>
              <a:rPr sz="1600" spc="-9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testing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012" y="6740778"/>
            <a:ext cx="5307330" cy="1569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setfor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prediction.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can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build as many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as 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want to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compare the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accuracy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given</a:t>
            </a:r>
            <a:r>
              <a:rPr sz="16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by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these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6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select</a:t>
            </a:r>
            <a:r>
              <a:rPr sz="1600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best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sz="1600" spc="-3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among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them.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712" y="8923984"/>
            <a:ext cx="2219960" cy="2355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16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have</a:t>
            </a:r>
            <a:r>
              <a:rPr sz="16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selected</a:t>
            </a:r>
            <a:r>
              <a:rPr sz="16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0000"/>
                </a:solidFill>
                <a:latin typeface="Georgia"/>
                <a:cs typeface="Georgia"/>
              </a:rPr>
              <a:t>5</a:t>
            </a:r>
            <a:r>
              <a:rPr sz="1600" spc="-7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models: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926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Garamond</vt:lpstr>
      <vt:lpstr>Georgia</vt:lpstr>
      <vt:lpstr>Symbol</vt:lpstr>
      <vt:lpstr>Times New Roman</vt:lpstr>
      <vt:lpstr>Organic</vt:lpstr>
      <vt:lpstr>PROJECT NAME:-</vt:lpstr>
      <vt:lpstr>INTRODUCTION</vt:lpstr>
      <vt:lpstr>Review of Literature</vt:lpstr>
      <vt:lpstr>Data Preprocessing and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MultinomialNB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NAME:-</dc:title>
  <dc:creator>LENOVO</dc:creator>
  <cp:lastModifiedBy>LENOVO</cp:lastModifiedBy>
  <cp:revision>1</cp:revision>
  <dcterms:created xsi:type="dcterms:W3CDTF">2022-11-23T09:01:39Z</dcterms:created>
  <dcterms:modified xsi:type="dcterms:W3CDTF">2022-11-23T09:10:53Z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2022-11-23T00:00:00Z</vt:filetime>
  </property>
</Properties>
</file>