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220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1129" y="285156"/>
            <a:ext cx="7254240" cy="1012308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956" y="1375853"/>
            <a:ext cx="6177439" cy="456251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958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553" y="6033765"/>
            <a:ext cx="5434247" cy="2164509"/>
          </a:xfrm>
        </p:spPr>
        <p:txBody>
          <a:bodyPr>
            <a:normAutofit/>
          </a:bodyPr>
          <a:lstStyle>
            <a:lvl1pPr marL="0" indent="0" algn="ctr">
              <a:spcBef>
                <a:spcPts val="826"/>
              </a:spcBef>
              <a:buNone/>
              <a:defRPr sz="1488">
                <a:solidFill>
                  <a:srgbClr val="FFFFFF"/>
                </a:solidFill>
              </a:defRPr>
            </a:lvl1pPr>
            <a:lvl2pPr marL="283373" indent="0" algn="ctr">
              <a:buNone/>
              <a:defRPr sz="1488"/>
            </a:lvl2pPr>
            <a:lvl3pPr marL="566745" indent="0" algn="ctr">
              <a:buNone/>
              <a:defRPr sz="1488"/>
            </a:lvl3pPr>
            <a:lvl4pPr marL="850118" indent="0" algn="ctr">
              <a:buNone/>
              <a:defRPr sz="1240"/>
            </a:lvl4pPr>
            <a:lvl5pPr marL="1133490" indent="0" algn="ctr">
              <a:buNone/>
              <a:defRPr sz="1240"/>
            </a:lvl5pPr>
            <a:lvl6pPr marL="1416863" indent="0" algn="ctr">
              <a:buNone/>
              <a:defRPr sz="1240"/>
            </a:lvl6pPr>
            <a:lvl7pPr marL="1700235" indent="0" algn="ctr">
              <a:buNone/>
              <a:defRPr sz="1240"/>
            </a:lvl7pPr>
            <a:lvl8pPr marL="1983608" indent="0" algn="ctr">
              <a:buNone/>
              <a:defRPr sz="1240"/>
            </a:lvl8pPr>
            <a:lvl9pPr marL="2266980" indent="0" algn="ctr">
              <a:buNone/>
              <a:defRPr sz="1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226358" y="5821962"/>
            <a:ext cx="51006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4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1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1" y="1188156"/>
            <a:ext cx="1440458" cy="84359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422" y="1188156"/>
            <a:ext cx="4604742" cy="843590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9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26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07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52" y="1829908"/>
            <a:ext cx="6177439" cy="4562517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958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799" y="6477974"/>
            <a:ext cx="5435013" cy="2126527"/>
          </a:xfrm>
        </p:spPr>
        <p:txBody>
          <a:bodyPr anchor="t">
            <a:normAutofit/>
          </a:bodyPr>
          <a:lstStyle>
            <a:lvl1pPr marL="0" indent="0" algn="ctr">
              <a:buNone/>
              <a:defRPr sz="1488">
                <a:solidFill>
                  <a:schemeClr val="accent1"/>
                </a:solidFill>
              </a:defRPr>
            </a:lvl1pPr>
            <a:lvl2pPr marL="283373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2pPr>
            <a:lvl3pPr marL="56674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850118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4pPr>
            <a:lvl5pPr marL="1133490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5pPr>
            <a:lvl6pPr marL="1416863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6pPr>
            <a:lvl7pPr marL="1700235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7pPr>
            <a:lvl8pPr marL="1983608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8pPr>
            <a:lvl9pPr marL="2266980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227932" y="6268858"/>
            <a:ext cx="51006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32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422" y="3208019"/>
            <a:ext cx="2947035" cy="6273461"/>
          </a:xfrm>
        </p:spPr>
        <p:txBody>
          <a:bodyPr/>
          <a:lstStyle>
            <a:lvl1pPr>
              <a:defRPr sz="1364"/>
            </a:lvl1pPr>
            <a:lvl2pPr>
              <a:defRPr sz="1240"/>
            </a:lvl2pPr>
            <a:lvl3pPr>
              <a:defRPr sz="1116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4614" y="3208020"/>
            <a:ext cx="2947035" cy="6273461"/>
          </a:xfrm>
        </p:spPr>
        <p:txBody>
          <a:bodyPr/>
          <a:lstStyle>
            <a:lvl1pPr>
              <a:defRPr sz="1364"/>
            </a:lvl1pPr>
            <a:lvl2pPr>
              <a:defRPr sz="1240"/>
            </a:lvl2pPr>
            <a:lvl3pPr>
              <a:defRPr sz="1116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0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22" y="3120874"/>
            <a:ext cx="2947035" cy="1211919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488" b="1"/>
            </a:lvl1pPr>
            <a:lvl2pPr marL="283373" indent="0">
              <a:buNone/>
              <a:defRPr sz="1240" b="1"/>
            </a:lvl2pPr>
            <a:lvl3pPr marL="566745" indent="0">
              <a:buNone/>
              <a:defRPr sz="1116" b="1"/>
            </a:lvl3pPr>
            <a:lvl4pPr marL="850118" indent="0">
              <a:buNone/>
              <a:defRPr sz="992" b="1"/>
            </a:lvl4pPr>
            <a:lvl5pPr marL="1133490" indent="0">
              <a:buNone/>
              <a:defRPr sz="992" b="1"/>
            </a:lvl5pPr>
            <a:lvl6pPr marL="1416863" indent="0">
              <a:buNone/>
              <a:defRPr sz="992" b="1"/>
            </a:lvl6pPr>
            <a:lvl7pPr marL="1700235" indent="0">
              <a:buNone/>
              <a:defRPr sz="992" b="1"/>
            </a:lvl7pPr>
            <a:lvl8pPr marL="1983608" indent="0">
              <a:buNone/>
              <a:defRPr sz="992" b="1"/>
            </a:lvl8pPr>
            <a:lvl9pPr marL="2266980" indent="0">
              <a:buNone/>
              <a:defRPr sz="9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422" y="4243497"/>
            <a:ext cx="2947035" cy="5275411"/>
          </a:xfrm>
        </p:spPr>
        <p:txBody>
          <a:bodyPr/>
          <a:lstStyle>
            <a:lvl1pPr>
              <a:defRPr sz="1364"/>
            </a:lvl1pPr>
            <a:lvl2pPr>
              <a:defRPr sz="1240"/>
            </a:lvl2pPr>
            <a:lvl3pPr>
              <a:defRPr sz="1116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5581" y="3117009"/>
            <a:ext cx="2947035" cy="1211919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488" b="1"/>
            </a:lvl1pPr>
            <a:lvl2pPr marL="283373" indent="0">
              <a:buNone/>
              <a:defRPr sz="1240" b="1"/>
            </a:lvl2pPr>
            <a:lvl3pPr marL="566745" indent="0">
              <a:buNone/>
              <a:defRPr sz="1116" b="1"/>
            </a:lvl3pPr>
            <a:lvl4pPr marL="850118" indent="0">
              <a:buNone/>
              <a:defRPr sz="992" b="1"/>
            </a:lvl4pPr>
            <a:lvl5pPr marL="1133490" indent="0">
              <a:buNone/>
              <a:defRPr sz="992" b="1"/>
            </a:lvl5pPr>
            <a:lvl6pPr marL="1416863" indent="0">
              <a:buNone/>
              <a:defRPr sz="992" b="1"/>
            </a:lvl6pPr>
            <a:lvl7pPr marL="1700235" indent="0">
              <a:buNone/>
              <a:defRPr sz="992" b="1"/>
            </a:lvl7pPr>
            <a:lvl8pPr marL="1983608" indent="0">
              <a:buNone/>
              <a:defRPr sz="992" b="1"/>
            </a:lvl8pPr>
            <a:lvl9pPr marL="2266980" indent="0">
              <a:buNone/>
              <a:defRPr sz="9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5581" y="4240128"/>
            <a:ext cx="2947035" cy="5275411"/>
          </a:xfrm>
        </p:spPr>
        <p:txBody>
          <a:bodyPr/>
          <a:lstStyle>
            <a:lvl1pPr>
              <a:defRPr sz="1364"/>
            </a:lvl1pPr>
            <a:lvl2pPr>
              <a:defRPr sz="1240"/>
            </a:lvl2pPr>
            <a:lvl3pPr>
              <a:defRPr sz="1116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4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6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9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2" y="1710944"/>
            <a:ext cx="2342515" cy="2708995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47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419" y="1710944"/>
            <a:ext cx="3429215" cy="7271512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2" y="4419939"/>
            <a:ext cx="2342515" cy="45625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61"/>
              </a:spcBef>
              <a:buNone/>
              <a:defRPr sz="1054"/>
            </a:lvl1pPr>
            <a:lvl2pPr marL="283373" indent="0">
              <a:buNone/>
              <a:defRPr sz="744"/>
            </a:lvl2pPr>
            <a:lvl3pPr marL="566745" indent="0">
              <a:buNone/>
              <a:defRPr sz="620"/>
            </a:lvl3pPr>
            <a:lvl4pPr marL="850118" indent="0">
              <a:buNone/>
              <a:defRPr sz="558"/>
            </a:lvl4pPr>
            <a:lvl5pPr marL="1133490" indent="0">
              <a:buNone/>
              <a:defRPr sz="558"/>
            </a:lvl5pPr>
            <a:lvl6pPr marL="1416863" indent="0">
              <a:buNone/>
              <a:defRPr sz="558"/>
            </a:lvl6pPr>
            <a:lvl7pPr marL="1700235" indent="0">
              <a:buNone/>
              <a:defRPr sz="558"/>
            </a:lvl7pPr>
            <a:lvl8pPr marL="1983608" indent="0">
              <a:buNone/>
              <a:defRPr sz="558"/>
            </a:lvl8pPr>
            <a:lvl9pPr marL="2266980" indent="0">
              <a:buNone/>
              <a:defRPr sz="55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66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2" y="1710944"/>
            <a:ext cx="2342515" cy="2708995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47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1346" y="1668170"/>
            <a:ext cx="3518518" cy="7242998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1735"/>
            </a:lvl1pPr>
            <a:lvl2pPr marL="283373" indent="0">
              <a:buNone/>
              <a:defRPr sz="1735"/>
            </a:lvl2pPr>
            <a:lvl3pPr marL="566745" indent="0">
              <a:buNone/>
              <a:defRPr sz="1488"/>
            </a:lvl3pPr>
            <a:lvl4pPr marL="850118" indent="0">
              <a:buNone/>
              <a:defRPr sz="1240"/>
            </a:lvl4pPr>
            <a:lvl5pPr marL="1133490" indent="0">
              <a:buNone/>
              <a:defRPr sz="1240"/>
            </a:lvl5pPr>
            <a:lvl6pPr marL="1416863" indent="0">
              <a:buNone/>
              <a:defRPr sz="1240"/>
            </a:lvl6pPr>
            <a:lvl7pPr marL="1700235" indent="0">
              <a:buNone/>
              <a:defRPr sz="1240"/>
            </a:lvl7pPr>
            <a:lvl8pPr marL="1983608" indent="0">
              <a:buNone/>
              <a:defRPr sz="1240"/>
            </a:lvl8pPr>
            <a:lvl9pPr marL="2266980" indent="0">
              <a:buNone/>
              <a:defRPr sz="12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2" y="4419939"/>
            <a:ext cx="2342515" cy="44912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61"/>
              </a:spcBef>
              <a:buNone/>
              <a:defRPr sz="1054"/>
            </a:lvl1pPr>
            <a:lvl2pPr marL="283373" indent="0">
              <a:buNone/>
              <a:defRPr sz="744"/>
            </a:lvl2pPr>
            <a:lvl3pPr marL="566745" indent="0">
              <a:buNone/>
              <a:defRPr sz="620"/>
            </a:lvl3pPr>
            <a:lvl4pPr marL="850118" indent="0">
              <a:buNone/>
              <a:defRPr sz="558"/>
            </a:lvl4pPr>
            <a:lvl5pPr marL="1133490" indent="0">
              <a:buNone/>
              <a:defRPr sz="558"/>
            </a:lvl5pPr>
            <a:lvl6pPr marL="1416863" indent="0">
              <a:buNone/>
              <a:defRPr sz="558"/>
            </a:lvl6pPr>
            <a:lvl7pPr marL="1700235" indent="0">
              <a:buNone/>
              <a:defRPr sz="558"/>
            </a:lvl7pPr>
            <a:lvl8pPr marL="1983608" indent="0">
              <a:buNone/>
              <a:defRPr sz="558"/>
            </a:lvl8pPr>
            <a:lvl9pPr marL="2266980" indent="0">
              <a:buNone/>
              <a:defRPr sz="55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3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1130" y="285158"/>
            <a:ext cx="7254240" cy="101230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422" y="950524"/>
            <a:ext cx="6120765" cy="211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23" y="3208020"/>
            <a:ext cx="6119123" cy="629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419" y="9704564"/>
            <a:ext cx="144354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7650" y="9704564"/>
            <a:ext cx="2924037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6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2366" y="9704564"/>
            <a:ext cx="105749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7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566745" rtl="0" eaLnBrk="1" latinLnBrk="0" hangingPunct="1">
        <a:lnSpc>
          <a:spcPct val="90000"/>
        </a:lnSpc>
        <a:spcBef>
          <a:spcPct val="0"/>
        </a:spcBef>
        <a:buNone/>
        <a:defRPr sz="3306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41686" indent="-113349" algn="l" defTabSz="566745" rtl="0" eaLnBrk="1" latinLnBrk="0" hangingPunct="1">
        <a:lnSpc>
          <a:spcPct val="90000"/>
        </a:lnSpc>
        <a:spcBef>
          <a:spcPts val="826"/>
        </a:spcBef>
        <a:buClr>
          <a:schemeClr val="accent1"/>
        </a:buClr>
        <a:buSzPct val="80000"/>
        <a:buFont typeface="Corbel" pitchFamily="34" charset="0"/>
        <a:buChar char="•"/>
        <a:defRPr sz="1653" kern="1200">
          <a:solidFill>
            <a:schemeClr val="accent1"/>
          </a:solidFill>
          <a:latin typeface="+mn-lt"/>
          <a:ea typeface="+mn-ea"/>
          <a:cs typeface="+mn-cs"/>
        </a:defRPr>
      </a:lvl1pPr>
      <a:lvl2pPr marL="283373" indent="-113349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488" kern="1200">
          <a:solidFill>
            <a:schemeClr val="accent1"/>
          </a:solidFill>
          <a:latin typeface="+mn-lt"/>
          <a:ea typeface="+mn-ea"/>
          <a:cs typeface="+mn-cs"/>
        </a:defRPr>
      </a:lvl2pPr>
      <a:lvl3pPr marL="453396" indent="-113349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322" kern="1200">
          <a:solidFill>
            <a:schemeClr val="accent1"/>
          </a:solidFill>
          <a:latin typeface="+mn-lt"/>
          <a:ea typeface="+mn-ea"/>
          <a:cs typeface="+mn-cs"/>
        </a:defRPr>
      </a:lvl3pPr>
      <a:lvl4pPr marL="623420" indent="-113349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4pPr>
      <a:lvl5pPr marL="760387" indent="-113349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5pPr>
      <a:lvl6pPr marL="909040" indent="-141686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6pPr>
      <a:lvl7pPr marL="1074320" indent="-141686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7pPr>
      <a:lvl8pPr marL="1239600" indent="-141686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8pPr>
      <a:lvl9pPr marL="1404880" indent="-141686" algn="l" defTabSz="566745" rtl="0" eaLnBrk="1" latinLnBrk="0" hangingPunct="1">
        <a:lnSpc>
          <a:spcPct val="90000"/>
        </a:lnSpc>
        <a:spcBef>
          <a:spcPts val="124"/>
        </a:spcBef>
        <a:spcAft>
          <a:spcPts val="248"/>
        </a:spcAft>
        <a:buClr>
          <a:schemeClr val="accent1"/>
        </a:buClr>
        <a:buSzPct val="80000"/>
        <a:buFont typeface="Corbel" pitchFamily="34" charset="0"/>
        <a:buChar char="•"/>
        <a:defRPr sz="1157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373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745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118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49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6863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235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3608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698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012" y="868426"/>
            <a:ext cx="324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u="none" spc="-1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u="none" spc="5" dirty="0">
                <a:solidFill>
                  <a:srgbClr val="000000"/>
                </a:solidFill>
                <a:latin typeface="Calibri"/>
                <a:cs typeface="Calibri"/>
              </a:rPr>
              <a:t>NAME:-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696" y="3274516"/>
            <a:ext cx="5050155" cy="436245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5"/>
              </a:lnSpc>
            </a:pPr>
            <a:r>
              <a:rPr sz="2800" b="1" i="1" u="heavy" spc="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FAKE</a:t>
            </a:r>
            <a:r>
              <a:rPr sz="2800" b="1" i="1" u="heavy" spc="-2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AND</a:t>
            </a:r>
            <a:r>
              <a:rPr sz="2800" b="1" i="1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REAL</a:t>
            </a:r>
            <a:r>
              <a:rPr sz="2800" b="1" i="1" u="heavy" spc="-3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NEWS</a:t>
            </a:r>
            <a:r>
              <a:rPr sz="2800" b="1" i="1" u="heavy" spc="-3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DETECTION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012" y="5066791"/>
            <a:ext cx="300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SUBMITTED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BY: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696" y="7308215"/>
            <a:ext cx="6257290" cy="558165"/>
          </a:xfrm>
          <a:prstGeom prst="rect">
            <a:avLst/>
          </a:prstGeom>
          <a:solidFill>
            <a:srgbClr val="008989"/>
          </a:solidFill>
        </p:spPr>
        <p:txBody>
          <a:bodyPr vert="horz" wrap="square" lIns="0" tIns="0" rIns="0" bIns="0" rtlCol="0">
            <a:spAutoFit/>
          </a:bodyPr>
          <a:lstStyle/>
          <a:p>
            <a:pPr marL="2381250">
              <a:lnSpc>
                <a:spcPts val="4150"/>
              </a:lnSpc>
            </a:pPr>
            <a:r>
              <a:rPr sz="3600" b="1" i="1" spc="-10" dirty="0">
                <a:solidFill>
                  <a:srgbClr val="92D050"/>
                </a:solidFill>
                <a:latin typeface="Calibri"/>
                <a:cs typeface="Calibri"/>
              </a:rPr>
              <a:t>Shivam</a:t>
            </a:r>
            <a:r>
              <a:rPr sz="3600" b="1" i="1" spc="-3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3600" b="1" i="1" spc="-5" dirty="0">
                <a:solidFill>
                  <a:srgbClr val="92D050"/>
                </a:solidFill>
                <a:latin typeface="Calibri"/>
                <a:cs typeface="Calibri"/>
              </a:rPr>
              <a:t>Sharma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010" y="878077"/>
            <a:ext cx="3378835" cy="542925"/>
          </a:xfrm>
          <a:prstGeom prst="rect">
            <a:avLst/>
          </a:prstGeom>
          <a:solidFill>
            <a:srgbClr val="00898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75"/>
              </a:lnSpc>
            </a:pPr>
            <a:r>
              <a:rPr spc="-5" dirty="0"/>
              <a:t>CON</a:t>
            </a:r>
            <a:r>
              <a:rPr spc="-20" dirty="0"/>
              <a:t>C</a:t>
            </a:r>
            <a:r>
              <a:rPr spc="-5" dirty="0"/>
              <a:t>LUSI</a:t>
            </a:r>
            <a:r>
              <a:rPr spc="5" dirty="0"/>
              <a:t>O</a:t>
            </a:r>
            <a:r>
              <a:rPr spc="-5" dirty="0"/>
              <a:t>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730250" y="3213100"/>
            <a:ext cx="6119123" cy="271414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9385" marR="5080">
              <a:lnSpc>
                <a:spcPct val="95800"/>
              </a:lnSpc>
              <a:spcBef>
                <a:spcPts val="185"/>
              </a:spcBef>
            </a:pPr>
            <a:r>
              <a:rPr spc="25" dirty="0">
                <a:solidFill>
                  <a:schemeClr val="tx1"/>
                </a:solidFill>
              </a:rPr>
              <a:t>We </a:t>
            </a:r>
            <a:r>
              <a:rPr spc="-5" dirty="0">
                <a:solidFill>
                  <a:schemeClr val="tx1"/>
                </a:solidFill>
              </a:rPr>
              <a:t>have trained </a:t>
            </a:r>
            <a:r>
              <a:rPr spc="5" dirty="0">
                <a:solidFill>
                  <a:schemeClr val="tx1"/>
                </a:solidFill>
              </a:rPr>
              <a:t>&amp; </a:t>
            </a:r>
            <a:r>
              <a:rPr spc="-5" dirty="0">
                <a:solidFill>
                  <a:schemeClr val="tx1"/>
                </a:solidFill>
              </a:rPr>
              <a:t>tested </a:t>
            </a:r>
            <a:r>
              <a:rPr dirty="0">
                <a:solidFill>
                  <a:schemeClr val="tx1"/>
                </a:solidFill>
              </a:rPr>
              <a:t>4 </a:t>
            </a:r>
            <a:r>
              <a:rPr spc="-5" dirty="0">
                <a:solidFill>
                  <a:schemeClr val="tx1"/>
                </a:solidFill>
              </a:rPr>
              <a:t>models </a:t>
            </a:r>
            <a:r>
              <a:rPr dirty="0">
                <a:solidFill>
                  <a:schemeClr val="tx1"/>
                </a:solidFill>
              </a:rPr>
              <a:t>for </a:t>
            </a:r>
            <a:r>
              <a:rPr spc="-5" dirty="0">
                <a:solidFill>
                  <a:schemeClr val="tx1"/>
                </a:solidFill>
              </a:rPr>
              <a:t>NLP task (implementing </a:t>
            </a:r>
            <a:r>
              <a:rPr dirty="0">
                <a:solidFill>
                  <a:schemeClr val="tx1"/>
                </a:solidFill>
              </a:rPr>
              <a:t>the </a:t>
            </a:r>
            <a:r>
              <a:rPr spc="-4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traditional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NLP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preprocessing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strategies).</a:t>
            </a:r>
            <a:r>
              <a:rPr dirty="0">
                <a:solidFill>
                  <a:schemeClr val="tx1"/>
                </a:solidFill>
              </a:rPr>
              <a:t> They</a:t>
            </a:r>
            <a:r>
              <a:rPr spc="-5" dirty="0">
                <a:solidFill>
                  <a:schemeClr val="tx1"/>
                </a:solidFill>
              </a:rPr>
              <a:t> all </a:t>
            </a:r>
            <a:r>
              <a:rPr spc="-10" dirty="0">
                <a:solidFill>
                  <a:schemeClr val="tx1"/>
                </a:solidFill>
              </a:rPr>
              <a:t>perform</a:t>
            </a:r>
            <a:r>
              <a:rPr spc="4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very 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good, </a:t>
            </a:r>
            <a:r>
              <a:rPr spc="-10" dirty="0">
                <a:solidFill>
                  <a:schemeClr val="tx1"/>
                </a:solidFill>
              </a:rPr>
              <a:t>however </a:t>
            </a:r>
            <a:r>
              <a:rPr dirty="0">
                <a:solidFill>
                  <a:schemeClr val="tx1"/>
                </a:solidFill>
              </a:rPr>
              <a:t>this </a:t>
            </a:r>
            <a:r>
              <a:rPr spc="-10" dirty="0">
                <a:solidFill>
                  <a:schemeClr val="tx1"/>
                </a:solidFill>
              </a:rPr>
              <a:t>is </a:t>
            </a:r>
            <a:r>
              <a:rPr dirty="0">
                <a:solidFill>
                  <a:schemeClr val="tx1"/>
                </a:solidFill>
              </a:rPr>
              <a:t>most </a:t>
            </a:r>
            <a:r>
              <a:rPr spc="-5" dirty="0">
                <a:solidFill>
                  <a:schemeClr val="tx1"/>
                </a:solidFill>
              </a:rPr>
              <a:t>likely </a:t>
            </a:r>
            <a:r>
              <a:rPr spc="-15" dirty="0">
                <a:solidFill>
                  <a:schemeClr val="tx1"/>
                </a:solidFill>
              </a:rPr>
              <a:t>due </a:t>
            </a:r>
            <a:r>
              <a:rPr spc="5" dirty="0">
                <a:solidFill>
                  <a:schemeClr val="tx1"/>
                </a:solidFill>
              </a:rPr>
              <a:t>to </a:t>
            </a:r>
            <a:r>
              <a:rPr dirty="0">
                <a:solidFill>
                  <a:schemeClr val="tx1"/>
                </a:solidFill>
              </a:rPr>
              <a:t>the high correlation </a:t>
            </a:r>
            <a:r>
              <a:rPr spc="-5" dirty="0">
                <a:solidFill>
                  <a:schemeClr val="tx1"/>
                </a:solidFill>
              </a:rPr>
              <a:t>of </a:t>
            </a:r>
            <a:r>
              <a:rPr dirty="0">
                <a:solidFill>
                  <a:schemeClr val="tx1"/>
                </a:solidFill>
              </a:rPr>
              <a:t>the 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target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other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categorical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features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(such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as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'subject').</a:t>
            </a:r>
          </a:p>
          <a:p>
            <a:pPr marL="146685">
              <a:lnSpc>
                <a:spcPct val="100000"/>
              </a:lnSpc>
            </a:pPr>
            <a:endParaRPr sz="1650" dirty="0"/>
          </a:p>
          <a:p>
            <a:pPr marL="159385" marR="264795">
              <a:lnSpc>
                <a:spcPts val="1850"/>
              </a:lnSpc>
              <a:spcBef>
                <a:spcPts val="5"/>
              </a:spcBef>
            </a:pPr>
            <a:r>
              <a:rPr spc="5" dirty="0"/>
              <a:t>If</a:t>
            </a:r>
            <a:r>
              <a:rPr spc="15" dirty="0"/>
              <a:t> </a:t>
            </a:r>
            <a:r>
              <a:rPr spc="-15" dirty="0"/>
              <a:t>we</a:t>
            </a:r>
            <a:r>
              <a:rPr dirty="0"/>
              <a:t> did</a:t>
            </a:r>
            <a:r>
              <a:rPr spc="10" dirty="0"/>
              <a:t> </a:t>
            </a:r>
            <a:r>
              <a:rPr spc="-15" dirty="0"/>
              <a:t>not</a:t>
            </a:r>
            <a:r>
              <a:rPr spc="15" dirty="0"/>
              <a:t> </a:t>
            </a:r>
            <a:r>
              <a:rPr spc="-5" dirty="0"/>
              <a:t>add</a:t>
            </a:r>
            <a:r>
              <a:rPr spc="-15" dirty="0"/>
              <a:t> </a:t>
            </a:r>
            <a:r>
              <a:rPr dirty="0"/>
              <a:t>it</a:t>
            </a:r>
            <a:r>
              <a:rPr spc="-5" dirty="0"/>
              <a:t> </a:t>
            </a:r>
            <a:r>
              <a:rPr spc="5" dirty="0"/>
              <a:t>to </a:t>
            </a:r>
            <a:r>
              <a:rPr spc="-10" dirty="0"/>
              <a:t>analysis,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result </a:t>
            </a:r>
            <a:r>
              <a:rPr dirty="0"/>
              <a:t>could</a:t>
            </a:r>
            <a:r>
              <a:rPr spc="-15" dirty="0"/>
              <a:t> </a:t>
            </a:r>
            <a:r>
              <a:rPr spc="-5" dirty="0"/>
              <a:t>have</a:t>
            </a:r>
            <a:r>
              <a:rPr dirty="0"/>
              <a:t> </a:t>
            </a:r>
            <a:r>
              <a:rPr spc="-5" dirty="0"/>
              <a:t>been</a:t>
            </a:r>
            <a:r>
              <a:rPr dirty="0"/>
              <a:t> </a:t>
            </a:r>
            <a:r>
              <a:rPr spc="-5" dirty="0"/>
              <a:t>totally </a:t>
            </a:r>
            <a:r>
              <a:rPr spc="-425" dirty="0"/>
              <a:t> </a:t>
            </a:r>
            <a:r>
              <a:rPr spc="-5" dirty="0"/>
              <a:t>different.</a:t>
            </a:r>
          </a:p>
          <a:p>
            <a:pPr marL="146685">
              <a:lnSpc>
                <a:spcPct val="100000"/>
              </a:lnSpc>
            </a:pPr>
            <a:endParaRPr sz="1500" dirty="0"/>
          </a:p>
          <a:p>
            <a:pPr marL="159385">
              <a:lnSpc>
                <a:spcPct val="100000"/>
              </a:lnSpc>
            </a:pPr>
            <a:r>
              <a:rPr dirty="0"/>
              <a:t>Bar plot</a:t>
            </a:r>
            <a:r>
              <a:rPr spc="-10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10" dirty="0"/>
              <a:t>all</a:t>
            </a:r>
            <a:r>
              <a:rPr spc="15" dirty="0"/>
              <a:t> </a:t>
            </a:r>
            <a:r>
              <a:rPr spc="-10" dirty="0"/>
              <a:t>algo.</a:t>
            </a:r>
            <a:r>
              <a:rPr spc="15" dirty="0"/>
              <a:t> </a:t>
            </a:r>
            <a:r>
              <a:rPr spc="-10" dirty="0"/>
              <a:t>That</a:t>
            </a:r>
            <a:r>
              <a:rPr spc="20" dirty="0"/>
              <a:t> </a:t>
            </a:r>
            <a:r>
              <a:rPr spc="-15" dirty="0"/>
              <a:t>was</a:t>
            </a:r>
            <a:r>
              <a:rPr spc="20" dirty="0"/>
              <a:t> </a:t>
            </a:r>
            <a:r>
              <a:rPr spc="-15" dirty="0"/>
              <a:t>used</a:t>
            </a:r>
            <a:r>
              <a:rPr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there</a:t>
            </a:r>
            <a:r>
              <a:rPr dirty="0"/>
              <a:t> </a:t>
            </a:r>
            <a:r>
              <a:rPr spc="-5" dirty="0"/>
              <a:t>predictions.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4432300"/>
            <a:ext cx="4724104" cy="2718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241" y="1420697"/>
            <a:ext cx="3003550" cy="558165"/>
          </a:xfrm>
          <a:prstGeom prst="rect">
            <a:avLst/>
          </a:prstGeom>
          <a:solidFill>
            <a:srgbClr val="00898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55"/>
              </a:lnSpc>
            </a:pPr>
            <a:r>
              <a:rPr u="none" dirty="0">
                <a:latin typeface="Calibri"/>
                <a:cs typeface="Calibri"/>
              </a:rPr>
              <a:t>INT</a:t>
            </a:r>
            <a:r>
              <a:rPr u="none" spc="-15" dirty="0">
                <a:latin typeface="Calibri"/>
                <a:cs typeface="Calibri"/>
              </a:rPr>
              <a:t>R</a:t>
            </a:r>
            <a:r>
              <a:rPr u="none" spc="-5" dirty="0">
                <a:latin typeface="Calibri"/>
                <a:cs typeface="Calibri"/>
              </a:rPr>
              <a:t>ODUCT</a:t>
            </a:r>
            <a:r>
              <a:rPr u="none" spc="-15" dirty="0">
                <a:latin typeface="Calibri"/>
                <a:cs typeface="Calibri"/>
              </a:rPr>
              <a:t>I</a:t>
            </a:r>
            <a:r>
              <a:rPr u="none" spc="-5" dirty="0">
                <a:latin typeface="Calibri"/>
                <a:cs typeface="Calibri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996" y="2514980"/>
            <a:ext cx="6249035" cy="606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b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l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2400" u="heavy" spc="-18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2400" u="heavy" spc="-10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: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alibri Light"/>
              <a:cs typeface="Calibri Light"/>
            </a:endParaRPr>
          </a:p>
          <a:p>
            <a:pPr marL="12700" marR="278130">
              <a:lnSpc>
                <a:spcPct val="95900"/>
              </a:lnSpc>
            </a:pPr>
            <a:r>
              <a:rPr sz="1800" dirty="0">
                <a:latin typeface="Arial MT"/>
                <a:cs typeface="Arial MT"/>
              </a:rPr>
              <a:t>Fake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news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become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biggest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age.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serious impact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5" dirty="0">
                <a:latin typeface="Arial MT"/>
                <a:cs typeface="Arial MT"/>
              </a:rPr>
              <a:t> offline </a:t>
            </a:r>
            <a:r>
              <a:rPr sz="1800" dirty="0">
                <a:latin typeface="Arial MT"/>
                <a:cs typeface="Arial MT"/>
              </a:rPr>
              <a:t> discourse.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</a:t>
            </a:r>
            <a:r>
              <a:rPr sz="1800" spc="-15" dirty="0">
                <a:latin typeface="Arial MT"/>
                <a:cs typeface="Arial MT"/>
              </a:rPr>
              <a:t> 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5" dirty="0">
                <a:latin typeface="Arial MT"/>
                <a:cs typeface="Arial MT"/>
              </a:rPr>
              <a:t> saying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date, </a:t>
            </a:r>
            <a:r>
              <a:rPr sz="1800" dirty="0">
                <a:latin typeface="Arial MT"/>
                <a:cs typeface="Arial MT"/>
              </a:rPr>
              <a:t> fake</a:t>
            </a:r>
            <a:r>
              <a:rPr sz="1800" spc="-10" dirty="0">
                <a:latin typeface="Arial MT"/>
                <a:cs typeface="Arial MT"/>
              </a:rPr>
              <a:t> news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clear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present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danger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western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democracy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stability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society.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Arial MT"/>
              <a:cs typeface="Arial MT"/>
            </a:endParaRPr>
          </a:p>
          <a:p>
            <a:pPr marL="12700" marR="5080">
              <a:lnSpc>
                <a:spcPct val="111100"/>
              </a:lnSpc>
              <a:spcBef>
                <a:spcPts val="5"/>
              </a:spcBef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Fake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news's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simple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meaning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incorporate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information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that </a:t>
            </a:r>
            <a:r>
              <a:rPr sz="1800" spc="-484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leads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people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wrong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path. Nowadays fake news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spreading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like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water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people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share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this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information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without </a:t>
            </a:r>
            <a:r>
              <a:rPr sz="1800" spc="-484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verifying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it.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This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often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done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further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or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impose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certain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ideas and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often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achieved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with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political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agendas.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12700" marR="29209">
              <a:lnSpc>
                <a:spcPct val="111100"/>
              </a:lnSpc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For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media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outlets, the ability to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attract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viewers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their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websites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80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necessary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generate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online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advertising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revenue. </a:t>
            </a:r>
            <a:r>
              <a:rPr sz="1800" spc="-484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So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necessary</a:t>
            </a:r>
            <a:r>
              <a:rPr sz="18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detect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fake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news.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12700" marR="547370">
              <a:lnSpc>
                <a:spcPct val="111100"/>
              </a:lnSpc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So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we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have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build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model which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can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predict the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News </a:t>
            </a:r>
            <a:r>
              <a:rPr sz="1800" spc="-4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whether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1800" spc="-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Fake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or</a:t>
            </a:r>
            <a:r>
              <a:rPr sz="180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Real?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704" y="899413"/>
            <a:ext cx="2846070" cy="433070"/>
          </a:xfrm>
          <a:prstGeom prst="rect">
            <a:avLst/>
          </a:prstGeom>
          <a:solidFill>
            <a:srgbClr val="00898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5"/>
              </a:lnSpc>
            </a:pPr>
            <a:r>
              <a:rPr sz="2800" b="0" u="none" spc="-5" dirty="0">
                <a:latin typeface="Calibri Light"/>
                <a:cs typeface="Calibri Light"/>
              </a:rPr>
              <a:t>Re</a:t>
            </a:r>
            <a:r>
              <a:rPr sz="2800" b="0" u="none" spc="-40" dirty="0">
                <a:latin typeface="Calibri Light"/>
                <a:cs typeface="Calibri Light"/>
              </a:rPr>
              <a:t>v</a:t>
            </a:r>
            <a:r>
              <a:rPr sz="2800" b="0" u="none" spc="-20" dirty="0">
                <a:latin typeface="Calibri Light"/>
                <a:cs typeface="Calibri Light"/>
              </a:rPr>
              <a:t>i</a:t>
            </a:r>
            <a:r>
              <a:rPr sz="2800" b="0" u="none" spc="-25" dirty="0">
                <a:latin typeface="Calibri Light"/>
                <a:cs typeface="Calibri Light"/>
              </a:rPr>
              <a:t>e</a:t>
            </a:r>
            <a:r>
              <a:rPr sz="2800" b="0" u="none" spc="5" dirty="0">
                <a:latin typeface="Calibri Light"/>
                <a:cs typeface="Calibri Light"/>
              </a:rPr>
              <a:t>w</a:t>
            </a:r>
            <a:r>
              <a:rPr sz="2800" b="0" u="none" spc="-145" dirty="0">
                <a:latin typeface="Calibri Light"/>
                <a:cs typeface="Calibri Light"/>
              </a:rPr>
              <a:t> </a:t>
            </a:r>
            <a:r>
              <a:rPr sz="2800" b="0" u="none" spc="-5" dirty="0">
                <a:latin typeface="Calibri Light"/>
                <a:cs typeface="Calibri Light"/>
              </a:rPr>
              <a:t>o</a:t>
            </a:r>
            <a:r>
              <a:rPr sz="2800" b="0" u="heavy" dirty="0">
                <a:uFill>
                  <a:solidFill>
                    <a:srgbClr val="92D050"/>
                  </a:solidFill>
                </a:uFill>
                <a:latin typeface="Calibri Light"/>
                <a:cs typeface="Calibri Light"/>
              </a:rPr>
              <a:t>f</a:t>
            </a:r>
            <a:r>
              <a:rPr sz="2800" b="0" u="none" spc="-130" dirty="0">
                <a:latin typeface="Calibri Light"/>
                <a:cs typeface="Calibri Light"/>
              </a:rPr>
              <a:t> </a:t>
            </a:r>
            <a:r>
              <a:rPr sz="2800" b="0" u="none" spc="-30" dirty="0">
                <a:latin typeface="Calibri Light"/>
                <a:cs typeface="Calibri Light"/>
              </a:rPr>
              <a:t>L</a:t>
            </a:r>
            <a:r>
              <a:rPr sz="2800" b="0" u="heavy" dirty="0">
                <a:uFill>
                  <a:solidFill>
                    <a:srgbClr val="92D050"/>
                  </a:solidFill>
                </a:uFill>
                <a:latin typeface="Calibri Light"/>
                <a:cs typeface="Calibri Light"/>
              </a:rPr>
              <a:t>i</a:t>
            </a:r>
            <a:r>
              <a:rPr sz="2800" b="0" u="none" spc="-35" dirty="0">
                <a:latin typeface="Calibri Light"/>
                <a:cs typeface="Calibri Light"/>
              </a:rPr>
              <a:t>t</a:t>
            </a:r>
            <a:r>
              <a:rPr sz="2800" b="0" u="none" spc="-5" dirty="0">
                <a:latin typeface="Calibri Light"/>
                <a:cs typeface="Calibri Light"/>
              </a:rPr>
              <a:t>era</a:t>
            </a:r>
            <a:r>
              <a:rPr sz="2800" b="0" u="none" spc="-45" dirty="0">
                <a:latin typeface="Calibri Light"/>
                <a:cs typeface="Calibri Light"/>
              </a:rPr>
              <a:t>t</a:t>
            </a:r>
            <a:r>
              <a:rPr sz="2800" b="0" u="heavy" dirty="0">
                <a:uFill>
                  <a:solidFill>
                    <a:srgbClr val="92D050"/>
                  </a:solidFill>
                </a:uFill>
                <a:latin typeface="Calibri Light"/>
                <a:cs typeface="Calibri Light"/>
              </a:rPr>
              <a:t>u</a:t>
            </a:r>
            <a:r>
              <a:rPr sz="2800" b="0" u="none" spc="-30" dirty="0">
                <a:latin typeface="Calibri Light"/>
                <a:cs typeface="Calibri Light"/>
              </a:rPr>
              <a:t>r</a:t>
            </a:r>
            <a:r>
              <a:rPr sz="2800" b="0" u="heavy" dirty="0">
                <a:uFill>
                  <a:solidFill>
                    <a:srgbClr val="92D050"/>
                  </a:solidFill>
                </a:uFill>
                <a:latin typeface="Calibri Light"/>
                <a:cs typeface="Calibri Light"/>
              </a:rPr>
              <a:t>e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42415"/>
            <a:ext cx="5316855" cy="204088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200"/>
              </a:spcBef>
            </a:pPr>
            <a:r>
              <a:rPr sz="1800" spc="-5" dirty="0">
                <a:latin typeface="Calibri"/>
                <a:cs typeface="Calibri"/>
              </a:rPr>
              <a:t>The topic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about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build </a:t>
            </a:r>
            <a:r>
              <a:rPr sz="1800" dirty="0">
                <a:latin typeface="Calibri"/>
                <a:cs typeface="Calibri"/>
              </a:rPr>
              <a:t>a Model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predict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News whether 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it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is Fake or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Real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by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analyzing the </a:t>
            </a:r>
            <a:r>
              <a:rPr sz="1800" spc="-4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two datasets that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given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us in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which one dataset </a:t>
            </a:r>
            <a:r>
              <a:rPr sz="1800" spc="-4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contain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News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are</a:t>
            </a:r>
            <a:r>
              <a:rPr sz="180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Fake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Other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800" spc="2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Real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so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we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have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merge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these two datsets and make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label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column in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which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fake are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be 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given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as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0 and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real 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is </a:t>
            </a:r>
            <a:r>
              <a:rPr sz="1800" spc="-4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Arial MT"/>
                <a:cs typeface="Arial MT"/>
              </a:rPr>
              <a:t>1.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4109973"/>
            <a:ext cx="5473700" cy="402590"/>
          </a:xfrm>
          <a:prstGeom prst="rect">
            <a:avLst/>
          </a:prstGeom>
          <a:solidFill>
            <a:srgbClr val="00898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sz="2600" b="1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Motivation </a:t>
            </a:r>
            <a:r>
              <a:rPr sz="26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for</a:t>
            </a:r>
            <a:r>
              <a:rPr sz="2600" b="1" u="heavy" spc="-2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the</a:t>
            </a:r>
            <a:r>
              <a:rPr sz="26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Problem</a:t>
            </a:r>
            <a:r>
              <a:rPr sz="2600" b="1" u="heavy" spc="-2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Undertaken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4874767"/>
            <a:ext cx="6276340" cy="187896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85"/>
              </a:spcBef>
            </a:pPr>
            <a:r>
              <a:rPr sz="1800" dirty="0">
                <a:latin typeface="Arial MT"/>
                <a:cs typeface="Arial MT"/>
              </a:rPr>
              <a:t>Fake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news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become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biggest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our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age.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serious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impact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5" dirty="0">
                <a:latin typeface="Arial MT"/>
                <a:cs typeface="Arial MT"/>
              </a:rPr>
              <a:t> offline </a:t>
            </a:r>
            <a:r>
              <a:rPr sz="1800" dirty="0">
                <a:latin typeface="Arial MT"/>
                <a:cs typeface="Arial MT"/>
              </a:rPr>
              <a:t> discourse.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saying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date, </a:t>
            </a:r>
            <a:r>
              <a:rPr sz="1800" dirty="0">
                <a:latin typeface="Arial MT"/>
                <a:cs typeface="Arial MT"/>
              </a:rPr>
              <a:t> fake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news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clear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present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danger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western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democracy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stability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society.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-15" dirty="0">
                <a:latin typeface="Arial MT"/>
                <a:cs typeface="Arial MT"/>
              </a:rPr>
              <a:t> we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predict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news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fake.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7740980"/>
            <a:ext cx="5586730" cy="558165"/>
          </a:xfrm>
          <a:prstGeom prst="rect">
            <a:avLst/>
          </a:prstGeom>
          <a:solidFill>
            <a:srgbClr val="00898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55"/>
              </a:lnSpc>
            </a:pP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Data</a:t>
            </a:r>
            <a:r>
              <a:rPr sz="3600" u="heavy" spc="-6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Sources</a:t>
            </a:r>
            <a:r>
              <a:rPr sz="3600" u="heavy" spc="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and</a:t>
            </a:r>
            <a:r>
              <a:rPr sz="3600" u="heavy" spc="-5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their</a:t>
            </a:r>
            <a:r>
              <a:rPr sz="3600" u="heavy" spc="-4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format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909" y="8926880"/>
            <a:ext cx="1172210" cy="10985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241935" algn="l"/>
              </a:tabLst>
            </a:pPr>
            <a:r>
              <a:rPr sz="1800" spc="-5" dirty="0">
                <a:latin typeface="Arial MT"/>
                <a:cs typeface="Arial MT"/>
              </a:rPr>
              <a:t>Kaggle</a:t>
            </a:r>
            <a:endParaRPr sz="18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Symbol"/>
              <a:buChar char=""/>
              <a:tabLst>
                <a:tab pos="241935" algn="l"/>
              </a:tabLst>
            </a:pPr>
            <a:r>
              <a:rPr sz="1800" dirty="0">
                <a:latin typeface="Arial MT"/>
                <a:cs typeface="Arial MT"/>
              </a:rPr>
              <a:t>F</a:t>
            </a:r>
            <a:r>
              <a:rPr sz="1800" spc="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k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20" dirty="0">
                <a:latin typeface="Arial MT"/>
                <a:cs typeface="Arial MT"/>
              </a:rPr>
              <a:t>.</a:t>
            </a:r>
            <a:r>
              <a:rPr sz="1800" spc="10" dirty="0">
                <a:latin typeface="Arial MT"/>
                <a:cs typeface="Arial MT"/>
              </a:rPr>
              <a:t>cs</a:t>
            </a:r>
            <a:r>
              <a:rPr sz="1800" dirty="0">
                <a:latin typeface="Arial MT"/>
                <a:cs typeface="Arial MT"/>
              </a:rPr>
              <a:t>v</a:t>
            </a:r>
            <a:endParaRPr sz="18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Symbol"/>
              <a:buChar char=""/>
              <a:tabLst>
                <a:tab pos="241935" algn="l"/>
              </a:tabLst>
            </a:pPr>
            <a:r>
              <a:rPr sz="1800" dirty="0">
                <a:latin typeface="Arial MT"/>
                <a:cs typeface="Arial MT"/>
              </a:rPr>
              <a:t>True.csv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617" y="978661"/>
            <a:ext cx="5254625" cy="558165"/>
          </a:xfrm>
          <a:prstGeom prst="rect">
            <a:avLst/>
          </a:prstGeom>
          <a:solidFill>
            <a:srgbClr val="00898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50"/>
              </a:lnSpc>
            </a:pP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b="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Preprocessing and</a:t>
            </a:r>
            <a:r>
              <a:rPr b="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FF0000"/>
                </a:solidFill>
                <a:latin typeface="Calibri"/>
                <a:cs typeface="Calibri"/>
              </a:rPr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684" y="1877694"/>
            <a:ext cx="442087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steps</a:t>
            </a:r>
            <a:r>
              <a:rPr sz="1500" spc="-5" dirty="0">
                <a:latin typeface="Calibri"/>
                <a:cs typeface="Calibri"/>
              </a:rPr>
              <a:t> followed for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cleaning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EDA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data:-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404" y="2699689"/>
            <a:ext cx="5354955" cy="22752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41300" marR="5080" indent="-229235">
              <a:lnSpc>
                <a:spcPct val="105900"/>
              </a:lnSpc>
              <a:spcBef>
                <a:spcPts val="5"/>
              </a:spcBef>
              <a:buSzPct val="106666"/>
              <a:buAutoNum type="arabicParenR"/>
              <a:tabLst>
                <a:tab pos="241935" algn="l"/>
              </a:tabLst>
            </a:pPr>
            <a:r>
              <a:rPr sz="1500" dirty="0">
                <a:latin typeface="Calibri"/>
                <a:cs typeface="Calibri"/>
              </a:rPr>
              <a:t>First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5" dirty="0">
                <a:latin typeface="Calibri"/>
                <a:cs typeface="Calibri"/>
              </a:rPr>
              <a:t> analyse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data </a:t>
            </a:r>
            <a:r>
              <a:rPr sz="1500" spc="-10" dirty="0">
                <a:latin typeface="Calibri"/>
                <a:cs typeface="Calibri"/>
              </a:rPr>
              <a:t>by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simply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data.info()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5" dirty="0">
                <a:latin typeface="Calibri"/>
                <a:cs typeface="Calibri"/>
              </a:rPr>
              <a:t> data.describe()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methods </a:t>
            </a:r>
            <a:r>
              <a:rPr sz="1500" spc="5" dirty="0">
                <a:latin typeface="Calibri"/>
                <a:cs typeface="Calibri"/>
              </a:rPr>
              <a:t>so </a:t>
            </a:r>
            <a:r>
              <a:rPr sz="1500" spc="-10" dirty="0">
                <a:latin typeface="Calibri"/>
                <a:cs typeface="Calibri"/>
              </a:rPr>
              <a:t>that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spc="-5" dirty="0">
                <a:latin typeface="Calibri"/>
                <a:cs typeface="Calibri"/>
              </a:rPr>
              <a:t>can check about the datatypes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checked </a:t>
            </a:r>
            <a:r>
              <a:rPr sz="1500" dirty="0">
                <a:latin typeface="Calibri"/>
                <a:cs typeface="Calibri"/>
              </a:rPr>
              <a:t> themean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, </a:t>
            </a:r>
            <a:r>
              <a:rPr sz="1500" spc="-5" dirty="0">
                <a:latin typeface="Calibri"/>
                <a:cs typeface="Calibri"/>
              </a:rPr>
              <a:t>median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deviation.</a:t>
            </a:r>
            <a:endParaRPr sz="1500">
              <a:latin typeface="Calibri"/>
              <a:cs typeface="Calibri"/>
            </a:endParaRPr>
          </a:p>
          <a:p>
            <a:pPr marL="241300" marR="911860" indent="-229235">
              <a:lnSpc>
                <a:spcPct val="105200"/>
              </a:lnSpc>
              <a:spcBef>
                <a:spcPts val="1000"/>
              </a:spcBef>
              <a:buSzPct val="106666"/>
              <a:buAutoNum type="arabicParenR"/>
              <a:tabLst>
                <a:tab pos="241935" algn="l"/>
              </a:tabLst>
            </a:pPr>
            <a:r>
              <a:rPr sz="1500" dirty="0">
                <a:latin typeface="Calibri"/>
                <a:cs typeface="Calibri"/>
              </a:rPr>
              <a:t>Then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spc="-5" dirty="0">
                <a:latin typeface="Calibri"/>
                <a:cs typeface="Calibri"/>
              </a:rPr>
              <a:t>checked for null value if </a:t>
            </a:r>
            <a:r>
              <a:rPr sz="1500" dirty="0">
                <a:latin typeface="Calibri"/>
                <a:cs typeface="Calibri"/>
              </a:rPr>
              <a:t>any present there </a:t>
            </a:r>
            <a:r>
              <a:rPr sz="1500" spc="-10" dirty="0">
                <a:latin typeface="Calibri"/>
                <a:cs typeface="Calibri"/>
              </a:rPr>
              <a:t>by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Isnull().sum()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method.</a:t>
            </a:r>
            <a:endParaRPr sz="1500">
              <a:latin typeface="Calibri"/>
              <a:cs typeface="Calibri"/>
            </a:endParaRPr>
          </a:p>
          <a:p>
            <a:pPr marL="241300" marR="29209" indent="-229235">
              <a:lnSpc>
                <a:spcPct val="105200"/>
              </a:lnSpc>
              <a:spcBef>
                <a:spcPts val="1000"/>
              </a:spcBef>
              <a:buSzPct val="106666"/>
              <a:buAutoNum type="arabicParenR"/>
              <a:tabLst>
                <a:tab pos="241935" algn="l"/>
              </a:tabLst>
            </a:pPr>
            <a:r>
              <a:rPr sz="1500" dirty="0">
                <a:latin typeface="Calibri"/>
                <a:cs typeface="Calibri"/>
              </a:rPr>
              <a:t>Then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add </a:t>
            </a:r>
            <a:r>
              <a:rPr sz="1500" spc="5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column for </a:t>
            </a:r>
            <a:r>
              <a:rPr sz="1500" dirty="0">
                <a:latin typeface="Calibri"/>
                <a:cs typeface="Calibri"/>
              </a:rPr>
              <a:t>both </a:t>
            </a:r>
            <a:r>
              <a:rPr sz="1500" spc="-5" dirty="0">
                <a:latin typeface="Calibri"/>
                <a:cs typeface="Calibri"/>
              </a:rPr>
              <a:t>datsets named </a:t>
            </a:r>
            <a:r>
              <a:rPr sz="1500" spc="5" dirty="0">
                <a:latin typeface="Calibri"/>
                <a:cs typeface="Calibri"/>
              </a:rPr>
              <a:t>as </a:t>
            </a:r>
            <a:r>
              <a:rPr sz="1500" spc="-5" dirty="0">
                <a:latin typeface="Calibri"/>
                <a:cs typeface="Calibri"/>
              </a:rPr>
              <a:t>‘label’ </a:t>
            </a:r>
            <a:r>
              <a:rPr sz="1500" dirty="0">
                <a:latin typeface="Calibri"/>
                <a:cs typeface="Calibri"/>
              </a:rPr>
              <a:t>and gave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fake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0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1.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90"/>
              </a:spcBef>
              <a:buSzPct val="106666"/>
              <a:buAutoNum type="arabicParenR"/>
              <a:tabLst>
                <a:tab pos="241935" algn="l"/>
              </a:tabLst>
            </a:pPr>
            <a:r>
              <a:rPr sz="1500" dirty="0">
                <a:latin typeface="Calibri"/>
                <a:cs typeface="Calibri"/>
              </a:rPr>
              <a:t>Then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merge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both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columns(row </a:t>
            </a:r>
            <a:r>
              <a:rPr sz="1500" dirty="0">
                <a:latin typeface="Calibri"/>
                <a:cs typeface="Calibri"/>
              </a:rPr>
              <a:t>wise)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 concat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methods.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404" y="6182613"/>
            <a:ext cx="4859020" cy="741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9235">
              <a:lnSpc>
                <a:spcPts val="1900"/>
              </a:lnSpc>
              <a:spcBef>
                <a:spcPts val="90"/>
              </a:spcBef>
            </a:pPr>
            <a:r>
              <a:rPr sz="1600" spc="-40" dirty="0">
                <a:latin typeface="Calibri"/>
                <a:cs typeface="Calibri"/>
              </a:rPr>
              <a:t>5)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After </a:t>
            </a:r>
            <a:r>
              <a:rPr sz="1500" dirty="0">
                <a:latin typeface="Calibri"/>
                <a:cs typeface="Calibri"/>
              </a:rPr>
              <a:t>make </a:t>
            </a:r>
            <a:r>
              <a:rPr sz="1500" spc="5" dirty="0">
                <a:latin typeface="Calibri"/>
                <a:cs typeface="Calibri"/>
              </a:rPr>
              <a:t>a </a:t>
            </a:r>
            <a:r>
              <a:rPr sz="1500" dirty="0">
                <a:latin typeface="Calibri"/>
                <a:cs typeface="Calibri"/>
              </a:rPr>
              <a:t>new </a:t>
            </a:r>
            <a:r>
              <a:rPr sz="1500" spc="-5" dirty="0">
                <a:latin typeface="Calibri"/>
                <a:cs typeface="Calibri"/>
              </a:rPr>
              <a:t>dataset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spc="-5" dirty="0">
                <a:latin typeface="Calibri"/>
                <a:cs typeface="Calibri"/>
              </a:rPr>
              <a:t>plot </a:t>
            </a:r>
            <a:r>
              <a:rPr sz="1500" spc="5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graph </a:t>
            </a:r>
            <a:r>
              <a:rPr sz="1500" dirty="0">
                <a:latin typeface="Calibri"/>
                <a:cs typeface="Calibri"/>
              </a:rPr>
              <a:t>by count </a:t>
            </a:r>
            <a:r>
              <a:rPr sz="1500" spc="-5" dirty="0">
                <a:latin typeface="Calibri"/>
                <a:cs typeface="Calibri"/>
              </a:rPr>
              <a:t>plot </a:t>
            </a:r>
            <a:r>
              <a:rPr sz="1500" dirty="0">
                <a:latin typeface="Calibri"/>
                <a:cs typeface="Calibri"/>
              </a:rPr>
              <a:t>on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subject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so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can</a:t>
            </a:r>
            <a:r>
              <a:rPr sz="1500" spc="-5" dirty="0">
                <a:latin typeface="Calibri"/>
                <a:cs typeface="Calibri"/>
              </a:rPr>
              <a:t> find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news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kind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5"/>
              </a:spcBef>
            </a:pPr>
            <a:r>
              <a:rPr sz="1500" spc="-5" dirty="0">
                <a:latin typeface="Calibri"/>
                <a:cs typeface="Calibri"/>
              </a:rPr>
              <a:t>subject.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127" y="5155844"/>
            <a:ext cx="4010319" cy="9333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0985" y="7038179"/>
            <a:ext cx="4425950" cy="2894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993393"/>
            <a:ext cx="5317490" cy="20218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285750" indent="-229235">
              <a:lnSpc>
                <a:spcPts val="1900"/>
              </a:lnSpc>
              <a:spcBef>
                <a:spcPts val="90"/>
              </a:spcBef>
              <a:buSzPct val="106666"/>
              <a:buAutoNum type="arabicParenR" startAt="6"/>
              <a:tabLst>
                <a:tab pos="241935" algn="l"/>
              </a:tabLst>
            </a:pP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format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dirty="0">
                <a:latin typeface="Calibri"/>
                <a:cs typeface="Calibri"/>
              </a:rPr>
              <a:t> not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need.</a:t>
            </a:r>
            <a:r>
              <a:rPr sz="1500" dirty="0">
                <a:latin typeface="Calibri"/>
                <a:cs typeface="Calibri"/>
              </a:rPr>
              <a:t> I</a:t>
            </a:r>
            <a:r>
              <a:rPr sz="1500" spc="-5" dirty="0">
                <a:latin typeface="Calibri"/>
                <a:cs typeface="Calibri"/>
              </a:rPr>
              <a:t> will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apply</a:t>
            </a:r>
            <a:r>
              <a:rPr sz="1500" spc="5" dirty="0">
                <a:latin typeface="Calibri"/>
                <a:cs typeface="Calibri"/>
              </a:rPr>
              <a:t> 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appropriate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format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 future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purposes.</a:t>
            </a:r>
            <a:endParaRPr sz="1500">
              <a:latin typeface="Calibri"/>
              <a:cs typeface="Calibri"/>
            </a:endParaRPr>
          </a:p>
          <a:p>
            <a:pPr marL="241300" marR="18415" indent="-229235">
              <a:lnSpc>
                <a:spcPct val="105200"/>
              </a:lnSpc>
              <a:spcBef>
                <a:spcPts val="10"/>
              </a:spcBef>
              <a:buSzPct val="106666"/>
              <a:buAutoNum type="arabicParenR" startAt="6"/>
              <a:tabLst>
                <a:tab pos="241935" algn="l"/>
              </a:tabLst>
            </a:pPr>
            <a:r>
              <a:rPr sz="1500" dirty="0">
                <a:latin typeface="Calibri"/>
                <a:cs typeface="Calibri"/>
              </a:rPr>
              <a:t>Then make </a:t>
            </a:r>
            <a:r>
              <a:rPr sz="1500" spc="-5" dirty="0">
                <a:latin typeface="Calibri"/>
                <a:cs typeface="Calibri"/>
              </a:rPr>
              <a:t>differently column for </a:t>
            </a:r>
            <a:r>
              <a:rPr sz="1500" spc="-10" dirty="0">
                <a:latin typeface="Calibri"/>
                <a:cs typeface="Calibri"/>
              </a:rPr>
              <a:t>day </a:t>
            </a:r>
            <a:r>
              <a:rPr sz="1500" spc="-5" dirty="0">
                <a:latin typeface="Calibri"/>
                <a:cs typeface="Calibri"/>
              </a:rPr>
              <a:t>month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year </a:t>
            </a:r>
            <a:r>
              <a:rPr sz="1500" spc="5" dirty="0">
                <a:latin typeface="Calibri"/>
                <a:cs typeface="Calibri"/>
              </a:rPr>
              <a:t>so </a:t>
            </a:r>
            <a:r>
              <a:rPr sz="1500" dirty="0">
                <a:latin typeface="Calibri"/>
                <a:cs typeface="Calibri"/>
              </a:rPr>
              <a:t>that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visualize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some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features</a:t>
            </a:r>
            <a:r>
              <a:rPr sz="1500" dirty="0">
                <a:latin typeface="Calibri"/>
                <a:cs typeface="Calibri"/>
              </a:rPr>
              <a:t> by </a:t>
            </a:r>
            <a:r>
              <a:rPr sz="1500" spc="-5" dirty="0">
                <a:latin typeface="Calibri"/>
                <a:cs typeface="Calibri"/>
              </a:rPr>
              <a:t>them.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85"/>
              </a:spcBef>
              <a:buSzPct val="106666"/>
              <a:buAutoNum type="arabicParenR" startAt="6"/>
              <a:tabLst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After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drop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column.</a:t>
            </a:r>
            <a:endParaRPr sz="1500">
              <a:latin typeface="Calibri"/>
              <a:cs typeface="Calibri"/>
            </a:endParaRPr>
          </a:p>
          <a:p>
            <a:pPr marL="241300" marR="5080" indent="-229235">
              <a:lnSpc>
                <a:spcPct val="105400"/>
              </a:lnSpc>
              <a:spcBef>
                <a:spcPts val="65"/>
              </a:spcBef>
              <a:buSzPct val="106666"/>
              <a:buAutoNum type="arabicParenR" startAt="6"/>
              <a:tabLst>
                <a:tab pos="241935" algn="l"/>
              </a:tabLst>
            </a:pPr>
            <a:r>
              <a:rPr sz="1500" spc="-5" dirty="0">
                <a:latin typeface="Calibri"/>
                <a:cs typeface="Calibri"/>
              </a:rPr>
              <a:t>After this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create </a:t>
            </a:r>
            <a:r>
              <a:rPr sz="1500" spc="5" dirty="0">
                <a:latin typeface="Calibri"/>
                <a:cs typeface="Calibri"/>
              </a:rPr>
              <a:t>a </a:t>
            </a:r>
            <a:r>
              <a:rPr sz="1500" dirty="0">
                <a:latin typeface="Calibri"/>
                <a:cs typeface="Calibri"/>
              </a:rPr>
              <a:t>new series </a:t>
            </a:r>
            <a:r>
              <a:rPr sz="1500" spc="5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check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dynamics </a:t>
            </a:r>
            <a:r>
              <a:rPr sz="1500" dirty="0">
                <a:latin typeface="Calibri"/>
                <a:cs typeface="Calibri"/>
              </a:rPr>
              <a:t>of fake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news </a:t>
            </a:r>
            <a:r>
              <a:rPr sz="1500" spc="5" dirty="0">
                <a:latin typeface="Calibri"/>
                <a:cs typeface="Calibri"/>
              </a:rPr>
              <a:t>so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understand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No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fake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news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spiked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after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july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month.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404" y="5963158"/>
            <a:ext cx="2819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45" dirty="0">
                <a:latin typeface="Calibri"/>
                <a:cs typeface="Calibri"/>
              </a:rPr>
              <a:t>1</a:t>
            </a:r>
            <a:r>
              <a:rPr sz="1600" spc="-25" dirty="0">
                <a:latin typeface="Calibri"/>
                <a:cs typeface="Calibri"/>
              </a:rPr>
              <a:t>0</a:t>
            </a:r>
            <a:r>
              <a:rPr sz="1600" spc="-3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726" y="5975350"/>
            <a:ext cx="36106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same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subject </a:t>
            </a:r>
            <a:r>
              <a:rPr sz="1500" spc="5" dirty="0">
                <a:latin typeface="Calibri"/>
                <a:cs typeface="Calibri"/>
              </a:rPr>
              <a:t>to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dynamics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686" y="3130803"/>
            <a:ext cx="4745660" cy="265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659" y="6501434"/>
            <a:ext cx="403902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981201"/>
            <a:ext cx="2819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45" dirty="0">
                <a:latin typeface="Calibri"/>
                <a:cs typeface="Calibri"/>
              </a:rPr>
              <a:t>1</a:t>
            </a:r>
            <a:r>
              <a:rPr sz="1600" spc="-25" dirty="0">
                <a:latin typeface="Calibri"/>
                <a:cs typeface="Calibri"/>
              </a:rPr>
              <a:t>1</a:t>
            </a:r>
            <a:r>
              <a:rPr sz="1600" spc="-3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726" y="993393"/>
            <a:ext cx="45497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Calibri"/>
                <a:cs typeface="Calibri"/>
              </a:rPr>
              <a:t>Then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copy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spc="-5" dirty="0">
                <a:latin typeface="Calibri"/>
                <a:cs typeface="Calibri"/>
              </a:rPr>
              <a:t>into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nlp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in which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</a:t>
            </a:r>
            <a:r>
              <a:rPr sz="1500" spc="-5" dirty="0">
                <a:latin typeface="Calibri"/>
                <a:cs typeface="Calibri"/>
              </a:rPr>
              <a:t> subject in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3335" y="1220393"/>
            <a:ext cx="4639310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95"/>
              </a:spcBef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title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subject affect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lot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can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perform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some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visuals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do </a:t>
            </a:r>
            <a:r>
              <a:rPr sz="1500" dirty="0">
                <a:latin typeface="Calibri"/>
                <a:cs typeface="Calibri"/>
              </a:rPr>
              <a:t>so.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404" y="1902078"/>
            <a:ext cx="2819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45" dirty="0">
                <a:latin typeface="Calibri"/>
                <a:cs typeface="Calibri"/>
              </a:rPr>
              <a:t>1</a:t>
            </a:r>
            <a:r>
              <a:rPr sz="1600" spc="-25" dirty="0">
                <a:latin typeface="Calibri"/>
                <a:cs typeface="Calibri"/>
              </a:rPr>
              <a:t>2</a:t>
            </a:r>
            <a:r>
              <a:rPr sz="1600" spc="-3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726" y="1914270"/>
            <a:ext cx="44989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took some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fake</a:t>
            </a:r>
            <a:r>
              <a:rPr sz="1500" spc="-10" dirty="0">
                <a:latin typeface="Calibri"/>
                <a:cs typeface="Calibri"/>
              </a:rPr>
              <a:t> news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generate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wordcloud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so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335" y="2158110"/>
            <a:ext cx="234442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some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loud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words 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4404" y="8737472"/>
            <a:ext cx="2819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45" dirty="0">
                <a:latin typeface="Calibri"/>
                <a:cs typeface="Calibri"/>
              </a:rPr>
              <a:t>1</a:t>
            </a:r>
            <a:r>
              <a:rPr sz="1600" spc="-25" dirty="0">
                <a:latin typeface="Calibri"/>
                <a:cs typeface="Calibri"/>
              </a:rPr>
              <a:t>3</a:t>
            </a:r>
            <a:r>
              <a:rPr sz="1600" spc="-3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2726" y="8749664"/>
            <a:ext cx="415417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Calibri"/>
                <a:cs typeface="Calibri"/>
              </a:rPr>
              <a:t>Then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after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Convert</a:t>
            </a:r>
            <a:r>
              <a:rPr sz="1500" spc="-5" dirty="0">
                <a:latin typeface="Calibri"/>
                <a:cs typeface="Calibri"/>
              </a:rPr>
              <a:t> all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messages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lower case,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we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335" y="8980525"/>
            <a:ext cx="4947285" cy="126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sz="1500" dirty="0">
                <a:latin typeface="Calibri"/>
                <a:cs typeface="Calibri"/>
              </a:rPr>
              <a:t>replaced </a:t>
            </a:r>
            <a:r>
              <a:rPr sz="1500" spc="-5" dirty="0">
                <a:latin typeface="Calibri"/>
                <a:cs typeface="Calibri"/>
              </a:rPr>
              <a:t>email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addresses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5" dirty="0">
                <a:latin typeface="Calibri"/>
                <a:cs typeface="Calibri"/>
              </a:rPr>
              <a:t> 'email',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URLs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5" dirty="0">
                <a:latin typeface="Calibri"/>
                <a:cs typeface="Calibri"/>
              </a:rPr>
              <a:t> 'webaddress’,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money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symbols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5" dirty="0">
                <a:latin typeface="Calibri"/>
                <a:cs typeface="Calibri"/>
              </a:rPr>
              <a:t> 'moneysymb' </a:t>
            </a:r>
            <a:r>
              <a:rPr sz="1500" dirty="0">
                <a:latin typeface="Calibri"/>
                <a:cs typeface="Calibri"/>
              </a:rPr>
              <a:t>(£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 </a:t>
            </a:r>
            <a:r>
              <a:rPr sz="1500" dirty="0">
                <a:latin typeface="Calibri"/>
                <a:cs typeface="Calibri"/>
              </a:rPr>
              <a:t>by </a:t>
            </a:r>
            <a:r>
              <a:rPr sz="1500" spc="-5" dirty="0">
                <a:latin typeface="Calibri"/>
                <a:cs typeface="Calibri"/>
              </a:rPr>
              <a:t>typed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5" dirty="0">
                <a:latin typeface="Calibri"/>
                <a:cs typeface="Calibri"/>
              </a:rPr>
              <a:t> ALT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key</a:t>
            </a:r>
            <a:endParaRPr sz="1500">
              <a:latin typeface="Calibri"/>
              <a:cs typeface="Calibri"/>
            </a:endParaRPr>
          </a:p>
          <a:p>
            <a:pPr marL="12700" marR="156210">
              <a:lnSpc>
                <a:spcPts val="1939"/>
              </a:lnSpc>
              <a:spcBef>
                <a:spcPts val="70"/>
              </a:spcBef>
            </a:pPr>
            <a:r>
              <a:rPr sz="1500" spc="5" dirty="0">
                <a:latin typeface="Calibri"/>
                <a:cs typeface="Calibri"/>
              </a:rPr>
              <a:t>+ 156), 10 </a:t>
            </a:r>
            <a:r>
              <a:rPr sz="1500" spc="-5" dirty="0">
                <a:latin typeface="Calibri"/>
                <a:cs typeface="Calibri"/>
              </a:rPr>
              <a:t>digit phone numbers (formats include paranthesis, </a:t>
            </a:r>
            <a:r>
              <a:rPr sz="1500" dirty="0">
                <a:latin typeface="Calibri"/>
                <a:cs typeface="Calibri"/>
              </a:rPr>
              <a:t> spaces,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spaces,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dashes)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'phonenumber',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numbers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00" dirty="0">
                <a:latin typeface="Calibri"/>
                <a:cs typeface="Calibri"/>
              </a:rPr>
              <a:t>with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'numbr'…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035" y="3115563"/>
            <a:ext cx="5391149" cy="500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3963161"/>
            <a:ext cx="2819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45" dirty="0">
                <a:latin typeface="Calibri"/>
                <a:cs typeface="Calibri"/>
              </a:rPr>
              <a:t>1</a:t>
            </a:r>
            <a:r>
              <a:rPr sz="1600" spc="-25" dirty="0">
                <a:latin typeface="Calibri"/>
                <a:cs typeface="Calibri"/>
              </a:rPr>
              <a:t>4</a:t>
            </a:r>
            <a:r>
              <a:rPr sz="1600" spc="-3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726" y="3975353"/>
            <a:ext cx="402780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Calibri"/>
                <a:cs typeface="Calibri"/>
              </a:rPr>
              <a:t>Then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after </a:t>
            </a:r>
            <a:r>
              <a:rPr sz="1500" spc="5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apply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lambda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function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remove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3335" y="4205782"/>
            <a:ext cx="5156200" cy="763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7400"/>
              </a:lnSpc>
              <a:spcBef>
                <a:spcPts val="105"/>
              </a:spcBef>
            </a:pPr>
            <a:r>
              <a:rPr sz="1500" spc="-5" dirty="0">
                <a:latin typeface="Calibri"/>
                <a:cs typeface="Calibri"/>
              </a:rPr>
              <a:t>Stopwords </a:t>
            </a:r>
            <a:r>
              <a:rPr sz="1500" dirty="0">
                <a:latin typeface="Calibri"/>
                <a:cs typeface="Calibri"/>
              </a:rPr>
              <a:t>andpunctuations from </a:t>
            </a:r>
            <a:r>
              <a:rPr sz="1500" spc="-1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comment </a:t>
            </a:r>
            <a:r>
              <a:rPr sz="1500" dirty="0">
                <a:latin typeface="Calibri"/>
                <a:cs typeface="Calibri"/>
              </a:rPr>
              <a:t>and then </a:t>
            </a:r>
            <a:r>
              <a:rPr sz="1500" spc="5" dirty="0">
                <a:latin typeface="Calibri"/>
                <a:cs typeface="Calibri"/>
              </a:rPr>
              <a:t>we </a:t>
            </a:r>
            <a:r>
              <a:rPr sz="1500" spc="-5" dirty="0">
                <a:latin typeface="Calibri"/>
                <a:cs typeface="Calibri"/>
              </a:rPr>
              <a:t>used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WordNetLemmatizer </a:t>
            </a:r>
            <a:r>
              <a:rPr sz="1500" spc="5" dirty="0">
                <a:latin typeface="Calibri"/>
                <a:cs typeface="Calibri"/>
              </a:rPr>
              <a:t>so </a:t>
            </a:r>
            <a:r>
              <a:rPr sz="1500" dirty="0">
                <a:latin typeface="Calibri"/>
                <a:cs typeface="Calibri"/>
              </a:rPr>
              <a:t>that </a:t>
            </a:r>
            <a:r>
              <a:rPr sz="1500" spc="5" dirty="0">
                <a:latin typeface="Calibri"/>
                <a:cs typeface="Calibri"/>
              </a:rPr>
              <a:t>we can </a:t>
            </a:r>
            <a:r>
              <a:rPr sz="1500" spc="-5" dirty="0">
                <a:latin typeface="Calibri"/>
                <a:cs typeface="Calibri"/>
              </a:rPr>
              <a:t>make Lemmas </a:t>
            </a:r>
            <a:r>
              <a:rPr sz="1500" dirty="0">
                <a:latin typeface="Calibri"/>
                <a:cs typeface="Calibri"/>
              </a:rPr>
              <a:t>and words </a:t>
            </a:r>
            <a:r>
              <a:rPr sz="1500" spc="5" dirty="0">
                <a:latin typeface="Calibri"/>
                <a:cs typeface="Calibri"/>
              </a:rPr>
              <a:t>can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bereduced</a:t>
            </a:r>
            <a:r>
              <a:rPr sz="1500" spc="-5" dirty="0">
                <a:latin typeface="Calibri"/>
                <a:cs typeface="Calibri"/>
              </a:rPr>
              <a:t> into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their meaningful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roots..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404" y="7447915"/>
            <a:ext cx="5280025" cy="1273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41300" marR="5080" indent="-229235">
              <a:lnSpc>
                <a:spcPct val="105200"/>
              </a:lnSpc>
              <a:spcBef>
                <a:spcPts val="5"/>
              </a:spcBef>
              <a:buSzPct val="106666"/>
              <a:buAutoNum type="arabicParenR" startAt="15"/>
              <a:tabLst>
                <a:tab pos="382270" algn="l"/>
              </a:tabLst>
            </a:pPr>
            <a:r>
              <a:rPr sz="1500" dirty="0">
                <a:latin typeface="Calibri"/>
                <a:cs typeface="Calibri"/>
              </a:rPr>
              <a:t>Then </a:t>
            </a:r>
            <a:r>
              <a:rPr sz="1500" spc="-5" dirty="0">
                <a:latin typeface="Calibri"/>
                <a:cs typeface="Calibri"/>
              </a:rPr>
              <a:t>after this </a:t>
            </a:r>
            <a:r>
              <a:rPr sz="1500" spc="5" dirty="0">
                <a:latin typeface="Calibri"/>
                <a:cs typeface="Calibri"/>
              </a:rPr>
              <a:t>we are </a:t>
            </a:r>
            <a:r>
              <a:rPr sz="1500" spc="-5" dirty="0">
                <a:latin typeface="Calibri"/>
                <a:cs typeface="Calibri"/>
              </a:rPr>
              <a:t>ready </a:t>
            </a:r>
            <a:r>
              <a:rPr sz="1500" spc="5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convert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messages </a:t>
            </a:r>
            <a:r>
              <a:rPr sz="1500" spc="-5" dirty="0">
                <a:latin typeface="Calibri"/>
                <a:cs typeface="Calibri"/>
              </a:rPr>
              <a:t>into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Vector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form</a:t>
            </a:r>
            <a:r>
              <a:rPr sz="1500" spc="-10" dirty="0">
                <a:latin typeface="Calibri"/>
                <a:cs typeface="Calibri"/>
              </a:rPr>
              <a:t> (as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machine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5" dirty="0">
                <a:latin typeface="Calibri"/>
                <a:cs typeface="Calibri"/>
              </a:rPr>
              <a:t> understand object/strings) </a:t>
            </a:r>
            <a:r>
              <a:rPr sz="1500" dirty="0">
                <a:latin typeface="Calibri"/>
                <a:cs typeface="Calibri"/>
              </a:rPr>
              <a:t>with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25"/>
              </a:spcBef>
            </a:pPr>
            <a:r>
              <a:rPr sz="1500" spc="-5" dirty="0">
                <a:latin typeface="Calibri"/>
                <a:cs typeface="Calibri"/>
              </a:rPr>
              <a:t>thehelp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TF-IDF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Vectorizer…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381635" indent="-369570">
              <a:lnSpc>
                <a:spcPct val="100000"/>
              </a:lnSpc>
              <a:spcBef>
                <a:spcPts val="5"/>
              </a:spcBef>
              <a:buSzPct val="106666"/>
              <a:buAutoNum type="arabicParenR" startAt="16"/>
              <a:tabLst>
                <a:tab pos="382270" algn="l"/>
              </a:tabLst>
            </a:pPr>
            <a:r>
              <a:rPr sz="1500" spc="5" dirty="0">
                <a:latin typeface="Calibri"/>
                <a:cs typeface="Calibri"/>
              </a:rPr>
              <a:t>Now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are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ready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model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building..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267" y="1104958"/>
            <a:ext cx="5468467" cy="25175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900" y="4992496"/>
            <a:ext cx="5289550" cy="2210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704" y="1006093"/>
            <a:ext cx="4589780" cy="4330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5"/>
              </a:lnSpc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project:-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012" y="2130678"/>
            <a:ext cx="5637530" cy="1889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28345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For</a:t>
            </a:r>
            <a:r>
              <a:rPr sz="1600" spc="-8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building</a:t>
            </a:r>
            <a:r>
              <a:rPr sz="1600" spc="-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machine</a:t>
            </a:r>
            <a:r>
              <a:rPr sz="1600" spc="-8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learning</a:t>
            </a:r>
            <a:r>
              <a:rPr sz="1600" spc="-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r>
              <a:rPr sz="1600" spc="-8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there</a:t>
            </a:r>
            <a:r>
              <a:rPr sz="1600" spc="-8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are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several </a:t>
            </a:r>
            <a:r>
              <a:rPr sz="1600" spc="-37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r>
              <a:rPr sz="1600" spc="114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present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inside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600" spc="-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Sklearn</a:t>
            </a:r>
            <a:r>
              <a:rPr sz="16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module.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Sklearn</a:t>
            </a:r>
            <a:r>
              <a:rPr sz="1600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provides</a:t>
            </a:r>
            <a:r>
              <a:rPr sz="1600" spc="-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two</a:t>
            </a:r>
            <a:r>
              <a:rPr sz="1600" spc="-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types</a:t>
            </a:r>
            <a:r>
              <a:rPr sz="1600" spc="-5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1600" spc="-5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i.e.</a:t>
            </a:r>
            <a:r>
              <a:rPr sz="1600" spc="-6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regression</a:t>
            </a:r>
            <a:r>
              <a:rPr sz="16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endParaRPr sz="1600">
              <a:latin typeface="Georgia"/>
              <a:cs typeface="Georgia"/>
            </a:endParaRPr>
          </a:p>
          <a:p>
            <a:pPr marL="12700" marR="5080">
              <a:lnSpc>
                <a:spcPct val="102499"/>
              </a:lnSpc>
              <a:spcBef>
                <a:spcPts val="795"/>
              </a:spcBef>
            </a:pP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classification.</a:t>
            </a:r>
            <a:r>
              <a:rPr sz="1600" spc="-9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Our</a:t>
            </a:r>
            <a:r>
              <a:rPr sz="1600" spc="-8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dataset’s</a:t>
            </a:r>
            <a:r>
              <a:rPr sz="1600" spc="-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target</a:t>
            </a:r>
            <a:r>
              <a:rPr sz="1600" spc="-1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variable</a:t>
            </a:r>
            <a:r>
              <a:rPr sz="1600" spc="-8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sz="1600" spc="-9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1600" spc="-8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predict</a:t>
            </a:r>
            <a:r>
              <a:rPr sz="1600" spc="-7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whether </a:t>
            </a:r>
            <a:r>
              <a:rPr sz="1600" spc="-3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fraud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is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reported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or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not.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So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for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this</a:t>
            </a:r>
            <a:r>
              <a:rPr sz="16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kind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problem</a:t>
            </a:r>
            <a:r>
              <a:rPr sz="1600" spc="3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we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use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12" y="4027677"/>
            <a:ext cx="1934210" cy="2349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0"/>
              </a:lnSpc>
            </a:pP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classification</a:t>
            </a:r>
            <a:r>
              <a:rPr sz="1600" spc="-4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012" y="4347209"/>
            <a:ext cx="5417820" cy="5207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But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before the model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fitting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have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to seprate the predictor </a:t>
            </a:r>
            <a:r>
              <a:rPr sz="1600" spc="-37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target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variable, then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we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 pass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 this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variable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to the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4875275"/>
            <a:ext cx="2162810" cy="2349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0"/>
              </a:lnSpc>
            </a:pP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train_test_split</a:t>
            </a:r>
            <a:r>
              <a:rPr sz="1600" spc="-9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method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5442" y="4847335"/>
            <a:ext cx="32061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o</a:t>
            </a:r>
            <a:r>
              <a:rPr sz="1600" spc="-7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c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r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e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a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e</a:t>
            </a:r>
            <a:r>
              <a:rPr sz="1600" spc="-11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15" dirty="0">
                <a:solidFill>
                  <a:srgbClr val="292929"/>
                </a:solidFill>
                <a:latin typeface="Georgia"/>
                <a:cs typeface="Georgia"/>
              </a:rPr>
              <a:t>t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h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e</a:t>
            </a:r>
            <a:r>
              <a:rPr sz="1600" spc="-8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r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a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in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i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n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g</a:t>
            </a:r>
            <a:r>
              <a:rPr sz="1600" spc="-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s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e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Georgia"/>
                <a:cs typeface="Georgia"/>
              </a:rPr>
              <a:t>a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n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d</a:t>
            </a:r>
            <a:r>
              <a:rPr sz="1600" spc="-8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e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st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in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g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012" y="5094223"/>
            <a:ext cx="5295265" cy="157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setfor</a:t>
            </a:r>
            <a:r>
              <a:rPr sz="1600" spc="-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600" spc="-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training</a:t>
            </a:r>
            <a:r>
              <a:rPr sz="1600" spc="-2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600" spc="-6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prediction.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2499"/>
              </a:lnSpc>
            </a:pP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can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build as many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as </a:t>
            </a:r>
            <a:r>
              <a:rPr sz="1600" spc="-20" dirty="0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want to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compare the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accuracy</a:t>
            </a:r>
            <a:r>
              <a:rPr sz="1600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given</a:t>
            </a:r>
            <a:r>
              <a:rPr sz="1600" spc="-6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by</a:t>
            </a:r>
            <a:r>
              <a:rPr sz="1600" spc="-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these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</a:t>
            </a:r>
            <a:r>
              <a:rPr sz="1600" spc="-7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sz="1600" spc="-5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select</a:t>
            </a:r>
            <a:r>
              <a:rPr sz="1600" spc="-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sz="1600" spc="-6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best</a:t>
            </a:r>
            <a:r>
              <a:rPr sz="16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 </a:t>
            </a:r>
            <a:r>
              <a:rPr sz="1600" spc="-37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among</a:t>
            </a:r>
            <a:r>
              <a:rPr sz="1600" spc="-30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them.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712" y="7283830"/>
            <a:ext cx="2778125" cy="289560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000" spc="-5" dirty="0">
                <a:solidFill>
                  <a:srgbClr val="92D050"/>
                </a:solidFill>
                <a:latin typeface="Georgia"/>
                <a:cs typeface="Georgia"/>
              </a:rPr>
              <a:t>I</a:t>
            </a:r>
            <a:r>
              <a:rPr sz="2000" spc="-70" dirty="0">
                <a:solidFill>
                  <a:srgbClr val="92D05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Georgia"/>
                <a:cs typeface="Georgia"/>
              </a:rPr>
              <a:t>have</a:t>
            </a:r>
            <a:r>
              <a:rPr sz="2000" spc="-65" dirty="0">
                <a:solidFill>
                  <a:srgbClr val="92D05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Georgia"/>
                <a:cs typeface="Georgia"/>
              </a:rPr>
              <a:t>selected</a:t>
            </a:r>
            <a:r>
              <a:rPr sz="2000" spc="-45" dirty="0">
                <a:solidFill>
                  <a:srgbClr val="92D05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Georgia"/>
                <a:cs typeface="Georgia"/>
              </a:rPr>
              <a:t>4</a:t>
            </a:r>
            <a:r>
              <a:rPr sz="2000" spc="-80" dirty="0">
                <a:solidFill>
                  <a:srgbClr val="92D05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92D050"/>
                </a:solidFill>
                <a:latin typeface="Georgia"/>
                <a:cs typeface="Georgia"/>
              </a:rPr>
              <a:t>models: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0533" y="7798688"/>
            <a:ext cx="3747770" cy="180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2630" indent="-686435">
              <a:lnSpc>
                <a:spcPts val="2380"/>
              </a:lnSpc>
              <a:buSzPct val="133333"/>
              <a:buFont typeface="Calibri"/>
              <a:buAutoNum type="arabicPeriod"/>
              <a:tabLst>
                <a:tab pos="722630" algn="l"/>
                <a:tab pos="723265" algn="l"/>
              </a:tabLst>
            </a:pPr>
            <a:r>
              <a:rPr sz="1800" dirty="0">
                <a:latin typeface="Arial MT"/>
                <a:cs typeface="Arial MT"/>
              </a:rPr>
              <a:t>LINEAR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SVC</a:t>
            </a:r>
            <a:endParaRPr sz="1800">
              <a:latin typeface="Arial MT"/>
              <a:cs typeface="Arial MT"/>
            </a:endParaRPr>
          </a:p>
          <a:p>
            <a:pPr marL="722630" indent="-686435">
              <a:lnSpc>
                <a:spcPct val="100000"/>
              </a:lnSpc>
              <a:spcBef>
                <a:spcPts val="1800"/>
              </a:spcBef>
              <a:buFont typeface="Calibri"/>
              <a:buAutoNum type="arabicPeriod"/>
              <a:tabLst>
                <a:tab pos="722630" algn="l"/>
                <a:tab pos="723265" algn="l"/>
              </a:tabLst>
            </a:pPr>
            <a:r>
              <a:rPr sz="2400" spc="-5" dirty="0">
                <a:latin typeface="Arial MT"/>
                <a:cs typeface="Arial MT"/>
              </a:rPr>
              <a:t>MultinomialNB</a:t>
            </a:r>
            <a:endParaRPr sz="2400">
              <a:latin typeface="Arial MT"/>
              <a:cs typeface="Arial MT"/>
            </a:endParaRPr>
          </a:p>
          <a:p>
            <a:pPr marL="725805" indent="-71374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725805" algn="l"/>
                <a:tab pos="726440" algn="l"/>
              </a:tabLst>
            </a:pPr>
            <a:r>
              <a:rPr sz="2400" spc="-5" dirty="0">
                <a:latin typeface="Calibri"/>
                <a:cs typeface="Calibri"/>
              </a:rPr>
              <a:t>Logistic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Regression</a:t>
            </a:r>
            <a:endParaRPr sz="2400">
              <a:latin typeface="Calibri"/>
              <a:cs typeface="Calibri"/>
            </a:endParaRPr>
          </a:p>
          <a:p>
            <a:pPr marL="722630" indent="-6864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722630" algn="l"/>
                <a:tab pos="723265" algn="l"/>
              </a:tabLst>
            </a:pP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250" y="2000122"/>
            <a:ext cx="4491990" cy="405765"/>
          </a:xfrm>
          <a:prstGeom prst="rect">
            <a:avLst/>
          </a:prstGeom>
          <a:solidFill>
            <a:srgbClr val="008A8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15"/>
              </a:lnSpc>
            </a:pPr>
            <a:r>
              <a:rPr sz="2600" u="heavy" spc="-5" dirty="0"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BEST</a:t>
            </a:r>
            <a:r>
              <a:rPr sz="2600" u="heavy" spc="-45" dirty="0"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10" dirty="0"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Algo.</a:t>
            </a:r>
            <a:r>
              <a:rPr sz="2600" u="heavy" spc="-15" dirty="0"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10" dirty="0"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From </a:t>
            </a:r>
            <a:r>
              <a:rPr sz="2600" u="heavy" spc="-5" dirty="0"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these</a:t>
            </a:r>
            <a:r>
              <a:rPr sz="2600" u="heavy" spc="5" dirty="0"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10" dirty="0"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And</a:t>
            </a:r>
            <a:r>
              <a:rPr sz="2600" u="heavy" spc="15" dirty="0"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5" dirty="0"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why?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996" y="3169920"/>
            <a:ext cx="5442585" cy="275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>
              <a:lnSpc>
                <a:spcPct val="11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LINEAR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SVC</a:t>
            </a:r>
            <a:r>
              <a:rPr sz="18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best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algo. </a:t>
            </a:r>
            <a:r>
              <a:rPr sz="1800" dirty="0">
                <a:latin typeface="Calibri"/>
                <a:cs typeface="Calibri"/>
              </a:rPr>
              <a:t>From 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used in this data to predict because it almost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 </a:t>
            </a:r>
            <a:r>
              <a:rPr sz="1800" dirty="0">
                <a:latin typeface="Calibri"/>
                <a:cs typeface="Calibri"/>
              </a:rPr>
              <a:t>the 100% accuracy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best and </a:t>
            </a:r>
            <a:r>
              <a:rPr sz="1800" dirty="0">
                <a:latin typeface="Calibri"/>
                <a:cs typeface="Calibri"/>
              </a:rPr>
              <a:t>also I </a:t>
            </a:r>
            <a:r>
              <a:rPr sz="1800" spc="-5" dirty="0">
                <a:latin typeface="Calibri"/>
                <a:cs typeface="Calibri"/>
              </a:rPr>
              <a:t>tried </a:t>
            </a:r>
            <a:r>
              <a:rPr sz="1800" dirty="0">
                <a:latin typeface="Calibri"/>
                <a:cs typeface="Calibri"/>
              </a:rPr>
              <a:t> 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different algorithms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5" dirty="0">
                <a:latin typeface="Calibri"/>
                <a:cs typeface="Calibri"/>
              </a:rPr>
              <a:t>gives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alomost 99.9%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alibri"/>
              <a:cs typeface="Calibri"/>
            </a:endParaRPr>
          </a:p>
          <a:p>
            <a:pPr marL="598170" indent="-229235">
              <a:lnSpc>
                <a:spcPct val="100000"/>
              </a:lnSpc>
              <a:buSzPct val="108333"/>
              <a:buFont typeface="Symbol"/>
              <a:buChar char=""/>
              <a:tabLst>
                <a:tab pos="598805" algn="l"/>
              </a:tabLst>
            </a:pPr>
            <a:r>
              <a:rPr sz="1800" b="1" spc="-5" dirty="0">
                <a:latin typeface="Arial"/>
                <a:cs typeface="Arial"/>
              </a:rPr>
              <a:t>Save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model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later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predictions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Confusion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matrix 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linear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svc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012" y="9030461"/>
            <a:ext cx="385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el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844" y="6027673"/>
            <a:ext cx="5210855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</TotalTime>
  <Words>1027</Words>
  <Application>Microsoft Office PowerPoint</Application>
  <PresentationFormat>Custom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MT</vt:lpstr>
      <vt:lpstr>Calibri</vt:lpstr>
      <vt:lpstr>Calibri Light</vt:lpstr>
      <vt:lpstr>Corbel</vt:lpstr>
      <vt:lpstr>Georgia</vt:lpstr>
      <vt:lpstr>Symbol</vt:lpstr>
      <vt:lpstr>Basis</vt:lpstr>
      <vt:lpstr>PROJECT NAME:-</vt:lpstr>
      <vt:lpstr>INTRODUCTION</vt:lpstr>
      <vt:lpstr>Review of Literature</vt:lpstr>
      <vt:lpstr>Data Preprocessing and EDA</vt:lpstr>
      <vt:lpstr>PowerPoint Presentation</vt:lpstr>
      <vt:lpstr>PowerPoint Presentation</vt:lpstr>
      <vt:lpstr>PowerPoint Presentation</vt:lpstr>
      <vt:lpstr>Algorithm used in this project:-</vt:lpstr>
      <vt:lpstr>BEST Algo. From these And why?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NAME:-</dc:title>
  <dc:creator>LENOVO</dc:creator>
  <cp:lastModifiedBy>LENOVO</cp:lastModifiedBy>
  <cp:revision>1</cp:revision>
  <dcterms:created xsi:type="dcterms:W3CDTF">2022-12-09T11:18:26Z</dcterms:created>
  <dcterms:modified xsi:type="dcterms:W3CDTF">2022-12-09T11:24:08Z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2022-12-09T00:00:00Z</vt:filetime>
  </property>
</Properties>
</file>