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2204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018" y="2257498"/>
            <a:ext cx="5471494" cy="5191680"/>
          </a:xfrm>
        </p:spPr>
        <p:txBody>
          <a:bodyPr anchor="b"/>
          <a:lstStyle>
            <a:lvl1pPr>
              <a:defRPr sz="59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018" y="7449174"/>
            <a:ext cx="5471494" cy="134317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6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4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2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68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9" y="7485360"/>
            <a:ext cx="5471494" cy="883691"/>
          </a:xfrm>
        </p:spPr>
        <p:txBody>
          <a:bodyPr anchor="b">
            <a:normAutofit/>
          </a:bodyPr>
          <a:lstStyle>
            <a:lvl1pPr algn="l">
              <a:defRPr sz="198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6018" y="1069340"/>
            <a:ext cx="5471494" cy="56767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9" y="8369051"/>
            <a:ext cx="5471493" cy="769825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24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8" y="2257496"/>
            <a:ext cx="5471494" cy="3089204"/>
          </a:xfrm>
        </p:spPr>
        <p:txBody>
          <a:bodyPr/>
          <a:lstStyle>
            <a:lvl1pPr>
              <a:defRPr sz="39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8" y="5703147"/>
            <a:ext cx="5471494" cy="3683282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1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304" y="2257496"/>
            <a:ext cx="4959200" cy="3622742"/>
          </a:xfrm>
        </p:spPr>
        <p:txBody>
          <a:bodyPr/>
          <a:lstStyle>
            <a:lvl1pPr>
              <a:defRPr sz="39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196758" y="5880238"/>
            <a:ext cx="4513041" cy="53353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157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8" y="6783802"/>
            <a:ext cx="5471494" cy="2613942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56901" y="1514435"/>
            <a:ext cx="497148" cy="164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2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84467" y="4075572"/>
            <a:ext cx="497148" cy="164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2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1293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8" y="4871439"/>
            <a:ext cx="5471495" cy="2577736"/>
          </a:xfrm>
        </p:spPr>
        <p:txBody>
          <a:bodyPr anchor="b"/>
          <a:lstStyle>
            <a:lvl1pPr algn="l">
              <a:defRPr sz="330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018" y="7449175"/>
            <a:ext cx="5471494" cy="1341587"/>
          </a:xfrm>
        </p:spPr>
        <p:txBody>
          <a:bodyPr anchor="t"/>
          <a:lstStyle>
            <a:lvl1pPr marL="0" indent="0" algn="l">
              <a:buNone/>
              <a:defRPr sz="1653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514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398" y="3089204"/>
            <a:ext cx="1826919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04497" y="4158544"/>
            <a:ext cx="1814819" cy="559670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07688" y="3089204"/>
            <a:ext cx="1820331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01144" y="4158544"/>
            <a:ext cx="1826874" cy="559670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6980" y="3089204"/>
            <a:ext cx="181777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16980" y="4158544"/>
            <a:ext cx="1817773" cy="559670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310033" y="3326836"/>
            <a:ext cx="0" cy="617840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16254" y="3326836"/>
            <a:ext cx="0" cy="61853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66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7" y="6628332"/>
            <a:ext cx="182269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04497" y="3445651"/>
            <a:ext cx="1822693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04497" y="7526876"/>
            <a:ext cx="1822693" cy="102784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11231" y="6628332"/>
            <a:ext cx="1816788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411230" y="3445651"/>
            <a:ext cx="1816788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10391" y="7526874"/>
            <a:ext cx="1819194" cy="102784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6980" y="6628332"/>
            <a:ext cx="181777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416979" y="3445651"/>
            <a:ext cx="1817773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16904" y="7526871"/>
            <a:ext cx="1820180" cy="102784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310033" y="3326836"/>
            <a:ext cx="0" cy="617840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16254" y="3326836"/>
            <a:ext cx="0" cy="61853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318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417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8223" y="670816"/>
            <a:ext cx="1086530" cy="908443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4497" y="1205627"/>
            <a:ext cx="4602004" cy="854962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84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96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9" y="4462186"/>
            <a:ext cx="5471494" cy="2986990"/>
          </a:xfrm>
        </p:spPr>
        <p:txBody>
          <a:bodyPr anchor="b"/>
          <a:lstStyle>
            <a:lvl1pPr algn="l">
              <a:defRPr sz="330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018" y="7449175"/>
            <a:ext cx="5471494" cy="1341587"/>
          </a:xfrm>
        </p:spPr>
        <p:txBody>
          <a:bodyPr anchor="t"/>
          <a:lstStyle>
            <a:lvl1pPr marL="0" indent="0" algn="l">
              <a:buNone/>
              <a:defRPr sz="1653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7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02" y="3212973"/>
            <a:ext cx="2725524" cy="6542282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521" y="3205983"/>
            <a:ext cx="2725526" cy="6549271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81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2" y="2970389"/>
            <a:ext cx="272552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02" y="3920913"/>
            <a:ext cx="2725524" cy="583434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5522" y="2970389"/>
            <a:ext cx="2725524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05522" y="3920913"/>
            <a:ext cx="2725524" cy="583434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38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32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4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7" y="2257495"/>
            <a:ext cx="2108500" cy="2257496"/>
          </a:xfrm>
        </p:spPr>
        <p:txBody>
          <a:bodyPr anchor="b"/>
          <a:lstStyle>
            <a:lvl1pPr algn="l">
              <a:defRPr sz="198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238" y="2257496"/>
            <a:ext cx="3221275" cy="7128933"/>
          </a:xfrm>
        </p:spPr>
        <p:txBody>
          <a:bodyPr anchor="ctr">
            <a:normAutofit/>
          </a:bodyPr>
          <a:lstStyle>
            <a:lvl1pPr>
              <a:defRPr sz="1653"/>
            </a:lvl1pPr>
            <a:lvl2pPr>
              <a:defRPr sz="1488"/>
            </a:lvl2pPr>
            <a:lvl3pPr>
              <a:defRPr sz="1322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7" y="4879361"/>
            <a:ext cx="2108500" cy="4514990"/>
          </a:xfrm>
        </p:spPr>
        <p:txBody>
          <a:bodyPr/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39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68" y="2891166"/>
            <a:ext cx="3157363" cy="2455534"/>
          </a:xfrm>
        </p:spPr>
        <p:txBody>
          <a:bodyPr anchor="b">
            <a:normAutofit/>
          </a:bodyPr>
          <a:lstStyle>
            <a:lvl1pPr algn="l">
              <a:defRPr sz="2975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08393" y="1782234"/>
            <a:ext cx="1984098" cy="71289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7" y="5703147"/>
            <a:ext cx="3152449" cy="2138680"/>
          </a:xfrm>
        </p:spPr>
        <p:txBody>
          <a:bodyPr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46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205781" y="2613942"/>
            <a:ext cx="2329921" cy="439617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4702014" y="-712894"/>
            <a:ext cx="1322388" cy="249512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5205781" y="9505245"/>
            <a:ext cx="818621" cy="154460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27254" y="4158544"/>
            <a:ext cx="3463396" cy="653485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693992" y="4514991"/>
            <a:ext cx="1952096" cy="368328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6400914" y="0"/>
            <a:ext cx="566738" cy="1714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559" y="705905"/>
            <a:ext cx="5830488" cy="21837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2" y="3201043"/>
            <a:ext cx="5546436" cy="654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5830786" y="2935318"/>
            <a:ext cx="1544601" cy="18896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3736795" y="5172231"/>
            <a:ext cx="6018421" cy="188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418093" y="461130"/>
            <a:ext cx="519644" cy="11970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315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273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377836" rtl="0" eaLnBrk="1" latinLnBrk="0" hangingPunct="1">
        <a:spcBef>
          <a:spcPct val="0"/>
        </a:spcBef>
        <a:buNone/>
        <a:defRPr sz="3471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378" indent="-28337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53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613984" indent="-23614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88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944592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22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322428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700263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078100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455936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833773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211609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6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73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508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46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82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018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54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91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883665"/>
            <a:ext cx="3248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</a:t>
            </a:r>
            <a:r>
              <a:rPr b="1" u="heavy" spc="-6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NAME:-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2862452"/>
            <a:ext cx="5281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solidFill>
                  <a:srgbClr val="2D74B5"/>
                </a:solidFill>
                <a:uFill>
                  <a:solidFill>
                    <a:srgbClr val="2D74B5"/>
                  </a:solidFill>
                </a:uFill>
                <a:latin typeface="Calibri"/>
                <a:cs typeface="Calibri"/>
              </a:rPr>
              <a:t>[FLIGHT</a:t>
            </a:r>
            <a:r>
              <a:rPr sz="3600" b="1" u="heavy" spc="-30" dirty="0">
                <a:solidFill>
                  <a:srgbClr val="2D74B5"/>
                </a:solidFill>
                <a:uFill>
                  <a:solidFill>
                    <a:srgbClr val="2D74B5"/>
                  </a:solidFill>
                </a:uFill>
                <a:latin typeface="Calibri"/>
                <a:cs typeface="Calibri"/>
              </a:rPr>
              <a:t> </a:t>
            </a:r>
            <a:r>
              <a:rPr sz="3600" b="1" u="heavy" spc="-10" dirty="0">
                <a:solidFill>
                  <a:srgbClr val="2D74B5"/>
                </a:solidFill>
                <a:uFill>
                  <a:solidFill>
                    <a:srgbClr val="2D74B5"/>
                  </a:solidFill>
                </a:uFill>
                <a:latin typeface="Calibri"/>
                <a:cs typeface="Calibri"/>
              </a:rPr>
              <a:t>PRICE</a:t>
            </a:r>
            <a:r>
              <a:rPr sz="3600" b="1" u="heavy" spc="-30" dirty="0">
                <a:solidFill>
                  <a:srgbClr val="2D74B5"/>
                </a:solidFill>
                <a:uFill>
                  <a:solidFill>
                    <a:srgbClr val="2D74B5"/>
                  </a:solidFill>
                </a:uFill>
                <a:latin typeface="Calibri"/>
                <a:cs typeface="Calibri"/>
              </a:rPr>
              <a:t> </a:t>
            </a:r>
            <a:r>
              <a:rPr sz="3600" b="1" u="heavy" spc="-5" dirty="0">
                <a:solidFill>
                  <a:srgbClr val="2D74B5"/>
                </a:solidFill>
                <a:uFill>
                  <a:solidFill>
                    <a:srgbClr val="2D74B5"/>
                  </a:solidFill>
                </a:uFill>
                <a:latin typeface="Calibri"/>
                <a:cs typeface="Calibri"/>
              </a:rPr>
              <a:t>PREDICTION]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576061"/>
            <a:ext cx="300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"/>
                <a:cs typeface="Calibri"/>
              </a:rPr>
              <a:t>SUBMITTED</a:t>
            </a:r>
            <a:r>
              <a:rPr sz="3600" b="1" spc="-6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BY: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2526" y="7015606"/>
            <a:ext cx="3394710" cy="561340"/>
          </a:xfrm>
          <a:prstGeom prst="rect">
            <a:avLst/>
          </a:prstGeom>
          <a:solidFill>
            <a:srgbClr val="008A8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75"/>
              </a:lnSpc>
            </a:pPr>
            <a:r>
              <a:rPr sz="3600" b="1" i="1" spc="-10" dirty="0">
                <a:solidFill>
                  <a:srgbClr val="BCD5ED"/>
                </a:solidFill>
                <a:latin typeface="Calibri"/>
                <a:cs typeface="Calibri"/>
              </a:rPr>
              <a:t>SHIVAM</a:t>
            </a:r>
            <a:r>
              <a:rPr sz="3600" b="1" i="1" spc="-70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BCD5ED"/>
                </a:solidFill>
                <a:latin typeface="Calibri"/>
                <a:cs typeface="Calibri"/>
              </a:rPr>
              <a:t>SHARMA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396" y="861110"/>
            <a:ext cx="5655310" cy="303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400050" indent="-229235">
              <a:lnSpc>
                <a:spcPct val="110000"/>
              </a:lnSpc>
              <a:spcBef>
                <a:spcPts val="100"/>
              </a:spcBef>
              <a:buSzPct val="80000"/>
              <a:buAutoNum type="arabicParenR" startAt="12"/>
              <a:tabLst>
                <a:tab pos="382270" algn="l"/>
              </a:tabLst>
            </a:pPr>
            <a:r>
              <a:rPr sz="2000" spc="-10" dirty="0">
                <a:latin typeface="Calibri"/>
                <a:cs typeface="Calibri"/>
              </a:rPr>
              <a:t>Since</a:t>
            </a:r>
            <a:r>
              <a:rPr sz="2000" spc="-5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continuous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checking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skewness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outliers.</a:t>
            </a:r>
            <a:endParaRPr sz="2000">
              <a:latin typeface="Calibri"/>
              <a:cs typeface="Calibri"/>
            </a:endParaRPr>
          </a:p>
          <a:p>
            <a:pPr marL="241300" marR="5080" indent="-229235">
              <a:lnSpc>
                <a:spcPct val="109700"/>
              </a:lnSpc>
              <a:spcBef>
                <a:spcPts val="10"/>
              </a:spcBef>
              <a:buSzPct val="80000"/>
              <a:buAutoNum type="arabicParenR" startAt="12"/>
              <a:tabLst>
                <a:tab pos="382270" algn="l"/>
              </a:tabLst>
            </a:pP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-5" dirty="0">
                <a:latin typeface="Calibri"/>
                <a:cs typeface="Calibri"/>
              </a:rPr>
              <a:t> these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seprate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labels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features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different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dataframe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easily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some </a:t>
            </a:r>
            <a:r>
              <a:rPr sz="2000" spc="-5" dirty="0">
                <a:latin typeface="Calibri"/>
                <a:cs typeface="Calibri"/>
              </a:rPr>
              <a:t>methods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labels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features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differently..</a:t>
            </a:r>
            <a:endParaRPr sz="2000">
              <a:latin typeface="Calibri"/>
              <a:cs typeface="Calibri"/>
            </a:endParaRPr>
          </a:p>
          <a:p>
            <a:pPr marL="241300" marR="43180" indent="-229235">
              <a:lnSpc>
                <a:spcPct val="109000"/>
              </a:lnSpc>
              <a:spcBef>
                <a:spcPts val="25"/>
              </a:spcBef>
              <a:buSzPct val="80000"/>
              <a:buAutoNum type="arabicParenR" startAt="12"/>
              <a:tabLst>
                <a:tab pos="382270" algn="l"/>
                <a:tab pos="1534795" algn="l"/>
              </a:tabLst>
            </a:pP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applied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scaling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features </a:t>
            </a:r>
            <a:r>
              <a:rPr sz="2000" dirty="0">
                <a:latin typeface="Calibri"/>
                <a:cs typeface="Calibri"/>
              </a:rPr>
              <a:t>(x)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help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	Standard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Scaler…</a:t>
            </a:r>
            <a:endParaRPr sz="2000">
              <a:latin typeface="Calibri"/>
              <a:cs typeface="Calibri"/>
            </a:endParaRPr>
          </a:p>
          <a:p>
            <a:pPr marL="381635" indent="-369570">
              <a:lnSpc>
                <a:spcPct val="100000"/>
              </a:lnSpc>
              <a:spcBef>
                <a:spcPts val="240"/>
              </a:spcBef>
              <a:buSzPct val="80000"/>
              <a:buAutoNum type="arabicParenR" startAt="12"/>
              <a:tabLst>
                <a:tab pos="382270" algn="l"/>
              </a:tabLst>
            </a:pPr>
            <a:r>
              <a:rPr sz="2000" spc="-5" dirty="0">
                <a:latin typeface="Calibri"/>
                <a:cs typeface="Calibri"/>
              </a:rPr>
              <a:t>Now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ready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building……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222239"/>
            <a:ext cx="5713095" cy="2747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52780">
              <a:lnSpc>
                <a:spcPct val="100000"/>
              </a:lnSpc>
              <a:spcBef>
                <a:spcPts val="105"/>
              </a:spcBef>
            </a:pPr>
            <a:r>
              <a:rPr sz="2800" b="1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Algorithm</a:t>
            </a:r>
            <a:r>
              <a:rPr sz="2800" b="1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used</a:t>
            </a:r>
            <a:r>
              <a:rPr sz="2800" b="1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in</a:t>
            </a:r>
            <a:r>
              <a:rPr sz="2800" b="1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this</a:t>
            </a:r>
            <a:r>
              <a:rPr sz="2800" b="1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project:-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Calibri"/>
              <a:cs typeface="Calibri"/>
            </a:endParaRPr>
          </a:p>
          <a:p>
            <a:pPr marL="12700" marR="106045">
              <a:lnSpc>
                <a:spcPct val="103000"/>
              </a:lnSpc>
            </a:pP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For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building machine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Georgia"/>
                <a:cs typeface="Georgia"/>
              </a:rPr>
              <a:t>learning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models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there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are 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several</a:t>
            </a:r>
            <a:r>
              <a:rPr sz="2000" spc="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models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present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inside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the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Sklearn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module.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Sklearn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provides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two</a:t>
            </a:r>
            <a:r>
              <a:rPr sz="20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types</a:t>
            </a:r>
            <a:r>
              <a:rPr sz="20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of models</a:t>
            </a:r>
            <a:r>
              <a:rPr sz="2000" spc="-2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Georgia"/>
                <a:cs typeface="Georgia"/>
              </a:rPr>
              <a:t>i.e.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ts val="2470"/>
              </a:lnSpc>
              <a:spcBef>
                <a:spcPts val="70"/>
              </a:spcBef>
            </a:pP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regression and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classification. 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Our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dataset’s target 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variable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is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to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predict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the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Georgia"/>
                <a:cs typeface="Georgia"/>
              </a:rPr>
              <a:t>sale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price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of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the car.</a:t>
            </a:r>
            <a:r>
              <a:rPr sz="2000" spc="-4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So</a:t>
            </a:r>
            <a:r>
              <a:rPr sz="2000" spc="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Georgia"/>
                <a:cs typeface="Georgia"/>
              </a:rPr>
              <a:t>for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954136"/>
            <a:ext cx="22910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this</a:t>
            </a:r>
            <a:r>
              <a:rPr sz="20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kind</a:t>
            </a:r>
            <a:r>
              <a:rPr sz="2000" spc="-1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of</a:t>
            </a:r>
            <a:r>
              <a:rPr sz="2000" spc="-2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problem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1294" y="7985125"/>
            <a:ext cx="2912745" cy="2927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50"/>
              </a:lnSpc>
            </a:pP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we</a:t>
            </a:r>
            <a:r>
              <a:rPr sz="20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use</a:t>
            </a:r>
            <a:r>
              <a:rPr sz="2000" spc="-4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regression</a:t>
            </a:r>
            <a:r>
              <a:rPr sz="20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models.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8362568"/>
            <a:ext cx="5636260" cy="95440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30"/>
              </a:spcBef>
            </a:pP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But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before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the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model</a:t>
            </a:r>
            <a:r>
              <a:rPr sz="2000" spc="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fitting</a:t>
            </a:r>
            <a:r>
              <a:rPr sz="2000" spc="-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we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have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to</a:t>
            </a:r>
            <a:r>
              <a:rPr sz="2000" spc="1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seprate</a:t>
            </a:r>
            <a:r>
              <a:rPr sz="20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the </a:t>
            </a:r>
            <a:r>
              <a:rPr sz="2000" spc="-46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predictor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Georgia"/>
                <a:cs typeface="Georgia"/>
              </a:rPr>
              <a:t>and</a:t>
            </a:r>
            <a:r>
              <a:rPr sz="2000" spc="1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target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variable,</a:t>
            </a:r>
            <a:r>
              <a:rPr sz="20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then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we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pass this 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variable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to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the</a:t>
            </a:r>
            <a:r>
              <a:rPr sz="20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train_test_split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method</a:t>
            </a:r>
            <a:r>
              <a:rPr sz="2000" spc="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Georgia"/>
                <a:cs typeface="Georgia"/>
              </a:rPr>
              <a:t>to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create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0618"/>
            <a:ext cx="5321935" cy="1847214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372745">
              <a:lnSpc>
                <a:spcPct val="103000"/>
              </a:lnSpc>
              <a:spcBef>
                <a:spcPts val="20"/>
              </a:spcBef>
            </a:pP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the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training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set</a:t>
            </a:r>
            <a:r>
              <a:rPr sz="2000" spc="1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Georgia"/>
                <a:cs typeface="Georgia"/>
              </a:rPr>
              <a:t>and</a:t>
            </a:r>
            <a:r>
              <a:rPr sz="2000" spc="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testing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set</a:t>
            </a:r>
            <a:r>
              <a:rPr sz="2000" spc="1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for</a:t>
            </a:r>
            <a:r>
              <a:rPr sz="2000" spc="-2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the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model </a:t>
            </a:r>
            <a:r>
              <a:rPr sz="2000" spc="-46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training</a:t>
            </a:r>
            <a:r>
              <a:rPr sz="2000" spc="-1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and</a:t>
            </a:r>
            <a:r>
              <a:rPr sz="2000" spc="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prediction.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Georgia"/>
              <a:cs typeface="Georgia"/>
            </a:endParaRPr>
          </a:p>
          <a:p>
            <a:pPr marL="12700" marR="5080">
              <a:lnSpc>
                <a:spcPct val="101899"/>
              </a:lnSpc>
            </a:pP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We 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can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build as 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many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models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as </a:t>
            </a:r>
            <a:r>
              <a:rPr sz="1600" spc="-20" dirty="0">
                <a:solidFill>
                  <a:srgbClr val="292929"/>
                </a:solidFill>
                <a:latin typeface="Georgia"/>
                <a:cs typeface="Georgia"/>
              </a:rPr>
              <a:t>we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want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to 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compare </a:t>
            </a:r>
            <a:r>
              <a:rPr sz="1600" spc="-15" dirty="0">
                <a:solidFill>
                  <a:srgbClr val="292929"/>
                </a:solidFill>
                <a:latin typeface="Georgia"/>
                <a:cs typeface="Georgia"/>
              </a:rPr>
              <a:t>the 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accuracy 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given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by 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these models and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to select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the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best 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model </a:t>
            </a:r>
            <a:r>
              <a:rPr sz="1600" spc="-37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among</a:t>
            </a:r>
            <a:r>
              <a:rPr sz="16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them.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704" y="3283584"/>
            <a:ext cx="3071495" cy="320040"/>
          </a:xfrm>
          <a:prstGeom prst="rect">
            <a:avLst/>
          </a:prstGeom>
          <a:solidFill>
            <a:srgbClr val="008A8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80"/>
              </a:lnSpc>
            </a:pPr>
            <a:r>
              <a:rPr sz="2200" dirty="0">
                <a:solidFill>
                  <a:srgbClr val="BCD5ED"/>
                </a:solidFill>
                <a:latin typeface="Georgia"/>
                <a:cs typeface="Georgia"/>
              </a:rPr>
              <a:t>I</a:t>
            </a:r>
            <a:r>
              <a:rPr sz="2200" spc="-10" dirty="0">
                <a:solidFill>
                  <a:srgbClr val="BCD5ED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BCD5ED"/>
                </a:solidFill>
                <a:latin typeface="Georgia"/>
                <a:cs typeface="Georgia"/>
              </a:rPr>
              <a:t>have</a:t>
            </a:r>
            <a:r>
              <a:rPr sz="2200" spc="-35" dirty="0">
                <a:solidFill>
                  <a:srgbClr val="BCD5ED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BCD5ED"/>
                </a:solidFill>
                <a:latin typeface="Georgia"/>
                <a:cs typeface="Georgia"/>
              </a:rPr>
              <a:t>selected</a:t>
            </a:r>
            <a:r>
              <a:rPr sz="2200" spc="-40" dirty="0">
                <a:solidFill>
                  <a:srgbClr val="BCD5ED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BCD5ED"/>
                </a:solidFill>
                <a:latin typeface="Georgia"/>
                <a:cs typeface="Georgia"/>
              </a:rPr>
              <a:t>5</a:t>
            </a:r>
            <a:r>
              <a:rPr sz="2200" spc="-25" dirty="0">
                <a:solidFill>
                  <a:srgbClr val="BCD5ED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BCD5ED"/>
                </a:solidFill>
                <a:latin typeface="Georgia"/>
                <a:cs typeface="Georgia"/>
              </a:rPr>
              <a:t>models: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68" y="4066539"/>
            <a:ext cx="4259580" cy="244030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720090" indent="-687070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720090" algn="l"/>
                <a:tab pos="720725" algn="l"/>
              </a:tabLst>
            </a:pPr>
            <a:r>
              <a:rPr sz="2400" dirty="0">
                <a:latin typeface="Calibri"/>
                <a:cs typeface="Calibri"/>
              </a:rPr>
              <a:t>Linear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Regression</a:t>
            </a:r>
            <a:endParaRPr sz="2400">
              <a:latin typeface="Calibri"/>
              <a:cs typeface="Calibri"/>
            </a:endParaRPr>
          </a:p>
          <a:p>
            <a:pPr marL="727710" indent="-71564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727075" algn="l"/>
                <a:tab pos="728345" algn="l"/>
              </a:tabLst>
            </a:pPr>
            <a:r>
              <a:rPr sz="2400" spc="-5" dirty="0">
                <a:latin typeface="Calibri"/>
                <a:cs typeface="Calibri"/>
              </a:rPr>
              <a:t>Lasso</a:t>
            </a:r>
            <a:endParaRPr sz="2400">
              <a:latin typeface="Calibri"/>
              <a:cs typeface="Calibri"/>
            </a:endParaRPr>
          </a:p>
          <a:p>
            <a:pPr marL="750570" indent="-71755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750570" algn="l"/>
                <a:tab pos="751205" algn="l"/>
              </a:tabLst>
            </a:pPr>
            <a:r>
              <a:rPr sz="2400" spc="-5" dirty="0">
                <a:latin typeface="Calibri"/>
                <a:cs typeface="Calibri"/>
              </a:rPr>
              <a:t>Random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forest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Regressor</a:t>
            </a:r>
            <a:endParaRPr sz="2400">
              <a:latin typeface="Calibri"/>
              <a:cs typeface="Calibri"/>
            </a:endParaRPr>
          </a:p>
          <a:p>
            <a:pPr marL="720090" indent="-68707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720090" algn="l"/>
                <a:tab pos="720725" algn="l"/>
              </a:tabLst>
            </a:pPr>
            <a:r>
              <a:rPr sz="2400" spc="-5" dirty="0">
                <a:latin typeface="Calibri"/>
                <a:cs typeface="Calibri"/>
              </a:rPr>
              <a:t>Adaboost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Regressor</a:t>
            </a:r>
            <a:endParaRPr sz="2400">
              <a:latin typeface="Calibri"/>
              <a:cs typeface="Calibri"/>
            </a:endParaRPr>
          </a:p>
          <a:p>
            <a:pPr marL="720090" indent="-687070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720090" algn="l"/>
                <a:tab pos="720725" algn="l"/>
              </a:tabLst>
            </a:pPr>
            <a:r>
              <a:rPr sz="2400" dirty="0">
                <a:latin typeface="Calibri"/>
                <a:cs typeface="Calibri"/>
              </a:rPr>
              <a:t>Gradient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boosting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Regressor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033384"/>
            <a:ext cx="5478780" cy="1632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30860">
              <a:lnSpc>
                <a:spcPct val="100000"/>
              </a:lnSpc>
              <a:spcBef>
                <a:spcPts val="90"/>
              </a:spcBef>
            </a:pPr>
            <a:r>
              <a:rPr sz="2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BEST</a:t>
            </a:r>
            <a:r>
              <a:rPr sz="26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Algo.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From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these</a:t>
            </a:r>
            <a:r>
              <a:rPr sz="2600" b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26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why?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marL="12700" marR="5080">
              <a:lnSpc>
                <a:spcPts val="2060"/>
              </a:lnSpc>
              <a:spcBef>
                <a:spcPts val="2295"/>
              </a:spcBef>
              <a:tabLst>
                <a:tab pos="4598670" algn="l"/>
              </a:tabLst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Gradient boosting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Regressor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best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algo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from </a:t>
            </a:r>
            <a:r>
              <a:rPr sz="1800" b="1" spc="-5" dirty="0">
                <a:latin typeface="Times New Roman"/>
                <a:cs typeface="Times New Roman"/>
              </a:rPr>
              <a:t>all </a:t>
            </a:r>
            <a:r>
              <a:rPr sz="1800" b="1" spc="-10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20" dirty="0">
                <a:latin typeface="Times New Roman"/>
                <a:cs typeface="Times New Roman"/>
              </a:rPr>
              <a:t>h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e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l</a:t>
            </a:r>
            <a:r>
              <a:rPr sz="1800" b="1" spc="10" dirty="0">
                <a:latin typeface="Times New Roman"/>
                <a:cs typeface="Times New Roman"/>
              </a:rPr>
              <a:t>g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40" dirty="0">
                <a:latin typeface="Times New Roman"/>
                <a:cs typeface="Times New Roman"/>
              </a:rPr>
              <a:t>w</a:t>
            </a:r>
            <a:r>
              <a:rPr sz="1800" b="1" spc="-20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ich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is </a:t>
            </a:r>
            <a:r>
              <a:rPr sz="1800" b="1" spc="-15" dirty="0">
                <a:latin typeface="Times New Roman"/>
                <a:cs typeface="Times New Roman"/>
              </a:rPr>
              <a:t>u</a:t>
            </a:r>
            <a:r>
              <a:rPr sz="1800" b="1" spc="15" dirty="0">
                <a:latin typeface="Times New Roman"/>
                <a:cs typeface="Times New Roman"/>
              </a:rPr>
              <a:t>s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20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is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d</a:t>
            </a:r>
            <a:r>
              <a:rPr sz="1800" b="1" spc="-15" dirty="0">
                <a:latin typeface="Times New Roman"/>
                <a:cs typeface="Times New Roman"/>
              </a:rPr>
              <a:t>a</a:t>
            </a:r>
            <a:r>
              <a:rPr sz="1800" b="1" spc="20" dirty="0">
                <a:latin typeface="Times New Roman"/>
                <a:cs typeface="Times New Roman"/>
              </a:rPr>
              <a:t>t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to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p</a:t>
            </a:r>
            <a:r>
              <a:rPr sz="1800" b="1" spc="-10" dirty="0">
                <a:latin typeface="Times New Roman"/>
                <a:cs typeface="Times New Roman"/>
              </a:rPr>
              <a:t>re</a:t>
            </a:r>
            <a:r>
              <a:rPr sz="1800" b="1" spc="-20" dirty="0">
                <a:latin typeface="Times New Roman"/>
                <a:cs typeface="Times New Roman"/>
              </a:rPr>
              <a:t>d</a:t>
            </a:r>
            <a:r>
              <a:rPr sz="1800" b="1" dirty="0">
                <a:latin typeface="Times New Roman"/>
                <a:cs typeface="Times New Roman"/>
              </a:rPr>
              <a:t>ict	</a:t>
            </a:r>
            <a:r>
              <a:rPr sz="1800" spc="5" dirty="0">
                <a:latin typeface="Arial MT"/>
                <a:cs typeface="Arial MT"/>
              </a:rPr>
              <a:t>be</a:t>
            </a:r>
            <a:r>
              <a:rPr sz="1800" spc="10" dirty="0">
                <a:latin typeface="Arial MT"/>
                <a:cs typeface="Arial MT"/>
              </a:rPr>
              <a:t>c</a:t>
            </a:r>
            <a:r>
              <a:rPr sz="1800" spc="5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u</a:t>
            </a:r>
            <a:r>
              <a:rPr sz="1800" spc="10" dirty="0">
                <a:latin typeface="Arial MT"/>
                <a:cs typeface="Arial MT"/>
              </a:rPr>
              <a:t>s</a:t>
            </a:r>
            <a:r>
              <a:rPr sz="1800" dirty="0"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4"/>
            <a:ext cx="5739130" cy="108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1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difference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between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cross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score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endParaRPr sz="1800">
              <a:latin typeface="Arial MT"/>
              <a:cs typeface="Arial MT"/>
            </a:endParaRPr>
          </a:p>
          <a:p>
            <a:pPr marL="12700" marR="65405">
              <a:lnSpc>
                <a:spcPts val="2020"/>
              </a:lnSpc>
              <a:spcBef>
                <a:spcPts val="135"/>
              </a:spcBef>
              <a:tabLst>
                <a:tab pos="3646804" algn="l"/>
              </a:tabLst>
            </a:pPr>
            <a:r>
              <a:rPr sz="1800" dirty="0">
                <a:latin typeface="Arial MT"/>
                <a:cs typeface="Arial MT"/>
              </a:rPr>
              <a:t>accuracy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score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minimum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	</a:t>
            </a:r>
            <a:r>
              <a:rPr sz="1800" spc="-5" dirty="0">
                <a:latin typeface="Arial MT"/>
                <a:cs typeface="Arial MT"/>
              </a:rPr>
              <a:t>algo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" dirty="0">
                <a:latin typeface="Arial MT"/>
                <a:cs typeface="Arial MT"/>
              </a:rPr>
              <a:t> also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give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better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ACCURACY(approx.</a:t>
            </a:r>
            <a:r>
              <a:rPr sz="1800" b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00AF50"/>
                </a:solidFill>
                <a:latin typeface="Arial"/>
                <a:cs typeface="Arial"/>
              </a:rPr>
              <a:t>80%)</a:t>
            </a:r>
            <a:r>
              <a:rPr sz="1800" b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after </a:t>
            </a:r>
            <a:r>
              <a:rPr sz="1800" spc="-5" dirty="0">
                <a:latin typeface="Arial MT"/>
                <a:cs typeface="Arial MT"/>
              </a:rPr>
              <a:t>Hypertuning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045"/>
              </a:lnSpc>
              <a:tabLst>
                <a:tab pos="3884929" algn="l"/>
              </a:tabLst>
            </a:pPr>
            <a:r>
              <a:rPr sz="1800" spc="-10" dirty="0">
                <a:latin typeface="Arial MT"/>
                <a:cs typeface="Arial MT"/>
              </a:rPr>
              <a:t>with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GRIDSEARCHCV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that’s </a:t>
            </a:r>
            <a:r>
              <a:rPr sz="1800" spc="-10" dirty="0">
                <a:latin typeface="Arial MT"/>
                <a:cs typeface="Arial MT"/>
              </a:rPr>
              <a:t>why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we	</a:t>
            </a:r>
            <a:r>
              <a:rPr sz="1800" spc="-5" dirty="0">
                <a:latin typeface="Arial MT"/>
                <a:cs typeface="Arial MT"/>
              </a:rPr>
              <a:t>USED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THIS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Algo.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2758820"/>
            <a:ext cx="540956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41300" marR="5080" indent="-229235">
              <a:lnSpc>
                <a:spcPts val="2090"/>
              </a:lnSpc>
              <a:spcBef>
                <a:spcPts val="225"/>
              </a:spcBef>
              <a:buSzPct val="108333"/>
              <a:buFont typeface="Symbol"/>
              <a:buChar char=""/>
              <a:tabLst>
                <a:tab pos="241935" algn="l"/>
              </a:tabLst>
            </a:pPr>
            <a:r>
              <a:rPr sz="1800" b="1" spc="-5" dirty="0">
                <a:latin typeface="Arial"/>
                <a:cs typeface="Arial"/>
              </a:rPr>
              <a:t>Save</a:t>
            </a:r>
            <a:r>
              <a:rPr sz="1800" b="1" dirty="0">
                <a:latin typeface="Arial"/>
                <a:cs typeface="Arial"/>
              </a:rPr>
              <a:t> the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model</a:t>
            </a:r>
            <a:r>
              <a:rPr sz="1800" b="1" dirty="0">
                <a:latin typeface="Arial"/>
                <a:cs typeface="Arial"/>
              </a:rPr>
              <a:t> for </a:t>
            </a:r>
            <a:r>
              <a:rPr sz="1800" b="1" spc="-5" dirty="0">
                <a:latin typeface="Arial"/>
                <a:cs typeface="Arial"/>
              </a:rPr>
              <a:t>later predictions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15" dirty="0">
                <a:latin typeface="Arial"/>
                <a:cs typeface="Arial"/>
              </a:rPr>
              <a:t>by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help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 pickle..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405121"/>
            <a:ext cx="3926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3435" algn="l"/>
              </a:tabLst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#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Now	</a:t>
            </a:r>
            <a:r>
              <a:rPr sz="1800" b="1" spc="15" dirty="0">
                <a:solidFill>
                  <a:srgbClr val="FF0000"/>
                </a:solidFill>
                <a:latin typeface="Arial"/>
                <a:cs typeface="Arial"/>
              </a:rPr>
              <a:t>my</a:t>
            </a:r>
            <a:r>
              <a:rPr sz="18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ready</a:t>
            </a:r>
            <a:r>
              <a:rPr sz="18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predict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9407" y="6457314"/>
            <a:ext cx="3400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Arial"/>
                <a:cs typeface="Arial"/>
              </a:rPr>
              <a:t>CON</a:t>
            </a:r>
            <a:r>
              <a:rPr sz="3600" b="1" u="heavy" spc="-1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Arial"/>
                <a:cs typeface="Arial"/>
              </a:rPr>
              <a:t>C</a:t>
            </a:r>
            <a:r>
              <a:rPr sz="3600" b="1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Arial"/>
                <a:cs typeface="Arial"/>
              </a:rPr>
              <a:t>L</a:t>
            </a:r>
            <a:r>
              <a:rPr sz="3600" b="1" u="heavy" spc="-2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Arial"/>
                <a:cs typeface="Arial"/>
              </a:rPr>
              <a:t>U</a:t>
            </a:r>
            <a:r>
              <a:rPr sz="3600" b="1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Arial"/>
                <a:cs typeface="Arial"/>
              </a:rPr>
              <a:t>SI</a:t>
            </a:r>
            <a:r>
              <a:rPr sz="3600" b="1" u="heavy" spc="1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Arial"/>
                <a:cs typeface="Arial"/>
              </a:rPr>
              <a:t>O</a:t>
            </a:r>
            <a:r>
              <a:rPr sz="3600" b="1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Arial"/>
                <a:cs typeface="Arial"/>
              </a:rPr>
              <a:t>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7697851"/>
            <a:ext cx="5749925" cy="20256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62230">
              <a:lnSpc>
                <a:spcPts val="1610"/>
              </a:lnSpc>
              <a:spcBef>
                <a:spcPts val="200"/>
              </a:spcBef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DATAFRAME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CONTAINS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RELATED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 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FLIGHT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PRICE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PREDICTION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..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Arial MT"/>
              <a:cs typeface="Arial MT"/>
            </a:endParaRPr>
          </a:p>
          <a:p>
            <a:pPr marL="12700" marR="108585">
              <a:lnSpc>
                <a:spcPts val="2039"/>
              </a:lnSpc>
            </a:pPr>
            <a:r>
              <a:rPr sz="1800" dirty="0">
                <a:latin typeface="Georgia"/>
                <a:cs typeface="Georgia"/>
              </a:rPr>
              <a:t>We </a:t>
            </a:r>
            <a:r>
              <a:rPr sz="1800" spc="-10" dirty="0">
                <a:latin typeface="Georgia"/>
                <a:cs typeface="Georgia"/>
              </a:rPr>
              <a:t>got </a:t>
            </a:r>
            <a:r>
              <a:rPr sz="1800" spc="-5" dirty="0">
                <a:latin typeface="Georgia"/>
                <a:cs typeface="Georgia"/>
              </a:rPr>
              <a:t>our </a:t>
            </a:r>
            <a:r>
              <a:rPr sz="1800" spc="-10" dirty="0">
                <a:latin typeface="Georgia"/>
                <a:cs typeface="Georgia"/>
              </a:rPr>
              <a:t>best model </a:t>
            </a:r>
            <a:r>
              <a:rPr sz="1800" spc="-5" dirty="0">
                <a:latin typeface="Georgia"/>
                <a:cs typeface="Georgia"/>
              </a:rPr>
              <a:t>i.e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GRADIENT BOOSTING </a:t>
            </a:r>
            <a:r>
              <a:rPr sz="1800" b="1" dirty="0">
                <a:latin typeface="Georgia"/>
                <a:cs typeface="Georgia"/>
              </a:rPr>
              <a:t>R </a:t>
            </a:r>
            <a:r>
              <a:rPr sz="1800" b="1" spc="-445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EGRESSOR</a:t>
            </a:r>
            <a:r>
              <a:rPr sz="1800" b="1" spc="10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with</a:t>
            </a:r>
            <a:r>
              <a:rPr sz="1800" b="1" spc="-5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the</a:t>
            </a:r>
            <a:r>
              <a:rPr sz="1800" b="1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accuracy score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of</a:t>
            </a:r>
            <a:r>
              <a:rPr sz="1800" b="1" spc="-15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80</a:t>
            </a:r>
            <a:r>
              <a:rPr sz="1800" spc="-5" dirty="0">
                <a:latin typeface="Georgia"/>
                <a:cs typeface="Georgia"/>
              </a:rPr>
              <a:t>%.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ts val="1945"/>
              </a:lnSpc>
            </a:pPr>
            <a:r>
              <a:rPr sz="1800" dirty="0">
                <a:latin typeface="Georgia"/>
                <a:cs typeface="Georgia"/>
              </a:rPr>
              <a:t>HERE</a:t>
            </a:r>
            <a:r>
              <a:rPr sz="1800" spc="425" dirty="0">
                <a:latin typeface="Georgia"/>
                <a:cs typeface="Georgia"/>
              </a:rPr>
              <a:t> </a:t>
            </a:r>
            <a:r>
              <a:rPr sz="1800" spc="-15" dirty="0">
                <a:latin typeface="Georgia"/>
                <a:cs typeface="Georgia"/>
              </a:rPr>
              <a:t>our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model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predicts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ROOT MEAN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SQUARED </a:t>
            </a:r>
            <a:r>
              <a:rPr sz="1800" spc="-15" dirty="0">
                <a:latin typeface="Georgia"/>
                <a:cs typeface="Georgia"/>
              </a:rPr>
              <a:t>ER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ts val="2050"/>
              </a:lnSpc>
            </a:pPr>
            <a:r>
              <a:rPr sz="1800" spc="-10" dirty="0">
                <a:latin typeface="Georgia"/>
                <a:cs typeface="Georgia"/>
              </a:rPr>
              <a:t>ROR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OF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34921.88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THAT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IS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VERY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LOW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THAN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OTHERS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ts val="2100"/>
              </a:lnSpc>
            </a:pPr>
            <a:r>
              <a:rPr sz="1800" spc="-10" dirty="0">
                <a:latin typeface="Georgia"/>
                <a:cs typeface="Georgia"/>
              </a:rPr>
              <a:t>..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914270"/>
            <a:ext cx="5641340" cy="281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KEYFINDING:-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469900" marR="149860" indent="-229235">
              <a:lnSpc>
                <a:spcPts val="2300"/>
              </a:lnSpc>
              <a:spcBef>
                <a:spcPts val="1165"/>
              </a:spcBef>
              <a:buSzPct val="90000"/>
              <a:buFont typeface="Symbol"/>
              <a:buChar char=""/>
              <a:tabLst>
                <a:tab pos="470534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AS The </a:t>
            </a:r>
            <a:r>
              <a:rPr sz="2000" b="1" spc="-15" dirty="0">
                <a:latin typeface="Times New Roman"/>
                <a:cs typeface="Times New Roman"/>
              </a:rPr>
              <a:t>Time </a:t>
            </a:r>
            <a:r>
              <a:rPr sz="2000" b="1" spc="-5" dirty="0">
                <a:latin typeface="Times New Roman"/>
                <a:cs typeface="Times New Roman"/>
              </a:rPr>
              <a:t>Flight </a:t>
            </a:r>
            <a:r>
              <a:rPr sz="2000" b="1" spc="-10" dirty="0">
                <a:latin typeface="Times New Roman"/>
                <a:cs typeface="Times New Roman"/>
              </a:rPr>
              <a:t>increases </a:t>
            </a:r>
            <a:r>
              <a:rPr sz="2000" b="1" spc="-5" dirty="0">
                <a:latin typeface="Times New Roman"/>
                <a:cs typeface="Times New Roman"/>
              </a:rPr>
              <a:t>then the </a:t>
            </a:r>
            <a:r>
              <a:rPr sz="2000" b="1" spc="-10" dirty="0">
                <a:latin typeface="Times New Roman"/>
                <a:cs typeface="Times New Roman"/>
              </a:rPr>
              <a:t>price </a:t>
            </a:r>
            <a:r>
              <a:rPr sz="2000" b="1" dirty="0">
                <a:latin typeface="Times New Roman"/>
                <a:cs typeface="Times New Roman"/>
              </a:rPr>
              <a:t>of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 Flight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will</a:t>
            </a:r>
            <a:r>
              <a:rPr sz="2000" b="1" spc="-5" dirty="0">
                <a:latin typeface="Times New Roman"/>
                <a:cs typeface="Times New Roman"/>
              </a:rPr>
              <a:t> also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increases</a:t>
            </a:r>
            <a:endParaRPr sz="2000">
              <a:latin typeface="Times New Roman"/>
              <a:cs typeface="Times New Roman"/>
            </a:endParaRPr>
          </a:p>
          <a:p>
            <a:pPr marL="469900" marR="9525" indent="-229235">
              <a:lnSpc>
                <a:spcPct val="96300"/>
              </a:lnSpc>
              <a:spcBef>
                <a:spcPts val="120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b="1" spc="-25" dirty="0">
                <a:latin typeface="Arial"/>
                <a:cs typeface="Arial"/>
              </a:rPr>
              <a:t>AS </a:t>
            </a:r>
            <a:r>
              <a:rPr sz="1600" b="1" spc="10" dirty="0">
                <a:latin typeface="Arial"/>
                <a:cs typeface="Arial"/>
              </a:rPr>
              <a:t>WE </a:t>
            </a:r>
            <a:r>
              <a:rPr sz="1600" b="1" spc="-5" dirty="0">
                <a:latin typeface="Arial"/>
                <a:cs typeface="Arial"/>
              </a:rPr>
              <a:t>BOOKED </a:t>
            </a:r>
            <a:r>
              <a:rPr sz="1600" b="1" spc="5" dirty="0">
                <a:latin typeface="Arial"/>
                <a:cs typeface="Arial"/>
              </a:rPr>
              <a:t>A </a:t>
            </a:r>
            <a:r>
              <a:rPr sz="1600" b="1" spc="-5" dirty="0">
                <a:latin typeface="Arial"/>
                <a:cs typeface="Arial"/>
              </a:rPr>
              <a:t>TICKET </a:t>
            </a:r>
            <a:r>
              <a:rPr sz="1600" b="1" dirty="0">
                <a:latin typeface="Arial"/>
                <a:cs typeface="Arial"/>
              </a:rPr>
              <a:t>NEARBY OUR </a:t>
            </a:r>
            <a:r>
              <a:rPr sz="1600" b="1" spc="-5" dirty="0">
                <a:latin typeface="Arial"/>
                <a:cs typeface="Arial"/>
              </a:rPr>
              <a:t>CURRENT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DATE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THEN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THE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PRICE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IS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VERY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HIGH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40" dirty="0">
                <a:latin typeface="Arial"/>
                <a:cs typeface="Arial"/>
              </a:rPr>
              <a:t>AS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COMPARE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TO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THE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DATES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OF </a:t>
            </a:r>
            <a:r>
              <a:rPr sz="1600" b="1" dirty="0">
                <a:latin typeface="Arial"/>
                <a:cs typeface="Arial"/>
              </a:rPr>
              <a:t>COMING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MONTHS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..</a:t>
            </a:r>
            <a:endParaRPr sz="1600">
              <a:latin typeface="Arial"/>
              <a:cs typeface="Arial"/>
            </a:endParaRPr>
          </a:p>
          <a:p>
            <a:pPr marL="469900" marR="5080" indent="-229235">
              <a:lnSpc>
                <a:spcPts val="1850"/>
              </a:lnSpc>
              <a:spcBef>
                <a:spcPts val="134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b="1" spc="5" dirty="0">
                <a:latin typeface="Arial"/>
                <a:cs typeface="Arial"/>
              </a:rPr>
              <a:t>IT </a:t>
            </a:r>
            <a:r>
              <a:rPr sz="1600" b="1" spc="-5" dirty="0">
                <a:latin typeface="Arial"/>
                <a:cs typeface="Arial"/>
              </a:rPr>
              <a:t>MEANS </a:t>
            </a:r>
            <a:r>
              <a:rPr sz="1600" b="1" dirty="0">
                <a:latin typeface="Arial"/>
                <a:cs typeface="Arial"/>
              </a:rPr>
              <a:t>PRICE WILL </a:t>
            </a:r>
            <a:r>
              <a:rPr sz="1600" b="1" spc="-15" dirty="0">
                <a:latin typeface="Arial"/>
                <a:cs typeface="Arial"/>
              </a:rPr>
              <a:t>BE CHEAPER </a:t>
            </a:r>
            <a:r>
              <a:rPr sz="1600" b="1" spc="5" dirty="0">
                <a:latin typeface="Arial"/>
                <a:cs typeface="Arial"/>
              </a:rPr>
              <a:t>IF </a:t>
            </a:r>
            <a:r>
              <a:rPr sz="1600" b="1" spc="10" dirty="0">
                <a:latin typeface="Arial"/>
                <a:cs typeface="Arial"/>
              </a:rPr>
              <a:t>WE </a:t>
            </a:r>
            <a:r>
              <a:rPr sz="1600" b="1" dirty="0">
                <a:latin typeface="Arial"/>
                <a:cs typeface="Arial"/>
              </a:rPr>
              <a:t>BOOKED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A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TICKET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BEFORE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2 3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MONTHS..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758" y="883665"/>
            <a:ext cx="3962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none" spc="-5" dirty="0">
                <a:latin typeface="Calibri"/>
                <a:cs typeface="Calibri"/>
              </a:rPr>
              <a:t>ACKNOWLEDGMENT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604" y="1533016"/>
            <a:ext cx="3754120" cy="26873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7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3600" b="1" spc="-5" dirty="0">
                <a:solidFill>
                  <a:srgbClr val="FF0000"/>
                </a:solidFill>
                <a:latin typeface="Calibri"/>
                <a:cs typeface="Calibri"/>
              </a:rPr>
              <a:t>Yatra.com</a:t>
            </a:r>
            <a:endParaRPr sz="36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3600" b="1" spc="-5" dirty="0">
                <a:solidFill>
                  <a:srgbClr val="FF0000"/>
                </a:solidFill>
                <a:latin typeface="Calibri"/>
                <a:cs typeface="Calibri"/>
              </a:rPr>
              <a:t>Makemytrip.com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0">
              <a:latin typeface="Calibri"/>
              <a:cs typeface="Calibri"/>
            </a:endParaRPr>
          </a:p>
          <a:p>
            <a:pPr marL="265430" algn="ctr">
              <a:lnSpc>
                <a:spcPct val="100000"/>
              </a:lnSpc>
            </a:pPr>
            <a:r>
              <a:rPr sz="3600" b="1" u="heavy" spc="-1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INTRODUCTION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638007"/>
            <a:ext cx="5652770" cy="460883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600" b="1" spc="-10" dirty="0">
                <a:latin typeface="Calibri"/>
                <a:cs typeface="Calibri"/>
              </a:rPr>
              <a:t>Problem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Statement:</a:t>
            </a:r>
            <a:endParaRPr sz="2600">
              <a:latin typeface="Calibri"/>
              <a:cs typeface="Calibri"/>
            </a:endParaRPr>
          </a:p>
          <a:p>
            <a:pPr marL="12700" marR="210185">
              <a:lnSpc>
                <a:spcPct val="110100"/>
              </a:lnSpc>
              <a:spcBef>
                <a:spcPts val="885"/>
              </a:spcBef>
            </a:pPr>
            <a:r>
              <a:rPr sz="2000" spc="-5" dirty="0">
                <a:latin typeface="Calibri"/>
                <a:cs typeface="Calibri"/>
              </a:rPr>
              <a:t>Anyone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 booked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flight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ticket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knows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unexpectedly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prices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vary.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cheapest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available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ticket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given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flight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expensive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 </a:t>
            </a:r>
            <a:r>
              <a:rPr sz="2000" spc="-5" dirty="0">
                <a:latin typeface="Calibri"/>
                <a:cs typeface="Calibri"/>
              </a:rPr>
              <a:t>time. This usually happens </a:t>
            </a:r>
            <a:r>
              <a:rPr sz="2000" dirty="0">
                <a:latin typeface="Calibri"/>
                <a:cs typeface="Calibri"/>
              </a:rPr>
              <a:t>as an </a:t>
            </a:r>
            <a:r>
              <a:rPr sz="2000" spc="-5" dirty="0">
                <a:latin typeface="Calibri"/>
                <a:cs typeface="Calibri"/>
              </a:rPr>
              <a:t>attempt to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maximize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revenue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  <a:p>
            <a:pPr marL="12700" marR="587375" indent="57785">
              <a:lnSpc>
                <a:spcPct val="109000"/>
              </a:lnSpc>
              <a:spcBef>
                <a:spcPts val="815"/>
              </a:spcBef>
            </a:pPr>
            <a:r>
              <a:rPr sz="2000" spc="-5" dirty="0">
                <a:latin typeface="Calibri"/>
                <a:cs typeface="Calibri"/>
              </a:rPr>
              <a:t>- 1. Time of </a:t>
            </a:r>
            <a:r>
              <a:rPr sz="2000" dirty="0">
                <a:latin typeface="Calibri"/>
                <a:cs typeface="Calibri"/>
              </a:rPr>
              <a:t>purchase patterns </a:t>
            </a:r>
            <a:r>
              <a:rPr sz="2000" spc="-10" dirty="0">
                <a:latin typeface="Calibri"/>
                <a:cs typeface="Calibri"/>
              </a:rPr>
              <a:t>(making sure </a:t>
            </a:r>
            <a:r>
              <a:rPr sz="2000" dirty="0">
                <a:latin typeface="Calibri"/>
                <a:cs typeface="Calibri"/>
              </a:rPr>
              <a:t>last-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minute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purchases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expensive)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9700"/>
              </a:lnSpc>
              <a:spcBef>
                <a:spcPts val="830"/>
              </a:spcBef>
            </a:pPr>
            <a:r>
              <a:rPr sz="2000" spc="-5" dirty="0">
                <a:latin typeface="Calibri"/>
                <a:cs typeface="Calibri"/>
              </a:rPr>
              <a:t>2. Keeping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flight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 full</a:t>
            </a:r>
            <a:r>
              <a:rPr sz="2000" spc="5" dirty="0">
                <a:latin typeface="Calibri"/>
                <a:cs typeface="Calibri"/>
              </a:rPr>
              <a:t> 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want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(raising </a:t>
            </a:r>
            <a:r>
              <a:rPr sz="2000" spc="-5" dirty="0">
                <a:latin typeface="Calibri"/>
                <a:cs typeface="Calibri"/>
              </a:rPr>
              <a:t> prices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flight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filling </a:t>
            </a:r>
            <a:r>
              <a:rPr sz="2000" dirty="0">
                <a:latin typeface="Calibri"/>
                <a:cs typeface="Calibri"/>
              </a:rPr>
              <a:t>up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order 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reduce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sales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hold back inventory </a:t>
            </a:r>
            <a:r>
              <a:rPr sz="2000" spc="-10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those expensive </a:t>
            </a:r>
            <a:r>
              <a:rPr sz="2000" spc="10" dirty="0">
                <a:latin typeface="Calibri"/>
                <a:cs typeface="Calibri"/>
              </a:rPr>
              <a:t>last-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minute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expensive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purchases)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61110"/>
            <a:ext cx="5741035" cy="783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So,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 have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we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collect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flight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fares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features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work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make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fares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flights.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000" b="1" spc="-10" dirty="0">
                <a:latin typeface="Calibri"/>
                <a:cs typeface="Calibri"/>
              </a:rPr>
              <a:t>Data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Collection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Phase:-</a:t>
            </a:r>
            <a:endParaRPr sz="2000">
              <a:latin typeface="Calibri"/>
              <a:cs typeface="Calibri"/>
            </a:endParaRPr>
          </a:p>
          <a:p>
            <a:pPr marL="12700" marR="116839">
              <a:lnSpc>
                <a:spcPct val="109800"/>
              </a:lnSpc>
              <a:spcBef>
                <a:spcPts val="800"/>
              </a:spcBef>
            </a:pP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have</a:t>
            </a:r>
            <a:r>
              <a:rPr sz="2000" spc="-5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scrape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least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1500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rows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data.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scrape </a:t>
            </a:r>
            <a:r>
              <a:rPr sz="2000" dirty="0">
                <a:latin typeface="Calibri"/>
                <a:cs typeface="Calibri"/>
              </a:rPr>
              <a:t>more data </a:t>
            </a:r>
            <a:r>
              <a:rPr sz="2000" spc="-5" dirty="0">
                <a:latin typeface="Calibri"/>
                <a:cs typeface="Calibri"/>
              </a:rPr>
              <a:t>as well, it’s </a:t>
            </a:r>
            <a:r>
              <a:rPr sz="2000" dirty="0">
                <a:latin typeface="Calibri"/>
                <a:cs typeface="Calibri"/>
              </a:rPr>
              <a:t>up </a:t>
            </a:r>
            <a:r>
              <a:rPr sz="2000" spc="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us, More the </a:t>
            </a:r>
            <a:r>
              <a:rPr sz="2000" dirty="0">
                <a:latin typeface="Calibri"/>
                <a:cs typeface="Calibri"/>
              </a:rPr>
              <a:t>data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better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section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have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scrape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flights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different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websites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(yatra.com, </a:t>
            </a:r>
            <a:r>
              <a:rPr sz="2000" spc="-5" dirty="0">
                <a:latin typeface="Calibri"/>
                <a:cs typeface="Calibri"/>
              </a:rPr>
              <a:t> skyscanner.com, official websites of airlines, </a:t>
            </a:r>
            <a:r>
              <a:rPr sz="2000" dirty="0">
                <a:latin typeface="Calibri"/>
                <a:cs typeface="Calibri"/>
              </a:rPr>
              <a:t>etc). </a:t>
            </a:r>
            <a:r>
              <a:rPr sz="2000" spc="-1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number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doesn’t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have </a:t>
            </a:r>
            <a:r>
              <a:rPr sz="2000" spc="-5" dirty="0">
                <a:latin typeface="Calibri"/>
                <a:cs typeface="Calibri"/>
              </a:rPr>
              <a:t>limit,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it’s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us and </a:t>
            </a:r>
            <a:r>
              <a:rPr sz="2000" spc="5" dirty="0">
                <a:latin typeface="Calibri"/>
                <a:cs typeface="Calibri"/>
              </a:rPr>
              <a:t>our </a:t>
            </a:r>
            <a:r>
              <a:rPr sz="2000" spc="-5" dirty="0">
                <a:latin typeface="Calibri"/>
                <a:cs typeface="Calibri"/>
              </a:rPr>
              <a:t>creativity. Generally, </a:t>
            </a:r>
            <a:r>
              <a:rPr sz="2000" spc="-10" dirty="0">
                <a:latin typeface="Calibri"/>
                <a:cs typeface="Calibri"/>
              </a:rPr>
              <a:t>these </a:t>
            </a:r>
            <a:r>
              <a:rPr sz="2000" dirty="0">
                <a:latin typeface="Calibri"/>
                <a:cs typeface="Calibri"/>
              </a:rPr>
              <a:t>columns </a:t>
            </a:r>
            <a:r>
              <a:rPr sz="2000" spc="-5" dirty="0">
                <a:latin typeface="Calibri"/>
                <a:cs typeface="Calibri"/>
              </a:rPr>
              <a:t>are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airline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journey,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source,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destination,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route,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departure </a:t>
            </a:r>
            <a:r>
              <a:rPr sz="2000" spc="-10" dirty="0">
                <a:latin typeface="Calibri"/>
                <a:cs typeface="Calibri"/>
              </a:rPr>
              <a:t>time,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arrival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time,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duration,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total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stops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target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price.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make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changes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dirty="0">
                <a:latin typeface="Calibri"/>
                <a:cs typeface="Calibri"/>
              </a:rPr>
              <a:t> add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remove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columns, 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completely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depends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website</a:t>
            </a:r>
            <a:r>
              <a:rPr sz="2000" spc="-10" dirty="0">
                <a:latin typeface="Calibri"/>
                <a:cs typeface="Calibri"/>
              </a:rPr>
              <a:t> from </a:t>
            </a:r>
            <a:r>
              <a:rPr sz="2000" spc="-5" dirty="0">
                <a:latin typeface="Calibri"/>
                <a:cs typeface="Calibri"/>
              </a:rPr>
              <a:t> which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fetching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data..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200" b="1" spc="-5" dirty="0">
                <a:latin typeface="Calibri"/>
                <a:cs typeface="Calibri"/>
              </a:rPr>
              <a:t>Model Building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Phase</a:t>
            </a:r>
            <a:r>
              <a:rPr sz="2000" spc="-5" dirty="0">
                <a:latin typeface="Calibri"/>
                <a:cs typeface="Calibri"/>
              </a:rPr>
              <a:t>:-</a:t>
            </a:r>
            <a:endParaRPr sz="2000">
              <a:latin typeface="Calibri"/>
              <a:cs typeface="Calibri"/>
            </a:endParaRPr>
          </a:p>
          <a:p>
            <a:pPr marL="12700" marR="132715">
              <a:lnSpc>
                <a:spcPct val="110000"/>
              </a:lnSpc>
              <a:spcBef>
                <a:spcPts val="850"/>
              </a:spcBef>
            </a:pP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-5" dirty="0">
                <a:latin typeface="Calibri"/>
                <a:cs typeface="Calibri"/>
              </a:rPr>
              <a:t> collecting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data,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machine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 model.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Before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building </a:t>
            </a:r>
            <a:r>
              <a:rPr sz="2000" dirty="0">
                <a:latin typeface="Calibri"/>
                <a:cs typeface="Calibri"/>
              </a:rPr>
              <a:t>do 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pre-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 steps.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different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different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hyper parameters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7301" y="1624711"/>
            <a:ext cx="30365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latin typeface="Calibri"/>
                <a:cs typeface="Calibri"/>
              </a:rPr>
              <a:t>Review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Literature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505836"/>
            <a:ext cx="5741035" cy="7155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08610">
              <a:lnSpc>
                <a:spcPct val="109800"/>
              </a:lnSpc>
              <a:spcBef>
                <a:spcPts val="105"/>
              </a:spcBef>
            </a:pPr>
            <a:r>
              <a:rPr sz="1800" dirty="0">
                <a:latin typeface="Calibri"/>
                <a:cs typeface="Calibri"/>
              </a:rPr>
              <a:t>THE TOPIC IS ABOUT </a:t>
            </a:r>
            <a:r>
              <a:rPr sz="1800" spc="-5" dirty="0">
                <a:latin typeface="Calibri"/>
                <a:cs typeface="Calibri"/>
              </a:rPr>
              <a:t>THE PREDICTING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FLIGHT PRICE </a:t>
            </a:r>
            <a:r>
              <a:rPr sz="1800" dirty="0">
                <a:latin typeface="Calibri"/>
                <a:cs typeface="Calibri"/>
              </a:rPr>
              <a:t> WHICH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FETCHED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FROM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MAKEMYTRIP.COM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MAKE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</a:t>
            </a:r>
            <a:r>
              <a:rPr sz="1800" dirty="0">
                <a:latin typeface="Calibri"/>
                <a:cs typeface="Calibri"/>
              </a:rPr>
              <a:t> THAT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EASILY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PREDICT 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5" dirty="0">
                <a:latin typeface="Calibri"/>
                <a:cs typeface="Calibri"/>
              </a:rPr>
              <a:t>PRICE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FLIGHT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THEY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TAKE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ADVANTAGE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SAVE </a:t>
            </a:r>
            <a:r>
              <a:rPr sz="1800" dirty="0">
                <a:latin typeface="Calibri"/>
                <a:cs typeface="Calibri"/>
              </a:rPr>
              <a:t>MONEY BY </a:t>
            </a:r>
            <a:r>
              <a:rPr sz="1800" spc="-10" dirty="0">
                <a:latin typeface="Calibri"/>
                <a:cs typeface="Calibri"/>
              </a:rPr>
              <a:t>BOOKING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FLIGHT </a:t>
            </a:r>
            <a:r>
              <a:rPr sz="1800" dirty="0">
                <a:latin typeface="Calibri"/>
                <a:cs typeface="Calibri"/>
              </a:rPr>
              <a:t>ON 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PRICE..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Motivation</a:t>
            </a:r>
            <a:r>
              <a:rPr sz="26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600" b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Problem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Undertaken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865"/>
              </a:spcBef>
            </a:pPr>
            <a:r>
              <a:rPr sz="2000" spc="-10" dirty="0">
                <a:latin typeface="Calibri"/>
                <a:cs typeface="Calibri"/>
              </a:rPr>
              <a:t>So,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have to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where </a:t>
            </a:r>
            <a:r>
              <a:rPr sz="2000" spc="5" dirty="0">
                <a:latin typeface="Calibri"/>
                <a:cs typeface="Calibri"/>
              </a:rPr>
              <a:t>we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collect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flight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fares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features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work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make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fares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flights.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000" spc="-10" dirty="0">
                <a:latin typeface="Calibri"/>
                <a:cs typeface="Calibri"/>
              </a:rPr>
              <a:t>Do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airfares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change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frequently?</a:t>
            </a:r>
            <a:endParaRPr sz="2000">
              <a:latin typeface="Calibri"/>
              <a:cs typeface="Calibri"/>
            </a:endParaRPr>
          </a:p>
          <a:p>
            <a:pPr marL="12700" marR="312420">
              <a:lnSpc>
                <a:spcPct val="143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Do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move</a:t>
            </a:r>
            <a:r>
              <a:rPr sz="2000" spc="-5" dirty="0">
                <a:latin typeface="Calibri"/>
                <a:cs typeface="Calibri"/>
              </a:rPr>
              <a:t> 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small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increments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large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jumps?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 go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down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time?</a:t>
            </a:r>
            <a:endParaRPr sz="2000">
              <a:latin typeface="Calibri"/>
              <a:cs typeface="Calibri"/>
            </a:endParaRPr>
          </a:p>
          <a:p>
            <a:pPr marL="12700" marR="60325" indent="57785">
              <a:lnSpc>
                <a:spcPct val="110000"/>
              </a:lnSpc>
              <a:spcBef>
                <a:spcPts val="795"/>
              </a:spcBef>
            </a:pP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the</a:t>
            </a:r>
            <a:r>
              <a:rPr sz="2000" spc="-10" dirty="0">
                <a:latin typeface="Calibri"/>
                <a:cs typeface="Calibri"/>
              </a:rPr>
              <a:t> best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consumer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taking</a:t>
            </a:r>
            <a:r>
              <a:rPr sz="2000" spc="-5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least </a:t>
            </a:r>
            <a:r>
              <a:rPr sz="2000" spc="-10" dirty="0">
                <a:latin typeface="Calibri"/>
                <a:cs typeface="Calibri"/>
              </a:rPr>
              <a:t>risk?</a:t>
            </a:r>
            <a:endParaRPr sz="2000">
              <a:latin typeface="Calibri"/>
              <a:cs typeface="Calibri"/>
            </a:endParaRPr>
          </a:p>
          <a:p>
            <a:pPr marL="12700" marR="87630" indent="57785">
              <a:lnSpc>
                <a:spcPct val="110100"/>
              </a:lnSpc>
              <a:spcBef>
                <a:spcPts val="790"/>
              </a:spcBef>
            </a:pPr>
            <a:r>
              <a:rPr sz="2000" spc="-10" dirty="0">
                <a:latin typeface="Calibri"/>
                <a:cs typeface="Calibri"/>
              </a:rPr>
              <a:t>Does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increase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 </a:t>
            </a:r>
            <a:r>
              <a:rPr sz="2000" dirty="0">
                <a:latin typeface="Calibri"/>
                <a:cs typeface="Calibri"/>
              </a:rPr>
              <a:t>get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near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departure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date?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Indigo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cheaper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Airways?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000" spc="-5" dirty="0">
                <a:latin typeface="Calibri"/>
                <a:cs typeface="Calibri"/>
              </a:rPr>
              <a:t>Are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morning flights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expensive?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1319910"/>
            <a:ext cx="5620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10" dirty="0"/>
              <a:t>Sources</a:t>
            </a:r>
            <a:r>
              <a:rPr spc="-5" dirty="0"/>
              <a:t> and</a:t>
            </a:r>
            <a:r>
              <a:rPr spc="-20" dirty="0"/>
              <a:t> </a:t>
            </a:r>
            <a:r>
              <a:rPr dirty="0"/>
              <a:t>their</a:t>
            </a:r>
            <a:r>
              <a:rPr spc="-15" dirty="0"/>
              <a:t> </a:t>
            </a:r>
            <a:r>
              <a:rPr spc="-5"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604" y="2001189"/>
            <a:ext cx="2482215" cy="72136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439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YATRA.COM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33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MAKEMYTRIP.COM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349" y="6856603"/>
            <a:ext cx="5278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Data</a:t>
            </a:r>
            <a:r>
              <a:rPr sz="3600" u="heavy" spc="-2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3600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Preprocessing</a:t>
            </a:r>
            <a:r>
              <a:rPr sz="3600" u="heavy" spc="-1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3600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and</a:t>
            </a:r>
            <a:r>
              <a:rPr sz="3600" u="heavy" spc="-2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3600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EDA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968157"/>
            <a:ext cx="5304155" cy="1467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785">
              <a:lnSpc>
                <a:spcPct val="11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steps</a:t>
            </a:r>
            <a:r>
              <a:rPr sz="2000" spc="-10" dirty="0">
                <a:latin typeface="Calibri"/>
                <a:cs typeface="Calibri"/>
              </a:rPr>
              <a:t> followed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cleaning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EDA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data:-</a:t>
            </a:r>
            <a:endParaRPr sz="2000">
              <a:latin typeface="Calibri"/>
              <a:cs typeface="Calibri"/>
            </a:endParaRPr>
          </a:p>
          <a:p>
            <a:pPr marL="329565" marR="13970" indent="-229235">
              <a:lnSpc>
                <a:spcPct val="110100"/>
              </a:lnSpc>
              <a:spcBef>
                <a:spcPts val="790"/>
              </a:spcBef>
            </a:pPr>
            <a:r>
              <a:rPr sz="1600" dirty="0">
                <a:latin typeface="Calibri"/>
                <a:cs typeface="Calibri"/>
              </a:rPr>
              <a:t>1)</a:t>
            </a:r>
            <a:r>
              <a:rPr sz="1600" spc="1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First</a:t>
            </a:r>
            <a:r>
              <a:rPr sz="2000" dirty="0">
                <a:latin typeface="Calibri"/>
                <a:cs typeface="Calibri"/>
              </a:rPr>
              <a:t> 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analyse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simply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DATA.INFO()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method..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0537" y="3085337"/>
            <a:ext cx="4457118" cy="3121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396" y="861110"/>
            <a:ext cx="5419090" cy="370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10000"/>
              </a:lnSpc>
              <a:spcBef>
                <a:spcPts val="100"/>
              </a:spcBef>
              <a:buSzPct val="80000"/>
              <a:buAutoNum type="arabicParenR" startAt="2"/>
              <a:tabLst>
                <a:tab pos="241935" algn="l"/>
              </a:tabLst>
            </a:pPr>
            <a:r>
              <a:rPr sz="2000" spc="-10" dirty="0">
                <a:latin typeface="Calibri"/>
                <a:cs typeface="Calibri"/>
              </a:rPr>
              <a:t>Then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manipulate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make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ML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 so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understandable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ML.</a:t>
            </a:r>
            <a:endParaRPr sz="2000">
              <a:latin typeface="Calibri"/>
              <a:cs typeface="Calibri"/>
            </a:endParaRPr>
          </a:p>
          <a:p>
            <a:pPr marL="241300" marR="103505" indent="-229235">
              <a:lnSpc>
                <a:spcPct val="109700"/>
              </a:lnSpc>
              <a:spcBef>
                <a:spcPts val="10"/>
              </a:spcBef>
              <a:buSzPct val="80000"/>
              <a:buAutoNum type="arabicParenR" startAt="2"/>
              <a:tabLst>
                <a:tab pos="241935" algn="l"/>
              </a:tabLst>
            </a:pP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drop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 unneccesary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like(Date </a:t>
            </a:r>
            <a:r>
              <a:rPr sz="2000" spc="10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jouney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we </a:t>
            </a:r>
            <a:r>
              <a:rPr sz="2000" dirty="0">
                <a:latin typeface="Calibri"/>
                <a:cs typeface="Calibri"/>
              </a:rPr>
              <a:t>have </a:t>
            </a:r>
            <a:r>
              <a:rPr sz="2000" spc="-5" dirty="0">
                <a:latin typeface="Calibri"/>
                <a:cs typeface="Calibri"/>
              </a:rPr>
              <a:t>dates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months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separately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diff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colummns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dropped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unnamed:0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column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indexing)</a:t>
            </a:r>
            <a:endParaRPr sz="2000">
              <a:latin typeface="Calibri"/>
              <a:cs typeface="Calibri"/>
            </a:endParaRPr>
          </a:p>
          <a:p>
            <a:pPr marL="241300" marR="75565" indent="-229235">
              <a:lnSpc>
                <a:spcPct val="109000"/>
              </a:lnSpc>
              <a:spcBef>
                <a:spcPts val="25"/>
              </a:spcBef>
              <a:buSzPct val="80000"/>
              <a:buAutoNum type="arabicParenR" startAt="2"/>
              <a:tabLst>
                <a:tab pos="241935" algn="l"/>
              </a:tabLst>
            </a:pPr>
            <a:r>
              <a:rPr sz="2000" spc="-10" dirty="0">
                <a:latin typeface="Calibri"/>
                <a:cs typeface="Calibri"/>
              </a:rPr>
              <a:t>Then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after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 </a:t>
            </a:r>
            <a:r>
              <a:rPr sz="2000" spc="-5" dirty="0">
                <a:latin typeface="Calibri"/>
                <a:cs typeface="Calibri"/>
              </a:rPr>
              <a:t>replaced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strings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from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</a:t>
            </a:r>
            <a:r>
              <a:rPr sz="2000" spc="-5" dirty="0">
                <a:latin typeface="Calibri"/>
                <a:cs typeface="Calibri"/>
              </a:rPr>
              <a:t> that</a:t>
            </a:r>
            <a:r>
              <a:rPr sz="2000" spc="5" dirty="0">
                <a:latin typeface="Calibri"/>
                <a:cs typeface="Calibri"/>
              </a:rPr>
              <a:t> we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make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 </a:t>
            </a: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type.</a:t>
            </a:r>
            <a:endParaRPr sz="2000">
              <a:latin typeface="Calibri"/>
              <a:cs typeface="Calibri"/>
            </a:endParaRPr>
          </a:p>
          <a:p>
            <a:pPr marL="241300" marR="115570" indent="-229235">
              <a:lnSpc>
                <a:spcPct val="110000"/>
              </a:lnSpc>
              <a:buSzPct val="80000"/>
              <a:buFont typeface="Calibri"/>
              <a:buAutoNum type="arabicParenR" startAt="2"/>
              <a:tabLst>
                <a:tab pos="299720" algn="l"/>
              </a:tabLst>
            </a:pPr>
            <a:r>
              <a:rPr dirty="0"/>
              <a:t>	</a:t>
            </a: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-5" dirty="0">
                <a:latin typeface="Calibri"/>
                <a:cs typeface="Calibri"/>
              </a:rPr>
              <a:t> that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 </a:t>
            </a:r>
            <a:r>
              <a:rPr sz="2000" spc="-5" dirty="0">
                <a:latin typeface="Calibri"/>
                <a:cs typeface="Calibri"/>
              </a:rPr>
              <a:t>analyse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countplot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visualization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 axis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easy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interpret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396" y="6783451"/>
            <a:ext cx="5594350" cy="18808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1300" marR="348615" indent="-229235">
              <a:lnSpc>
                <a:spcPct val="101499"/>
              </a:lnSpc>
              <a:spcBef>
                <a:spcPts val="55"/>
              </a:spcBef>
              <a:buSzPct val="80000"/>
              <a:buFont typeface="Calibri"/>
              <a:buAutoNum type="arabicParenR" startAt="6"/>
              <a:tabLst>
                <a:tab pos="299720" algn="l"/>
              </a:tabLst>
            </a:pPr>
            <a:r>
              <a:rPr dirty="0"/>
              <a:t>	</a:t>
            </a:r>
            <a:r>
              <a:rPr sz="2000" spc="-10" dirty="0">
                <a:latin typeface="Calibri"/>
                <a:cs typeface="Calibri"/>
              </a:rPr>
              <a:t>Then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replace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some </a:t>
            </a:r>
            <a:r>
              <a:rPr sz="2000" spc="-5" dirty="0">
                <a:latin typeface="Calibri"/>
                <a:cs typeface="Calibri"/>
              </a:rPr>
              <a:t>columns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 </a:t>
            </a:r>
            <a:r>
              <a:rPr sz="2000" dirty="0">
                <a:latin typeface="Calibri"/>
                <a:cs typeface="Calibri"/>
              </a:rPr>
              <a:t>which </a:t>
            </a:r>
            <a:r>
              <a:rPr sz="2000" spc="-5" dirty="0">
                <a:latin typeface="Calibri"/>
                <a:cs typeface="Calibri"/>
              </a:rPr>
              <a:t>has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object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datatype</a:t>
            </a:r>
            <a:r>
              <a:rPr sz="2000" spc="-10" dirty="0">
                <a:latin typeface="Calibri"/>
                <a:cs typeface="Calibri"/>
              </a:rPr>
              <a:t> so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easily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understandable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 machine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i.e-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datatypes..</a:t>
            </a:r>
            <a:endParaRPr sz="2000">
              <a:latin typeface="Calibri"/>
              <a:cs typeface="Calibri"/>
            </a:endParaRPr>
          </a:p>
          <a:p>
            <a:pPr marL="241300" marR="5080" indent="-229235">
              <a:lnSpc>
                <a:spcPct val="102000"/>
              </a:lnSpc>
              <a:buSzPct val="80000"/>
              <a:buAutoNum type="arabicParenR" startAt="6"/>
              <a:tabLst>
                <a:tab pos="241935" algn="l"/>
              </a:tabLst>
            </a:pP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-5" dirty="0">
                <a:latin typeface="Calibri"/>
                <a:cs typeface="Calibri"/>
              </a:rPr>
              <a:t> 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plot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graph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Boxplot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help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boxplot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 </a:t>
            </a:r>
            <a:r>
              <a:rPr sz="2000" spc="-5" dirty="0">
                <a:latin typeface="Calibri"/>
                <a:cs typeface="Calibri"/>
              </a:rPr>
              <a:t>analyse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many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Airlines..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006" y="4696967"/>
            <a:ext cx="5523698" cy="19758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599230"/>
            <a:ext cx="5742940" cy="523303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spc="-1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graph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tells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price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range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diff.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airlines</a:t>
            </a:r>
            <a:endParaRPr sz="2000">
              <a:latin typeface="Calibri"/>
              <a:cs typeface="Calibri"/>
            </a:endParaRPr>
          </a:p>
          <a:p>
            <a:pPr marL="698500" marR="250190" indent="-457834">
              <a:lnSpc>
                <a:spcPct val="102000"/>
              </a:lnSpc>
              <a:spcBef>
                <a:spcPts val="8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LUFTHANSA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UNITED AIRLINE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SHOWS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BIGGEST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PRICE</a:t>
            </a:r>
            <a:r>
              <a:rPr sz="2000" spc="-5" dirty="0">
                <a:latin typeface="Calibri"/>
                <a:cs typeface="Calibri"/>
              </a:rPr>
              <a:t> RANGE</a:t>
            </a:r>
            <a:r>
              <a:rPr sz="2000" dirty="0">
                <a:latin typeface="Calibri"/>
                <a:cs typeface="Calibri"/>
              </a:rPr>
              <a:t> FOR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FLIGHTS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2000">
              <a:latin typeface="Calibri"/>
              <a:cs typeface="Calibri"/>
            </a:endParaRPr>
          </a:p>
          <a:p>
            <a:pPr marL="698500" marR="407670" indent="-457834">
              <a:lnSpc>
                <a:spcPct val="103099"/>
              </a:lnSpc>
              <a:spcBef>
                <a:spcPts val="166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2000" spc="-10" dirty="0">
                <a:latin typeface="Calibri"/>
                <a:cs typeface="Calibri"/>
              </a:rPr>
              <a:t>INDIGO</a:t>
            </a:r>
            <a:r>
              <a:rPr sz="2000" spc="-5" dirty="0">
                <a:latin typeface="Calibri"/>
                <a:cs typeface="Calibri"/>
              </a:rPr>
              <a:t> 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SPICEJET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AIR INDIA 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QATAR </a:t>
            </a:r>
            <a:r>
              <a:rPr sz="2000" spc="-5" dirty="0">
                <a:latin typeface="Calibri"/>
                <a:cs typeface="Calibri"/>
              </a:rPr>
              <a:t> AIRWAYS(ETC.)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shows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lowest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range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329565" marR="5080" indent="-229235">
              <a:lnSpc>
                <a:spcPct val="102000"/>
              </a:lnSpc>
              <a:spcBef>
                <a:spcPts val="1570"/>
              </a:spcBef>
              <a:buSzPct val="80000"/>
              <a:buAutoNum type="arabicParenR" startAt="8"/>
              <a:tabLst>
                <a:tab pos="330200" algn="l"/>
              </a:tabLst>
            </a:pP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-5" dirty="0">
                <a:latin typeface="Calibri"/>
                <a:cs typeface="Calibri"/>
              </a:rPr>
              <a:t> 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plot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graph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Regplot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help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Regplot</a:t>
            </a:r>
            <a:r>
              <a:rPr sz="2000" spc="5" dirty="0">
                <a:latin typeface="Calibri"/>
                <a:cs typeface="Calibri"/>
              </a:rPr>
              <a:t> 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analyse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Price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trend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TOTAL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TIME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TAKEN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FLIGHT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DATES/MONTHS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Airlines..So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easy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customers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 go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down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</a:t>
            </a:r>
            <a:r>
              <a:rPr sz="2000" spc="-5" dirty="0">
                <a:latin typeface="Calibri"/>
                <a:cs typeface="Calibri"/>
              </a:rPr>
              <a:t> time?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arenR" startAt="8"/>
            </a:pPr>
            <a:endParaRPr sz="2000">
              <a:latin typeface="Calibri"/>
              <a:cs typeface="Calibri"/>
            </a:endParaRPr>
          </a:p>
          <a:p>
            <a:pPr marL="698500" lvl="1" indent="-457834">
              <a:lnSpc>
                <a:spcPct val="100000"/>
              </a:lnSpc>
              <a:spcBef>
                <a:spcPts val="173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First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Total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time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taken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58341"/>
            <a:ext cx="5683260" cy="26267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710175"/>
            <a:ext cx="5285105" cy="10636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40"/>
              </a:spcBef>
            </a:pP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clarifies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graph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Total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Flight </a:t>
            </a:r>
            <a:r>
              <a:rPr sz="2000" spc="-5" dirty="0">
                <a:latin typeface="Calibri"/>
                <a:cs typeface="Calibri"/>
              </a:rPr>
              <a:t> increases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price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Flight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will </a:t>
            </a:r>
            <a:r>
              <a:rPr sz="2000" dirty="0">
                <a:latin typeface="Calibri"/>
                <a:cs typeface="Calibri"/>
              </a:rPr>
              <a:t>increases.</a:t>
            </a:r>
            <a:endParaRPr sz="2000">
              <a:latin typeface="Calibri"/>
              <a:cs typeface="Calibri"/>
            </a:endParaRPr>
          </a:p>
          <a:p>
            <a:pPr marL="698500" indent="-457834">
              <a:lnSpc>
                <a:spcPct val="100000"/>
              </a:lnSpc>
              <a:spcBef>
                <a:spcPts val="94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</a:t>
            </a:r>
            <a:r>
              <a:rPr sz="20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DATES/MONTHS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704" y="9594798"/>
            <a:ext cx="5077460" cy="15240"/>
          </a:xfrm>
          <a:custGeom>
            <a:avLst/>
            <a:gdLst/>
            <a:ahLst/>
            <a:cxnLst/>
            <a:rect l="l" t="t" r="r" b="b"/>
            <a:pathLst>
              <a:path w="5077460" h="15240">
                <a:moveTo>
                  <a:pt x="5077079" y="0"/>
                </a:moveTo>
                <a:lnTo>
                  <a:pt x="0" y="0"/>
                </a:lnTo>
                <a:lnTo>
                  <a:pt x="0" y="15239"/>
                </a:lnTo>
                <a:lnTo>
                  <a:pt x="5077079" y="15239"/>
                </a:lnTo>
                <a:lnTo>
                  <a:pt x="5077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7071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576" y="5907498"/>
            <a:ext cx="4695480" cy="34909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3"/>
            <a:ext cx="5737860" cy="485394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1820"/>
              </a:lnSpc>
              <a:spcBef>
                <a:spcPts val="250"/>
              </a:spcBef>
            </a:pP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GRAPH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25" dirty="0">
                <a:latin typeface="Arial MT"/>
                <a:cs typeface="Arial MT"/>
              </a:rPr>
              <a:t>WE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UNDERSTAND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PRICE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OF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TREND</a:t>
            </a:r>
            <a:endParaRPr sz="1600">
              <a:latin typeface="Arial MT"/>
              <a:cs typeface="Arial MT"/>
            </a:endParaRPr>
          </a:p>
          <a:p>
            <a:pPr marL="12700" marR="118745">
              <a:lnSpc>
                <a:spcPct val="95600"/>
              </a:lnSpc>
              <a:spcBef>
                <a:spcPts val="1175"/>
              </a:spcBef>
            </a:pPr>
            <a:r>
              <a:rPr sz="1600" spc="5" dirty="0">
                <a:latin typeface="Arial MT"/>
                <a:cs typeface="Arial MT"/>
              </a:rPr>
              <a:t>AS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25" dirty="0">
                <a:latin typeface="Arial MT"/>
                <a:cs typeface="Arial MT"/>
              </a:rPr>
              <a:t>WE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BOOKED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TICKET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NEARBY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OUR</a:t>
            </a:r>
            <a:r>
              <a:rPr sz="1600" spc="-5" dirty="0">
                <a:latin typeface="Arial MT"/>
                <a:cs typeface="Arial MT"/>
              </a:rPr>
              <a:t> CURRENT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DATE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THEN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PRICE </a:t>
            </a:r>
            <a:r>
              <a:rPr sz="1600" spc="-5" dirty="0">
                <a:latin typeface="Arial MT"/>
                <a:cs typeface="Arial MT"/>
              </a:rPr>
              <a:t>IS VERY HIGH AS COMPARE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COMING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MONTHS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..</a:t>
            </a:r>
            <a:endParaRPr sz="1600">
              <a:latin typeface="Arial MT"/>
              <a:cs typeface="Arial MT"/>
            </a:endParaRPr>
          </a:p>
          <a:p>
            <a:pPr marL="12700" marR="447040">
              <a:lnSpc>
                <a:spcPts val="1850"/>
              </a:lnSpc>
              <a:spcBef>
                <a:spcPts val="1250"/>
              </a:spcBef>
            </a:pPr>
            <a:r>
              <a:rPr sz="1600" spc="5" dirty="0">
                <a:latin typeface="Arial MT"/>
                <a:cs typeface="Arial MT"/>
              </a:rPr>
              <a:t>IT </a:t>
            </a:r>
            <a:r>
              <a:rPr sz="1600" spc="-5" dirty="0">
                <a:latin typeface="Arial MT"/>
                <a:cs typeface="Arial MT"/>
              </a:rPr>
              <a:t>MEANS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PRICE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WILL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BE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CHEAPER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IF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25" dirty="0">
                <a:latin typeface="Arial MT"/>
                <a:cs typeface="Arial MT"/>
              </a:rPr>
              <a:t>WE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BOOKED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A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TICKET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BEFORE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2 3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MONTHS..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Arial MT"/>
              <a:cs typeface="Arial MT"/>
            </a:endParaRPr>
          </a:p>
          <a:p>
            <a:pPr marL="329565" marR="94615" indent="-229235" algn="just">
              <a:lnSpc>
                <a:spcPct val="95700"/>
              </a:lnSpc>
              <a:buAutoNum type="arabicParenR" startAt="9"/>
              <a:tabLst>
                <a:tab pos="330200" algn="l"/>
              </a:tabLst>
            </a:pPr>
            <a:r>
              <a:rPr sz="1600" dirty="0">
                <a:latin typeface="Arial MT"/>
                <a:cs typeface="Arial MT"/>
              </a:rPr>
              <a:t>Then after </a:t>
            </a:r>
            <a:r>
              <a:rPr sz="1600" spc="-15" dirty="0">
                <a:latin typeface="Arial MT"/>
                <a:cs typeface="Arial MT"/>
              </a:rPr>
              <a:t>we </a:t>
            </a:r>
            <a:r>
              <a:rPr sz="1600" dirty="0">
                <a:latin typeface="Arial MT"/>
                <a:cs typeface="Arial MT"/>
              </a:rPr>
              <a:t>use </a:t>
            </a:r>
            <a:r>
              <a:rPr sz="1600" spc="-5" dirty="0">
                <a:latin typeface="Arial MT"/>
                <a:cs typeface="Arial MT"/>
              </a:rPr>
              <a:t>encoding </a:t>
            </a:r>
            <a:r>
              <a:rPr sz="1600" spc="-10" dirty="0">
                <a:latin typeface="Arial MT"/>
                <a:cs typeface="Arial MT"/>
              </a:rPr>
              <a:t>techniques </a:t>
            </a:r>
            <a:r>
              <a:rPr sz="1600" dirty="0">
                <a:latin typeface="Arial MT"/>
                <a:cs typeface="Arial MT"/>
              </a:rPr>
              <a:t>for </a:t>
            </a:r>
            <a:r>
              <a:rPr sz="1600" spc="-5" dirty="0">
                <a:latin typeface="Arial MT"/>
                <a:cs typeface="Arial MT"/>
              </a:rPr>
              <a:t>wncoding some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object </a:t>
            </a:r>
            <a:r>
              <a:rPr sz="1600" spc="-5" dirty="0">
                <a:latin typeface="Arial MT"/>
                <a:cs typeface="Arial MT"/>
              </a:rPr>
              <a:t>datatype anad </a:t>
            </a:r>
            <a:r>
              <a:rPr sz="1600" dirty="0">
                <a:latin typeface="Arial MT"/>
                <a:cs typeface="Arial MT"/>
              </a:rPr>
              <a:t>make </a:t>
            </a:r>
            <a:r>
              <a:rPr sz="1600" spc="-10" dirty="0">
                <a:latin typeface="Arial MT"/>
                <a:cs typeface="Arial MT"/>
              </a:rPr>
              <a:t>int </a:t>
            </a:r>
            <a:r>
              <a:rPr sz="1600" spc="-15" dirty="0">
                <a:latin typeface="Arial MT"/>
                <a:cs typeface="Arial MT"/>
              </a:rPr>
              <a:t>as </a:t>
            </a:r>
            <a:r>
              <a:rPr sz="1600" spc="-5" dirty="0">
                <a:latin typeface="Arial MT"/>
                <a:cs typeface="Arial MT"/>
              </a:rPr>
              <a:t>datatype now our </a:t>
            </a:r>
            <a:r>
              <a:rPr sz="1600" dirty="0">
                <a:latin typeface="Arial MT"/>
                <a:cs typeface="Arial MT"/>
              </a:rPr>
              <a:t>data </a:t>
            </a:r>
            <a:r>
              <a:rPr sz="1600" spc="-1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 good </a:t>
            </a:r>
            <a:r>
              <a:rPr sz="1600" dirty="0">
                <a:latin typeface="Arial MT"/>
                <a:cs typeface="Arial MT"/>
              </a:rPr>
              <a:t>for </a:t>
            </a:r>
            <a:r>
              <a:rPr sz="1600" spc="-5" dirty="0">
                <a:latin typeface="Arial MT"/>
                <a:cs typeface="Arial MT"/>
              </a:rPr>
              <a:t>ML</a:t>
            </a:r>
            <a:r>
              <a:rPr sz="1600" dirty="0">
                <a:latin typeface="Arial MT"/>
                <a:cs typeface="Arial MT"/>
              </a:rPr>
              <a:t> .</a:t>
            </a:r>
            <a:endParaRPr sz="1600">
              <a:latin typeface="Arial MT"/>
              <a:cs typeface="Arial MT"/>
            </a:endParaRPr>
          </a:p>
          <a:p>
            <a:pPr marL="469900" indent="-369570">
              <a:lnSpc>
                <a:spcPts val="2360"/>
              </a:lnSpc>
              <a:buSzPct val="80000"/>
              <a:buAutoNum type="arabicParenR" startAt="9"/>
              <a:tabLst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Now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will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check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correlation </a:t>
            </a:r>
            <a:r>
              <a:rPr sz="2000" spc="-10" dirty="0">
                <a:latin typeface="Calibri"/>
                <a:cs typeface="Calibri"/>
              </a:rPr>
              <a:t>between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329565" marR="427355">
              <a:lnSpc>
                <a:spcPts val="2640"/>
              </a:lnSpc>
              <a:spcBef>
                <a:spcPts val="125"/>
              </a:spcBef>
            </a:pPr>
            <a:r>
              <a:rPr sz="2000" spc="-5" dirty="0">
                <a:latin typeface="Calibri"/>
                <a:cs typeface="Calibri"/>
              </a:rPr>
              <a:t>independent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independent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dependent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variables.</a:t>
            </a:r>
            <a:endParaRPr sz="2000">
              <a:latin typeface="Calibri"/>
              <a:cs typeface="Calibri"/>
            </a:endParaRPr>
          </a:p>
          <a:p>
            <a:pPr marL="329565" marR="672465" indent="-229235">
              <a:lnSpc>
                <a:spcPts val="2620"/>
              </a:lnSpc>
              <a:buSzPct val="80000"/>
              <a:buAutoNum type="arabicParenR" startAt="11"/>
              <a:tabLst>
                <a:tab pos="470534" algn="l"/>
              </a:tabLst>
            </a:pPr>
            <a:r>
              <a:rPr sz="2000" spc="-10" dirty="0">
                <a:latin typeface="Calibri"/>
                <a:cs typeface="Calibri"/>
              </a:rPr>
              <a:t>Then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Plot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Heatmap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check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clearly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correlations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between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6599" y="5767577"/>
            <a:ext cx="4696600" cy="268429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1184</Words>
  <Application>Microsoft Office PowerPoint</Application>
  <PresentationFormat>Custom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MT</vt:lpstr>
      <vt:lpstr>Calibri</vt:lpstr>
      <vt:lpstr>Century Gothic</vt:lpstr>
      <vt:lpstr>Georgia</vt:lpstr>
      <vt:lpstr>Symbol</vt:lpstr>
      <vt:lpstr>Times New Roman</vt:lpstr>
      <vt:lpstr>Wingdings 3</vt:lpstr>
      <vt:lpstr>Ion</vt:lpstr>
      <vt:lpstr>PROJECT NAME:-</vt:lpstr>
      <vt:lpstr>ACKNOWLEDGMENT</vt:lpstr>
      <vt:lpstr>PowerPoint Presentation</vt:lpstr>
      <vt:lpstr>Review of Literature</vt:lpstr>
      <vt:lpstr>Data Sources and their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NAME:-</dc:title>
  <dc:creator>LENOVO</dc:creator>
  <cp:lastModifiedBy>LENOVO</cp:lastModifiedBy>
  <cp:revision>1</cp:revision>
  <dcterms:created xsi:type="dcterms:W3CDTF">2022-09-28T10:56:00Z</dcterms:created>
  <dcterms:modified xsi:type="dcterms:W3CDTF">2022-09-28T10:59:24Z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2022-09-28T00:00:00Z</vt:filetime>
  </property>
</Properties>
</file>