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78" r:id="rId2"/>
    <p:sldId id="27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00" y="-22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9844"/>
            <a:ext cx="7556500" cy="2903556"/>
          </a:xfrm>
          <a:prstGeom prst="rect">
            <a:avLst/>
          </a:prstGeom>
        </p:spPr>
      </p:pic>
      <p:sp>
        <p:nvSpPr>
          <p:cNvPr id="2" name="Title 1"/>
          <p:cNvSpPr>
            <a:spLocks noGrp="1"/>
          </p:cNvSpPr>
          <p:nvPr>
            <p:ph type="ctrTitle"/>
          </p:nvPr>
        </p:nvSpPr>
        <p:spPr>
          <a:xfrm>
            <a:off x="755650" y="2811976"/>
            <a:ext cx="6045200" cy="2845798"/>
          </a:xfrm>
        </p:spPr>
        <p:txBody>
          <a:bodyPr anchor="b">
            <a:normAutofit/>
          </a:bodyPr>
          <a:lstStyle>
            <a:lvl1pPr algn="l">
              <a:defRPr sz="4958"/>
            </a:lvl1pPr>
          </a:lstStyle>
          <a:p>
            <a:r>
              <a:rPr lang="en-US" smtClean="0"/>
              <a:t>Click to edit Master title style</a:t>
            </a:r>
            <a:endParaRPr lang="en-US" dirty="0"/>
          </a:p>
        </p:txBody>
      </p:sp>
      <p:sp>
        <p:nvSpPr>
          <p:cNvPr id="3" name="Subtitle 2"/>
          <p:cNvSpPr>
            <a:spLocks noGrp="1"/>
          </p:cNvSpPr>
          <p:nvPr>
            <p:ph type="subTitle" idx="1"/>
          </p:nvPr>
        </p:nvSpPr>
        <p:spPr>
          <a:xfrm>
            <a:off x="755650" y="5663543"/>
            <a:ext cx="6045200" cy="1069340"/>
          </a:xfrm>
        </p:spPr>
        <p:txBody>
          <a:bodyPr>
            <a:normAutofit/>
          </a:bodyPr>
          <a:lstStyle>
            <a:lvl1pPr marL="0" indent="0" algn="l">
              <a:buNone/>
              <a:defRPr sz="165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smtClean="0"/>
              <a:t>Click to edit Master subtitle style</a:t>
            </a:r>
            <a:endParaRPr lang="en-US" dirty="0"/>
          </a:p>
        </p:txBody>
      </p:sp>
      <p:sp>
        <p:nvSpPr>
          <p:cNvPr id="4" name="Date Placeholder 3"/>
          <p:cNvSpPr>
            <a:spLocks noGrp="1"/>
          </p:cNvSpPr>
          <p:nvPr>
            <p:ph type="dt" sz="half" idx="10"/>
          </p:nvPr>
        </p:nvSpPr>
        <p:spPr>
          <a:xfrm>
            <a:off x="4902280" y="6741996"/>
            <a:ext cx="1898570" cy="569325"/>
          </a:xfrm>
        </p:spPr>
        <p:txBody>
          <a:bodyPr/>
          <a:lstStyle/>
          <a:p>
            <a:fld id="{1D8BD707-D9CF-40AE-B4C6-C98DA3205C09}" type="datetimeFigureOut">
              <a:rPr lang="en-US" smtClean="0"/>
              <a:t>8/20/2022</a:t>
            </a:fld>
            <a:endParaRPr lang="en-US"/>
          </a:p>
        </p:txBody>
      </p:sp>
      <p:sp>
        <p:nvSpPr>
          <p:cNvPr id="5" name="Footer Placeholder 4"/>
          <p:cNvSpPr>
            <a:spLocks noGrp="1"/>
          </p:cNvSpPr>
          <p:nvPr>
            <p:ph type="ftr" sz="quarter" idx="11"/>
          </p:nvPr>
        </p:nvSpPr>
        <p:spPr>
          <a:xfrm>
            <a:off x="755650" y="6741997"/>
            <a:ext cx="4033282" cy="569325"/>
          </a:xfrm>
        </p:spPr>
        <p:txBody>
          <a:bodyPr/>
          <a:lstStyle/>
          <a:p>
            <a:endParaRPr lang="en-IN"/>
          </a:p>
        </p:txBody>
      </p:sp>
      <p:sp>
        <p:nvSpPr>
          <p:cNvPr id="6" name="Slide Number Placeholder 5"/>
          <p:cNvSpPr>
            <a:spLocks noGrp="1"/>
          </p:cNvSpPr>
          <p:nvPr>
            <p:ph type="sldNum" sz="quarter" idx="12"/>
          </p:nvPr>
        </p:nvSpPr>
        <p:spPr>
          <a:xfrm>
            <a:off x="5006181" y="2231093"/>
            <a:ext cx="1794669" cy="5693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356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169" y="7324404"/>
            <a:ext cx="6575148" cy="1277587"/>
          </a:xfrm>
        </p:spPr>
        <p:txBody>
          <a:bodyPr anchor="b"/>
          <a:lstStyle>
            <a:lvl1pPr algn="l">
              <a:defRPr sz="26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168" y="1523451"/>
            <a:ext cx="6570007" cy="5312353"/>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491173" y="8601991"/>
            <a:ext cx="6574155" cy="1164648"/>
          </a:xfrm>
        </p:spPr>
        <p:txBody>
          <a:bodyPr/>
          <a:lstStyle>
            <a:lvl1pPr marL="0" indent="0" algn="l">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2623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9844"/>
            <a:ext cx="7556500" cy="2903556"/>
          </a:xfrm>
          <a:prstGeom prst="rect">
            <a:avLst/>
          </a:prstGeom>
        </p:spPr>
      </p:pic>
      <p:sp>
        <p:nvSpPr>
          <p:cNvPr id="2" name="Title 1"/>
          <p:cNvSpPr>
            <a:spLocks noGrp="1"/>
          </p:cNvSpPr>
          <p:nvPr>
            <p:ph type="title"/>
          </p:nvPr>
        </p:nvSpPr>
        <p:spPr>
          <a:xfrm>
            <a:off x="491173" y="1174954"/>
            <a:ext cx="6574155" cy="4369773"/>
          </a:xfrm>
        </p:spPr>
        <p:txBody>
          <a:bodyPr anchor="ctr"/>
          <a:lstStyle>
            <a:lvl1pPr algn="l">
              <a:defRPr sz="2644"/>
            </a:lvl1pPr>
          </a:lstStyle>
          <a:p>
            <a:r>
              <a:rPr lang="en-US" smtClean="0"/>
              <a:t>Click to edit Master title style</a:t>
            </a:r>
            <a:endParaRPr lang="en-US" dirty="0"/>
          </a:p>
        </p:txBody>
      </p:sp>
      <p:sp>
        <p:nvSpPr>
          <p:cNvPr id="4" name="Text Placeholder 3"/>
          <p:cNvSpPr>
            <a:spLocks noGrp="1"/>
          </p:cNvSpPr>
          <p:nvPr>
            <p:ph type="body" sz="half" idx="2"/>
          </p:nvPr>
        </p:nvSpPr>
        <p:spPr>
          <a:xfrm>
            <a:off x="566738" y="5689946"/>
            <a:ext cx="6423025" cy="2075143"/>
          </a:xfrm>
        </p:spPr>
        <p:txBody>
          <a:bodyPr anchor="ct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Edit Master text styles</a:t>
            </a:r>
          </a:p>
        </p:txBody>
      </p:sp>
      <p:sp>
        <p:nvSpPr>
          <p:cNvPr id="5" name="Date Placeholder 4"/>
          <p:cNvSpPr>
            <a:spLocks noGrp="1"/>
          </p:cNvSpPr>
          <p:nvPr>
            <p:ph type="dt" sz="half" idx="10"/>
          </p:nvPr>
        </p:nvSpPr>
        <p:spPr>
          <a:xfrm>
            <a:off x="4596521" y="594080"/>
            <a:ext cx="1804114" cy="569325"/>
          </a:xfrm>
        </p:spPr>
        <p:txBody>
          <a:bodyPr/>
          <a:lstStyle>
            <a:lvl1pPr algn="r">
              <a:defRPr/>
            </a:lvl1pPr>
          </a:lstStyle>
          <a:p>
            <a:fld id="{1D8BD707-D9CF-40AE-B4C6-C98DA3205C09}" type="datetimeFigureOut">
              <a:rPr lang="en-US" smtClean="0"/>
              <a:t>8/20/2022</a:t>
            </a:fld>
            <a:endParaRPr lang="en-US"/>
          </a:p>
        </p:txBody>
      </p:sp>
      <p:sp>
        <p:nvSpPr>
          <p:cNvPr id="6" name="Footer Placeholder 5"/>
          <p:cNvSpPr>
            <a:spLocks noGrp="1"/>
          </p:cNvSpPr>
          <p:nvPr>
            <p:ph type="ftr" sz="quarter" idx="11"/>
          </p:nvPr>
        </p:nvSpPr>
        <p:spPr>
          <a:xfrm>
            <a:off x="491173" y="594080"/>
            <a:ext cx="3992000" cy="569325"/>
          </a:xfrm>
        </p:spPr>
        <p:txBody>
          <a:bodyPr/>
          <a:lstStyle/>
          <a:p>
            <a:endParaRPr lang="en-IN"/>
          </a:p>
        </p:txBody>
      </p:sp>
      <p:sp>
        <p:nvSpPr>
          <p:cNvPr id="7" name="Slide Number Placeholder 6"/>
          <p:cNvSpPr>
            <a:spLocks noGrp="1"/>
          </p:cNvSpPr>
          <p:nvPr>
            <p:ph type="sldNum" sz="quarter" idx="12"/>
          </p:nvPr>
        </p:nvSpPr>
        <p:spPr>
          <a:xfrm>
            <a:off x="6513982" y="594080"/>
            <a:ext cx="551345" cy="5693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76158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9844"/>
            <a:ext cx="7556500" cy="2903556"/>
          </a:xfrm>
          <a:prstGeom prst="rect">
            <a:avLst/>
          </a:prstGeom>
        </p:spPr>
      </p:pic>
      <p:sp>
        <p:nvSpPr>
          <p:cNvPr id="2" name="Title 1"/>
          <p:cNvSpPr>
            <a:spLocks noGrp="1"/>
          </p:cNvSpPr>
          <p:nvPr>
            <p:ph type="title"/>
          </p:nvPr>
        </p:nvSpPr>
        <p:spPr>
          <a:xfrm>
            <a:off x="634957" y="1174955"/>
            <a:ext cx="6291836" cy="4297683"/>
          </a:xfrm>
        </p:spPr>
        <p:txBody>
          <a:bodyPr anchor="ctr"/>
          <a:lstStyle>
            <a:lvl1pPr algn="l">
              <a:defRPr sz="2644"/>
            </a:lvl1pPr>
          </a:lstStyle>
          <a:p>
            <a:r>
              <a:rPr lang="en-US" smtClean="0"/>
              <a:t>Click to edit Master title style</a:t>
            </a:r>
            <a:endParaRPr lang="en-US" dirty="0"/>
          </a:p>
        </p:txBody>
      </p:sp>
      <p:sp>
        <p:nvSpPr>
          <p:cNvPr id="12" name="Text Placeholder 3"/>
          <p:cNvSpPr>
            <a:spLocks noGrp="1"/>
          </p:cNvSpPr>
          <p:nvPr>
            <p:ph type="body" sz="half" idx="13"/>
          </p:nvPr>
        </p:nvSpPr>
        <p:spPr>
          <a:xfrm>
            <a:off x="808125" y="5472639"/>
            <a:ext cx="5945498" cy="693002"/>
          </a:xfrm>
        </p:spPr>
        <p:txBody>
          <a:bodyPr anchor="t">
            <a:normAutofit/>
          </a:bodyPr>
          <a:lstStyle>
            <a:lvl1pPr marL="0" indent="0">
              <a:buNone/>
              <a:defRPr sz="1157"/>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Edit Master text styles</a:t>
            </a:r>
          </a:p>
        </p:txBody>
      </p:sp>
      <p:sp>
        <p:nvSpPr>
          <p:cNvPr id="4" name="Text Placeholder 3"/>
          <p:cNvSpPr>
            <a:spLocks noGrp="1"/>
          </p:cNvSpPr>
          <p:nvPr>
            <p:ph type="body" sz="half" idx="2"/>
          </p:nvPr>
        </p:nvSpPr>
        <p:spPr>
          <a:xfrm>
            <a:off x="566738" y="6509280"/>
            <a:ext cx="6428274" cy="1280565"/>
          </a:xfrm>
        </p:spPr>
        <p:txBody>
          <a:bodyPr anchor="ctr">
            <a:normAutofit/>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Edit Master text styles</a:t>
            </a:r>
          </a:p>
        </p:txBody>
      </p:sp>
      <p:sp>
        <p:nvSpPr>
          <p:cNvPr id="5" name="Date Placeholder 4"/>
          <p:cNvSpPr>
            <a:spLocks noGrp="1"/>
          </p:cNvSpPr>
          <p:nvPr>
            <p:ph type="dt" sz="half" idx="10"/>
          </p:nvPr>
        </p:nvSpPr>
        <p:spPr>
          <a:xfrm>
            <a:off x="4596521" y="594080"/>
            <a:ext cx="1804114" cy="569325"/>
          </a:xfrm>
        </p:spPr>
        <p:txBody>
          <a:bodyPr/>
          <a:lstStyle>
            <a:lvl1pPr algn="r">
              <a:defRPr/>
            </a:lvl1pPr>
          </a:lstStyle>
          <a:p>
            <a:fld id="{1D8BD707-D9CF-40AE-B4C6-C98DA3205C09}" type="datetimeFigureOut">
              <a:rPr lang="en-US" smtClean="0"/>
              <a:t>8/20/2022</a:t>
            </a:fld>
            <a:endParaRPr lang="en-US"/>
          </a:p>
        </p:txBody>
      </p:sp>
      <p:sp>
        <p:nvSpPr>
          <p:cNvPr id="6" name="Footer Placeholder 5"/>
          <p:cNvSpPr>
            <a:spLocks noGrp="1"/>
          </p:cNvSpPr>
          <p:nvPr>
            <p:ph type="ftr" sz="quarter" idx="11"/>
          </p:nvPr>
        </p:nvSpPr>
        <p:spPr>
          <a:xfrm>
            <a:off x="491173" y="591643"/>
            <a:ext cx="3992000" cy="569325"/>
          </a:xfrm>
        </p:spPr>
        <p:txBody>
          <a:bodyPr/>
          <a:lstStyle/>
          <a:p>
            <a:endParaRPr lang="en-IN"/>
          </a:p>
        </p:txBody>
      </p:sp>
      <p:sp>
        <p:nvSpPr>
          <p:cNvPr id="7" name="Slide Number Placeholder 6"/>
          <p:cNvSpPr>
            <a:spLocks noGrp="1"/>
          </p:cNvSpPr>
          <p:nvPr>
            <p:ph type="sldNum" sz="quarter" idx="12"/>
          </p:nvPr>
        </p:nvSpPr>
        <p:spPr>
          <a:xfrm>
            <a:off x="6513982" y="594080"/>
            <a:ext cx="551345" cy="569325"/>
          </a:xfrm>
        </p:spPr>
        <p:txBody>
          <a:bodyPr/>
          <a:lstStyle/>
          <a:p>
            <a:fld id="{B6F15528-21DE-4FAA-801E-634DDDAF4B2B}" type="slidenum">
              <a:rPr lang="en-IN" smtClean="0"/>
              <a:t>‹#›</a:t>
            </a:fld>
            <a:endParaRPr lang="en-IN"/>
          </a:p>
        </p:txBody>
      </p:sp>
      <p:sp>
        <p:nvSpPr>
          <p:cNvPr id="13" name="TextBox 12"/>
          <p:cNvSpPr txBox="1"/>
          <p:nvPr/>
        </p:nvSpPr>
        <p:spPr>
          <a:xfrm>
            <a:off x="191274" y="1259445"/>
            <a:ext cx="377825"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1" dirty="0">
                <a:solidFill>
                  <a:schemeClr val="tx1"/>
                </a:solidFill>
                <a:effectLst/>
              </a:rPr>
              <a:t>“</a:t>
            </a:r>
          </a:p>
        </p:txBody>
      </p:sp>
      <p:sp>
        <p:nvSpPr>
          <p:cNvPr id="14" name="TextBox 13"/>
          <p:cNvSpPr txBox="1"/>
          <p:nvPr/>
        </p:nvSpPr>
        <p:spPr>
          <a:xfrm>
            <a:off x="6732370" y="4711037"/>
            <a:ext cx="377825"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1" dirty="0">
                <a:solidFill>
                  <a:schemeClr val="tx1"/>
                </a:solidFill>
                <a:effectLst/>
              </a:rPr>
              <a:t>”</a:t>
            </a:r>
          </a:p>
        </p:txBody>
      </p:sp>
    </p:spTree>
    <p:extLst>
      <p:ext uri="{BB962C8B-B14F-4D97-AF65-F5344CB8AC3E}">
        <p14:creationId xmlns:p14="http://schemas.microsoft.com/office/powerpoint/2010/main" val="248912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9844"/>
            <a:ext cx="7556500" cy="2903556"/>
          </a:xfrm>
          <a:prstGeom prst="rect">
            <a:avLst/>
          </a:prstGeom>
        </p:spPr>
      </p:pic>
      <p:sp>
        <p:nvSpPr>
          <p:cNvPr id="2" name="Title 1"/>
          <p:cNvSpPr>
            <a:spLocks noGrp="1"/>
          </p:cNvSpPr>
          <p:nvPr>
            <p:ph type="title"/>
          </p:nvPr>
        </p:nvSpPr>
        <p:spPr>
          <a:xfrm>
            <a:off x="566738" y="1753703"/>
            <a:ext cx="6424993" cy="3916602"/>
          </a:xfrm>
        </p:spPr>
        <p:txBody>
          <a:bodyPr anchor="b"/>
          <a:lstStyle>
            <a:lvl1pPr algn="l">
              <a:defRPr sz="2644"/>
            </a:lvl1pPr>
          </a:lstStyle>
          <a:p>
            <a:r>
              <a:rPr lang="en-US" smtClean="0"/>
              <a:t>Click to edit Master title style</a:t>
            </a:r>
            <a:endParaRPr lang="en-US" dirty="0"/>
          </a:p>
        </p:txBody>
      </p:sp>
      <p:sp>
        <p:nvSpPr>
          <p:cNvPr id="4" name="Text Placeholder 3"/>
          <p:cNvSpPr>
            <a:spLocks noGrp="1"/>
          </p:cNvSpPr>
          <p:nvPr>
            <p:ph type="body" sz="half" idx="2"/>
          </p:nvPr>
        </p:nvSpPr>
        <p:spPr>
          <a:xfrm>
            <a:off x="566731" y="5688671"/>
            <a:ext cx="6424023" cy="1559080"/>
          </a:xfrm>
        </p:spPr>
        <p:txBody>
          <a:bodyPr anchor="t"/>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Edit Master text styles</a:t>
            </a:r>
          </a:p>
        </p:txBody>
      </p:sp>
      <p:sp>
        <p:nvSpPr>
          <p:cNvPr id="5" name="Date Placeholder 4"/>
          <p:cNvSpPr>
            <a:spLocks noGrp="1"/>
          </p:cNvSpPr>
          <p:nvPr>
            <p:ph type="dt" sz="half" idx="10"/>
          </p:nvPr>
        </p:nvSpPr>
        <p:spPr>
          <a:xfrm>
            <a:off x="4596521" y="590779"/>
            <a:ext cx="1804114" cy="569325"/>
          </a:xfrm>
        </p:spPr>
        <p:txBody>
          <a:bodyPr/>
          <a:lstStyle>
            <a:lvl1pPr algn="r">
              <a:defRPr/>
            </a:lvl1pPr>
          </a:lstStyle>
          <a:p>
            <a:fld id="{1D8BD707-D9CF-40AE-B4C6-C98DA3205C09}" type="datetimeFigureOut">
              <a:rPr lang="en-US" smtClean="0"/>
              <a:t>8/20/2022</a:t>
            </a:fld>
            <a:endParaRPr lang="en-US"/>
          </a:p>
        </p:txBody>
      </p:sp>
      <p:sp>
        <p:nvSpPr>
          <p:cNvPr id="6" name="Footer Placeholder 5"/>
          <p:cNvSpPr>
            <a:spLocks noGrp="1"/>
          </p:cNvSpPr>
          <p:nvPr>
            <p:ph type="ftr" sz="quarter" idx="11"/>
          </p:nvPr>
        </p:nvSpPr>
        <p:spPr>
          <a:xfrm>
            <a:off x="491173" y="590779"/>
            <a:ext cx="3992000" cy="569325"/>
          </a:xfrm>
        </p:spPr>
        <p:txBody>
          <a:bodyPr/>
          <a:lstStyle/>
          <a:p>
            <a:endParaRPr lang="en-IN"/>
          </a:p>
        </p:txBody>
      </p:sp>
      <p:sp>
        <p:nvSpPr>
          <p:cNvPr id="7" name="Slide Number Placeholder 6"/>
          <p:cNvSpPr>
            <a:spLocks noGrp="1"/>
          </p:cNvSpPr>
          <p:nvPr>
            <p:ph type="sldNum" sz="quarter" idx="12"/>
          </p:nvPr>
        </p:nvSpPr>
        <p:spPr>
          <a:xfrm>
            <a:off x="6513982" y="594080"/>
            <a:ext cx="551345" cy="5693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1131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94670" y="1188156"/>
            <a:ext cx="5270658" cy="20330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1173" y="3433614"/>
            <a:ext cx="2115820" cy="962562"/>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8" name="Text Placeholder 3"/>
          <p:cNvSpPr>
            <a:spLocks noGrp="1"/>
          </p:cNvSpPr>
          <p:nvPr>
            <p:ph type="body" sz="half" idx="15"/>
          </p:nvPr>
        </p:nvSpPr>
        <p:spPr>
          <a:xfrm>
            <a:off x="491173" y="4528969"/>
            <a:ext cx="2115820" cy="5237675"/>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9" name="Text Placeholder 4"/>
          <p:cNvSpPr>
            <a:spLocks noGrp="1"/>
          </p:cNvSpPr>
          <p:nvPr>
            <p:ph type="body" sz="quarter" idx="3"/>
          </p:nvPr>
        </p:nvSpPr>
        <p:spPr>
          <a:xfrm>
            <a:off x="2728932" y="3432449"/>
            <a:ext cx="2115820" cy="976929"/>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10" name="Text Placeholder 3"/>
          <p:cNvSpPr>
            <a:spLocks noGrp="1"/>
          </p:cNvSpPr>
          <p:nvPr>
            <p:ph type="body" sz="half" idx="16"/>
          </p:nvPr>
        </p:nvSpPr>
        <p:spPr>
          <a:xfrm>
            <a:off x="2727729" y="4528195"/>
            <a:ext cx="2115820" cy="5238444"/>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11" name="Text Placeholder 4"/>
          <p:cNvSpPr>
            <a:spLocks noGrp="1"/>
          </p:cNvSpPr>
          <p:nvPr>
            <p:ph type="body" sz="quarter" idx="13"/>
          </p:nvPr>
        </p:nvSpPr>
        <p:spPr>
          <a:xfrm>
            <a:off x="4949507" y="3419247"/>
            <a:ext cx="2115820" cy="976929"/>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12" name="Text Placeholder 3"/>
          <p:cNvSpPr>
            <a:spLocks noGrp="1"/>
          </p:cNvSpPr>
          <p:nvPr>
            <p:ph type="body" sz="half" idx="17"/>
          </p:nvPr>
        </p:nvSpPr>
        <p:spPr>
          <a:xfrm>
            <a:off x="4949508" y="4528969"/>
            <a:ext cx="2115820" cy="5237675"/>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7700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94670" y="1188156"/>
            <a:ext cx="5274001" cy="2019864"/>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491173" y="6413764"/>
            <a:ext cx="2115820" cy="1064608"/>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20" name="Picture Placeholder 2"/>
          <p:cNvSpPr>
            <a:spLocks noGrp="1" noChangeAspect="1"/>
          </p:cNvSpPr>
          <p:nvPr>
            <p:ph type="pic" idx="15"/>
          </p:nvPr>
        </p:nvSpPr>
        <p:spPr>
          <a:xfrm>
            <a:off x="491173" y="3635756"/>
            <a:ext cx="2115820" cy="235027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21" name="Text Placeholder 3"/>
          <p:cNvSpPr>
            <a:spLocks noGrp="1"/>
          </p:cNvSpPr>
          <p:nvPr>
            <p:ph type="body" sz="half" idx="18"/>
          </p:nvPr>
        </p:nvSpPr>
        <p:spPr>
          <a:xfrm>
            <a:off x="491173" y="7478369"/>
            <a:ext cx="2115820" cy="2288271"/>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22" name="Text Placeholder 4"/>
          <p:cNvSpPr>
            <a:spLocks noGrp="1"/>
          </p:cNvSpPr>
          <p:nvPr>
            <p:ph type="body" sz="quarter" idx="3"/>
          </p:nvPr>
        </p:nvSpPr>
        <p:spPr>
          <a:xfrm>
            <a:off x="2720367" y="6413764"/>
            <a:ext cx="2115820" cy="1064608"/>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23" name="Picture Placeholder 2"/>
          <p:cNvSpPr>
            <a:spLocks noGrp="1" noChangeAspect="1"/>
          </p:cNvSpPr>
          <p:nvPr>
            <p:ph type="pic" idx="21"/>
          </p:nvPr>
        </p:nvSpPr>
        <p:spPr>
          <a:xfrm>
            <a:off x="2720366" y="3635756"/>
            <a:ext cx="2115820" cy="2354266"/>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24" name="Text Placeholder 3"/>
          <p:cNvSpPr>
            <a:spLocks noGrp="1"/>
          </p:cNvSpPr>
          <p:nvPr>
            <p:ph type="body" sz="half" idx="19"/>
          </p:nvPr>
        </p:nvSpPr>
        <p:spPr>
          <a:xfrm>
            <a:off x="2719528" y="7478367"/>
            <a:ext cx="2115820" cy="2288271"/>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25" name="Text Placeholder 4"/>
          <p:cNvSpPr>
            <a:spLocks noGrp="1"/>
          </p:cNvSpPr>
          <p:nvPr>
            <p:ph type="body" sz="quarter" idx="13"/>
          </p:nvPr>
        </p:nvSpPr>
        <p:spPr>
          <a:xfrm>
            <a:off x="4952850" y="6413764"/>
            <a:ext cx="2115820" cy="1064608"/>
          </a:xfrm>
        </p:spPr>
        <p:txBody>
          <a:bodyPr anchor="b">
            <a:noAutofit/>
          </a:bodyPr>
          <a:lstStyle>
            <a:lvl1pPr marL="0" indent="0">
              <a:buNone/>
              <a:defRPr sz="1983"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26" name="Picture Placeholder 2"/>
          <p:cNvSpPr>
            <a:spLocks noGrp="1" noChangeAspect="1"/>
          </p:cNvSpPr>
          <p:nvPr>
            <p:ph type="pic" idx="22"/>
          </p:nvPr>
        </p:nvSpPr>
        <p:spPr>
          <a:xfrm>
            <a:off x="4952849" y="3635758"/>
            <a:ext cx="2115820" cy="2352796"/>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smtClean="0"/>
              <a:t>Click icon to add picture</a:t>
            </a:r>
            <a:endParaRPr lang="en-US" dirty="0"/>
          </a:p>
        </p:txBody>
      </p:sp>
      <p:sp>
        <p:nvSpPr>
          <p:cNvPr id="27" name="Text Placeholder 3"/>
          <p:cNvSpPr>
            <a:spLocks noGrp="1"/>
          </p:cNvSpPr>
          <p:nvPr>
            <p:ph type="body" sz="half" idx="20"/>
          </p:nvPr>
        </p:nvSpPr>
        <p:spPr>
          <a:xfrm>
            <a:off x="4952773" y="7478364"/>
            <a:ext cx="2115820" cy="2288271"/>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6450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1173" y="3421888"/>
            <a:ext cx="6574155" cy="63447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27590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9844"/>
            <a:ext cx="7556500" cy="2903556"/>
          </a:xfrm>
          <a:prstGeom prst="rect">
            <a:avLst/>
          </a:prstGeom>
        </p:spPr>
      </p:pic>
      <p:sp>
        <p:nvSpPr>
          <p:cNvPr id="2" name="Vertical Title 1"/>
          <p:cNvSpPr>
            <a:spLocks noGrp="1"/>
          </p:cNvSpPr>
          <p:nvPr>
            <p:ph type="title" orient="vert"/>
          </p:nvPr>
        </p:nvSpPr>
        <p:spPr>
          <a:xfrm>
            <a:off x="5790168" y="1165053"/>
            <a:ext cx="1275159" cy="662478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1173" y="1163404"/>
            <a:ext cx="5188098" cy="66264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96521" y="594080"/>
            <a:ext cx="1804114" cy="569325"/>
          </a:xfrm>
        </p:spPr>
        <p:txBody>
          <a:bodyPr/>
          <a:lstStyle>
            <a:lvl1pPr algn="r">
              <a:defRPr/>
            </a:lvl1pPr>
          </a:lstStyle>
          <a:p>
            <a:fld id="{1D8BD707-D9CF-40AE-B4C6-C98DA3205C09}" type="datetimeFigureOut">
              <a:rPr lang="en-US" smtClean="0"/>
              <a:t>8/20/2022</a:t>
            </a:fld>
            <a:endParaRPr lang="en-US"/>
          </a:p>
        </p:txBody>
      </p:sp>
      <p:sp>
        <p:nvSpPr>
          <p:cNvPr id="5" name="Footer Placeholder 4"/>
          <p:cNvSpPr>
            <a:spLocks noGrp="1"/>
          </p:cNvSpPr>
          <p:nvPr>
            <p:ph type="ftr" sz="quarter" idx="11"/>
          </p:nvPr>
        </p:nvSpPr>
        <p:spPr>
          <a:xfrm>
            <a:off x="491173" y="594080"/>
            <a:ext cx="3992000" cy="569325"/>
          </a:xfrm>
        </p:spPr>
        <p:txBody>
          <a:bodyPr/>
          <a:lstStyle/>
          <a:p>
            <a:endParaRPr lang="en-IN"/>
          </a:p>
        </p:txBody>
      </p:sp>
      <p:sp>
        <p:nvSpPr>
          <p:cNvPr id="6" name="Slide Number Placeholder 5"/>
          <p:cNvSpPr>
            <a:spLocks noGrp="1"/>
          </p:cNvSpPr>
          <p:nvPr>
            <p:ph type="sldNum" sz="quarter" idx="12"/>
          </p:nvPr>
        </p:nvSpPr>
        <p:spPr>
          <a:xfrm>
            <a:off x="6513982" y="594080"/>
            <a:ext cx="551345" cy="5693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068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3777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9844"/>
            <a:ext cx="7556500" cy="2903556"/>
          </a:xfrm>
          <a:prstGeom prst="rect">
            <a:avLst/>
          </a:prstGeom>
        </p:spPr>
      </p:pic>
      <p:sp>
        <p:nvSpPr>
          <p:cNvPr id="2" name="Title 1"/>
          <p:cNvSpPr>
            <a:spLocks noGrp="1"/>
          </p:cNvSpPr>
          <p:nvPr>
            <p:ph type="title"/>
          </p:nvPr>
        </p:nvSpPr>
        <p:spPr>
          <a:xfrm>
            <a:off x="491173" y="1174956"/>
            <a:ext cx="6574155" cy="4368943"/>
          </a:xfrm>
        </p:spPr>
        <p:txBody>
          <a:bodyPr anchor="b">
            <a:normAutofit/>
          </a:bodyPr>
          <a:lstStyle>
            <a:lvl1pPr algn="r">
              <a:defRPr sz="3306"/>
            </a:lvl1pPr>
          </a:lstStyle>
          <a:p>
            <a:r>
              <a:rPr lang="en-US" smtClean="0"/>
              <a:t>Click to edit Master title style</a:t>
            </a:r>
            <a:endParaRPr lang="en-US" dirty="0"/>
          </a:p>
        </p:txBody>
      </p:sp>
      <p:sp>
        <p:nvSpPr>
          <p:cNvPr id="3" name="Text Placeholder 2"/>
          <p:cNvSpPr>
            <a:spLocks noGrp="1"/>
          </p:cNvSpPr>
          <p:nvPr>
            <p:ph type="body" idx="1"/>
          </p:nvPr>
        </p:nvSpPr>
        <p:spPr>
          <a:xfrm>
            <a:off x="491173" y="5678395"/>
            <a:ext cx="6574156" cy="2111446"/>
          </a:xfrm>
        </p:spPr>
        <p:txBody>
          <a:bodyPr>
            <a:normAutofit/>
          </a:bodyPr>
          <a:lstStyle>
            <a:lvl1pPr marL="0" indent="0" algn="r">
              <a:buNone/>
              <a:defRPr sz="1818">
                <a:solidFill>
                  <a:schemeClr val="tx1">
                    <a:tint val="75000"/>
                  </a:schemeClr>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4596521" y="594080"/>
            <a:ext cx="1804114" cy="569325"/>
          </a:xfrm>
        </p:spPr>
        <p:txBody>
          <a:bodyPr/>
          <a:lstStyle>
            <a:lvl1pPr algn="r">
              <a:defRPr/>
            </a:lvl1pPr>
          </a:lstStyle>
          <a:p>
            <a:fld id="{1D8BD707-D9CF-40AE-B4C6-C98DA3205C09}" type="datetimeFigureOut">
              <a:rPr lang="en-US" smtClean="0"/>
              <a:t>8/20/2022</a:t>
            </a:fld>
            <a:endParaRPr lang="en-US"/>
          </a:p>
        </p:txBody>
      </p:sp>
      <p:sp>
        <p:nvSpPr>
          <p:cNvPr id="5" name="Footer Placeholder 4"/>
          <p:cNvSpPr>
            <a:spLocks noGrp="1"/>
          </p:cNvSpPr>
          <p:nvPr>
            <p:ph type="ftr" sz="quarter" idx="11"/>
          </p:nvPr>
        </p:nvSpPr>
        <p:spPr>
          <a:xfrm>
            <a:off x="491173" y="594080"/>
            <a:ext cx="3992000" cy="569325"/>
          </a:xfrm>
        </p:spPr>
        <p:txBody>
          <a:bodyPr/>
          <a:lstStyle/>
          <a:p>
            <a:endParaRPr lang="en-IN"/>
          </a:p>
        </p:txBody>
      </p:sp>
      <p:sp>
        <p:nvSpPr>
          <p:cNvPr id="6" name="Slide Number Placeholder 5"/>
          <p:cNvSpPr>
            <a:spLocks noGrp="1"/>
          </p:cNvSpPr>
          <p:nvPr>
            <p:ph type="sldNum" sz="quarter" idx="12"/>
          </p:nvPr>
        </p:nvSpPr>
        <p:spPr>
          <a:xfrm>
            <a:off x="6513983" y="594080"/>
            <a:ext cx="551344" cy="5693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6915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91173" y="3421888"/>
            <a:ext cx="3231659" cy="63447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36179" y="3421888"/>
            <a:ext cx="3229148" cy="63447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200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4669" y="1188156"/>
            <a:ext cx="5270659" cy="201986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8696" y="3405114"/>
            <a:ext cx="3044135" cy="1284692"/>
          </a:xfrm>
        </p:spPr>
        <p:txBody>
          <a:bodyPr anchor="b">
            <a:normAutofit/>
          </a:bodyPr>
          <a:lstStyle>
            <a:lvl1pPr marL="0" indent="0">
              <a:buNone/>
              <a:defRPr sz="2314"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4" name="Content Placeholder 3"/>
          <p:cNvSpPr>
            <a:spLocks noGrp="1"/>
          </p:cNvSpPr>
          <p:nvPr>
            <p:ph sz="half" idx="2"/>
          </p:nvPr>
        </p:nvSpPr>
        <p:spPr>
          <a:xfrm>
            <a:off x="491172" y="4884641"/>
            <a:ext cx="3231659" cy="4881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023703" y="3405114"/>
            <a:ext cx="3041624" cy="1284692"/>
          </a:xfrm>
        </p:spPr>
        <p:txBody>
          <a:bodyPr anchor="b">
            <a:normAutofit/>
          </a:bodyPr>
          <a:lstStyle>
            <a:lvl1pPr marL="0" indent="0">
              <a:buNone/>
              <a:defRPr sz="2314" b="0">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Edit Master text styles</a:t>
            </a:r>
          </a:p>
        </p:txBody>
      </p:sp>
      <p:sp>
        <p:nvSpPr>
          <p:cNvPr id="6" name="Content Placeholder 5"/>
          <p:cNvSpPr>
            <a:spLocks noGrp="1"/>
          </p:cNvSpPr>
          <p:nvPr>
            <p:ph sz="quarter" idx="4"/>
          </p:nvPr>
        </p:nvSpPr>
        <p:spPr>
          <a:xfrm>
            <a:off x="3836179" y="4884641"/>
            <a:ext cx="3229148" cy="4881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1517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365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4886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172" y="2376311"/>
            <a:ext cx="2550319" cy="2495127"/>
          </a:xfrm>
        </p:spPr>
        <p:txBody>
          <a:bodyPr anchor="b"/>
          <a:lstStyle>
            <a:lvl1pPr algn="l">
              <a:defRPr sz="2644"/>
            </a:lvl1pPr>
          </a:lstStyle>
          <a:p>
            <a:r>
              <a:rPr lang="en-US" smtClean="0"/>
              <a:t>Click to edit Master title style</a:t>
            </a:r>
            <a:endParaRPr lang="en-US" dirty="0"/>
          </a:p>
        </p:txBody>
      </p:sp>
      <p:sp>
        <p:nvSpPr>
          <p:cNvPr id="3" name="Content Placeholder 2"/>
          <p:cNvSpPr>
            <a:spLocks noGrp="1"/>
          </p:cNvSpPr>
          <p:nvPr>
            <p:ph idx="1"/>
          </p:nvPr>
        </p:nvSpPr>
        <p:spPr>
          <a:xfrm>
            <a:off x="3211513" y="1164393"/>
            <a:ext cx="3853815" cy="860224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1172" y="4871438"/>
            <a:ext cx="2550319" cy="4895201"/>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180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172" y="2376311"/>
            <a:ext cx="3368138" cy="2495127"/>
          </a:xfrm>
        </p:spPr>
        <p:txBody>
          <a:bodyPr anchor="b"/>
          <a:lstStyle>
            <a:lvl1pPr algn="l">
              <a:defRPr sz="26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30732" y="1171381"/>
            <a:ext cx="3036346" cy="8595258"/>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491172" y="4871438"/>
            <a:ext cx="3368138" cy="4895201"/>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02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7556500" cy="1685696"/>
          </a:xfrm>
          <a:prstGeom prst="rect">
            <a:avLst/>
          </a:prstGeom>
        </p:spPr>
      </p:pic>
      <p:sp>
        <p:nvSpPr>
          <p:cNvPr id="2" name="Title Placeholder 1"/>
          <p:cNvSpPr>
            <a:spLocks noGrp="1"/>
          </p:cNvSpPr>
          <p:nvPr>
            <p:ph type="title"/>
          </p:nvPr>
        </p:nvSpPr>
        <p:spPr>
          <a:xfrm>
            <a:off x="1794669" y="1191856"/>
            <a:ext cx="5270659"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1173" y="3421888"/>
            <a:ext cx="6574155" cy="634475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298996" y="9911200"/>
            <a:ext cx="1766332" cy="569325"/>
          </a:xfrm>
          <a:prstGeom prst="rect">
            <a:avLst/>
          </a:prstGeom>
        </p:spPr>
        <p:txBody>
          <a:bodyPr vert="horz" lIns="91440" tIns="45720" rIns="91440" bIns="45720" rtlCol="0" anchor="ctr"/>
          <a:lstStyle>
            <a:lvl1pPr algn="r">
              <a:defRPr sz="868">
                <a:solidFill>
                  <a:schemeClr val="tx1">
                    <a:tint val="75000"/>
                  </a:schemeClr>
                </a:solidFill>
              </a:defRPr>
            </a:lvl1pPr>
          </a:lstStyle>
          <a:p>
            <a:fld id="{1D8BD707-D9CF-40AE-B4C6-C98DA3205C09}" type="datetimeFigureOut">
              <a:rPr lang="en-US" smtClean="0"/>
              <a:t>8/20/2022</a:t>
            </a:fld>
            <a:endParaRPr lang="en-US"/>
          </a:p>
        </p:txBody>
      </p:sp>
      <p:sp>
        <p:nvSpPr>
          <p:cNvPr id="5" name="Footer Placeholder 4"/>
          <p:cNvSpPr>
            <a:spLocks noGrp="1"/>
          </p:cNvSpPr>
          <p:nvPr>
            <p:ph type="ftr" sz="quarter" idx="3"/>
          </p:nvPr>
        </p:nvSpPr>
        <p:spPr>
          <a:xfrm>
            <a:off x="491172" y="9910412"/>
            <a:ext cx="4694476" cy="569325"/>
          </a:xfrm>
          <a:prstGeom prst="rect">
            <a:avLst/>
          </a:prstGeom>
        </p:spPr>
        <p:txBody>
          <a:bodyPr vert="horz" lIns="91440" tIns="45720" rIns="91440" bIns="45720" rtlCol="0" anchor="ctr"/>
          <a:lstStyle>
            <a:lvl1pPr algn="l">
              <a:defRPr sz="86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431234" y="594080"/>
            <a:ext cx="1634093" cy="569325"/>
          </a:xfrm>
          <a:prstGeom prst="rect">
            <a:avLst/>
          </a:prstGeom>
        </p:spPr>
        <p:txBody>
          <a:bodyPr vert="horz" lIns="91440" tIns="45720" rIns="91440" bIns="45720" rtlCol="0" anchor="ctr"/>
          <a:lstStyle>
            <a:lvl1pPr algn="r">
              <a:defRPr sz="868">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42260603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755660" rtl="0" eaLnBrk="1" latinLnBrk="0" hangingPunct="1">
        <a:lnSpc>
          <a:spcPct val="90000"/>
        </a:lnSpc>
        <a:spcBef>
          <a:spcPct val="0"/>
        </a:spcBef>
        <a:buNone/>
        <a:defRPr sz="3306" kern="1200" cap="all" baseline="0">
          <a:solidFill>
            <a:schemeClr val="tx1"/>
          </a:solidFill>
          <a:latin typeface="+mj-lt"/>
          <a:ea typeface="+mj-ea"/>
          <a:cs typeface="+mj-cs"/>
        </a:defRPr>
      </a:lvl1pPr>
    </p:titleStyle>
    <p:bodyStyle>
      <a:lvl1pPr marL="188915" indent="-188915" algn="l" defTabSz="755660" rtl="0" eaLnBrk="1" latinLnBrk="0" hangingPunct="1">
        <a:lnSpc>
          <a:spcPct val="90000"/>
        </a:lnSpc>
        <a:spcBef>
          <a:spcPts val="826"/>
        </a:spcBef>
        <a:buFont typeface="Arial" panose="020B0604020202020204" pitchFamily="34" charset="0"/>
        <a:buChar char="•"/>
        <a:defRPr sz="1818" kern="1200">
          <a:solidFill>
            <a:schemeClr val="tx1"/>
          </a:solidFill>
          <a:latin typeface="+mn-lt"/>
          <a:ea typeface="+mn-ea"/>
          <a:cs typeface="+mn-cs"/>
        </a:defRPr>
      </a:lvl1pPr>
      <a:lvl2pPr marL="566745" indent="-188915" algn="l" defTabSz="755660"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2pPr>
      <a:lvl3pPr marL="94457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3pPr>
      <a:lvl4pPr marL="1322405" indent="-188915" algn="l" defTabSz="755660" rtl="0" eaLnBrk="1" latinLnBrk="0" hangingPunct="1">
        <a:lnSpc>
          <a:spcPct val="90000"/>
        </a:lnSpc>
        <a:spcBef>
          <a:spcPts val="413"/>
        </a:spcBef>
        <a:buFont typeface="Arial" panose="020B0604020202020204" pitchFamily="34" charset="0"/>
        <a:buChar char="•"/>
        <a:defRPr sz="1322" kern="1200">
          <a:solidFill>
            <a:schemeClr val="tx1"/>
          </a:solidFill>
          <a:latin typeface="+mn-lt"/>
          <a:ea typeface="+mn-ea"/>
          <a:cs typeface="+mn-cs"/>
        </a:defRPr>
      </a:lvl4pPr>
      <a:lvl5pPr marL="1700235" indent="-188915" algn="l" defTabSz="755660" rtl="0" eaLnBrk="1" latinLnBrk="0" hangingPunct="1">
        <a:lnSpc>
          <a:spcPct val="90000"/>
        </a:lnSpc>
        <a:spcBef>
          <a:spcPts val="413"/>
        </a:spcBef>
        <a:buFont typeface="Arial" panose="020B0604020202020204" pitchFamily="34" charset="0"/>
        <a:buChar char="•"/>
        <a:defRPr sz="1322"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322"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322"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322"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322"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 Id="rId5" Type="http://schemas.openxmlformats.org/officeDocument/2006/relationships/image" Target="../media/image102.png"/><Relationship Id="rId4" Type="http://schemas.openxmlformats.org/officeDocument/2006/relationships/image" Target="../media/image1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811976"/>
            <a:ext cx="6045200" cy="934524"/>
          </a:xfrm>
        </p:spPr>
        <p:txBody>
          <a:bodyPr>
            <a:normAutofit fontScale="90000"/>
          </a:bodyPr>
          <a:lstStyle/>
          <a:p>
            <a:r>
              <a:rPr lang="en-US" dirty="0" smtClean="0"/>
              <a:t>Problem statement</a:t>
            </a:r>
            <a:endParaRPr lang="en-IN" dirty="0"/>
          </a:p>
        </p:txBody>
      </p:sp>
      <p:sp>
        <p:nvSpPr>
          <p:cNvPr id="4" name="object 2"/>
          <p:cNvSpPr txBox="1">
            <a:spLocks noGrp="1"/>
          </p:cNvSpPr>
          <p:nvPr>
            <p:ph type="subTitle" idx="1"/>
          </p:nvPr>
        </p:nvSpPr>
        <p:spPr>
          <a:xfrm>
            <a:off x="273050" y="4432300"/>
            <a:ext cx="6858000" cy="1040668"/>
          </a:xfrm>
          <a:prstGeom prst="rect">
            <a:avLst/>
          </a:prstGeom>
        </p:spPr>
        <p:txBody>
          <a:bodyPr vert="horz" wrap="square" lIns="0" tIns="55244" rIns="0" bIns="0" rtlCol="0">
            <a:spAutoFit/>
          </a:bodyPr>
          <a:lstStyle/>
          <a:p>
            <a:pPr marL="12700" marR="122555">
              <a:lnSpc>
                <a:spcPts val="1670"/>
              </a:lnSpc>
              <a:spcBef>
                <a:spcPts val="434"/>
              </a:spcBef>
            </a:pPr>
            <a:r>
              <a:rPr sz="2400" dirty="0">
                <a:latin typeface="Arial"/>
                <a:cs typeface="Arial"/>
              </a:rPr>
              <a:t>E-retail </a:t>
            </a:r>
            <a:r>
              <a:rPr sz="2400" spc="5" dirty="0">
                <a:latin typeface="Arial"/>
                <a:cs typeface="Arial"/>
              </a:rPr>
              <a:t>factors </a:t>
            </a:r>
            <a:r>
              <a:rPr sz="2400" dirty="0">
                <a:latin typeface="Arial"/>
                <a:cs typeface="Arial"/>
              </a:rPr>
              <a:t>for </a:t>
            </a:r>
            <a:r>
              <a:rPr sz="2400" spc="5" dirty="0">
                <a:latin typeface="Arial"/>
                <a:cs typeface="Arial"/>
              </a:rPr>
              <a:t>customer activation and </a:t>
            </a:r>
            <a:r>
              <a:rPr sz="2400" dirty="0">
                <a:latin typeface="Arial"/>
                <a:cs typeface="Arial"/>
              </a:rPr>
              <a:t>retention: </a:t>
            </a:r>
            <a:r>
              <a:rPr sz="2400" spc="10" dirty="0">
                <a:latin typeface="Arial"/>
                <a:cs typeface="Arial"/>
              </a:rPr>
              <a:t>A case </a:t>
            </a:r>
            <a:r>
              <a:rPr sz="2400" spc="5" dirty="0">
                <a:latin typeface="Arial"/>
                <a:cs typeface="Arial"/>
              </a:rPr>
              <a:t>study  from Indian e-commerce</a:t>
            </a:r>
            <a:r>
              <a:rPr sz="2400" dirty="0">
                <a:latin typeface="Arial"/>
                <a:cs typeface="Arial"/>
              </a:rPr>
              <a:t> </a:t>
            </a:r>
            <a:r>
              <a:rPr sz="2400" spc="5" dirty="0">
                <a:latin typeface="Arial"/>
                <a:cs typeface="Arial"/>
              </a:rPr>
              <a:t>customers.</a:t>
            </a:r>
            <a:endParaRPr sz="2400" dirty="0">
              <a:latin typeface="Arial"/>
              <a:cs typeface="Arial"/>
            </a:endParaRPr>
          </a:p>
          <a:p>
            <a:pPr>
              <a:lnSpc>
                <a:spcPct val="100000"/>
              </a:lnSpc>
              <a:spcBef>
                <a:spcPts val="5"/>
              </a:spcBef>
            </a:pPr>
            <a:endParaRPr sz="2150" dirty="0">
              <a:latin typeface="Arial"/>
              <a:cs typeface="Arial"/>
            </a:endParaRPr>
          </a:p>
        </p:txBody>
      </p:sp>
    </p:spTree>
    <p:extLst>
      <p:ext uri="{BB962C8B-B14F-4D97-AF65-F5344CB8AC3E}">
        <p14:creationId xmlns:p14="http://schemas.microsoft.com/office/powerpoint/2010/main" val="459758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3736" y="1428512"/>
            <a:ext cx="648716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19 Information on similar product to the one highlighted is important for product comparison, dtype:</a:t>
            </a:r>
            <a:r>
              <a:rPr sz="750" spc="-1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3" name="object 3"/>
          <p:cNvSpPr/>
          <p:nvPr/>
        </p:nvSpPr>
        <p:spPr>
          <a:xfrm>
            <a:off x="789840" y="1770573"/>
            <a:ext cx="6569809" cy="232006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6182" y="4032608"/>
            <a:ext cx="6403340" cy="550728"/>
          </a:xfrm>
          <a:prstGeom prst="rect">
            <a:avLst/>
          </a:prstGeom>
        </p:spPr>
        <p:txBody>
          <a:bodyPr vert="horz" wrap="square" lIns="0" tIns="12065" rIns="0" bIns="0" rtlCol="0">
            <a:spAutoFit/>
          </a:bodyPr>
          <a:lstStyle/>
          <a:p>
            <a:pPr marL="12700" marR="5080">
              <a:lnSpc>
                <a:spcPct val="132100"/>
              </a:lnSpc>
              <a:spcBef>
                <a:spcPts val="95"/>
              </a:spcBef>
            </a:pPr>
            <a:r>
              <a:rPr sz="1400" dirty="0" smtClean="0">
                <a:solidFill>
                  <a:schemeClr val="accent2"/>
                </a:solidFill>
                <a:latin typeface="Arial"/>
                <a:cs typeface="Arial"/>
              </a:rPr>
              <a:t>Max </a:t>
            </a:r>
            <a:r>
              <a:rPr sz="1400" spc="-5" dirty="0" smtClean="0">
                <a:solidFill>
                  <a:schemeClr val="accent2"/>
                </a:solidFill>
                <a:latin typeface="Arial"/>
                <a:cs typeface="Arial"/>
              </a:rPr>
              <a:t>people are Strongly agree </a:t>
            </a:r>
            <a:r>
              <a:rPr sz="1400" dirty="0" smtClean="0">
                <a:solidFill>
                  <a:schemeClr val="accent2"/>
                </a:solidFill>
                <a:latin typeface="Arial"/>
                <a:cs typeface="Arial"/>
              </a:rPr>
              <a:t>and </a:t>
            </a:r>
            <a:r>
              <a:rPr sz="1400" spc="-5" dirty="0" smtClean="0">
                <a:solidFill>
                  <a:schemeClr val="accent2"/>
                </a:solidFill>
                <a:latin typeface="Arial"/>
                <a:cs typeface="Arial"/>
              </a:rPr>
              <a:t>Agree about the </a:t>
            </a:r>
            <a:r>
              <a:rPr sz="1400" dirty="0" smtClean="0">
                <a:solidFill>
                  <a:schemeClr val="accent2"/>
                </a:solidFill>
                <a:latin typeface="Arial"/>
                <a:cs typeface="Arial"/>
              </a:rPr>
              <a:t>fact </a:t>
            </a:r>
            <a:r>
              <a:rPr sz="1400" spc="-5" dirty="0" smtClean="0">
                <a:solidFill>
                  <a:schemeClr val="accent2"/>
                </a:solidFill>
                <a:latin typeface="Arial"/>
                <a:cs typeface="Arial"/>
              </a:rPr>
              <a:t>that the Information </a:t>
            </a:r>
            <a:r>
              <a:rPr sz="1400" dirty="0" smtClean="0">
                <a:solidFill>
                  <a:schemeClr val="accent2"/>
                </a:solidFill>
                <a:latin typeface="Arial"/>
                <a:cs typeface="Arial"/>
              </a:rPr>
              <a:t>on </a:t>
            </a:r>
            <a:r>
              <a:rPr sz="1400" spc="-5" dirty="0" smtClean="0">
                <a:solidFill>
                  <a:schemeClr val="accent2"/>
                </a:solidFill>
                <a:latin typeface="Arial"/>
                <a:cs typeface="Arial"/>
              </a:rPr>
              <a:t>similar product </a:t>
            </a:r>
            <a:r>
              <a:rPr sz="1400" dirty="0" smtClean="0">
                <a:solidFill>
                  <a:schemeClr val="accent2"/>
                </a:solidFill>
                <a:latin typeface="Arial"/>
                <a:cs typeface="Arial"/>
              </a:rPr>
              <a:t>to </a:t>
            </a:r>
            <a:r>
              <a:rPr sz="1400" spc="-5" dirty="0" smtClean="0">
                <a:solidFill>
                  <a:schemeClr val="accent2"/>
                </a:solidFill>
                <a:latin typeface="Arial"/>
                <a:cs typeface="Arial"/>
              </a:rPr>
              <a:t>the </a:t>
            </a:r>
            <a:r>
              <a:rPr sz="1400" dirty="0" smtClean="0">
                <a:solidFill>
                  <a:schemeClr val="accent2"/>
                </a:solidFill>
                <a:latin typeface="Arial"/>
                <a:cs typeface="Arial"/>
              </a:rPr>
              <a:t>one </a:t>
            </a:r>
            <a:r>
              <a:rPr sz="1400" spc="-5" dirty="0" smtClean="0">
                <a:solidFill>
                  <a:schemeClr val="accent2"/>
                </a:solidFill>
                <a:latin typeface="Arial"/>
                <a:cs typeface="Arial"/>
              </a:rPr>
              <a:t>highlighted </a:t>
            </a:r>
            <a:r>
              <a:rPr sz="1400" dirty="0" smtClean="0">
                <a:solidFill>
                  <a:schemeClr val="accent2"/>
                </a:solidFill>
                <a:latin typeface="Arial"/>
                <a:cs typeface="Arial"/>
              </a:rPr>
              <a:t>is </a:t>
            </a:r>
            <a:r>
              <a:rPr sz="1400" spc="-5" dirty="0" smtClean="0">
                <a:solidFill>
                  <a:schemeClr val="accent2"/>
                </a:solidFill>
                <a:latin typeface="Arial"/>
                <a:cs typeface="Arial"/>
              </a:rPr>
              <a:t>important for product  </a:t>
            </a:r>
            <a:r>
              <a:rPr sz="1400" dirty="0" smtClean="0">
                <a:solidFill>
                  <a:schemeClr val="accent2"/>
                </a:solidFill>
                <a:latin typeface="Arial"/>
                <a:cs typeface="Arial"/>
              </a:rPr>
              <a:t>comparison</a:t>
            </a:r>
            <a:endParaRPr sz="1400" dirty="0">
              <a:solidFill>
                <a:schemeClr val="accent2"/>
              </a:solidFill>
              <a:latin typeface="Arial"/>
              <a:cs typeface="Arial"/>
            </a:endParaRPr>
          </a:p>
        </p:txBody>
      </p:sp>
      <p:sp>
        <p:nvSpPr>
          <p:cNvPr id="5" name="object 5"/>
          <p:cNvSpPr txBox="1"/>
          <p:nvPr/>
        </p:nvSpPr>
        <p:spPr>
          <a:xfrm>
            <a:off x="813736" y="6032079"/>
            <a:ext cx="6487160" cy="257175"/>
          </a:xfrm>
          <a:prstGeom prst="rect">
            <a:avLst/>
          </a:prstGeom>
        </p:spPr>
        <p:txBody>
          <a:bodyPr vert="horz" wrap="square" lIns="0" tIns="9525" rIns="0" bIns="0" rtlCol="0">
            <a:spAutoFit/>
          </a:bodyPr>
          <a:lstStyle/>
          <a:p>
            <a:pPr marL="12700" marR="5080">
              <a:lnSpc>
                <a:spcPct val="102499"/>
              </a:lnSpc>
              <a:spcBef>
                <a:spcPts val="75"/>
              </a:spcBef>
            </a:pPr>
            <a:r>
              <a:rPr sz="750" spc="-5" dirty="0">
                <a:latin typeface="DejaVu Sans Mono"/>
                <a:cs typeface="DejaVu Sans Mono"/>
              </a:rPr>
              <a:t>Name: 20 Complete information on listed seller and product being offered is important for purchase decision., dty  pe:</a:t>
            </a:r>
            <a:r>
              <a:rPr sz="750" spc="-1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6" name="object 6"/>
          <p:cNvSpPr/>
          <p:nvPr/>
        </p:nvSpPr>
        <p:spPr>
          <a:xfrm>
            <a:off x="789841" y="6286309"/>
            <a:ext cx="6646009" cy="2320073"/>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86182" y="8639637"/>
            <a:ext cx="6725868"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Max</a:t>
            </a:r>
            <a:r>
              <a:rPr sz="1600" spc="10" dirty="0">
                <a:solidFill>
                  <a:schemeClr val="accent2"/>
                </a:solidFill>
                <a:latin typeface="Arial"/>
                <a:cs typeface="Arial"/>
              </a:rPr>
              <a:t> </a:t>
            </a:r>
            <a:r>
              <a:rPr sz="1600" spc="-5" dirty="0">
                <a:solidFill>
                  <a:schemeClr val="accent2"/>
                </a:solidFill>
                <a:latin typeface="Arial"/>
                <a:cs typeface="Arial"/>
              </a:rPr>
              <a:t>People</a:t>
            </a:r>
            <a:r>
              <a:rPr sz="1600" spc="15" dirty="0">
                <a:solidFill>
                  <a:schemeClr val="accent2"/>
                </a:solidFill>
                <a:latin typeface="Arial"/>
                <a:cs typeface="Arial"/>
              </a:rPr>
              <a:t> </a:t>
            </a:r>
            <a:r>
              <a:rPr sz="1600" spc="-5" dirty="0">
                <a:solidFill>
                  <a:schemeClr val="accent2"/>
                </a:solidFill>
                <a:latin typeface="Arial"/>
                <a:cs typeface="Arial"/>
              </a:rPr>
              <a:t>are</a:t>
            </a:r>
            <a:r>
              <a:rPr sz="1600" spc="10" dirty="0">
                <a:solidFill>
                  <a:schemeClr val="accent2"/>
                </a:solidFill>
                <a:latin typeface="Arial"/>
                <a:cs typeface="Arial"/>
              </a:rPr>
              <a:t> </a:t>
            </a:r>
            <a:r>
              <a:rPr sz="1600" spc="-5" dirty="0">
                <a:solidFill>
                  <a:schemeClr val="accent2"/>
                </a:solidFill>
                <a:latin typeface="Arial"/>
                <a:cs typeface="Arial"/>
              </a:rPr>
              <a:t>Agree</a:t>
            </a:r>
            <a:r>
              <a:rPr sz="1600" spc="15" dirty="0">
                <a:solidFill>
                  <a:schemeClr val="accent2"/>
                </a:solidFill>
                <a:latin typeface="Arial"/>
                <a:cs typeface="Arial"/>
              </a:rPr>
              <a:t> </a:t>
            </a:r>
            <a:r>
              <a:rPr sz="1600" dirty="0">
                <a:solidFill>
                  <a:schemeClr val="accent2"/>
                </a:solidFill>
                <a:latin typeface="Arial"/>
                <a:cs typeface="Arial"/>
              </a:rPr>
              <a:t>on</a:t>
            </a:r>
            <a:r>
              <a:rPr sz="1600" spc="10" dirty="0">
                <a:solidFill>
                  <a:schemeClr val="accent2"/>
                </a:solidFill>
                <a:latin typeface="Arial"/>
                <a:cs typeface="Arial"/>
              </a:rPr>
              <a:t> </a:t>
            </a:r>
            <a:r>
              <a:rPr sz="1600" spc="-5" dirty="0">
                <a:solidFill>
                  <a:schemeClr val="accent2"/>
                </a:solidFill>
                <a:latin typeface="Arial"/>
                <a:cs typeface="Arial"/>
              </a:rPr>
              <a:t>the</a:t>
            </a:r>
            <a:r>
              <a:rPr sz="1600" spc="15" dirty="0">
                <a:solidFill>
                  <a:schemeClr val="accent2"/>
                </a:solidFill>
                <a:latin typeface="Arial"/>
                <a:cs typeface="Arial"/>
              </a:rPr>
              <a:t> </a:t>
            </a:r>
            <a:r>
              <a:rPr sz="1600" dirty="0">
                <a:solidFill>
                  <a:schemeClr val="accent2"/>
                </a:solidFill>
                <a:latin typeface="Arial"/>
                <a:cs typeface="Arial"/>
              </a:rPr>
              <a:t>fact</a:t>
            </a:r>
            <a:r>
              <a:rPr sz="1600" spc="15" dirty="0">
                <a:solidFill>
                  <a:schemeClr val="accent2"/>
                </a:solidFill>
                <a:latin typeface="Arial"/>
                <a:cs typeface="Arial"/>
              </a:rPr>
              <a:t> </a:t>
            </a:r>
            <a:r>
              <a:rPr sz="1600" spc="-5" dirty="0">
                <a:solidFill>
                  <a:schemeClr val="accent2"/>
                </a:solidFill>
                <a:latin typeface="Arial"/>
                <a:cs typeface="Arial"/>
              </a:rPr>
              <a:t>that</a:t>
            </a:r>
            <a:r>
              <a:rPr sz="1600" spc="10" dirty="0">
                <a:solidFill>
                  <a:schemeClr val="accent2"/>
                </a:solidFill>
                <a:latin typeface="Arial"/>
                <a:cs typeface="Arial"/>
              </a:rPr>
              <a:t> </a:t>
            </a:r>
            <a:r>
              <a:rPr sz="1600" spc="-5" dirty="0">
                <a:solidFill>
                  <a:schemeClr val="accent2"/>
                </a:solidFill>
                <a:latin typeface="Arial"/>
                <a:cs typeface="Arial"/>
              </a:rPr>
              <a:t>Complete</a:t>
            </a:r>
            <a:r>
              <a:rPr sz="1600" spc="15" dirty="0">
                <a:solidFill>
                  <a:schemeClr val="accent2"/>
                </a:solidFill>
                <a:latin typeface="Arial"/>
                <a:cs typeface="Arial"/>
              </a:rPr>
              <a:t> </a:t>
            </a:r>
            <a:r>
              <a:rPr sz="1600" spc="-5" dirty="0">
                <a:solidFill>
                  <a:schemeClr val="accent2"/>
                </a:solidFill>
                <a:latin typeface="Arial"/>
                <a:cs typeface="Arial"/>
              </a:rPr>
              <a:t>information</a:t>
            </a:r>
            <a:r>
              <a:rPr sz="1600" spc="10" dirty="0">
                <a:solidFill>
                  <a:schemeClr val="accent2"/>
                </a:solidFill>
                <a:latin typeface="Arial"/>
                <a:cs typeface="Arial"/>
              </a:rPr>
              <a:t> </a:t>
            </a:r>
            <a:r>
              <a:rPr sz="1600" dirty="0">
                <a:solidFill>
                  <a:schemeClr val="accent2"/>
                </a:solidFill>
                <a:latin typeface="Arial"/>
                <a:cs typeface="Arial"/>
              </a:rPr>
              <a:t>on</a:t>
            </a:r>
            <a:r>
              <a:rPr sz="1600" spc="15" dirty="0">
                <a:solidFill>
                  <a:schemeClr val="accent2"/>
                </a:solidFill>
                <a:latin typeface="Arial"/>
                <a:cs typeface="Arial"/>
              </a:rPr>
              <a:t> </a:t>
            </a:r>
            <a:r>
              <a:rPr sz="1600" spc="-5" dirty="0">
                <a:solidFill>
                  <a:schemeClr val="accent2"/>
                </a:solidFill>
                <a:latin typeface="Arial"/>
                <a:cs typeface="Arial"/>
              </a:rPr>
              <a:t>listed</a:t>
            </a:r>
            <a:r>
              <a:rPr sz="1600" spc="15" dirty="0">
                <a:solidFill>
                  <a:schemeClr val="accent2"/>
                </a:solidFill>
                <a:latin typeface="Arial"/>
                <a:cs typeface="Arial"/>
              </a:rPr>
              <a:t> </a:t>
            </a:r>
            <a:r>
              <a:rPr sz="1600" spc="-5" dirty="0">
                <a:solidFill>
                  <a:schemeClr val="accent2"/>
                </a:solidFill>
                <a:latin typeface="Arial"/>
                <a:cs typeface="Arial"/>
              </a:rPr>
              <a:t>seller</a:t>
            </a:r>
            <a:r>
              <a:rPr sz="1600" spc="10" dirty="0">
                <a:solidFill>
                  <a:schemeClr val="accent2"/>
                </a:solidFill>
                <a:latin typeface="Arial"/>
                <a:cs typeface="Arial"/>
              </a:rPr>
              <a:t> </a:t>
            </a:r>
            <a:r>
              <a:rPr sz="1600" dirty="0">
                <a:solidFill>
                  <a:schemeClr val="accent2"/>
                </a:solidFill>
                <a:latin typeface="Arial"/>
                <a:cs typeface="Arial"/>
              </a:rPr>
              <a:t>and</a:t>
            </a:r>
            <a:r>
              <a:rPr sz="1600" spc="15" dirty="0">
                <a:solidFill>
                  <a:schemeClr val="accent2"/>
                </a:solidFill>
                <a:latin typeface="Arial"/>
                <a:cs typeface="Arial"/>
              </a:rPr>
              <a:t> </a:t>
            </a:r>
            <a:r>
              <a:rPr sz="1600" spc="-5" dirty="0">
                <a:solidFill>
                  <a:schemeClr val="accent2"/>
                </a:solidFill>
                <a:latin typeface="Arial"/>
                <a:cs typeface="Arial"/>
              </a:rPr>
              <a:t>product</a:t>
            </a:r>
            <a:r>
              <a:rPr sz="1600" spc="10" dirty="0">
                <a:solidFill>
                  <a:schemeClr val="accent2"/>
                </a:solidFill>
                <a:latin typeface="Arial"/>
                <a:cs typeface="Arial"/>
              </a:rPr>
              <a:t> </a:t>
            </a:r>
            <a:r>
              <a:rPr sz="1600" spc="-5" dirty="0">
                <a:solidFill>
                  <a:schemeClr val="accent2"/>
                </a:solidFill>
                <a:latin typeface="Arial"/>
                <a:cs typeface="Arial"/>
              </a:rPr>
              <a:t>being</a:t>
            </a:r>
            <a:r>
              <a:rPr sz="1600" spc="15" dirty="0">
                <a:solidFill>
                  <a:schemeClr val="accent2"/>
                </a:solidFill>
                <a:latin typeface="Arial"/>
                <a:cs typeface="Arial"/>
              </a:rPr>
              <a:t> </a:t>
            </a:r>
            <a:r>
              <a:rPr sz="1600" spc="-5" dirty="0">
                <a:solidFill>
                  <a:schemeClr val="accent2"/>
                </a:solidFill>
                <a:latin typeface="Arial"/>
                <a:cs typeface="Arial"/>
              </a:rPr>
              <a:t>offered</a:t>
            </a:r>
            <a:r>
              <a:rPr sz="1600" spc="15" dirty="0">
                <a:solidFill>
                  <a:schemeClr val="accent2"/>
                </a:solidFill>
                <a:latin typeface="Arial"/>
                <a:cs typeface="Arial"/>
              </a:rPr>
              <a:t> </a:t>
            </a:r>
            <a:r>
              <a:rPr sz="1600" dirty="0">
                <a:solidFill>
                  <a:schemeClr val="accent2"/>
                </a:solidFill>
                <a:latin typeface="Arial"/>
                <a:cs typeface="Arial"/>
              </a:rPr>
              <a:t>is</a:t>
            </a:r>
            <a:r>
              <a:rPr sz="1600" spc="10" dirty="0">
                <a:solidFill>
                  <a:schemeClr val="accent2"/>
                </a:solidFill>
                <a:latin typeface="Arial"/>
                <a:cs typeface="Arial"/>
              </a:rPr>
              <a:t> </a:t>
            </a:r>
            <a:r>
              <a:rPr sz="1600" spc="-5" dirty="0">
                <a:solidFill>
                  <a:schemeClr val="accent2"/>
                </a:solidFill>
                <a:latin typeface="Arial"/>
                <a:cs typeface="Arial"/>
              </a:rPr>
              <a:t>important</a:t>
            </a:r>
            <a:r>
              <a:rPr sz="1600" spc="15" dirty="0">
                <a:solidFill>
                  <a:schemeClr val="accent2"/>
                </a:solidFill>
                <a:latin typeface="Arial"/>
                <a:cs typeface="Arial"/>
              </a:rPr>
              <a:t> </a:t>
            </a:r>
            <a:r>
              <a:rPr sz="1600" spc="-5" dirty="0">
                <a:solidFill>
                  <a:schemeClr val="accent2"/>
                </a:solidFill>
                <a:latin typeface="Arial"/>
                <a:cs typeface="Arial"/>
              </a:rPr>
              <a:t>for</a:t>
            </a:r>
            <a:r>
              <a:rPr sz="1600" spc="10" dirty="0">
                <a:solidFill>
                  <a:schemeClr val="accent2"/>
                </a:solidFill>
                <a:latin typeface="Arial"/>
                <a:cs typeface="Arial"/>
              </a:rPr>
              <a:t> </a:t>
            </a:r>
            <a:r>
              <a:rPr sz="1600" dirty="0">
                <a:solidFill>
                  <a:schemeClr val="accent2"/>
                </a:solidFill>
                <a:latin typeface="Arial"/>
                <a:cs typeface="Arial"/>
              </a:rPr>
              <a:t>purchase</a:t>
            </a:r>
            <a:r>
              <a:rPr sz="1600" spc="15" dirty="0">
                <a:solidFill>
                  <a:schemeClr val="accent2"/>
                </a:solidFill>
                <a:latin typeface="Arial"/>
                <a:cs typeface="Arial"/>
              </a:rPr>
              <a:t> </a:t>
            </a:r>
            <a:r>
              <a:rPr sz="1600" spc="-5" dirty="0">
                <a:solidFill>
                  <a:schemeClr val="accent2"/>
                </a:solidFill>
                <a:latin typeface="Arial"/>
                <a:cs typeface="Arial"/>
              </a:rPr>
              <a:t>decision.</a:t>
            </a:r>
            <a:endParaRPr sz="1600" dirty="0">
              <a:solidFill>
                <a:schemeClr val="accent2"/>
              </a:solidFill>
              <a:latin typeface="Arial"/>
              <a:cs typeface="Arial"/>
            </a:endParaRPr>
          </a:p>
        </p:txBody>
      </p:sp>
      <p:sp>
        <p:nvSpPr>
          <p:cNvPr id="8" name="object 8"/>
          <p:cNvSpPr/>
          <p:nvPr/>
        </p:nvSpPr>
        <p:spPr>
          <a:xfrm>
            <a:off x="233608" y="387296"/>
            <a:ext cx="563552" cy="556241"/>
          </a:xfrm>
          <a:prstGeom prst="rect">
            <a:avLst/>
          </a:prstGeom>
          <a:blipFill>
            <a:blip r:embed="rId4"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nvGraphicFramePr>
        <p:xfrm>
          <a:off x="786182" y="390956"/>
          <a:ext cx="6517640" cy="1050736"/>
        </p:xfrm>
        <a:graphic>
          <a:graphicData uri="http://schemas.openxmlformats.org/drawingml/2006/table">
            <a:tbl>
              <a:tblPr firstRow="1" bandRow="1">
                <a:tableStyleId>{2D5ABB26-0587-4C30-8999-92F81FD0307C}</a:tableStyleId>
              </a:tblPr>
              <a:tblGrid>
                <a:gridCol w="1180465">
                  <a:extLst>
                    <a:ext uri="{9D8B030D-6E8A-4147-A177-3AD203B41FA5}">
                      <a16:colId xmlns:a16="http://schemas.microsoft.com/office/drawing/2014/main" val="20000"/>
                    </a:ext>
                  </a:extLst>
                </a:gridCol>
                <a:gridCol w="533717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349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'19 Information on similar product to the one highlighted is important for product comparis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'19 Information on similar product to the one highlighted is important for product</a:t>
                      </a:r>
                      <a:r>
                        <a:rPr sz="750" spc="-30" dirty="0">
                          <a:solidFill>
                            <a:srgbClr val="BA2121"/>
                          </a:solidFill>
                          <a:latin typeface="DejaVu Sans Mono"/>
                          <a:cs typeface="DejaVu Sans Mono"/>
                        </a:rPr>
                        <a:t> </a:t>
                      </a:r>
                      <a:r>
                        <a:rPr sz="750" spc="-5" dirty="0">
                          <a:solidFill>
                            <a:srgbClr val="BA2121"/>
                          </a:solidFill>
                          <a:latin typeface="DejaVu Sans Mono"/>
                          <a:cs typeface="DejaVu Sans Mono"/>
                        </a:rPr>
                        <a:t>comparison'</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Strongly agree</a:t>
                      </a:r>
                      <a:r>
                        <a:rPr sz="750" spc="-5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116</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92</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Indifferent</a:t>
                      </a:r>
                      <a:r>
                        <a:rPr sz="750" spc="-20" dirty="0">
                          <a:latin typeface="DejaVu Sans Mono"/>
                          <a:cs typeface="DejaVu Sans Mono"/>
                        </a:rPr>
                        <a:t> </a:t>
                      </a:r>
                      <a:r>
                        <a:rPr sz="750" spc="-5" dirty="0">
                          <a:latin typeface="DejaVu Sans Mono"/>
                          <a:cs typeface="DejaVu Sans Mono"/>
                        </a:rPr>
                        <a:t>(3)</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43</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3928">
                <a:tc>
                  <a:txBody>
                    <a:bodyPr/>
                    <a:lstStyle/>
                    <a:p>
                      <a:pPr marL="36195">
                        <a:lnSpc>
                          <a:spcPts val="795"/>
                        </a:lnSpc>
                      </a:pPr>
                      <a:r>
                        <a:rPr sz="750" spc="-5" dirty="0">
                          <a:latin typeface="DejaVu Sans Mono"/>
                          <a:cs typeface="DejaVu Sans Mono"/>
                        </a:rPr>
                        <a:t>Dis-agree</a:t>
                      </a:r>
                      <a:r>
                        <a:rPr sz="750" spc="-20" dirty="0">
                          <a:latin typeface="DejaVu Sans Mono"/>
                          <a:cs typeface="DejaVu Sans Mono"/>
                        </a:rPr>
                        <a:t> </a:t>
                      </a:r>
                      <a:r>
                        <a:rPr sz="750" spc="-5" dirty="0">
                          <a:latin typeface="DejaVu Sans Mono"/>
                          <a:cs typeface="DejaVu Sans Mono"/>
                        </a:rPr>
                        <a:t>(2)</a:t>
                      </a:r>
                      <a:endParaRPr sz="750">
                        <a:latin typeface="DejaVu Sans Mono"/>
                        <a:cs typeface="DejaVu Sans Mono"/>
                      </a:endParaRPr>
                    </a:p>
                  </a:txBody>
                  <a:tcPr marL="0" marR="0" marT="0" marB="0"/>
                </a:tc>
                <a:tc>
                  <a:txBody>
                    <a:bodyPr/>
                    <a:lstStyle/>
                    <a:p>
                      <a:pPr marL="171450">
                        <a:lnSpc>
                          <a:spcPts val="795"/>
                        </a:lnSpc>
                      </a:pPr>
                      <a:r>
                        <a:rPr sz="750" spc="-5" dirty="0">
                          <a:latin typeface="DejaVu Sans Mono"/>
                          <a:cs typeface="DejaVu Sans Mono"/>
                        </a:rPr>
                        <a:t>18</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bl>
          </a:graphicData>
        </a:graphic>
      </p:graphicFrame>
      <p:sp>
        <p:nvSpPr>
          <p:cNvPr id="10" name="object 10"/>
          <p:cNvSpPr/>
          <p:nvPr/>
        </p:nvSpPr>
        <p:spPr>
          <a:xfrm>
            <a:off x="233608" y="4873762"/>
            <a:ext cx="563552" cy="556240"/>
          </a:xfrm>
          <a:prstGeom prst="rect">
            <a:avLst/>
          </a:prstGeom>
          <a:blipFill>
            <a:blip r:embed="rId5" cstate="print"/>
            <a:stretch>
              <a:fillRect/>
            </a:stretch>
          </a:blipFill>
        </p:spPr>
        <p:txBody>
          <a:bodyPr wrap="square" lIns="0" tIns="0" rIns="0" bIns="0" rtlCol="0"/>
          <a:lstStyle/>
          <a:p>
            <a:endParaRPr/>
          </a:p>
        </p:txBody>
      </p:sp>
      <p:graphicFrame>
        <p:nvGraphicFramePr>
          <p:cNvPr id="11" name="object 11"/>
          <p:cNvGraphicFramePr>
            <a:graphicFrameLocks noGrp="1"/>
          </p:cNvGraphicFramePr>
          <p:nvPr/>
        </p:nvGraphicFramePr>
        <p:xfrm>
          <a:off x="786182" y="4877421"/>
          <a:ext cx="6517640" cy="1167837"/>
        </p:xfrm>
        <a:graphic>
          <a:graphicData uri="http://schemas.openxmlformats.org/drawingml/2006/table">
            <a:tbl>
              <a:tblPr firstRow="1" bandRow="1">
                <a:tableStyleId>{2D5ABB26-0587-4C30-8999-92F81FD0307C}</a:tableStyleId>
              </a:tblPr>
              <a:tblGrid>
                <a:gridCol w="1351915">
                  <a:extLst>
                    <a:ext uri="{9D8B030D-6E8A-4147-A177-3AD203B41FA5}">
                      <a16:colId xmlns:a16="http://schemas.microsoft.com/office/drawing/2014/main" val="20000"/>
                    </a:ext>
                  </a:extLst>
                </a:gridCol>
                <a:gridCol w="51657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349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'20 Complete information on listed seller and product being offered is important for purchas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'20 Complete information on listed seller and product being offered is important for purchase</a:t>
                      </a:r>
                      <a:r>
                        <a:rPr sz="750" spc="-30" dirty="0">
                          <a:solidFill>
                            <a:srgbClr val="BA2121"/>
                          </a:solidFill>
                          <a:latin typeface="DejaVu Sans Mono"/>
                          <a:cs typeface="DejaVu Sans Mono"/>
                        </a:rPr>
                        <a:t> </a:t>
                      </a:r>
                      <a:r>
                        <a:rPr sz="750" spc="-5" dirty="0">
                          <a:solidFill>
                            <a:srgbClr val="BA2121"/>
                          </a:solidFill>
                          <a:latin typeface="DejaVu Sans Mono"/>
                          <a:cs typeface="DejaVu Sans Mono"/>
                        </a:rPr>
                        <a:t>decisio</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txBody>
                  <a:tcPr marL="0" marR="0" marT="32384" marB="0">
                    <a:lnT w="9525">
                      <a:solidFill>
                        <a:srgbClr val="DFDFDF"/>
                      </a:solidFill>
                      <a:prstDash val="solid"/>
                    </a:lnT>
                  </a:tcPr>
                </a:tc>
                <a:tc>
                  <a:txBody>
                    <a:bodyPr/>
                    <a:lstStyle/>
                    <a:p>
                      <a:pPr marR="4871720" algn="r">
                        <a:lnSpc>
                          <a:spcPts val="850"/>
                        </a:lnSpc>
                        <a:spcBef>
                          <a:spcPts val="254"/>
                        </a:spcBef>
                      </a:pPr>
                      <a:r>
                        <a:rPr sz="750" spc="-5" dirty="0">
                          <a:latin typeface="DejaVu Sans Mono"/>
                          <a:cs typeface="DejaVu Sans Mono"/>
                        </a:rPr>
                        <a:t>10</a:t>
                      </a:r>
                      <a:r>
                        <a:rPr sz="750" dirty="0">
                          <a:latin typeface="DejaVu Sans Mono"/>
                          <a:cs typeface="DejaVu Sans Mono"/>
                        </a:rPr>
                        <a:t>1</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Strongly agree</a:t>
                      </a:r>
                      <a:r>
                        <a:rPr sz="750" spc="-3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8</a:t>
                      </a: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Indifferent</a:t>
                      </a:r>
                      <a:r>
                        <a:rPr sz="750" spc="-15" dirty="0">
                          <a:latin typeface="DejaVu Sans Mono"/>
                          <a:cs typeface="DejaVu Sans Mono"/>
                        </a:rPr>
                        <a:t> </a:t>
                      </a:r>
                      <a:r>
                        <a:rPr sz="750" spc="-5" dirty="0">
                          <a:latin typeface="DejaVu Sans Mono"/>
                          <a:cs typeface="DejaVu Sans Mono"/>
                        </a:rPr>
                        <a:t>(3)</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5</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a:t>
                      </a: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3928">
                <a:tc>
                  <a:txBody>
                    <a:bodyPr/>
                    <a:lstStyle/>
                    <a:p>
                      <a:pPr marL="36195">
                        <a:lnSpc>
                          <a:spcPts val="795"/>
                        </a:lnSpc>
                      </a:pPr>
                      <a:r>
                        <a:rPr sz="750" spc="-5" dirty="0">
                          <a:latin typeface="DejaVu Sans Mono"/>
                          <a:cs typeface="DejaVu Sans Mono"/>
                        </a:rPr>
                        <a:t>Strongly disagree</a:t>
                      </a:r>
                      <a:r>
                        <a:rPr sz="750" spc="-5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txBody>
                  <a:tcPr marL="0" marR="0" marT="0" marB="0"/>
                </a:tc>
                <a:tc>
                  <a:txBody>
                    <a:bodyPr/>
                    <a:lstStyle/>
                    <a:p>
                      <a:pPr marR="4871720" algn="r">
                        <a:lnSpc>
                          <a:spcPts val="795"/>
                        </a:lnSpc>
                      </a:pPr>
                      <a:r>
                        <a:rPr sz="750" spc="-5" dirty="0">
                          <a:latin typeface="DejaVu Sans Mono"/>
                          <a:cs typeface="DejaVu Sans Mono"/>
                        </a:rPr>
                        <a:t>1</a:t>
                      </a:r>
                      <a:r>
                        <a:rPr sz="750" dirty="0">
                          <a:latin typeface="DejaVu Sans Mono"/>
                          <a:cs typeface="DejaVu Sans Mono"/>
                        </a:rPr>
                        <a:t>1</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bl>
          </a:graphicData>
        </a:graphic>
      </p:graphicFrame>
      <p:sp>
        <p:nvSpPr>
          <p:cNvPr id="12" name="object 12"/>
          <p:cNvSpPr/>
          <p:nvPr/>
        </p:nvSpPr>
        <p:spPr>
          <a:xfrm>
            <a:off x="233608" y="9433416"/>
            <a:ext cx="563552" cy="556233"/>
          </a:xfrm>
          <a:prstGeom prst="rect">
            <a:avLst/>
          </a:prstGeom>
          <a:blipFill>
            <a:blip r:embed="rId6" cstate="print"/>
            <a:stretch>
              <a:fillRect/>
            </a:stretch>
          </a:blipFill>
        </p:spPr>
        <p:txBody>
          <a:bodyPr wrap="square" lIns="0" tIns="0" rIns="0" bIns="0" rtlCol="0"/>
          <a:lstStyle/>
          <a:p>
            <a:endParaRPr/>
          </a:p>
        </p:txBody>
      </p:sp>
      <p:graphicFrame>
        <p:nvGraphicFramePr>
          <p:cNvPr id="13" name="object 13"/>
          <p:cNvGraphicFramePr>
            <a:graphicFrameLocks noGrp="1"/>
          </p:cNvGraphicFramePr>
          <p:nvPr/>
        </p:nvGraphicFramePr>
        <p:xfrm>
          <a:off x="786182" y="9437075"/>
          <a:ext cx="6517640" cy="1050736"/>
        </p:xfrm>
        <a:graphic>
          <a:graphicData uri="http://schemas.openxmlformats.org/drawingml/2006/table">
            <a:tbl>
              <a:tblPr firstRow="1" bandRow="1">
                <a:tableStyleId>{2D5ABB26-0587-4C30-8999-92F81FD0307C}</a:tableStyleId>
              </a:tblPr>
              <a:tblGrid>
                <a:gridCol w="1351915">
                  <a:extLst>
                    <a:ext uri="{9D8B030D-6E8A-4147-A177-3AD203B41FA5}">
                      <a16:colId xmlns:a16="http://schemas.microsoft.com/office/drawing/2014/main" val="20000"/>
                    </a:ext>
                  </a:extLst>
                </a:gridCol>
                <a:gridCol w="51657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8064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'21 All relevant information on listed products must be stated clearly'</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palette  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'21 All relevant information on listed products must be stated</a:t>
                      </a:r>
                      <a:r>
                        <a:rPr sz="750" spc="-25" dirty="0">
                          <a:solidFill>
                            <a:srgbClr val="BA2121"/>
                          </a:solidFill>
                          <a:latin typeface="DejaVu Sans Mono"/>
                          <a:cs typeface="DejaVu Sans Mono"/>
                        </a:rPr>
                        <a:t> </a:t>
                      </a:r>
                      <a:r>
                        <a:rPr sz="750" spc="-5" dirty="0">
                          <a:solidFill>
                            <a:srgbClr val="BA2121"/>
                          </a:solidFill>
                          <a:latin typeface="DejaVu Sans Mono"/>
                          <a:cs typeface="DejaVu Sans Mono"/>
                        </a:rPr>
                        <a:t>clearly'</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txBody>
                  <a:tcPr marL="0" marR="0" marT="32384" marB="0">
                    <a:lnT w="9525">
                      <a:solidFill>
                        <a:srgbClr val="DFDFDF"/>
                      </a:solidFill>
                      <a:prstDash val="solid"/>
                    </a:lnT>
                  </a:tcPr>
                </a:tc>
                <a:tc>
                  <a:txBody>
                    <a:bodyPr/>
                    <a:lstStyle/>
                    <a:p>
                      <a:pPr marR="4871720" algn="r">
                        <a:lnSpc>
                          <a:spcPts val="850"/>
                        </a:lnSpc>
                        <a:spcBef>
                          <a:spcPts val="254"/>
                        </a:spcBef>
                      </a:pPr>
                      <a:r>
                        <a:rPr sz="750" spc="-5" dirty="0">
                          <a:latin typeface="DejaVu Sans Mono"/>
                          <a:cs typeface="DejaVu Sans Mono"/>
                        </a:rPr>
                        <a:t>13</a:t>
                      </a:r>
                      <a:r>
                        <a:rPr sz="750" dirty="0">
                          <a:latin typeface="DejaVu Sans Mono"/>
                          <a:cs typeface="DejaVu Sans Mono"/>
                        </a:rPr>
                        <a:t>2</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Strongly agree</a:t>
                      </a:r>
                      <a:r>
                        <a:rPr sz="750" spc="-3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10</a:t>
                      </a: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Strongly disagree</a:t>
                      </a:r>
                      <a:r>
                        <a:rPr sz="750" spc="-5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a:t>
                      </a: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3928">
                <a:tc>
                  <a:txBody>
                    <a:bodyPr/>
                    <a:lstStyle/>
                    <a:p>
                      <a:pPr marL="36195">
                        <a:lnSpc>
                          <a:spcPts val="795"/>
                        </a:lnSpc>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a:txBody>
                  <a:tcPr marL="0" marR="0" marT="0" marB="0"/>
                </a:tc>
                <a:tc>
                  <a:txBody>
                    <a:bodyPr/>
                    <a:lstStyle/>
                    <a:p>
                      <a:pPr marR="4871720" algn="r">
                        <a:lnSpc>
                          <a:spcPts val="795"/>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3736" y="111087"/>
            <a:ext cx="511492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21 All relevant information on listed products must be stated clearly, dtype:</a:t>
            </a:r>
            <a:r>
              <a:rPr sz="750" spc="-3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3" name="object 3"/>
          <p:cNvSpPr/>
          <p:nvPr/>
        </p:nvSpPr>
        <p:spPr>
          <a:xfrm>
            <a:off x="789841" y="248245"/>
            <a:ext cx="5579209" cy="232004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45391" y="2494130"/>
            <a:ext cx="6353909"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solidFill>
                <a:latin typeface="Arial"/>
                <a:cs typeface="Arial"/>
              </a:rPr>
              <a:t>Max </a:t>
            </a:r>
            <a:r>
              <a:rPr spc="-5" dirty="0">
                <a:solidFill>
                  <a:schemeClr val="accent2"/>
                </a:solidFill>
                <a:latin typeface="Arial"/>
                <a:cs typeface="Arial"/>
              </a:rPr>
              <a:t>people are Agree </a:t>
            </a:r>
            <a:r>
              <a:rPr dirty="0">
                <a:solidFill>
                  <a:schemeClr val="accent2"/>
                </a:solidFill>
                <a:latin typeface="Arial"/>
                <a:cs typeface="Arial"/>
              </a:rPr>
              <a:t>on </a:t>
            </a:r>
            <a:r>
              <a:rPr spc="-5" dirty="0">
                <a:solidFill>
                  <a:schemeClr val="accent2"/>
                </a:solidFill>
                <a:latin typeface="Arial"/>
                <a:cs typeface="Arial"/>
              </a:rPr>
              <a:t>that All relevant information </a:t>
            </a:r>
            <a:r>
              <a:rPr dirty="0">
                <a:solidFill>
                  <a:schemeClr val="accent2"/>
                </a:solidFill>
                <a:latin typeface="Arial"/>
                <a:cs typeface="Arial"/>
              </a:rPr>
              <a:t>on </a:t>
            </a:r>
            <a:r>
              <a:rPr spc="-5" dirty="0">
                <a:solidFill>
                  <a:schemeClr val="accent2"/>
                </a:solidFill>
                <a:latin typeface="Arial"/>
                <a:cs typeface="Arial"/>
              </a:rPr>
              <a:t>listed products </a:t>
            </a:r>
            <a:r>
              <a:rPr dirty="0">
                <a:solidFill>
                  <a:schemeClr val="accent2"/>
                </a:solidFill>
                <a:latin typeface="Arial"/>
                <a:cs typeface="Arial"/>
              </a:rPr>
              <a:t>must be </a:t>
            </a:r>
            <a:r>
              <a:rPr spc="-5" dirty="0">
                <a:solidFill>
                  <a:schemeClr val="accent2"/>
                </a:solidFill>
                <a:latin typeface="Arial"/>
                <a:cs typeface="Arial"/>
              </a:rPr>
              <a:t>stated</a:t>
            </a:r>
            <a:r>
              <a:rPr spc="5" dirty="0">
                <a:solidFill>
                  <a:schemeClr val="accent2"/>
                </a:solidFill>
                <a:latin typeface="Arial"/>
                <a:cs typeface="Arial"/>
              </a:rPr>
              <a:t> </a:t>
            </a:r>
            <a:r>
              <a:rPr spc="-5" dirty="0">
                <a:solidFill>
                  <a:schemeClr val="accent2"/>
                </a:solidFill>
                <a:latin typeface="Arial"/>
                <a:cs typeface="Arial"/>
              </a:rPr>
              <a:t>clearly</a:t>
            </a:r>
            <a:endParaRPr dirty="0">
              <a:solidFill>
                <a:schemeClr val="accent2"/>
              </a:solidFill>
              <a:latin typeface="Arial"/>
              <a:cs typeface="Arial"/>
            </a:endParaRPr>
          </a:p>
        </p:txBody>
      </p:sp>
      <p:sp>
        <p:nvSpPr>
          <p:cNvPr id="5" name="object 5"/>
          <p:cNvSpPr txBox="1"/>
          <p:nvPr/>
        </p:nvSpPr>
        <p:spPr>
          <a:xfrm>
            <a:off x="813736" y="4553639"/>
            <a:ext cx="294195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23 Loading and processing speed, dtype:</a:t>
            </a:r>
            <a:r>
              <a:rPr sz="750" spc="-6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6" name="object 6"/>
          <p:cNvSpPr/>
          <p:nvPr/>
        </p:nvSpPr>
        <p:spPr>
          <a:xfrm>
            <a:off x="789841" y="4690795"/>
            <a:ext cx="5807809" cy="2334683"/>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73482" y="6944138"/>
            <a:ext cx="6277709" cy="567463"/>
          </a:xfrm>
          <a:prstGeom prst="rect">
            <a:avLst/>
          </a:prstGeom>
        </p:spPr>
        <p:txBody>
          <a:bodyPr vert="horz" wrap="square" lIns="0" tIns="13335" rIns="0" bIns="0" rtlCol="0">
            <a:spAutoFit/>
          </a:bodyPr>
          <a:lstStyle/>
          <a:p>
            <a:pPr marL="12700">
              <a:lnSpc>
                <a:spcPct val="100000"/>
              </a:lnSpc>
              <a:spcBef>
                <a:spcPts val="105"/>
              </a:spcBef>
            </a:pPr>
            <a:r>
              <a:rPr spc="-5" dirty="0">
                <a:solidFill>
                  <a:schemeClr val="accent2"/>
                </a:solidFill>
                <a:latin typeface="Arial"/>
                <a:cs typeface="Arial"/>
              </a:rPr>
              <a:t>There</a:t>
            </a:r>
            <a:r>
              <a:rPr spc="10" dirty="0">
                <a:solidFill>
                  <a:schemeClr val="accent2"/>
                </a:solidFill>
                <a:latin typeface="Arial"/>
                <a:cs typeface="Arial"/>
              </a:rPr>
              <a:t> </a:t>
            </a:r>
            <a:r>
              <a:rPr spc="-5" dirty="0">
                <a:solidFill>
                  <a:schemeClr val="accent2"/>
                </a:solidFill>
                <a:latin typeface="Arial"/>
                <a:cs typeface="Arial"/>
              </a:rPr>
              <a:t>are</a:t>
            </a:r>
            <a:r>
              <a:rPr spc="10" dirty="0">
                <a:solidFill>
                  <a:schemeClr val="accent2"/>
                </a:solidFill>
                <a:latin typeface="Arial"/>
                <a:cs typeface="Arial"/>
              </a:rPr>
              <a:t> </a:t>
            </a:r>
            <a:r>
              <a:rPr dirty="0">
                <a:solidFill>
                  <a:schemeClr val="accent2"/>
                </a:solidFill>
                <a:latin typeface="Arial"/>
                <a:cs typeface="Arial"/>
              </a:rPr>
              <a:t>very</a:t>
            </a:r>
            <a:r>
              <a:rPr spc="10" dirty="0">
                <a:solidFill>
                  <a:schemeClr val="accent2"/>
                </a:solidFill>
                <a:latin typeface="Arial"/>
                <a:cs typeface="Arial"/>
              </a:rPr>
              <a:t> </a:t>
            </a:r>
            <a:r>
              <a:rPr dirty="0">
                <a:solidFill>
                  <a:schemeClr val="accent2"/>
                </a:solidFill>
                <a:latin typeface="Arial"/>
                <a:cs typeface="Arial"/>
              </a:rPr>
              <a:t>less</a:t>
            </a:r>
            <a:r>
              <a:rPr spc="15" dirty="0">
                <a:solidFill>
                  <a:schemeClr val="accent2"/>
                </a:solidFill>
                <a:latin typeface="Arial"/>
                <a:cs typeface="Arial"/>
              </a:rPr>
              <a:t> </a:t>
            </a:r>
            <a:r>
              <a:rPr spc="-5" dirty="0">
                <a:solidFill>
                  <a:schemeClr val="accent2"/>
                </a:solidFill>
                <a:latin typeface="Arial"/>
                <a:cs typeface="Arial"/>
              </a:rPr>
              <a:t>Difference</a:t>
            </a:r>
            <a:r>
              <a:rPr spc="10" dirty="0">
                <a:solidFill>
                  <a:schemeClr val="accent2"/>
                </a:solidFill>
                <a:latin typeface="Arial"/>
                <a:cs typeface="Arial"/>
              </a:rPr>
              <a:t> </a:t>
            </a:r>
            <a:r>
              <a:rPr dirty="0">
                <a:solidFill>
                  <a:schemeClr val="accent2"/>
                </a:solidFill>
                <a:latin typeface="Arial"/>
                <a:cs typeface="Arial"/>
              </a:rPr>
              <a:t>in</a:t>
            </a:r>
            <a:r>
              <a:rPr spc="10" dirty="0">
                <a:solidFill>
                  <a:schemeClr val="accent2"/>
                </a:solidFill>
                <a:latin typeface="Arial"/>
                <a:cs typeface="Arial"/>
              </a:rPr>
              <a:t> </a:t>
            </a:r>
            <a:r>
              <a:rPr spc="-5" dirty="0">
                <a:solidFill>
                  <a:schemeClr val="accent2"/>
                </a:solidFill>
                <a:latin typeface="Arial"/>
                <a:cs typeface="Arial"/>
              </a:rPr>
              <a:t>the</a:t>
            </a:r>
            <a:r>
              <a:rPr spc="15" dirty="0">
                <a:solidFill>
                  <a:schemeClr val="accent2"/>
                </a:solidFill>
                <a:latin typeface="Arial"/>
                <a:cs typeface="Arial"/>
              </a:rPr>
              <a:t> </a:t>
            </a:r>
            <a:r>
              <a:rPr spc="-5" dirty="0">
                <a:solidFill>
                  <a:schemeClr val="accent2"/>
                </a:solidFill>
                <a:latin typeface="Arial"/>
                <a:cs typeface="Arial"/>
              </a:rPr>
              <a:t>people</a:t>
            </a:r>
            <a:r>
              <a:rPr spc="10" dirty="0">
                <a:solidFill>
                  <a:schemeClr val="accent2"/>
                </a:solidFill>
                <a:latin typeface="Arial"/>
                <a:cs typeface="Arial"/>
              </a:rPr>
              <a:t> </a:t>
            </a:r>
            <a:r>
              <a:rPr dirty="0">
                <a:solidFill>
                  <a:schemeClr val="accent2"/>
                </a:solidFill>
                <a:latin typeface="Arial"/>
                <a:cs typeface="Arial"/>
              </a:rPr>
              <a:t>who</a:t>
            </a:r>
            <a:r>
              <a:rPr spc="10" dirty="0">
                <a:solidFill>
                  <a:schemeClr val="accent2"/>
                </a:solidFill>
                <a:latin typeface="Arial"/>
                <a:cs typeface="Arial"/>
              </a:rPr>
              <a:t> </a:t>
            </a:r>
            <a:r>
              <a:rPr spc="-5" dirty="0">
                <a:solidFill>
                  <a:schemeClr val="accent2"/>
                </a:solidFill>
                <a:latin typeface="Arial"/>
                <a:cs typeface="Arial"/>
              </a:rPr>
              <a:t>are</a:t>
            </a:r>
            <a:r>
              <a:rPr spc="15" dirty="0">
                <a:solidFill>
                  <a:schemeClr val="accent2"/>
                </a:solidFill>
                <a:latin typeface="Arial"/>
                <a:cs typeface="Arial"/>
              </a:rPr>
              <a:t> </a:t>
            </a:r>
            <a:r>
              <a:rPr spc="-5" dirty="0">
                <a:solidFill>
                  <a:schemeClr val="accent2"/>
                </a:solidFill>
                <a:latin typeface="Arial"/>
                <a:cs typeface="Arial"/>
              </a:rPr>
              <a:t>Agree</a:t>
            </a:r>
            <a:r>
              <a:rPr spc="10" dirty="0">
                <a:solidFill>
                  <a:schemeClr val="accent2"/>
                </a:solidFill>
                <a:latin typeface="Arial"/>
                <a:cs typeface="Arial"/>
              </a:rPr>
              <a:t> </a:t>
            </a:r>
            <a:r>
              <a:rPr dirty="0">
                <a:solidFill>
                  <a:schemeClr val="accent2"/>
                </a:solidFill>
                <a:latin typeface="Arial"/>
                <a:cs typeface="Arial"/>
              </a:rPr>
              <a:t>and</a:t>
            </a:r>
            <a:r>
              <a:rPr spc="10" dirty="0">
                <a:solidFill>
                  <a:schemeClr val="accent2"/>
                </a:solidFill>
                <a:latin typeface="Arial"/>
                <a:cs typeface="Arial"/>
              </a:rPr>
              <a:t> </a:t>
            </a:r>
            <a:r>
              <a:rPr spc="-5" dirty="0">
                <a:solidFill>
                  <a:schemeClr val="accent2"/>
                </a:solidFill>
                <a:latin typeface="Arial"/>
                <a:cs typeface="Arial"/>
              </a:rPr>
              <a:t>Strongly</a:t>
            </a:r>
            <a:r>
              <a:rPr spc="15" dirty="0">
                <a:solidFill>
                  <a:schemeClr val="accent2"/>
                </a:solidFill>
                <a:latin typeface="Arial"/>
                <a:cs typeface="Arial"/>
              </a:rPr>
              <a:t> </a:t>
            </a:r>
            <a:r>
              <a:rPr spc="-5" dirty="0">
                <a:solidFill>
                  <a:schemeClr val="accent2"/>
                </a:solidFill>
                <a:latin typeface="Arial"/>
                <a:cs typeface="Arial"/>
              </a:rPr>
              <a:t>agree</a:t>
            </a:r>
            <a:r>
              <a:rPr spc="10" dirty="0">
                <a:solidFill>
                  <a:schemeClr val="accent2"/>
                </a:solidFill>
                <a:latin typeface="Arial"/>
                <a:cs typeface="Arial"/>
              </a:rPr>
              <a:t> </a:t>
            </a:r>
            <a:r>
              <a:rPr dirty="0">
                <a:solidFill>
                  <a:schemeClr val="accent2"/>
                </a:solidFill>
                <a:latin typeface="Arial"/>
                <a:cs typeface="Arial"/>
              </a:rPr>
              <a:t>on</a:t>
            </a:r>
            <a:r>
              <a:rPr spc="10" dirty="0">
                <a:solidFill>
                  <a:schemeClr val="accent2"/>
                </a:solidFill>
                <a:latin typeface="Arial"/>
                <a:cs typeface="Arial"/>
              </a:rPr>
              <a:t> </a:t>
            </a:r>
            <a:r>
              <a:rPr spc="-5" dirty="0">
                <a:solidFill>
                  <a:schemeClr val="accent2"/>
                </a:solidFill>
                <a:latin typeface="Arial"/>
                <a:cs typeface="Arial"/>
              </a:rPr>
              <a:t>the</a:t>
            </a:r>
            <a:r>
              <a:rPr spc="15" dirty="0">
                <a:solidFill>
                  <a:schemeClr val="accent2"/>
                </a:solidFill>
                <a:latin typeface="Arial"/>
                <a:cs typeface="Arial"/>
              </a:rPr>
              <a:t> </a:t>
            </a:r>
            <a:r>
              <a:rPr spc="-5" dirty="0">
                <a:solidFill>
                  <a:schemeClr val="accent2"/>
                </a:solidFill>
                <a:latin typeface="Arial"/>
                <a:cs typeface="Arial"/>
              </a:rPr>
              <a:t>Loading</a:t>
            </a:r>
            <a:r>
              <a:rPr spc="10" dirty="0">
                <a:solidFill>
                  <a:schemeClr val="accent2"/>
                </a:solidFill>
                <a:latin typeface="Arial"/>
                <a:cs typeface="Arial"/>
              </a:rPr>
              <a:t> </a:t>
            </a:r>
            <a:r>
              <a:rPr spc="-5" dirty="0">
                <a:solidFill>
                  <a:schemeClr val="accent2"/>
                </a:solidFill>
                <a:latin typeface="Arial"/>
                <a:cs typeface="Arial"/>
              </a:rPr>
              <a:t>andprocessing</a:t>
            </a:r>
            <a:r>
              <a:rPr spc="10" dirty="0">
                <a:solidFill>
                  <a:schemeClr val="accent2"/>
                </a:solidFill>
                <a:latin typeface="Arial"/>
                <a:cs typeface="Arial"/>
              </a:rPr>
              <a:t> </a:t>
            </a:r>
            <a:r>
              <a:rPr dirty="0">
                <a:solidFill>
                  <a:schemeClr val="accent2"/>
                </a:solidFill>
                <a:latin typeface="Arial"/>
                <a:cs typeface="Arial"/>
              </a:rPr>
              <a:t>speed</a:t>
            </a:r>
          </a:p>
        </p:txBody>
      </p:sp>
      <p:sp>
        <p:nvSpPr>
          <p:cNvPr id="8" name="object 8"/>
          <p:cNvSpPr txBox="1"/>
          <p:nvPr/>
        </p:nvSpPr>
        <p:spPr>
          <a:xfrm>
            <a:off x="813736" y="9010829"/>
            <a:ext cx="3513454"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24 User friendly Interface of the website, dtype:</a:t>
            </a:r>
            <a:r>
              <a:rPr sz="750" spc="-5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9" name="object 9"/>
          <p:cNvSpPr/>
          <p:nvPr/>
        </p:nvSpPr>
        <p:spPr>
          <a:xfrm>
            <a:off x="233608" y="3395322"/>
            <a:ext cx="563552" cy="556266"/>
          </a:xfrm>
          <a:prstGeom prst="rect">
            <a:avLst/>
          </a:prstGeom>
          <a:blipFill>
            <a:blip r:embed="rId4"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786182" y="3398982"/>
          <a:ext cx="6517640" cy="1167837"/>
        </p:xfrm>
        <a:graphic>
          <a:graphicData uri="http://schemas.openxmlformats.org/drawingml/2006/table">
            <a:tbl>
              <a:tblPr firstRow="1" bandRow="1">
                <a:tableStyleId>{2D5ABB26-0587-4C30-8999-92F81FD0307C}</a:tableStyleId>
              </a:tblPr>
              <a:tblGrid>
                <a:gridCol w="1351915">
                  <a:extLst>
                    <a:ext uri="{9D8B030D-6E8A-4147-A177-3AD203B41FA5}">
                      <a16:colId xmlns:a16="http://schemas.microsoft.com/office/drawing/2014/main" val="20000"/>
                    </a:ext>
                  </a:extLst>
                </a:gridCol>
                <a:gridCol w="51657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65366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'23 Loading and processing speed'</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'23 Loading and processing</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speed'</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Strongly agree</a:t>
                      </a:r>
                      <a:r>
                        <a:rPr sz="750" spc="-3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txBody>
                  <a:tcPr marL="0" marR="0" marT="32384" marB="0">
                    <a:lnT w="9525">
                      <a:solidFill>
                        <a:srgbClr val="DFDFDF"/>
                      </a:solidFill>
                      <a:prstDash val="solid"/>
                    </a:lnT>
                  </a:tcPr>
                </a:tc>
                <a:tc>
                  <a:txBody>
                    <a:bodyPr/>
                    <a:lstStyle/>
                    <a:p>
                      <a:pPr marR="4871720" algn="r">
                        <a:lnSpc>
                          <a:spcPts val="850"/>
                        </a:lnSpc>
                        <a:spcBef>
                          <a:spcPts val="254"/>
                        </a:spcBef>
                      </a:pPr>
                      <a:r>
                        <a:rPr sz="750" spc="-5" dirty="0">
                          <a:latin typeface="DejaVu Sans Mono"/>
                          <a:cs typeface="DejaVu Sans Mono"/>
                        </a:rPr>
                        <a:t>11</a:t>
                      </a:r>
                      <a:r>
                        <a:rPr sz="750" dirty="0">
                          <a:latin typeface="DejaVu Sans Mono"/>
                          <a:cs typeface="DejaVu Sans Mono"/>
                        </a:rPr>
                        <a:t>5</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a:t>
                      </a: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Strongly disagree</a:t>
                      </a:r>
                      <a:r>
                        <a:rPr sz="750" spc="-5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3928">
                <a:tc>
                  <a:txBody>
                    <a:bodyPr/>
                    <a:lstStyle/>
                    <a:p>
                      <a:pPr marL="36195">
                        <a:lnSpc>
                          <a:spcPts val="795"/>
                        </a:lnSpc>
                      </a:pPr>
                      <a:r>
                        <a:rPr sz="750" spc="-5" dirty="0">
                          <a:latin typeface="DejaVu Sans Mono"/>
                          <a:cs typeface="DejaVu Sans Mono"/>
                        </a:rPr>
                        <a:t>Indifferent</a:t>
                      </a:r>
                      <a:r>
                        <a:rPr sz="750" spc="-15" dirty="0">
                          <a:latin typeface="DejaVu Sans Mono"/>
                          <a:cs typeface="DejaVu Sans Mono"/>
                        </a:rPr>
                        <a:t> </a:t>
                      </a:r>
                      <a:r>
                        <a:rPr sz="750" spc="-5" dirty="0">
                          <a:latin typeface="DejaVu Sans Mono"/>
                          <a:cs typeface="DejaVu Sans Mono"/>
                        </a:rPr>
                        <a:t>(3)</a:t>
                      </a:r>
                      <a:endParaRPr sz="750">
                        <a:latin typeface="DejaVu Sans Mono"/>
                        <a:cs typeface="DejaVu Sans Mono"/>
                      </a:endParaRPr>
                    </a:p>
                  </a:txBody>
                  <a:tcPr marL="0" marR="0" marT="0" marB="0"/>
                </a:tc>
                <a:tc>
                  <a:txBody>
                    <a:bodyPr/>
                    <a:lstStyle/>
                    <a:p>
                      <a:pPr marR="4871720" algn="r">
                        <a:lnSpc>
                          <a:spcPts val="795"/>
                        </a:lnSpc>
                      </a:pPr>
                      <a:r>
                        <a:rPr sz="750" spc="-5" dirty="0">
                          <a:latin typeface="DejaVu Sans Mono"/>
                          <a:cs typeface="DejaVu Sans Mono"/>
                        </a:rPr>
                        <a:t>1</a:t>
                      </a:r>
                      <a:r>
                        <a:rPr sz="750" dirty="0">
                          <a:latin typeface="DejaVu Sans Mono"/>
                          <a:cs typeface="DejaVu Sans Mono"/>
                        </a:rPr>
                        <a:t>2</a:t>
                      </a:r>
                    </a:p>
                  </a:txBody>
                  <a:tcPr marL="0" marR="0" marT="0" marB="0"/>
                </a:tc>
                <a:extLst>
                  <a:ext uri="{0D108BD9-81ED-4DB2-BD59-A6C34878D82A}">
                    <a16:rowId xmlns:a16="http://schemas.microsoft.com/office/drawing/2014/main" val="10005"/>
                  </a:ext>
                </a:extLst>
              </a:tr>
            </a:tbl>
          </a:graphicData>
        </a:graphic>
      </p:graphicFrame>
      <p:sp>
        <p:nvSpPr>
          <p:cNvPr id="11" name="object 11"/>
          <p:cNvSpPr/>
          <p:nvPr/>
        </p:nvSpPr>
        <p:spPr>
          <a:xfrm>
            <a:off x="789841" y="9352921"/>
            <a:ext cx="5579209" cy="120763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33608" y="7852512"/>
            <a:ext cx="563552" cy="556271"/>
          </a:xfrm>
          <a:prstGeom prst="rect">
            <a:avLst/>
          </a:prstGeom>
          <a:blipFill>
            <a:blip r:embed="rId6" cstate="print"/>
            <a:stretch>
              <a:fillRect/>
            </a:stretch>
          </a:blipFill>
        </p:spPr>
        <p:txBody>
          <a:bodyPr wrap="square" lIns="0" tIns="0" rIns="0" bIns="0" rtlCol="0"/>
          <a:lstStyle/>
          <a:p>
            <a:endParaRPr/>
          </a:p>
        </p:txBody>
      </p:sp>
      <p:graphicFrame>
        <p:nvGraphicFramePr>
          <p:cNvPr id="13" name="object 13"/>
          <p:cNvGraphicFramePr>
            <a:graphicFrameLocks noGrp="1"/>
          </p:cNvGraphicFramePr>
          <p:nvPr/>
        </p:nvGraphicFramePr>
        <p:xfrm>
          <a:off x="786182" y="7856172"/>
          <a:ext cx="6517640" cy="1167837"/>
        </p:xfrm>
        <a:graphic>
          <a:graphicData uri="http://schemas.openxmlformats.org/drawingml/2006/table">
            <a:tbl>
              <a:tblPr firstRow="1" bandRow="1">
                <a:tableStyleId>{2D5ABB26-0587-4C30-8999-92F81FD0307C}</a:tableStyleId>
              </a:tblPr>
              <a:tblGrid>
                <a:gridCol w="1351915">
                  <a:extLst>
                    <a:ext uri="{9D8B030D-6E8A-4147-A177-3AD203B41FA5}">
                      <a16:colId xmlns:a16="http://schemas.microsoft.com/office/drawing/2014/main" val="20000"/>
                    </a:ext>
                  </a:extLst>
                </a:gridCol>
                <a:gridCol w="51657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99568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'24 User friendly Interface of the website'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palette </a:t>
                      </a:r>
                      <a:r>
                        <a:rPr sz="750" b="1" dirty="0">
                          <a:solidFill>
                            <a:srgbClr val="AA21FF"/>
                          </a:solidFill>
                          <a:latin typeface="DejaVu Sans Mono"/>
                          <a:cs typeface="DejaVu Sans Mono"/>
                        </a:rPr>
                        <a:t>= </a:t>
                      </a:r>
                      <a:r>
                        <a:rPr sz="750" spc="-5" dirty="0">
                          <a:solidFill>
                            <a:srgbClr val="BA2121"/>
                          </a:solidFill>
                          <a:latin typeface="DejaVu Sans Mono"/>
                          <a:cs typeface="DejaVu Sans Mono"/>
                        </a:rPr>
                        <a:t>'Accent'</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'24 User friendly Interface of the</a:t>
                      </a:r>
                      <a:r>
                        <a:rPr sz="750" spc="-20" dirty="0">
                          <a:solidFill>
                            <a:srgbClr val="BA2121"/>
                          </a:solidFill>
                          <a:latin typeface="DejaVu Sans Mono"/>
                          <a:cs typeface="DejaVu Sans Mono"/>
                        </a:rPr>
                        <a:t> </a:t>
                      </a:r>
                      <a:r>
                        <a:rPr sz="750" spc="-5" dirty="0">
                          <a:solidFill>
                            <a:srgbClr val="BA2121"/>
                          </a:solidFill>
                          <a:latin typeface="DejaVu Sans Mono"/>
                          <a:cs typeface="DejaVu Sans Mono"/>
                        </a:rPr>
                        <a:t>website'</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Strongly agree</a:t>
                      </a:r>
                      <a:r>
                        <a:rPr sz="750" spc="-3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txBody>
                  <a:tcPr marL="0" marR="0" marT="32384" marB="0">
                    <a:lnT w="9525">
                      <a:solidFill>
                        <a:srgbClr val="DFDFDF"/>
                      </a:solidFill>
                      <a:prstDash val="solid"/>
                    </a:lnT>
                  </a:tcPr>
                </a:tc>
                <a:tc>
                  <a:txBody>
                    <a:bodyPr/>
                    <a:lstStyle/>
                    <a:p>
                      <a:pPr marR="4871720" algn="r">
                        <a:lnSpc>
                          <a:spcPts val="850"/>
                        </a:lnSpc>
                        <a:spcBef>
                          <a:spcPts val="254"/>
                        </a:spcBef>
                      </a:pPr>
                      <a:r>
                        <a:rPr sz="750" spc="-5" dirty="0">
                          <a:latin typeface="DejaVu Sans Mono"/>
                          <a:cs typeface="DejaVu Sans Mono"/>
                        </a:rPr>
                        <a:t>18</a:t>
                      </a:r>
                      <a:r>
                        <a:rPr sz="750" dirty="0">
                          <a:latin typeface="DejaVu Sans Mono"/>
                          <a:cs typeface="DejaVu Sans Mono"/>
                        </a:rPr>
                        <a:t>9</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4</a:t>
                      </a: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Strongly disagree</a:t>
                      </a:r>
                      <a:r>
                        <a:rPr sz="750" spc="-5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a:t>
                      </a: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a:txBody>
                  <a:tcPr marL="0" marR="0" marT="0" marB="0"/>
                </a:tc>
                <a:tc>
                  <a:txBody>
                    <a:bodyPr/>
                    <a:lstStyle/>
                    <a:p>
                      <a:pPr marR="4871720" algn="r">
                        <a:lnSpc>
                          <a:spcPts val="819"/>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3928">
                <a:tc>
                  <a:txBody>
                    <a:bodyPr/>
                    <a:lstStyle/>
                    <a:p>
                      <a:pPr marL="36195">
                        <a:lnSpc>
                          <a:spcPts val="795"/>
                        </a:lnSpc>
                      </a:pPr>
                      <a:r>
                        <a:rPr sz="750" spc="-5" dirty="0">
                          <a:latin typeface="DejaVu Sans Mono"/>
                          <a:cs typeface="DejaVu Sans Mono"/>
                        </a:rPr>
                        <a:t>Indifferent</a:t>
                      </a:r>
                      <a:r>
                        <a:rPr sz="750" spc="-15" dirty="0">
                          <a:latin typeface="DejaVu Sans Mono"/>
                          <a:cs typeface="DejaVu Sans Mono"/>
                        </a:rPr>
                        <a:t> </a:t>
                      </a:r>
                      <a:r>
                        <a:rPr sz="750" spc="-5" dirty="0">
                          <a:latin typeface="DejaVu Sans Mono"/>
                          <a:cs typeface="DejaVu Sans Mono"/>
                        </a:rPr>
                        <a:t>(3)</a:t>
                      </a:r>
                      <a:endParaRPr sz="750">
                        <a:latin typeface="DejaVu Sans Mono"/>
                        <a:cs typeface="DejaVu Sans Mono"/>
                      </a:endParaRPr>
                    </a:p>
                  </a:txBody>
                  <a:tcPr marL="0" marR="0" marT="0" marB="0"/>
                </a:tc>
                <a:tc>
                  <a:txBody>
                    <a:bodyPr/>
                    <a:lstStyle/>
                    <a:p>
                      <a:pPr marR="4871720" algn="r">
                        <a:lnSpc>
                          <a:spcPts val="795"/>
                        </a:lnSpc>
                      </a:pP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5350609" cy="111240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46454" y="1183585"/>
            <a:ext cx="5674995"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solidFill>
                <a:latin typeface="Arial"/>
                <a:cs typeface="Arial"/>
              </a:rPr>
              <a:t>Max </a:t>
            </a:r>
            <a:r>
              <a:rPr spc="-5" dirty="0">
                <a:solidFill>
                  <a:schemeClr val="accent2"/>
                </a:solidFill>
                <a:latin typeface="Arial"/>
                <a:cs typeface="Arial"/>
              </a:rPr>
              <a:t>people are Strongly Agree </a:t>
            </a:r>
            <a:r>
              <a:rPr dirty="0">
                <a:solidFill>
                  <a:schemeClr val="accent2"/>
                </a:solidFill>
                <a:latin typeface="Arial"/>
                <a:cs typeface="Arial"/>
              </a:rPr>
              <a:t>on </a:t>
            </a:r>
            <a:r>
              <a:rPr spc="-5" dirty="0">
                <a:solidFill>
                  <a:schemeClr val="accent2"/>
                </a:solidFill>
                <a:latin typeface="Arial"/>
                <a:cs typeface="Arial"/>
              </a:rPr>
              <a:t>the </a:t>
            </a:r>
            <a:r>
              <a:rPr dirty="0">
                <a:solidFill>
                  <a:schemeClr val="accent2"/>
                </a:solidFill>
                <a:latin typeface="Arial"/>
                <a:cs typeface="Arial"/>
              </a:rPr>
              <a:t>fact </a:t>
            </a:r>
            <a:r>
              <a:rPr spc="-5" dirty="0">
                <a:solidFill>
                  <a:schemeClr val="accent2"/>
                </a:solidFill>
                <a:latin typeface="Arial"/>
                <a:cs typeface="Arial"/>
              </a:rPr>
              <a:t>the website </a:t>
            </a:r>
            <a:r>
              <a:rPr dirty="0">
                <a:solidFill>
                  <a:schemeClr val="accent2"/>
                </a:solidFill>
                <a:latin typeface="Arial"/>
                <a:cs typeface="Arial"/>
              </a:rPr>
              <a:t>is User </a:t>
            </a:r>
            <a:r>
              <a:rPr spc="-5" dirty="0">
                <a:solidFill>
                  <a:schemeClr val="accent2"/>
                </a:solidFill>
                <a:latin typeface="Arial"/>
                <a:cs typeface="Arial"/>
              </a:rPr>
              <a:t>friendly</a:t>
            </a:r>
            <a:r>
              <a:rPr spc="150" dirty="0">
                <a:solidFill>
                  <a:schemeClr val="accent2"/>
                </a:solidFill>
                <a:latin typeface="Arial"/>
                <a:cs typeface="Arial"/>
              </a:rPr>
              <a:t> </a:t>
            </a:r>
            <a:r>
              <a:rPr spc="-5" dirty="0">
                <a:solidFill>
                  <a:schemeClr val="accent2"/>
                </a:solidFill>
                <a:latin typeface="Arial"/>
                <a:cs typeface="Arial"/>
              </a:rPr>
              <a:t>Interface</a:t>
            </a:r>
            <a:endParaRPr dirty="0">
              <a:solidFill>
                <a:schemeClr val="accent2"/>
              </a:solidFill>
              <a:latin typeface="Arial"/>
              <a:cs typeface="Arial"/>
            </a:endParaRPr>
          </a:p>
        </p:txBody>
      </p:sp>
      <p:grpSp>
        <p:nvGrpSpPr>
          <p:cNvPr id="4" name="object 4"/>
          <p:cNvGrpSpPr/>
          <p:nvPr/>
        </p:nvGrpSpPr>
        <p:grpSpPr>
          <a:xfrm>
            <a:off x="233608" y="1858332"/>
            <a:ext cx="7077709" cy="556895"/>
            <a:chOff x="233608" y="1858332"/>
            <a:chExt cx="7077709" cy="556895"/>
          </a:xfrm>
        </p:grpSpPr>
        <p:sp>
          <p:nvSpPr>
            <p:cNvPr id="5" name="object 5"/>
            <p:cNvSpPr/>
            <p:nvPr/>
          </p:nvSpPr>
          <p:spPr>
            <a:xfrm>
              <a:off x="789841" y="1858332"/>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6" name="object 6"/>
            <p:cNvSpPr/>
            <p:nvPr/>
          </p:nvSpPr>
          <p:spPr>
            <a:xfrm>
              <a:off x="789838" y="1858339"/>
              <a:ext cx="6521450" cy="556260"/>
            </a:xfrm>
            <a:custGeom>
              <a:avLst/>
              <a:gdLst/>
              <a:ahLst/>
              <a:cxnLst/>
              <a:rect l="l" t="t" r="r" b="b"/>
              <a:pathLst>
                <a:path w="6521450" h="556260">
                  <a:moveTo>
                    <a:pt x="6521107" y="0"/>
                  </a:moveTo>
                  <a:lnTo>
                    <a:pt x="6513792" y="0"/>
                  </a:lnTo>
                  <a:lnTo>
                    <a:pt x="0" y="0"/>
                  </a:lnTo>
                  <a:lnTo>
                    <a:pt x="0" y="7315"/>
                  </a:lnTo>
                  <a:lnTo>
                    <a:pt x="6513792" y="7315"/>
                  </a:lnTo>
                  <a:lnTo>
                    <a:pt x="6513792" y="548919"/>
                  </a:lnTo>
                  <a:lnTo>
                    <a:pt x="0" y="548919"/>
                  </a:lnTo>
                  <a:lnTo>
                    <a:pt x="0" y="556234"/>
                  </a:lnTo>
                  <a:lnTo>
                    <a:pt x="6513792" y="556234"/>
                  </a:lnTo>
                  <a:lnTo>
                    <a:pt x="6521107" y="556234"/>
                  </a:lnTo>
                  <a:lnTo>
                    <a:pt x="6521107" y="548919"/>
                  </a:lnTo>
                  <a:lnTo>
                    <a:pt x="6521107" y="7315"/>
                  </a:lnTo>
                  <a:lnTo>
                    <a:pt x="6521107" y="0"/>
                  </a:lnTo>
                  <a:close/>
                </a:path>
              </a:pathLst>
            </a:custGeom>
            <a:solidFill>
              <a:srgbClr val="DFDFDF"/>
            </a:solidFill>
          </p:spPr>
          <p:txBody>
            <a:bodyPr wrap="square" lIns="0" tIns="0" rIns="0" bIns="0" rtlCol="0"/>
            <a:lstStyle/>
            <a:p>
              <a:endParaRPr/>
            </a:p>
          </p:txBody>
        </p:sp>
        <p:sp>
          <p:nvSpPr>
            <p:cNvPr id="7" name="object 7"/>
            <p:cNvSpPr/>
            <p:nvPr/>
          </p:nvSpPr>
          <p:spPr>
            <a:xfrm>
              <a:off x="233608" y="1858332"/>
              <a:ext cx="563552" cy="556302"/>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813736" y="2431139"/>
            <a:ext cx="105473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Dis-agree</a:t>
            </a:r>
            <a:r>
              <a:rPr sz="750" spc="-20" dirty="0">
                <a:latin typeface="DejaVu Sans Mono"/>
                <a:cs typeface="DejaVu Sans Mono"/>
              </a:rPr>
              <a:t> </a:t>
            </a:r>
            <a:r>
              <a:rPr sz="750" spc="-5" dirty="0">
                <a:latin typeface="DejaVu Sans Mono"/>
                <a:cs typeface="DejaVu Sans Mono"/>
              </a:rPr>
              <a:t>(2)</a:t>
            </a:r>
            <a:endParaRPr sz="750">
              <a:latin typeface="DejaVu Sans Mono"/>
              <a:cs typeface="DejaVu Sans Mono"/>
            </a:endParaRPr>
          </a:p>
        </p:txBody>
      </p:sp>
      <p:sp>
        <p:nvSpPr>
          <p:cNvPr id="9" name="object 9"/>
          <p:cNvSpPr txBox="1"/>
          <p:nvPr/>
        </p:nvSpPr>
        <p:spPr>
          <a:xfrm>
            <a:off x="2071666" y="2431139"/>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15</a:t>
            </a:r>
            <a:r>
              <a:rPr sz="750" dirty="0">
                <a:latin typeface="DejaVu Sans Mono"/>
                <a:cs typeface="DejaVu Sans Mono"/>
              </a:rPr>
              <a:t>9</a:t>
            </a:r>
            <a:endParaRPr sz="750">
              <a:latin typeface="DejaVu Sans Mono"/>
              <a:cs typeface="DejaVu Sans Mono"/>
            </a:endParaRPr>
          </a:p>
          <a:p>
            <a:pPr marL="69850">
              <a:lnSpc>
                <a:spcPct val="100000"/>
              </a:lnSpc>
              <a:spcBef>
                <a:spcPts val="20"/>
              </a:spcBef>
            </a:pPr>
            <a:r>
              <a:rPr sz="750" spc="-5" dirty="0">
                <a:latin typeface="DejaVu Sans Mono"/>
                <a:cs typeface="DejaVu Sans Mono"/>
              </a:rPr>
              <a:t>8</a:t>
            </a:r>
            <a:r>
              <a:rPr sz="750" dirty="0">
                <a:latin typeface="DejaVu Sans Mono"/>
                <a:cs typeface="DejaVu Sans Mono"/>
              </a:rPr>
              <a:t>0</a:t>
            </a:r>
            <a:endParaRPr sz="750">
              <a:latin typeface="DejaVu Sans Mono"/>
              <a:cs typeface="DejaVu Sans Mono"/>
            </a:endParaRPr>
          </a:p>
          <a:p>
            <a:pPr marL="69850">
              <a:lnSpc>
                <a:spcPct val="100000"/>
              </a:lnSpc>
              <a:spcBef>
                <a:spcPts val="20"/>
              </a:spcBef>
            </a:pPr>
            <a:r>
              <a:rPr sz="750" spc="-5" dirty="0">
                <a:latin typeface="DejaVu Sans Mono"/>
                <a:cs typeface="DejaVu Sans Mono"/>
              </a:rPr>
              <a:t>3</a:t>
            </a:r>
            <a:r>
              <a:rPr sz="750" dirty="0">
                <a:latin typeface="DejaVu Sans Mono"/>
                <a:cs typeface="DejaVu Sans Mono"/>
              </a:rPr>
              <a:t>0</a:t>
            </a:r>
            <a:endParaRPr sz="750">
              <a:latin typeface="DejaVu Sans Mono"/>
              <a:cs typeface="DejaVu Sans Mono"/>
            </a:endParaRPr>
          </a:p>
        </p:txBody>
      </p:sp>
      <p:sp>
        <p:nvSpPr>
          <p:cNvPr id="10" name="object 10"/>
          <p:cNvSpPr txBox="1"/>
          <p:nvPr/>
        </p:nvSpPr>
        <p:spPr>
          <a:xfrm>
            <a:off x="813736" y="2782445"/>
            <a:ext cx="282765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25 Convenient Payment methods, dtype:</a:t>
            </a:r>
            <a:r>
              <a:rPr sz="750" spc="-6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1" name="object 11"/>
          <p:cNvSpPr/>
          <p:nvPr/>
        </p:nvSpPr>
        <p:spPr>
          <a:xfrm>
            <a:off x="789841" y="2919631"/>
            <a:ext cx="5731609" cy="2320015"/>
          </a:xfrm>
          <a:prstGeom prst="rect">
            <a:avLst/>
          </a:prstGeom>
          <a:blipFill>
            <a:blip r:embed="rId4" cstate="print"/>
            <a:stretch>
              <a:fillRect/>
            </a:stretch>
          </a:blipFill>
        </p:spPr>
        <p:txBody>
          <a:bodyPr wrap="square" lIns="0" tIns="0" rIns="0" bIns="0" rtlCol="0"/>
          <a:lstStyle/>
          <a:p>
            <a:endParaRPr dirty="0"/>
          </a:p>
        </p:txBody>
      </p:sp>
      <p:sp>
        <p:nvSpPr>
          <p:cNvPr id="12" name="object 12"/>
          <p:cNvSpPr txBox="1"/>
          <p:nvPr/>
        </p:nvSpPr>
        <p:spPr>
          <a:xfrm>
            <a:off x="777141" y="5093016"/>
            <a:ext cx="5744308" cy="567463"/>
          </a:xfrm>
          <a:prstGeom prst="rect">
            <a:avLst/>
          </a:prstGeom>
        </p:spPr>
        <p:txBody>
          <a:bodyPr vert="horz" wrap="square" lIns="0" tIns="13335" rIns="0" bIns="0" rtlCol="0">
            <a:spAutoFit/>
          </a:bodyPr>
          <a:lstStyle/>
          <a:p>
            <a:pPr marL="12700">
              <a:lnSpc>
                <a:spcPct val="100000"/>
              </a:lnSpc>
              <a:spcBef>
                <a:spcPts val="105"/>
              </a:spcBef>
            </a:pPr>
            <a:r>
              <a:rPr dirty="0" smtClean="0">
                <a:solidFill>
                  <a:schemeClr val="accent2"/>
                </a:solidFill>
                <a:latin typeface="Arial"/>
                <a:cs typeface="Arial"/>
              </a:rPr>
              <a:t>max </a:t>
            </a:r>
            <a:r>
              <a:rPr spc="-5" dirty="0" smtClean="0">
                <a:solidFill>
                  <a:schemeClr val="accent2"/>
                </a:solidFill>
                <a:latin typeface="Arial"/>
                <a:cs typeface="Arial"/>
              </a:rPr>
              <a:t>people are Strongly agree </a:t>
            </a:r>
            <a:r>
              <a:rPr dirty="0" smtClean="0">
                <a:solidFill>
                  <a:schemeClr val="accent2"/>
                </a:solidFill>
                <a:latin typeface="Arial"/>
                <a:cs typeface="Arial"/>
              </a:rPr>
              <a:t>on </a:t>
            </a:r>
            <a:r>
              <a:rPr spc="-5" dirty="0" smtClean="0">
                <a:solidFill>
                  <a:schemeClr val="accent2"/>
                </a:solidFill>
                <a:latin typeface="Arial"/>
                <a:cs typeface="Arial"/>
              </a:rPr>
              <a:t>the methods </a:t>
            </a:r>
            <a:r>
              <a:rPr dirty="0" smtClean="0">
                <a:solidFill>
                  <a:schemeClr val="accent2"/>
                </a:solidFill>
                <a:latin typeface="Arial"/>
                <a:cs typeface="Arial"/>
              </a:rPr>
              <a:t>used by </a:t>
            </a:r>
            <a:r>
              <a:rPr spc="-5" dirty="0" smtClean="0">
                <a:solidFill>
                  <a:schemeClr val="accent2"/>
                </a:solidFill>
                <a:latin typeface="Arial"/>
                <a:cs typeface="Arial"/>
              </a:rPr>
              <a:t>the websites for payments are</a:t>
            </a:r>
            <a:r>
              <a:rPr spc="25" dirty="0" smtClean="0">
                <a:solidFill>
                  <a:schemeClr val="accent2"/>
                </a:solidFill>
                <a:latin typeface="Arial"/>
                <a:cs typeface="Arial"/>
              </a:rPr>
              <a:t> </a:t>
            </a:r>
            <a:r>
              <a:rPr spc="-5" dirty="0" err="1" smtClean="0">
                <a:solidFill>
                  <a:schemeClr val="accent2"/>
                </a:solidFill>
                <a:latin typeface="Arial"/>
                <a:cs typeface="Arial"/>
              </a:rPr>
              <a:t>convinient</a:t>
            </a:r>
            <a:endParaRPr dirty="0">
              <a:solidFill>
                <a:schemeClr val="accent2"/>
              </a:solidFill>
              <a:latin typeface="Arial"/>
              <a:cs typeface="Arial"/>
            </a:endParaRPr>
          </a:p>
        </p:txBody>
      </p:sp>
      <p:grpSp>
        <p:nvGrpSpPr>
          <p:cNvPr id="13" name="object 13"/>
          <p:cNvGrpSpPr/>
          <p:nvPr/>
        </p:nvGrpSpPr>
        <p:grpSpPr>
          <a:xfrm>
            <a:off x="233608" y="6066680"/>
            <a:ext cx="7077709" cy="556895"/>
            <a:chOff x="233608" y="6066680"/>
            <a:chExt cx="7077709" cy="556895"/>
          </a:xfrm>
        </p:grpSpPr>
        <p:sp>
          <p:nvSpPr>
            <p:cNvPr id="14" name="object 14"/>
            <p:cNvSpPr/>
            <p:nvPr/>
          </p:nvSpPr>
          <p:spPr>
            <a:xfrm>
              <a:off x="789841" y="6066680"/>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15" name="object 15"/>
            <p:cNvSpPr/>
            <p:nvPr/>
          </p:nvSpPr>
          <p:spPr>
            <a:xfrm>
              <a:off x="789838" y="6066688"/>
              <a:ext cx="6521450" cy="556260"/>
            </a:xfrm>
            <a:custGeom>
              <a:avLst/>
              <a:gdLst/>
              <a:ahLst/>
              <a:cxnLst/>
              <a:rect l="l" t="t" r="r" b="b"/>
              <a:pathLst>
                <a:path w="6521450" h="556259">
                  <a:moveTo>
                    <a:pt x="6521107" y="0"/>
                  </a:moveTo>
                  <a:lnTo>
                    <a:pt x="6513792" y="0"/>
                  </a:lnTo>
                  <a:lnTo>
                    <a:pt x="0" y="0"/>
                  </a:lnTo>
                  <a:lnTo>
                    <a:pt x="0" y="7315"/>
                  </a:lnTo>
                  <a:lnTo>
                    <a:pt x="6513792" y="7315"/>
                  </a:lnTo>
                  <a:lnTo>
                    <a:pt x="6513792" y="548919"/>
                  </a:lnTo>
                  <a:lnTo>
                    <a:pt x="0" y="548919"/>
                  </a:lnTo>
                  <a:lnTo>
                    <a:pt x="0" y="556234"/>
                  </a:lnTo>
                  <a:lnTo>
                    <a:pt x="6513792" y="556234"/>
                  </a:lnTo>
                  <a:lnTo>
                    <a:pt x="6521107" y="556234"/>
                  </a:lnTo>
                  <a:lnTo>
                    <a:pt x="6521107" y="548919"/>
                  </a:lnTo>
                  <a:lnTo>
                    <a:pt x="6521107" y="7315"/>
                  </a:lnTo>
                  <a:lnTo>
                    <a:pt x="6521107" y="0"/>
                  </a:lnTo>
                  <a:close/>
                </a:path>
              </a:pathLst>
            </a:custGeom>
            <a:solidFill>
              <a:srgbClr val="DFDFDF"/>
            </a:solidFill>
          </p:spPr>
          <p:txBody>
            <a:bodyPr wrap="square" lIns="0" tIns="0" rIns="0" bIns="0" rtlCol="0"/>
            <a:lstStyle/>
            <a:p>
              <a:endParaRPr/>
            </a:p>
          </p:txBody>
        </p:sp>
        <p:sp>
          <p:nvSpPr>
            <p:cNvPr id="16" name="object 16"/>
            <p:cNvSpPr/>
            <p:nvPr/>
          </p:nvSpPr>
          <p:spPr>
            <a:xfrm>
              <a:off x="233608" y="6066680"/>
              <a:ext cx="563552" cy="556299"/>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p:nvPr/>
        </p:nvSpPr>
        <p:spPr>
          <a:xfrm>
            <a:off x="813736" y="6639488"/>
            <a:ext cx="1054735" cy="49149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Disagree</a:t>
            </a:r>
            <a:r>
              <a:rPr sz="750" spc="-20" dirty="0">
                <a:latin typeface="DejaVu Sans Mono"/>
                <a:cs typeface="DejaVu Sans Mono"/>
              </a:rPr>
              <a:t> </a:t>
            </a:r>
            <a:r>
              <a:rPr sz="750" spc="-5" dirty="0">
                <a:latin typeface="DejaVu Sans Mono"/>
                <a:cs typeface="DejaVu Sans Mono"/>
              </a:rPr>
              <a:t>(2)</a:t>
            </a:r>
            <a:endParaRPr sz="750">
              <a:latin typeface="DejaVu Sans Mono"/>
              <a:cs typeface="DejaVu Sans Mono"/>
            </a:endParaRPr>
          </a:p>
          <a:p>
            <a:pPr marL="12700">
              <a:lnSpc>
                <a:spcPct val="100000"/>
              </a:lnSpc>
              <a:spcBef>
                <a:spcPts val="25"/>
              </a:spcBef>
            </a:pPr>
            <a:r>
              <a:rPr sz="750" spc="-5" dirty="0">
                <a:latin typeface="DejaVu Sans Mono"/>
                <a:cs typeface="DejaVu Sans Mono"/>
              </a:rPr>
              <a:t>indifferent</a:t>
            </a:r>
            <a:r>
              <a:rPr sz="750" spc="400" dirty="0">
                <a:latin typeface="DejaVu Sans Mono"/>
                <a:cs typeface="DejaVu Sans Mono"/>
              </a:rPr>
              <a:t> </a:t>
            </a:r>
            <a:r>
              <a:rPr sz="750" spc="-5" dirty="0">
                <a:latin typeface="DejaVu Sans Mono"/>
                <a:cs typeface="DejaVu Sans Mono"/>
              </a:rPr>
              <a:t>(3)</a:t>
            </a:r>
            <a:endParaRPr sz="750">
              <a:latin typeface="DejaVu Sans Mono"/>
              <a:cs typeface="DejaVu Sans Mono"/>
            </a:endParaRPr>
          </a:p>
        </p:txBody>
      </p:sp>
      <p:sp>
        <p:nvSpPr>
          <p:cNvPr id="18" name="object 18"/>
          <p:cNvSpPr txBox="1"/>
          <p:nvPr/>
        </p:nvSpPr>
        <p:spPr>
          <a:xfrm>
            <a:off x="2071666" y="6639488"/>
            <a:ext cx="197485" cy="49149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14</a:t>
            </a:r>
            <a:r>
              <a:rPr sz="750" dirty="0">
                <a:latin typeface="DejaVu Sans Mono"/>
                <a:cs typeface="DejaVu Sans Mono"/>
              </a:rPr>
              <a:t>1</a:t>
            </a:r>
            <a:endParaRPr sz="750">
              <a:latin typeface="DejaVu Sans Mono"/>
              <a:cs typeface="DejaVu Sans Mono"/>
            </a:endParaRPr>
          </a:p>
          <a:p>
            <a:pPr marL="69850">
              <a:lnSpc>
                <a:spcPct val="100000"/>
              </a:lnSpc>
              <a:spcBef>
                <a:spcPts val="20"/>
              </a:spcBef>
            </a:pPr>
            <a:r>
              <a:rPr sz="750" spc="-5" dirty="0">
                <a:latin typeface="DejaVu Sans Mono"/>
                <a:cs typeface="DejaVu Sans Mono"/>
              </a:rPr>
              <a:t>8</a:t>
            </a:r>
            <a:r>
              <a:rPr sz="750" dirty="0">
                <a:latin typeface="DejaVu Sans Mono"/>
                <a:cs typeface="DejaVu Sans Mono"/>
              </a:rPr>
              <a:t>6</a:t>
            </a:r>
            <a:endParaRPr sz="750">
              <a:latin typeface="DejaVu Sans Mono"/>
              <a:cs typeface="DejaVu Sans Mono"/>
            </a:endParaRPr>
          </a:p>
          <a:p>
            <a:pPr marL="69850">
              <a:lnSpc>
                <a:spcPct val="100000"/>
              </a:lnSpc>
              <a:spcBef>
                <a:spcPts val="20"/>
              </a:spcBef>
            </a:pPr>
            <a:r>
              <a:rPr sz="750" spc="-5" dirty="0">
                <a:latin typeface="DejaVu Sans Mono"/>
                <a:cs typeface="DejaVu Sans Mono"/>
              </a:rPr>
              <a:t>3</a:t>
            </a:r>
            <a:r>
              <a:rPr sz="750" dirty="0">
                <a:latin typeface="DejaVu Sans Mono"/>
                <a:cs typeface="DejaVu Sans Mono"/>
              </a:rPr>
              <a:t>0</a:t>
            </a:r>
            <a:endParaRPr sz="750">
              <a:latin typeface="DejaVu Sans Mono"/>
              <a:cs typeface="DejaVu Sans Mono"/>
            </a:endParaRPr>
          </a:p>
          <a:p>
            <a:pPr marL="69850">
              <a:lnSpc>
                <a:spcPct val="100000"/>
              </a:lnSpc>
              <a:spcBef>
                <a:spcPts val="25"/>
              </a:spcBef>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p:txBody>
      </p:sp>
      <p:sp>
        <p:nvSpPr>
          <p:cNvPr id="19" name="object 19"/>
          <p:cNvSpPr txBox="1"/>
          <p:nvPr/>
        </p:nvSpPr>
        <p:spPr>
          <a:xfrm>
            <a:off x="813736" y="7107896"/>
            <a:ext cx="6487160" cy="257175"/>
          </a:xfrm>
          <a:prstGeom prst="rect">
            <a:avLst/>
          </a:prstGeom>
        </p:spPr>
        <p:txBody>
          <a:bodyPr vert="horz" wrap="square" lIns="0" tIns="9525" rIns="0" bIns="0" rtlCol="0">
            <a:spAutoFit/>
          </a:bodyPr>
          <a:lstStyle/>
          <a:p>
            <a:pPr marL="12700" marR="5080">
              <a:lnSpc>
                <a:spcPct val="102499"/>
              </a:lnSpc>
              <a:spcBef>
                <a:spcPts val="75"/>
              </a:spcBef>
            </a:pPr>
            <a:r>
              <a:rPr sz="750" spc="-5" dirty="0">
                <a:latin typeface="DejaVu Sans Mono"/>
                <a:cs typeface="DejaVu Sans Mono"/>
              </a:rPr>
              <a:t>Name: 26 Trust that the online retail store will fulfill its part of the transaction at the stipulated time, dtyp  e:</a:t>
            </a:r>
            <a:r>
              <a:rPr sz="750" spc="-1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20" name="object 20"/>
          <p:cNvSpPr/>
          <p:nvPr/>
        </p:nvSpPr>
        <p:spPr>
          <a:xfrm>
            <a:off x="789841" y="7464647"/>
            <a:ext cx="6417409" cy="2320016"/>
          </a:xfrm>
          <a:prstGeom prst="rect">
            <a:avLst/>
          </a:prstGeom>
          <a:blipFill>
            <a:blip r:embed="rId6" cstate="print"/>
            <a:stretch>
              <a:fillRect/>
            </a:stretch>
          </a:blipFill>
        </p:spPr>
        <p:txBody>
          <a:bodyPr wrap="square" lIns="0" tIns="0" rIns="0" bIns="0" rtlCol="0"/>
          <a:lstStyle/>
          <a:p>
            <a:endParaRPr/>
          </a:p>
        </p:txBody>
      </p:sp>
      <p:sp>
        <p:nvSpPr>
          <p:cNvPr id="21" name="object 21"/>
          <p:cNvSpPr txBox="1"/>
          <p:nvPr/>
        </p:nvSpPr>
        <p:spPr>
          <a:xfrm>
            <a:off x="777141" y="9546737"/>
            <a:ext cx="6214745" cy="752129"/>
          </a:xfrm>
          <a:prstGeom prst="rect">
            <a:avLst/>
          </a:prstGeom>
        </p:spPr>
        <p:txBody>
          <a:bodyPr vert="horz" wrap="square" lIns="0" tIns="13335" rIns="0" bIns="0" rtlCol="0">
            <a:spAutoFit/>
          </a:bodyPr>
          <a:lstStyle/>
          <a:p>
            <a:pPr marL="12700">
              <a:lnSpc>
                <a:spcPct val="100000"/>
              </a:lnSpc>
              <a:spcBef>
                <a:spcPts val="105"/>
              </a:spcBef>
            </a:pPr>
            <a:r>
              <a:rPr sz="1600" spc="-5" dirty="0">
                <a:solidFill>
                  <a:schemeClr val="accent2"/>
                </a:solidFill>
                <a:latin typeface="Arial"/>
                <a:cs typeface="Arial"/>
              </a:rPr>
              <a:t>ABout</a:t>
            </a:r>
            <a:r>
              <a:rPr sz="1600" spc="10" dirty="0">
                <a:solidFill>
                  <a:schemeClr val="accent2"/>
                </a:solidFill>
                <a:latin typeface="Arial"/>
                <a:cs typeface="Arial"/>
              </a:rPr>
              <a:t> </a:t>
            </a:r>
            <a:r>
              <a:rPr sz="1600" dirty="0">
                <a:solidFill>
                  <a:schemeClr val="accent2"/>
                </a:solidFill>
                <a:latin typeface="Arial"/>
                <a:cs typeface="Arial"/>
              </a:rPr>
              <a:t>140</a:t>
            </a:r>
            <a:r>
              <a:rPr sz="1600" spc="10" dirty="0">
                <a:solidFill>
                  <a:schemeClr val="accent2"/>
                </a:solidFill>
                <a:latin typeface="Arial"/>
                <a:cs typeface="Arial"/>
              </a:rPr>
              <a:t> </a:t>
            </a:r>
            <a:r>
              <a:rPr sz="1600" spc="-5" dirty="0">
                <a:solidFill>
                  <a:schemeClr val="accent2"/>
                </a:solidFill>
                <a:latin typeface="Arial"/>
                <a:cs typeface="Arial"/>
              </a:rPr>
              <a:t>people</a:t>
            </a:r>
            <a:r>
              <a:rPr sz="1600" spc="10" dirty="0">
                <a:solidFill>
                  <a:schemeClr val="accent2"/>
                </a:solidFill>
                <a:latin typeface="Arial"/>
                <a:cs typeface="Arial"/>
              </a:rPr>
              <a:t> </a:t>
            </a:r>
            <a:r>
              <a:rPr sz="1600" dirty="0">
                <a:solidFill>
                  <a:schemeClr val="accent2"/>
                </a:solidFill>
                <a:latin typeface="Arial"/>
                <a:cs typeface="Arial"/>
              </a:rPr>
              <a:t>who</a:t>
            </a:r>
            <a:r>
              <a:rPr sz="1600" spc="15" dirty="0">
                <a:solidFill>
                  <a:schemeClr val="accent2"/>
                </a:solidFill>
                <a:latin typeface="Arial"/>
                <a:cs typeface="Arial"/>
              </a:rPr>
              <a:t> </a:t>
            </a:r>
            <a:r>
              <a:rPr sz="1600" spc="-5" dirty="0">
                <a:solidFill>
                  <a:schemeClr val="accent2"/>
                </a:solidFill>
                <a:latin typeface="Arial"/>
                <a:cs typeface="Arial"/>
              </a:rPr>
              <a:t>are</a:t>
            </a:r>
            <a:r>
              <a:rPr sz="1600" spc="10" dirty="0">
                <a:solidFill>
                  <a:schemeClr val="accent2"/>
                </a:solidFill>
                <a:latin typeface="Arial"/>
                <a:cs typeface="Arial"/>
              </a:rPr>
              <a:t> </a:t>
            </a:r>
            <a:r>
              <a:rPr sz="1600" spc="-5" dirty="0">
                <a:solidFill>
                  <a:schemeClr val="accent2"/>
                </a:solidFill>
                <a:latin typeface="Arial"/>
                <a:cs typeface="Arial"/>
              </a:rPr>
              <a:t>Strongly</a:t>
            </a:r>
            <a:r>
              <a:rPr sz="1600" spc="10" dirty="0">
                <a:solidFill>
                  <a:schemeClr val="accent2"/>
                </a:solidFill>
                <a:latin typeface="Arial"/>
                <a:cs typeface="Arial"/>
              </a:rPr>
              <a:t> </a:t>
            </a:r>
            <a:r>
              <a:rPr sz="1600" spc="-5" dirty="0">
                <a:solidFill>
                  <a:schemeClr val="accent2"/>
                </a:solidFill>
                <a:latin typeface="Arial"/>
                <a:cs typeface="Arial"/>
              </a:rPr>
              <a:t>Agree</a:t>
            </a:r>
            <a:r>
              <a:rPr sz="1600" spc="10" dirty="0">
                <a:solidFill>
                  <a:schemeClr val="accent2"/>
                </a:solidFill>
                <a:latin typeface="Arial"/>
                <a:cs typeface="Arial"/>
              </a:rPr>
              <a:t> </a:t>
            </a:r>
            <a:r>
              <a:rPr sz="1600" dirty="0">
                <a:solidFill>
                  <a:schemeClr val="accent2"/>
                </a:solidFill>
                <a:latin typeface="Arial"/>
                <a:cs typeface="Arial"/>
              </a:rPr>
              <a:t>on</a:t>
            </a:r>
            <a:r>
              <a:rPr sz="1600" spc="15" dirty="0">
                <a:solidFill>
                  <a:schemeClr val="accent2"/>
                </a:solidFill>
                <a:latin typeface="Arial"/>
                <a:cs typeface="Arial"/>
              </a:rPr>
              <a:t> </a:t>
            </a:r>
            <a:r>
              <a:rPr sz="1600" spc="-5" dirty="0">
                <a:solidFill>
                  <a:schemeClr val="accent2"/>
                </a:solidFill>
                <a:latin typeface="Arial"/>
                <a:cs typeface="Arial"/>
              </a:rPr>
              <a:t>the</a:t>
            </a:r>
            <a:r>
              <a:rPr sz="1600" spc="10" dirty="0">
                <a:solidFill>
                  <a:schemeClr val="accent2"/>
                </a:solidFill>
                <a:latin typeface="Arial"/>
                <a:cs typeface="Arial"/>
              </a:rPr>
              <a:t> </a:t>
            </a:r>
            <a:r>
              <a:rPr sz="1600" dirty="0">
                <a:solidFill>
                  <a:schemeClr val="accent2"/>
                </a:solidFill>
                <a:latin typeface="Arial"/>
                <a:cs typeface="Arial"/>
              </a:rPr>
              <a:t>Trust</a:t>
            </a:r>
            <a:r>
              <a:rPr sz="1600" spc="10" dirty="0">
                <a:solidFill>
                  <a:schemeClr val="accent2"/>
                </a:solidFill>
                <a:latin typeface="Arial"/>
                <a:cs typeface="Arial"/>
              </a:rPr>
              <a:t> </a:t>
            </a:r>
            <a:r>
              <a:rPr sz="1600" spc="-5" dirty="0">
                <a:solidFill>
                  <a:schemeClr val="accent2"/>
                </a:solidFill>
                <a:latin typeface="Arial"/>
                <a:cs typeface="Arial"/>
              </a:rPr>
              <a:t>that</a:t>
            </a:r>
            <a:r>
              <a:rPr sz="1600" spc="10" dirty="0">
                <a:solidFill>
                  <a:schemeClr val="accent2"/>
                </a:solidFill>
                <a:latin typeface="Arial"/>
                <a:cs typeface="Arial"/>
              </a:rPr>
              <a:t> </a:t>
            </a:r>
            <a:r>
              <a:rPr sz="1600" spc="-5" dirty="0">
                <a:solidFill>
                  <a:schemeClr val="accent2"/>
                </a:solidFill>
                <a:latin typeface="Arial"/>
                <a:cs typeface="Arial"/>
              </a:rPr>
              <a:t>the</a:t>
            </a:r>
            <a:r>
              <a:rPr sz="1600" spc="15" dirty="0">
                <a:solidFill>
                  <a:schemeClr val="accent2"/>
                </a:solidFill>
                <a:latin typeface="Arial"/>
                <a:cs typeface="Arial"/>
              </a:rPr>
              <a:t> </a:t>
            </a:r>
            <a:r>
              <a:rPr sz="1600" spc="-5" dirty="0">
                <a:solidFill>
                  <a:schemeClr val="accent2"/>
                </a:solidFill>
                <a:latin typeface="Arial"/>
                <a:cs typeface="Arial"/>
              </a:rPr>
              <a:t>online</a:t>
            </a:r>
            <a:r>
              <a:rPr sz="1600" spc="10" dirty="0">
                <a:solidFill>
                  <a:schemeClr val="accent2"/>
                </a:solidFill>
                <a:latin typeface="Arial"/>
                <a:cs typeface="Arial"/>
              </a:rPr>
              <a:t> </a:t>
            </a:r>
            <a:r>
              <a:rPr sz="1600" spc="-5" dirty="0">
                <a:solidFill>
                  <a:schemeClr val="accent2"/>
                </a:solidFill>
                <a:latin typeface="Arial"/>
                <a:cs typeface="Arial"/>
              </a:rPr>
              <a:t>retail</a:t>
            </a:r>
            <a:r>
              <a:rPr sz="1600" spc="10" dirty="0">
                <a:solidFill>
                  <a:schemeClr val="accent2"/>
                </a:solidFill>
                <a:latin typeface="Arial"/>
                <a:cs typeface="Arial"/>
              </a:rPr>
              <a:t> </a:t>
            </a:r>
            <a:r>
              <a:rPr sz="1600" dirty="0">
                <a:solidFill>
                  <a:schemeClr val="accent2"/>
                </a:solidFill>
                <a:latin typeface="Arial"/>
                <a:cs typeface="Arial"/>
              </a:rPr>
              <a:t>store</a:t>
            </a:r>
            <a:r>
              <a:rPr sz="1600" spc="10" dirty="0">
                <a:solidFill>
                  <a:schemeClr val="accent2"/>
                </a:solidFill>
                <a:latin typeface="Arial"/>
                <a:cs typeface="Arial"/>
              </a:rPr>
              <a:t> </a:t>
            </a:r>
            <a:r>
              <a:rPr sz="1600" spc="-5" dirty="0">
                <a:solidFill>
                  <a:schemeClr val="accent2"/>
                </a:solidFill>
                <a:latin typeface="Arial"/>
                <a:cs typeface="Arial"/>
              </a:rPr>
              <a:t>will</a:t>
            </a:r>
            <a:r>
              <a:rPr sz="1600" spc="15" dirty="0">
                <a:solidFill>
                  <a:schemeClr val="accent2"/>
                </a:solidFill>
                <a:latin typeface="Arial"/>
                <a:cs typeface="Arial"/>
              </a:rPr>
              <a:t> </a:t>
            </a:r>
            <a:r>
              <a:rPr sz="1600" spc="-5" dirty="0">
                <a:solidFill>
                  <a:schemeClr val="accent2"/>
                </a:solidFill>
                <a:latin typeface="Arial"/>
                <a:cs typeface="Arial"/>
              </a:rPr>
              <a:t>fulfill</a:t>
            </a:r>
            <a:r>
              <a:rPr sz="1600" spc="10" dirty="0">
                <a:solidFill>
                  <a:schemeClr val="accent2"/>
                </a:solidFill>
                <a:latin typeface="Arial"/>
                <a:cs typeface="Arial"/>
              </a:rPr>
              <a:t> </a:t>
            </a:r>
            <a:r>
              <a:rPr sz="1600" spc="-5" dirty="0">
                <a:solidFill>
                  <a:schemeClr val="accent2"/>
                </a:solidFill>
                <a:latin typeface="Arial"/>
                <a:cs typeface="Arial"/>
              </a:rPr>
              <a:t>its</a:t>
            </a:r>
            <a:r>
              <a:rPr sz="1600" spc="10" dirty="0">
                <a:solidFill>
                  <a:schemeClr val="accent2"/>
                </a:solidFill>
                <a:latin typeface="Arial"/>
                <a:cs typeface="Arial"/>
              </a:rPr>
              <a:t> </a:t>
            </a:r>
            <a:r>
              <a:rPr sz="1600" spc="-5" dirty="0">
                <a:solidFill>
                  <a:schemeClr val="accent2"/>
                </a:solidFill>
                <a:latin typeface="Arial"/>
                <a:cs typeface="Arial"/>
              </a:rPr>
              <a:t>part</a:t>
            </a:r>
            <a:r>
              <a:rPr sz="1600" spc="10" dirty="0">
                <a:solidFill>
                  <a:schemeClr val="accent2"/>
                </a:solidFill>
                <a:latin typeface="Arial"/>
                <a:cs typeface="Arial"/>
              </a:rPr>
              <a:t> </a:t>
            </a:r>
            <a:r>
              <a:rPr sz="1600" dirty="0">
                <a:solidFill>
                  <a:schemeClr val="accent2"/>
                </a:solidFill>
                <a:latin typeface="Arial"/>
                <a:cs typeface="Arial"/>
              </a:rPr>
              <a:t>of</a:t>
            </a:r>
            <a:r>
              <a:rPr sz="1600" spc="15" dirty="0">
                <a:solidFill>
                  <a:schemeClr val="accent2"/>
                </a:solidFill>
                <a:latin typeface="Arial"/>
                <a:cs typeface="Arial"/>
              </a:rPr>
              <a:t> </a:t>
            </a:r>
            <a:r>
              <a:rPr sz="1600" spc="-5" dirty="0">
                <a:solidFill>
                  <a:schemeClr val="accent2"/>
                </a:solidFill>
                <a:latin typeface="Arial"/>
                <a:cs typeface="Arial"/>
              </a:rPr>
              <a:t>the</a:t>
            </a:r>
            <a:r>
              <a:rPr sz="1600" spc="10" dirty="0">
                <a:solidFill>
                  <a:schemeClr val="accent2"/>
                </a:solidFill>
                <a:latin typeface="Arial"/>
                <a:cs typeface="Arial"/>
              </a:rPr>
              <a:t> </a:t>
            </a:r>
            <a:r>
              <a:rPr sz="1600" spc="-5" dirty="0">
                <a:solidFill>
                  <a:schemeClr val="accent2"/>
                </a:solidFill>
                <a:latin typeface="Arial"/>
                <a:cs typeface="Arial"/>
              </a:rPr>
              <a:t>transaction</a:t>
            </a:r>
            <a:r>
              <a:rPr sz="1600" spc="10" dirty="0">
                <a:solidFill>
                  <a:schemeClr val="accent2"/>
                </a:solidFill>
                <a:latin typeface="Arial"/>
                <a:cs typeface="Arial"/>
              </a:rPr>
              <a:t> </a:t>
            </a:r>
            <a:r>
              <a:rPr sz="1600" dirty="0">
                <a:solidFill>
                  <a:schemeClr val="accent2"/>
                </a:solidFill>
                <a:latin typeface="Arial"/>
                <a:cs typeface="Arial"/>
              </a:rPr>
              <a:t>at</a:t>
            </a:r>
            <a:r>
              <a:rPr sz="1600" spc="10" dirty="0">
                <a:solidFill>
                  <a:schemeClr val="accent2"/>
                </a:solidFill>
                <a:latin typeface="Arial"/>
                <a:cs typeface="Arial"/>
              </a:rPr>
              <a:t> </a:t>
            </a:r>
            <a:r>
              <a:rPr sz="1600" spc="-5" dirty="0">
                <a:solidFill>
                  <a:schemeClr val="accent2"/>
                </a:solidFill>
                <a:latin typeface="Arial"/>
                <a:cs typeface="Arial"/>
              </a:rPr>
              <a:t>the</a:t>
            </a:r>
            <a:r>
              <a:rPr sz="1600" spc="15" dirty="0">
                <a:solidFill>
                  <a:schemeClr val="accent2"/>
                </a:solidFill>
                <a:latin typeface="Arial"/>
                <a:cs typeface="Arial"/>
              </a:rPr>
              <a:t> </a:t>
            </a:r>
            <a:r>
              <a:rPr sz="1600" spc="-5" dirty="0">
                <a:solidFill>
                  <a:schemeClr val="accent2"/>
                </a:solidFill>
                <a:latin typeface="Arial"/>
                <a:cs typeface="Arial"/>
              </a:rPr>
              <a:t>stipulated</a:t>
            </a:r>
            <a:r>
              <a:rPr sz="1600" spc="10" dirty="0">
                <a:solidFill>
                  <a:schemeClr val="accent2"/>
                </a:solidFill>
                <a:latin typeface="Arial"/>
                <a:cs typeface="Arial"/>
              </a:rPr>
              <a:t> </a:t>
            </a:r>
            <a:r>
              <a:rPr sz="1600" spc="-5" dirty="0">
                <a:solidFill>
                  <a:schemeClr val="accent2"/>
                </a:solidFill>
                <a:latin typeface="Arial"/>
                <a:cs typeface="Arial"/>
              </a:rPr>
              <a:t>time</a:t>
            </a:r>
            <a:endParaRPr sz="1600" dirty="0">
              <a:solidFill>
                <a:schemeClr val="accent2"/>
              </a:solidFill>
              <a:latin typeface="Arial"/>
              <a:cs typeface="Arial"/>
            </a:endParaRPr>
          </a:p>
        </p:txBody>
      </p:sp>
      <p:grpSp>
        <p:nvGrpSpPr>
          <p:cNvPr id="22" name="object 22"/>
          <p:cNvGrpSpPr/>
          <p:nvPr/>
        </p:nvGrpSpPr>
        <p:grpSpPr>
          <a:xfrm>
            <a:off x="789841" y="10509233"/>
            <a:ext cx="6521450" cy="51435"/>
            <a:chOff x="789841" y="10509233"/>
            <a:chExt cx="6521450" cy="51435"/>
          </a:xfrm>
        </p:grpSpPr>
        <p:sp>
          <p:nvSpPr>
            <p:cNvPr id="23" name="object 23"/>
            <p:cNvSpPr/>
            <p:nvPr/>
          </p:nvSpPr>
          <p:spPr>
            <a:xfrm>
              <a:off x="789841" y="10509303"/>
              <a:ext cx="6521450" cy="51435"/>
            </a:xfrm>
            <a:custGeom>
              <a:avLst/>
              <a:gdLst/>
              <a:ahLst/>
              <a:cxnLst/>
              <a:rect l="l" t="t" r="r" b="b"/>
              <a:pathLst>
                <a:path w="6521450" h="51434">
                  <a:moveTo>
                    <a:pt x="0" y="51244"/>
                  </a:moveTo>
                  <a:lnTo>
                    <a:pt x="0" y="0"/>
                  </a:lnTo>
                  <a:lnTo>
                    <a:pt x="6521109" y="0"/>
                  </a:lnTo>
                  <a:lnTo>
                    <a:pt x="6521109" y="51244"/>
                  </a:lnTo>
                  <a:lnTo>
                    <a:pt x="0" y="51244"/>
                  </a:lnTo>
                  <a:close/>
                </a:path>
              </a:pathLst>
            </a:custGeom>
            <a:solidFill>
              <a:srgbClr val="F4F4F4"/>
            </a:solidFill>
          </p:spPr>
          <p:txBody>
            <a:bodyPr wrap="square" lIns="0" tIns="0" rIns="0" bIns="0" rtlCol="0"/>
            <a:lstStyle/>
            <a:p>
              <a:endParaRPr/>
            </a:p>
          </p:txBody>
        </p:sp>
        <p:sp>
          <p:nvSpPr>
            <p:cNvPr id="24" name="object 24"/>
            <p:cNvSpPr/>
            <p:nvPr/>
          </p:nvSpPr>
          <p:spPr>
            <a:xfrm>
              <a:off x="789838" y="10509237"/>
              <a:ext cx="6521450" cy="51435"/>
            </a:xfrm>
            <a:custGeom>
              <a:avLst/>
              <a:gdLst/>
              <a:ahLst/>
              <a:cxnLst/>
              <a:rect l="l" t="t" r="r" b="b"/>
              <a:pathLst>
                <a:path w="6521450" h="51434">
                  <a:moveTo>
                    <a:pt x="6521107" y="0"/>
                  </a:moveTo>
                  <a:lnTo>
                    <a:pt x="0" y="0"/>
                  </a:lnTo>
                  <a:lnTo>
                    <a:pt x="0" y="7315"/>
                  </a:lnTo>
                  <a:lnTo>
                    <a:pt x="0" y="51320"/>
                  </a:lnTo>
                  <a:lnTo>
                    <a:pt x="7315" y="51320"/>
                  </a:lnTo>
                  <a:lnTo>
                    <a:pt x="7315" y="7315"/>
                  </a:lnTo>
                  <a:lnTo>
                    <a:pt x="6513792" y="7315"/>
                  </a:lnTo>
                  <a:lnTo>
                    <a:pt x="6513792" y="51320"/>
                  </a:lnTo>
                  <a:lnTo>
                    <a:pt x="6521107" y="51320"/>
                  </a:lnTo>
                  <a:lnTo>
                    <a:pt x="6521107" y="7315"/>
                  </a:lnTo>
                  <a:lnTo>
                    <a:pt x="6521107" y="76"/>
                  </a:lnTo>
                  <a:close/>
                </a:path>
              </a:pathLst>
            </a:custGeom>
            <a:solidFill>
              <a:srgbClr val="DFDFDF"/>
            </a:solidFill>
          </p:spPr>
          <p:txBody>
            <a:bodyPr wrap="square" lIns="0" tIns="0" rIns="0" bIns="0" rtlCol="0"/>
            <a:lstStyle/>
            <a:p>
              <a:endParaRPr/>
            </a:p>
          </p:txBody>
        </p:sp>
        <p:sp>
          <p:nvSpPr>
            <p:cNvPr id="25" name="object 25"/>
            <p:cNvSpPr/>
            <p:nvPr/>
          </p:nvSpPr>
          <p:spPr>
            <a:xfrm>
              <a:off x="833755" y="10560464"/>
              <a:ext cx="6433820" cy="635"/>
            </a:xfrm>
            <a:custGeom>
              <a:avLst/>
              <a:gdLst/>
              <a:ahLst/>
              <a:cxnLst/>
              <a:rect l="l" t="t" r="r" b="b"/>
              <a:pathLst>
                <a:path w="6433820" h="634">
                  <a:moveTo>
                    <a:pt x="0" y="0"/>
                  </a:moveTo>
                  <a:lnTo>
                    <a:pt x="6433284" y="0"/>
                  </a:lnTo>
                  <a:lnTo>
                    <a:pt x="0" y="83"/>
                  </a:lnTo>
                  <a:close/>
                </a:path>
              </a:pathLst>
            </a:custGeom>
            <a:solidFill>
              <a:srgbClr val="F4F4F4"/>
            </a:solidFill>
          </p:spPr>
          <p:txBody>
            <a:bodyPr wrap="square" lIns="0" tIns="0" rIns="0" bIns="0" rtlCol="0"/>
            <a:lstStyle/>
            <a:p>
              <a:endParaRPr/>
            </a:p>
          </p:txBody>
        </p:sp>
      </p:grpSp>
      <p:sp>
        <p:nvSpPr>
          <p:cNvPr id="26" name="object 26"/>
          <p:cNvSpPr txBox="1"/>
          <p:nvPr/>
        </p:nvSpPr>
        <p:spPr>
          <a:xfrm>
            <a:off x="789841" y="1940776"/>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76415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'25 Convenient Payment methods'</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'25 Convenient Payment</a:t>
            </a:r>
            <a:r>
              <a:rPr sz="750" spc="-35" dirty="0">
                <a:solidFill>
                  <a:srgbClr val="BA2121"/>
                </a:solidFill>
                <a:latin typeface="DejaVu Sans Mono"/>
                <a:cs typeface="DejaVu Sans Mono"/>
              </a:rPr>
              <a:t> </a:t>
            </a:r>
            <a:r>
              <a:rPr sz="750" spc="-5" dirty="0">
                <a:solidFill>
                  <a:srgbClr val="BA2121"/>
                </a:solidFill>
                <a:latin typeface="DejaVu Sans Mono"/>
                <a:cs typeface="DejaVu Sans Mono"/>
              </a:rPr>
              <a:t>methods'</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7" name="object 27"/>
          <p:cNvSpPr txBox="1"/>
          <p:nvPr/>
        </p:nvSpPr>
        <p:spPr>
          <a:xfrm>
            <a:off x="789841" y="6149124"/>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968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'26 Trust that the online retail store will fulfill its part of the transaction at the stipu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'26 Trust that the online retail store will fulfill its part of the transaction at the stipulated</a:t>
            </a:r>
            <a:r>
              <a:rPr sz="750" spc="-15" dirty="0">
                <a:solidFill>
                  <a:srgbClr val="BA2121"/>
                </a:solidFill>
                <a:latin typeface="DejaVu Sans Mono"/>
                <a:cs typeface="DejaVu Sans Mono"/>
              </a:rPr>
              <a:t> </a:t>
            </a:r>
            <a:r>
              <a:rPr sz="750" spc="-5" dirty="0">
                <a:solidFill>
                  <a:srgbClr val="BA2121"/>
                </a:solidFill>
                <a:latin typeface="DejaVu Sans Mono"/>
                <a:cs typeface="DejaVu Sans Mono"/>
              </a:rPr>
              <a:t>tim</a:t>
            </a:r>
            <a:endParaRPr sz="750">
              <a:latin typeface="DejaVu Sans Mono"/>
              <a:cs typeface="DejaVu San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33608" y="123825"/>
            <a:ext cx="7077709" cy="454025"/>
            <a:chOff x="233608" y="123825"/>
            <a:chExt cx="7077709" cy="454025"/>
          </a:xfrm>
        </p:grpSpPr>
        <p:sp>
          <p:nvSpPr>
            <p:cNvPr id="3" name="object 3"/>
            <p:cNvSpPr/>
            <p:nvPr/>
          </p:nvSpPr>
          <p:spPr>
            <a:xfrm>
              <a:off x="789841" y="123829"/>
              <a:ext cx="6521450" cy="454025"/>
            </a:xfrm>
            <a:custGeom>
              <a:avLst/>
              <a:gdLst/>
              <a:ahLst/>
              <a:cxnLst/>
              <a:rect l="l" t="t" r="r" b="b"/>
              <a:pathLst>
                <a:path w="6521450" h="454025">
                  <a:moveTo>
                    <a:pt x="6521109" y="453480"/>
                  </a:moveTo>
                  <a:lnTo>
                    <a:pt x="0" y="453480"/>
                  </a:lnTo>
                  <a:lnTo>
                    <a:pt x="0" y="0"/>
                  </a:lnTo>
                  <a:lnTo>
                    <a:pt x="6521109" y="0"/>
                  </a:lnTo>
                  <a:lnTo>
                    <a:pt x="6521109" y="453480"/>
                  </a:lnTo>
                  <a:close/>
                </a:path>
              </a:pathLst>
            </a:custGeom>
            <a:solidFill>
              <a:srgbClr val="F4F4F4"/>
            </a:solidFill>
          </p:spPr>
          <p:txBody>
            <a:bodyPr wrap="square" lIns="0" tIns="0" rIns="0" bIns="0" rtlCol="0"/>
            <a:lstStyle/>
            <a:p>
              <a:endParaRPr/>
            </a:p>
          </p:txBody>
        </p:sp>
        <p:sp>
          <p:nvSpPr>
            <p:cNvPr id="4" name="object 4"/>
            <p:cNvSpPr/>
            <p:nvPr/>
          </p:nvSpPr>
          <p:spPr>
            <a:xfrm>
              <a:off x="789838" y="123837"/>
              <a:ext cx="6521450" cy="454025"/>
            </a:xfrm>
            <a:custGeom>
              <a:avLst/>
              <a:gdLst/>
              <a:ahLst/>
              <a:cxnLst/>
              <a:rect l="l" t="t" r="r" b="b"/>
              <a:pathLst>
                <a:path w="6521450" h="454025">
                  <a:moveTo>
                    <a:pt x="6521107" y="0"/>
                  </a:moveTo>
                  <a:lnTo>
                    <a:pt x="6513792" y="0"/>
                  </a:lnTo>
                  <a:lnTo>
                    <a:pt x="6513792" y="446163"/>
                  </a:lnTo>
                  <a:lnTo>
                    <a:pt x="0" y="446163"/>
                  </a:lnTo>
                  <a:lnTo>
                    <a:pt x="0" y="453478"/>
                  </a:lnTo>
                  <a:lnTo>
                    <a:pt x="6513792" y="453478"/>
                  </a:lnTo>
                  <a:lnTo>
                    <a:pt x="6521107" y="453478"/>
                  </a:lnTo>
                  <a:lnTo>
                    <a:pt x="6521107" y="446163"/>
                  </a:lnTo>
                  <a:lnTo>
                    <a:pt x="6521107" y="0"/>
                  </a:lnTo>
                  <a:close/>
                </a:path>
              </a:pathLst>
            </a:custGeom>
            <a:solidFill>
              <a:srgbClr val="DFDFDF"/>
            </a:solidFill>
          </p:spPr>
          <p:txBody>
            <a:bodyPr wrap="square" lIns="0" tIns="0" rIns="0" bIns="0" rtlCol="0"/>
            <a:lstStyle/>
            <a:p>
              <a:endParaRPr/>
            </a:p>
          </p:txBody>
        </p:sp>
        <p:sp>
          <p:nvSpPr>
            <p:cNvPr id="5" name="object 5"/>
            <p:cNvSpPr/>
            <p:nvPr/>
          </p:nvSpPr>
          <p:spPr>
            <a:xfrm>
              <a:off x="233608" y="123825"/>
              <a:ext cx="563552" cy="453770"/>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813736" y="593885"/>
            <a:ext cx="105473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30" dirty="0">
                <a:latin typeface="DejaVu Sans Mono"/>
                <a:cs typeface="DejaVu Sans Mono"/>
              </a:rPr>
              <a:t> </a:t>
            </a:r>
            <a:r>
              <a:rPr sz="750" spc="-5" dirty="0">
                <a:latin typeface="DejaVu Sans Mono"/>
                <a:cs typeface="DejaVu Sans Mono"/>
              </a:rPr>
              <a:t>(3)</a:t>
            </a:r>
            <a:endParaRPr sz="750">
              <a:latin typeface="DejaVu Sans Mono"/>
              <a:cs typeface="DejaVu Sans Mono"/>
            </a:endParaRPr>
          </a:p>
        </p:txBody>
      </p:sp>
      <p:sp>
        <p:nvSpPr>
          <p:cNvPr id="7" name="object 7"/>
          <p:cNvSpPr txBox="1"/>
          <p:nvPr/>
        </p:nvSpPr>
        <p:spPr>
          <a:xfrm>
            <a:off x="2071666" y="593885"/>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18</a:t>
            </a:r>
            <a:r>
              <a:rPr sz="750" dirty="0">
                <a:latin typeface="DejaVu Sans Mono"/>
                <a:cs typeface="DejaVu Sans Mono"/>
              </a:rPr>
              <a:t>5</a:t>
            </a:r>
            <a:endParaRPr sz="750">
              <a:latin typeface="DejaVu Sans Mono"/>
              <a:cs typeface="DejaVu Sans Mono"/>
            </a:endParaRPr>
          </a:p>
          <a:p>
            <a:pPr marL="69850">
              <a:lnSpc>
                <a:spcPct val="100000"/>
              </a:lnSpc>
              <a:spcBef>
                <a:spcPts val="20"/>
              </a:spcBef>
            </a:pPr>
            <a:r>
              <a:rPr sz="750" spc="-5" dirty="0">
                <a:latin typeface="DejaVu Sans Mono"/>
                <a:cs typeface="DejaVu Sans Mono"/>
              </a:rPr>
              <a:t>5</a:t>
            </a:r>
            <a:r>
              <a:rPr sz="750" dirty="0">
                <a:latin typeface="DejaVu Sans Mono"/>
                <a:cs typeface="DejaVu Sans Mono"/>
              </a:rPr>
              <a:t>8</a:t>
            </a:r>
            <a:endParaRPr sz="750">
              <a:latin typeface="DejaVu Sans Mono"/>
              <a:cs typeface="DejaVu Sans Mono"/>
            </a:endParaRPr>
          </a:p>
          <a:p>
            <a:pPr marL="69850">
              <a:lnSpc>
                <a:spcPct val="100000"/>
              </a:lnSpc>
              <a:spcBef>
                <a:spcPts val="20"/>
              </a:spcBef>
            </a:pPr>
            <a:r>
              <a:rPr sz="750" spc="-5" dirty="0">
                <a:latin typeface="DejaVu Sans Mono"/>
                <a:cs typeface="DejaVu Sans Mono"/>
              </a:rPr>
              <a:t>2</a:t>
            </a:r>
            <a:r>
              <a:rPr sz="750" dirty="0">
                <a:latin typeface="DejaVu Sans Mono"/>
                <a:cs typeface="DejaVu Sans Mono"/>
              </a:rPr>
              <a:t>6</a:t>
            </a:r>
            <a:endParaRPr sz="750">
              <a:latin typeface="DejaVu Sans Mono"/>
              <a:cs typeface="DejaVu Sans Mono"/>
            </a:endParaRPr>
          </a:p>
        </p:txBody>
      </p:sp>
      <p:sp>
        <p:nvSpPr>
          <p:cNvPr id="8" name="object 8"/>
          <p:cNvSpPr txBox="1"/>
          <p:nvPr/>
        </p:nvSpPr>
        <p:spPr>
          <a:xfrm>
            <a:off x="813736" y="945191"/>
            <a:ext cx="425704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28 Being able to guarantee the privacy of the customer, dtype:</a:t>
            </a:r>
            <a:r>
              <a:rPr sz="750" spc="-4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9" name="object 9"/>
          <p:cNvSpPr/>
          <p:nvPr/>
        </p:nvSpPr>
        <p:spPr>
          <a:xfrm>
            <a:off x="789841" y="1185062"/>
            <a:ext cx="5655409" cy="2319794"/>
          </a:xfrm>
          <a:prstGeom prst="rect">
            <a:avLst/>
          </a:prstGeom>
          <a:blipFill>
            <a:blip r:embed="rId3" cstate="print"/>
            <a:stretch>
              <a:fillRect/>
            </a:stretch>
          </a:blipFill>
        </p:spPr>
        <p:txBody>
          <a:bodyPr wrap="square" lIns="0" tIns="0" rIns="0" bIns="0" rtlCol="0"/>
          <a:lstStyle/>
          <a:p>
            <a:endParaRPr/>
          </a:p>
        </p:txBody>
      </p:sp>
      <p:grpSp>
        <p:nvGrpSpPr>
          <p:cNvPr id="10" name="object 10"/>
          <p:cNvGrpSpPr/>
          <p:nvPr/>
        </p:nvGrpSpPr>
        <p:grpSpPr>
          <a:xfrm>
            <a:off x="233608" y="3914715"/>
            <a:ext cx="7077709" cy="556895"/>
            <a:chOff x="233608" y="3914715"/>
            <a:chExt cx="7077709" cy="556895"/>
          </a:xfrm>
        </p:grpSpPr>
        <p:sp>
          <p:nvSpPr>
            <p:cNvPr id="11" name="object 11"/>
            <p:cNvSpPr/>
            <p:nvPr/>
          </p:nvSpPr>
          <p:spPr>
            <a:xfrm>
              <a:off x="789841" y="3914715"/>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12" name="object 12"/>
            <p:cNvSpPr/>
            <p:nvPr/>
          </p:nvSpPr>
          <p:spPr>
            <a:xfrm>
              <a:off x="789838" y="3914723"/>
              <a:ext cx="6521450" cy="556260"/>
            </a:xfrm>
            <a:custGeom>
              <a:avLst/>
              <a:gdLst/>
              <a:ahLst/>
              <a:cxnLst/>
              <a:rect l="l" t="t" r="r" b="b"/>
              <a:pathLst>
                <a:path w="6521450" h="556260">
                  <a:moveTo>
                    <a:pt x="6521107" y="0"/>
                  </a:moveTo>
                  <a:lnTo>
                    <a:pt x="6513792" y="0"/>
                  </a:lnTo>
                  <a:lnTo>
                    <a:pt x="0" y="0"/>
                  </a:lnTo>
                  <a:lnTo>
                    <a:pt x="0" y="7315"/>
                  </a:lnTo>
                  <a:lnTo>
                    <a:pt x="6513792" y="7315"/>
                  </a:lnTo>
                  <a:lnTo>
                    <a:pt x="6513792" y="548906"/>
                  </a:lnTo>
                  <a:lnTo>
                    <a:pt x="0" y="548906"/>
                  </a:lnTo>
                  <a:lnTo>
                    <a:pt x="0" y="556234"/>
                  </a:lnTo>
                  <a:lnTo>
                    <a:pt x="6513792" y="556234"/>
                  </a:lnTo>
                  <a:lnTo>
                    <a:pt x="6521107" y="556234"/>
                  </a:lnTo>
                  <a:lnTo>
                    <a:pt x="6521107" y="548906"/>
                  </a:lnTo>
                  <a:lnTo>
                    <a:pt x="6521107" y="7315"/>
                  </a:lnTo>
                  <a:lnTo>
                    <a:pt x="6521107" y="0"/>
                  </a:lnTo>
                  <a:close/>
                </a:path>
              </a:pathLst>
            </a:custGeom>
            <a:solidFill>
              <a:srgbClr val="DFDFDF"/>
            </a:solidFill>
          </p:spPr>
          <p:txBody>
            <a:bodyPr wrap="square" lIns="0" tIns="0" rIns="0" bIns="0" rtlCol="0"/>
            <a:lstStyle/>
            <a:p>
              <a:endParaRPr/>
            </a:p>
          </p:txBody>
        </p:sp>
        <p:sp>
          <p:nvSpPr>
            <p:cNvPr id="13" name="object 13"/>
            <p:cNvSpPr/>
            <p:nvPr/>
          </p:nvSpPr>
          <p:spPr>
            <a:xfrm>
              <a:off x="233608" y="3914715"/>
              <a:ext cx="563552" cy="556519"/>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813736" y="4487522"/>
            <a:ext cx="1226820"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4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20" dirty="0">
                <a:latin typeface="DejaVu Sans Mono"/>
                <a:cs typeface="DejaVu Sans Mono"/>
              </a:rPr>
              <a:t> </a:t>
            </a:r>
            <a:r>
              <a:rPr sz="750" spc="-5" dirty="0">
                <a:latin typeface="DejaVu Sans Mono"/>
                <a:cs typeface="DejaVu Sans Mono"/>
              </a:rPr>
              <a:t>(3)</a:t>
            </a:r>
            <a:endParaRPr sz="750">
              <a:latin typeface="DejaVu Sans Mono"/>
              <a:cs typeface="DejaVu Sans Mono"/>
            </a:endParaRPr>
          </a:p>
          <a:p>
            <a:pPr marL="12700">
              <a:lnSpc>
                <a:spcPct val="100000"/>
              </a:lnSpc>
              <a:spcBef>
                <a:spcPts val="25"/>
              </a:spcBef>
            </a:pPr>
            <a:r>
              <a:rPr sz="750" spc="-5" dirty="0">
                <a:latin typeface="DejaVu Sans Mono"/>
                <a:cs typeface="DejaVu Sans Mono"/>
              </a:rPr>
              <a:t>Strongly disagree</a:t>
            </a:r>
            <a:r>
              <a:rPr sz="750" spc="-8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p>
            <a:pPr marL="12700">
              <a:lnSpc>
                <a:spcPct val="100000"/>
              </a:lnSpc>
              <a:spcBef>
                <a:spcPts val="20"/>
              </a:spcBef>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p:txBody>
      </p:sp>
      <p:sp>
        <p:nvSpPr>
          <p:cNvPr id="15" name="object 15"/>
          <p:cNvSpPr txBox="1"/>
          <p:nvPr/>
        </p:nvSpPr>
        <p:spPr>
          <a:xfrm>
            <a:off x="2243202" y="4487522"/>
            <a:ext cx="197485"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10</a:t>
            </a:r>
            <a:r>
              <a:rPr sz="750" dirty="0">
                <a:latin typeface="DejaVu Sans Mono"/>
                <a:cs typeface="DejaVu Sans Mono"/>
              </a:rPr>
              <a:t>5</a:t>
            </a:r>
            <a:endParaRPr sz="750">
              <a:latin typeface="DejaVu Sans Mono"/>
              <a:cs typeface="DejaVu Sans Mono"/>
            </a:endParaRPr>
          </a:p>
          <a:p>
            <a:pPr marL="69850">
              <a:lnSpc>
                <a:spcPct val="100000"/>
              </a:lnSpc>
              <a:spcBef>
                <a:spcPts val="20"/>
              </a:spcBef>
            </a:pPr>
            <a:r>
              <a:rPr sz="750" spc="-5" dirty="0">
                <a:latin typeface="DejaVu Sans Mono"/>
                <a:cs typeface="DejaVu Sans Mono"/>
              </a:rPr>
              <a:t>8</a:t>
            </a:r>
            <a:r>
              <a:rPr sz="750" dirty="0">
                <a:latin typeface="DejaVu Sans Mono"/>
                <a:cs typeface="DejaVu Sans Mono"/>
              </a:rPr>
              <a:t>5</a:t>
            </a:r>
            <a:endParaRPr sz="750">
              <a:latin typeface="DejaVu Sans Mono"/>
              <a:cs typeface="DejaVu Sans Mono"/>
            </a:endParaRPr>
          </a:p>
          <a:p>
            <a:pPr marL="69850">
              <a:lnSpc>
                <a:spcPct val="100000"/>
              </a:lnSpc>
              <a:spcBef>
                <a:spcPts val="20"/>
              </a:spcBef>
            </a:pPr>
            <a:r>
              <a:rPr sz="750" spc="-5" dirty="0">
                <a:latin typeface="DejaVu Sans Mono"/>
                <a:cs typeface="DejaVu Sans Mono"/>
              </a:rPr>
              <a:t>5</a:t>
            </a:r>
            <a:r>
              <a:rPr sz="750" dirty="0">
                <a:latin typeface="DejaVu Sans Mono"/>
                <a:cs typeface="DejaVu Sans Mono"/>
              </a:rPr>
              <a:t>0</a:t>
            </a:r>
            <a:endParaRPr sz="750">
              <a:latin typeface="DejaVu Sans Mono"/>
              <a:cs typeface="DejaVu Sans Mono"/>
            </a:endParaRPr>
          </a:p>
          <a:p>
            <a:pPr marL="69850">
              <a:lnSpc>
                <a:spcPct val="100000"/>
              </a:lnSpc>
              <a:spcBef>
                <a:spcPts val="25"/>
              </a:spcBef>
            </a:pPr>
            <a:r>
              <a:rPr sz="750" spc="-5" dirty="0">
                <a:latin typeface="DejaVu Sans Mono"/>
                <a:cs typeface="DejaVu Sans Mono"/>
              </a:rPr>
              <a:t>1</a:t>
            </a:r>
            <a:r>
              <a:rPr sz="750" dirty="0">
                <a:latin typeface="DejaVu Sans Mono"/>
                <a:cs typeface="DejaVu Sans Mono"/>
              </a:rPr>
              <a:t>8</a:t>
            </a:r>
            <a:endParaRPr sz="750">
              <a:latin typeface="DejaVu Sans Mono"/>
              <a:cs typeface="DejaVu Sans Mono"/>
            </a:endParaRPr>
          </a:p>
          <a:p>
            <a:pPr marL="69850">
              <a:lnSpc>
                <a:spcPct val="100000"/>
              </a:lnSpc>
              <a:spcBef>
                <a:spcPts val="20"/>
              </a:spcBef>
            </a:pPr>
            <a:r>
              <a:rPr sz="750" spc="-5" dirty="0">
                <a:latin typeface="DejaVu Sans Mono"/>
                <a:cs typeface="DejaVu Sans Mono"/>
              </a:rPr>
              <a:t>1</a:t>
            </a:r>
            <a:r>
              <a:rPr sz="750" dirty="0">
                <a:latin typeface="DejaVu Sans Mono"/>
                <a:cs typeface="DejaVu Sans Mono"/>
              </a:rPr>
              <a:t>1</a:t>
            </a:r>
            <a:endParaRPr sz="750">
              <a:latin typeface="DejaVu Sans Mono"/>
              <a:cs typeface="DejaVu Sans Mono"/>
            </a:endParaRPr>
          </a:p>
        </p:txBody>
      </p:sp>
      <p:sp>
        <p:nvSpPr>
          <p:cNvPr id="16" name="object 16"/>
          <p:cNvSpPr txBox="1"/>
          <p:nvPr/>
        </p:nvSpPr>
        <p:spPr>
          <a:xfrm>
            <a:off x="813736" y="5073032"/>
            <a:ext cx="431419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30 Online shopping gives monetary benefit and discounts, dtype:</a:t>
            </a:r>
            <a:r>
              <a:rPr sz="750" spc="-5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7" name="object 17"/>
          <p:cNvSpPr/>
          <p:nvPr/>
        </p:nvSpPr>
        <p:spPr>
          <a:xfrm>
            <a:off x="789841" y="5415362"/>
            <a:ext cx="5655409" cy="2319799"/>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654050" y="7552737"/>
            <a:ext cx="6277709" cy="567463"/>
          </a:xfrm>
          <a:prstGeom prst="rect">
            <a:avLst/>
          </a:prstGeom>
        </p:spPr>
        <p:txBody>
          <a:bodyPr vert="horz" wrap="square" lIns="0" tIns="13335" rIns="0" bIns="0" rtlCol="0">
            <a:spAutoFit/>
          </a:bodyPr>
          <a:lstStyle/>
          <a:p>
            <a:pPr marL="12700">
              <a:lnSpc>
                <a:spcPct val="100000"/>
              </a:lnSpc>
              <a:spcBef>
                <a:spcPts val="105"/>
              </a:spcBef>
            </a:pPr>
            <a:r>
              <a:rPr spc="-5" dirty="0">
                <a:solidFill>
                  <a:schemeClr val="accent2"/>
                </a:solidFill>
                <a:latin typeface="Arial"/>
                <a:cs typeface="Arial"/>
              </a:rPr>
              <a:t>There </a:t>
            </a:r>
            <a:r>
              <a:rPr dirty="0">
                <a:solidFill>
                  <a:schemeClr val="accent2"/>
                </a:solidFill>
                <a:latin typeface="Arial"/>
                <a:cs typeface="Arial"/>
              </a:rPr>
              <a:t>a </a:t>
            </a:r>
            <a:r>
              <a:rPr spc="-5" dirty="0">
                <a:solidFill>
                  <a:schemeClr val="accent2"/>
                </a:solidFill>
                <a:latin typeface="Arial"/>
                <a:cs typeface="Arial"/>
              </a:rPr>
              <a:t>lot </a:t>
            </a:r>
            <a:r>
              <a:rPr dirty="0">
                <a:solidFill>
                  <a:schemeClr val="accent2"/>
                </a:solidFill>
                <a:latin typeface="Arial"/>
                <a:cs typeface="Arial"/>
              </a:rPr>
              <a:t>of </a:t>
            </a:r>
            <a:r>
              <a:rPr spc="-5" dirty="0">
                <a:solidFill>
                  <a:schemeClr val="accent2"/>
                </a:solidFill>
                <a:latin typeface="Arial"/>
                <a:cs typeface="Arial"/>
              </a:rPr>
              <a:t>people </a:t>
            </a:r>
            <a:r>
              <a:rPr dirty="0">
                <a:solidFill>
                  <a:schemeClr val="accent2"/>
                </a:solidFill>
                <a:latin typeface="Arial"/>
                <a:cs typeface="Arial"/>
              </a:rPr>
              <a:t>who </a:t>
            </a:r>
            <a:r>
              <a:rPr spc="-5" dirty="0">
                <a:solidFill>
                  <a:schemeClr val="accent2"/>
                </a:solidFill>
                <a:latin typeface="Arial"/>
                <a:cs typeface="Arial"/>
              </a:rPr>
              <a:t>thimks </a:t>
            </a:r>
            <a:r>
              <a:rPr dirty="0">
                <a:solidFill>
                  <a:schemeClr val="accent2"/>
                </a:solidFill>
                <a:latin typeface="Arial"/>
                <a:cs typeface="Arial"/>
              </a:rPr>
              <a:t>since </a:t>
            </a:r>
            <a:r>
              <a:rPr spc="-5" dirty="0">
                <a:solidFill>
                  <a:schemeClr val="accent2"/>
                </a:solidFill>
                <a:latin typeface="Arial"/>
                <a:cs typeface="Arial"/>
              </a:rPr>
              <a:t>Online Shopping </a:t>
            </a:r>
            <a:r>
              <a:rPr dirty="0">
                <a:solidFill>
                  <a:schemeClr val="accent2"/>
                </a:solidFill>
                <a:latin typeface="Arial"/>
                <a:cs typeface="Arial"/>
              </a:rPr>
              <a:t>came </a:t>
            </a:r>
            <a:r>
              <a:rPr spc="-5" dirty="0">
                <a:solidFill>
                  <a:schemeClr val="accent2"/>
                </a:solidFill>
                <a:latin typeface="Arial"/>
                <a:cs typeface="Arial"/>
              </a:rPr>
              <a:t>it </a:t>
            </a:r>
            <a:r>
              <a:rPr dirty="0">
                <a:solidFill>
                  <a:schemeClr val="accent2"/>
                </a:solidFill>
                <a:latin typeface="Arial"/>
                <a:cs typeface="Arial"/>
              </a:rPr>
              <a:t>gives </a:t>
            </a:r>
            <a:r>
              <a:rPr spc="-5" dirty="0">
                <a:solidFill>
                  <a:schemeClr val="accent2"/>
                </a:solidFill>
                <a:latin typeface="Arial"/>
                <a:cs typeface="Arial"/>
              </a:rPr>
              <a:t>people monetary benefit </a:t>
            </a:r>
            <a:r>
              <a:rPr dirty="0">
                <a:solidFill>
                  <a:schemeClr val="accent2"/>
                </a:solidFill>
                <a:latin typeface="Arial"/>
                <a:cs typeface="Arial"/>
              </a:rPr>
              <a:t>and</a:t>
            </a:r>
            <a:r>
              <a:rPr spc="10" dirty="0">
                <a:solidFill>
                  <a:schemeClr val="accent2"/>
                </a:solidFill>
                <a:latin typeface="Arial"/>
                <a:cs typeface="Arial"/>
              </a:rPr>
              <a:t> </a:t>
            </a:r>
            <a:r>
              <a:rPr spc="-5" dirty="0">
                <a:solidFill>
                  <a:schemeClr val="accent2"/>
                </a:solidFill>
                <a:latin typeface="Arial"/>
                <a:cs typeface="Arial"/>
              </a:rPr>
              <a:t>discounts</a:t>
            </a:r>
            <a:endParaRPr dirty="0">
              <a:solidFill>
                <a:schemeClr val="accent2"/>
              </a:solidFill>
              <a:latin typeface="Arial"/>
              <a:cs typeface="Arial"/>
            </a:endParaRPr>
          </a:p>
        </p:txBody>
      </p:sp>
      <p:grpSp>
        <p:nvGrpSpPr>
          <p:cNvPr id="19" name="object 19"/>
          <p:cNvGrpSpPr/>
          <p:nvPr/>
        </p:nvGrpSpPr>
        <p:grpSpPr>
          <a:xfrm>
            <a:off x="233608" y="8357267"/>
            <a:ext cx="7077709" cy="556895"/>
            <a:chOff x="233608" y="8357267"/>
            <a:chExt cx="7077709" cy="556895"/>
          </a:xfrm>
        </p:grpSpPr>
        <p:sp>
          <p:nvSpPr>
            <p:cNvPr id="20" name="object 20"/>
            <p:cNvSpPr/>
            <p:nvPr/>
          </p:nvSpPr>
          <p:spPr>
            <a:xfrm>
              <a:off x="789841" y="8357267"/>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21" name="object 21"/>
            <p:cNvSpPr/>
            <p:nvPr/>
          </p:nvSpPr>
          <p:spPr>
            <a:xfrm>
              <a:off x="789838" y="8357272"/>
              <a:ext cx="6521450" cy="556260"/>
            </a:xfrm>
            <a:custGeom>
              <a:avLst/>
              <a:gdLst/>
              <a:ahLst/>
              <a:cxnLst/>
              <a:rect l="l" t="t" r="r" b="b"/>
              <a:pathLst>
                <a:path w="6521450" h="556259">
                  <a:moveTo>
                    <a:pt x="6521107" y="0"/>
                  </a:moveTo>
                  <a:lnTo>
                    <a:pt x="6513792" y="0"/>
                  </a:lnTo>
                  <a:lnTo>
                    <a:pt x="0" y="0"/>
                  </a:lnTo>
                  <a:lnTo>
                    <a:pt x="0" y="7315"/>
                  </a:lnTo>
                  <a:lnTo>
                    <a:pt x="6513792" y="7315"/>
                  </a:lnTo>
                  <a:lnTo>
                    <a:pt x="6513792" y="548919"/>
                  </a:lnTo>
                  <a:lnTo>
                    <a:pt x="0" y="548919"/>
                  </a:lnTo>
                  <a:lnTo>
                    <a:pt x="0" y="556234"/>
                  </a:lnTo>
                  <a:lnTo>
                    <a:pt x="6513792" y="556234"/>
                  </a:lnTo>
                  <a:lnTo>
                    <a:pt x="6521107" y="556234"/>
                  </a:lnTo>
                  <a:lnTo>
                    <a:pt x="6521107" y="548919"/>
                  </a:lnTo>
                  <a:lnTo>
                    <a:pt x="6521107" y="7315"/>
                  </a:lnTo>
                  <a:lnTo>
                    <a:pt x="6521107" y="0"/>
                  </a:lnTo>
                  <a:close/>
                </a:path>
              </a:pathLst>
            </a:custGeom>
            <a:solidFill>
              <a:srgbClr val="DFDFDF"/>
            </a:solidFill>
          </p:spPr>
          <p:txBody>
            <a:bodyPr wrap="square" lIns="0" tIns="0" rIns="0" bIns="0" rtlCol="0"/>
            <a:lstStyle/>
            <a:p>
              <a:endParaRPr/>
            </a:p>
          </p:txBody>
        </p:sp>
        <p:sp>
          <p:nvSpPr>
            <p:cNvPr id="22" name="object 22"/>
            <p:cNvSpPr/>
            <p:nvPr/>
          </p:nvSpPr>
          <p:spPr>
            <a:xfrm>
              <a:off x="233608" y="8357267"/>
              <a:ext cx="563552" cy="556522"/>
            </a:xfrm>
            <a:prstGeom prst="rect">
              <a:avLst/>
            </a:prstGeom>
            <a:blipFill>
              <a:blip r:embed="rId6" cstate="print"/>
              <a:stretch>
                <a:fillRect/>
              </a:stretch>
            </a:blipFill>
          </p:spPr>
          <p:txBody>
            <a:bodyPr wrap="square" lIns="0" tIns="0" rIns="0" bIns="0" rtlCol="0"/>
            <a:lstStyle/>
            <a:p>
              <a:endParaRPr/>
            </a:p>
          </p:txBody>
        </p:sp>
      </p:grpSp>
      <p:sp>
        <p:nvSpPr>
          <p:cNvPr id="23" name="object 23"/>
          <p:cNvSpPr txBox="1"/>
          <p:nvPr/>
        </p:nvSpPr>
        <p:spPr>
          <a:xfrm>
            <a:off x="813736" y="8930075"/>
            <a:ext cx="1226820"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4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20" dirty="0">
                <a:latin typeface="DejaVu Sans Mono"/>
                <a:cs typeface="DejaVu Sans Mono"/>
              </a:rPr>
              <a:t> </a:t>
            </a:r>
            <a:r>
              <a:rPr sz="750" spc="-5" dirty="0">
                <a:latin typeface="DejaVu Sans Mono"/>
                <a:cs typeface="DejaVu Sans Mono"/>
              </a:rPr>
              <a:t>(3)</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5"/>
              </a:spcBef>
            </a:pPr>
            <a:r>
              <a:rPr sz="750" spc="-5" dirty="0">
                <a:latin typeface="DejaVu Sans Mono"/>
                <a:cs typeface="DejaVu Sans Mono"/>
              </a:rPr>
              <a:t>Strongly disagree</a:t>
            </a:r>
            <a:r>
              <a:rPr sz="750" spc="-8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p>
            <a:pPr marL="12700">
              <a:lnSpc>
                <a:spcPct val="100000"/>
              </a:lnSpc>
              <a:spcBef>
                <a:spcPts val="20"/>
              </a:spcBef>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p:txBody>
      </p:sp>
      <p:sp>
        <p:nvSpPr>
          <p:cNvPr id="24" name="object 24"/>
          <p:cNvSpPr txBox="1"/>
          <p:nvPr/>
        </p:nvSpPr>
        <p:spPr>
          <a:xfrm>
            <a:off x="2243202" y="8930075"/>
            <a:ext cx="140335"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8</a:t>
            </a:r>
            <a:r>
              <a:rPr sz="750" dirty="0">
                <a:latin typeface="DejaVu Sans Mono"/>
                <a:cs typeface="DejaVu Sans Mono"/>
              </a:rPr>
              <a:t>6</a:t>
            </a:r>
            <a:endParaRPr sz="750">
              <a:latin typeface="DejaVu Sans Mono"/>
              <a:cs typeface="DejaVu Sans Mono"/>
            </a:endParaRPr>
          </a:p>
          <a:p>
            <a:pPr marL="12700">
              <a:lnSpc>
                <a:spcPct val="100000"/>
              </a:lnSpc>
              <a:spcBef>
                <a:spcPts val="20"/>
              </a:spcBef>
            </a:pPr>
            <a:r>
              <a:rPr sz="750" spc="-5" dirty="0">
                <a:latin typeface="DejaVu Sans Mono"/>
                <a:cs typeface="DejaVu Sans Mono"/>
              </a:rPr>
              <a:t>7</a:t>
            </a:r>
            <a:r>
              <a:rPr sz="750"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5</a:t>
            </a:r>
            <a:r>
              <a:rPr sz="750" dirty="0">
                <a:latin typeface="DejaVu Sans Mono"/>
                <a:cs typeface="DejaVu Sans Mono"/>
              </a:rPr>
              <a:t>9</a:t>
            </a:r>
            <a:endParaRPr sz="750">
              <a:latin typeface="DejaVu Sans Mono"/>
              <a:cs typeface="DejaVu Sans Mono"/>
            </a:endParaRPr>
          </a:p>
          <a:p>
            <a:pPr marL="12700">
              <a:lnSpc>
                <a:spcPct val="100000"/>
              </a:lnSpc>
              <a:spcBef>
                <a:spcPts val="25"/>
              </a:spcBef>
            </a:pPr>
            <a:r>
              <a:rPr sz="750" spc="-5" dirty="0">
                <a:latin typeface="DejaVu Sans Mono"/>
                <a:cs typeface="DejaVu Sans Mono"/>
              </a:rPr>
              <a:t>3</a:t>
            </a:r>
            <a:r>
              <a:rPr sz="750" dirty="0">
                <a:latin typeface="DejaVu Sans Mono"/>
                <a:cs typeface="DejaVu Sans Mono"/>
              </a:rPr>
              <a:t>0</a:t>
            </a:r>
            <a:endParaRPr sz="750">
              <a:latin typeface="DejaVu Sans Mono"/>
              <a:cs typeface="DejaVu Sans Mono"/>
            </a:endParaRPr>
          </a:p>
          <a:p>
            <a:pPr marL="12700">
              <a:lnSpc>
                <a:spcPct val="100000"/>
              </a:lnSpc>
              <a:spcBef>
                <a:spcPts val="20"/>
              </a:spcBef>
            </a:pPr>
            <a:r>
              <a:rPr sz="750" spc="-5" dirty="0">
                <a:latin typeface="DejaVu Sans Mono"/>
                <a:cs typeface="DejaVu Sans Mono"/>
              </a:rPr>
              <a:t>1</a:t>
            </a:r>
            <a:r>
              <a:rPr sz="750" dirty="0">
                <a:latin typeface="DejaVu Sans Mono"/>
                <a:cs typeface="DejaVu Sans Mono"/>
              </a:rPr>
              <a:t>9</a:t>
            </a:r>
            <a:endParaRPr sz="750">
              <a:latin typeface="DejaVu Sans Mono"/>
              <a:cs typeface="DejaVu Sans Mono"/>
            </a:endParaRPr>
          </a:p>
        </p:txBody>
      </p:sp>
      <p:sp>
        <p:nvSpPr>
          <p:cNvPr id="25" name="object 25"/>
          <p:cNvSpPr txBox="1"/>
          <p:nvPr/>
        </p:nvSpPr>
        <p:spPr>
          <a:xfrm>
            <a:off x="813736" y="9515584"/>
            <a:ext cx="368554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31 Enjoyment is derived from shopping online, dtype:</a:t>
            </a:r>
            <a:r>
              <a:rPr sz="750" spc="-5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26" name="object 26"/>
          <p:cNvSpPr/>
          <p:nvPr/>
        </p:nvSpPr>
        <p:spPr>
          <a:xfrm>
            <a:off x="789841" y="9857899"/>
            <a:ext cx="5045809" cy="702659"/>
          </a:xfrm>
          <a:prstGeom prst="rect">
            <a:avLst/>
          </a:prstGeom>
          <a:blipFill>
            <a:blip r:embed="rId7" cstate="print"/>
            <a:stretch>
              <a:fillRect/>
            </a:stretch>
          </a:blipFill>
        </p:spPr>
        <p:txBody>
          <a:bodyPr wrap="square" lIns="0" tIns="0" rIns="0" bIns="0" rtlCol="0"/>
          <a:lstStyle/>
          <a:p>
            <a:endParaRPr/>
          </a:p>
        </p:txBody>
      </p:sp>
      <p:sp>
        <p:nvSpPr>
          <p:cNvPr id="27" name="object 27"/>
          <p:cNvSpPr txBox="1"/>
          <p:nvPr/>
        </p:nvSpPr>
        <p:spPr>
          <a:xfrm>
            <a:off x="789841" y="103521"/>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33477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'28 Being able to guarantee the privacy of the customer'</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'28 Being able to guarantee the privacy of the</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customer'</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8" name="object 28"/>
          <p:cNvSpPr txBox="1"/>
          <p:nvPr/>
        </p:nvSpPr>
        <p:spPr>
          <a:xfrm>
            <a:off x="789841" y="3997158"/>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27762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'30 Online shopping gives monetary benefit and discounts'</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'30 Online shopping gives monetary benefit and</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discounts'</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9" name="object 29"/>
          <p:cNvSpPr txBox="1"/>
          <p:nvPr/>
        </p:nvSpPr>
        <p:spPr>
          <a:xfrm>
            <a:off x="789841" y="8439711"/>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90690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'31 Enjoyment is derived from shopping online'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'31 Enjoyment is derived from shopping</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online'</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5503009" cy="161734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89841" y="1446910"/>
            <a:ext cx="6164580" cy="987258"/>
          </a:xfrm>
          <a:prstGeom prst="rect">
            <a:avLst/>
          </a:prstGeom>
        </p:spPr>
        <p:txBody>
          <a:bodyPr vert="horz" wrap="square" lIns="0" tIns="12065" rIns="0" bIns="0" rtlCol="0">
            <a:spAutoFit/>
          </a:bodyPr>
          <a:lstStyle/>
          <a:p>
            <a:pPr marL="12700" marR="5080">
              <a:lnSpc>
                <a:spcPct val="132100"/>
              </a:lnSpc>
              <a:spcBef>
                <a:spcPts val="95"/>
              </a:spcBef>
            </a:pPr>
            <a:r>
              <a:rPr sz="1600" spc="-5" dirty="0">
                <a:solidFill>
                  <a:schemeClr val="accent2"/>
                </a:solidFill>
                <a:latin typeface="Arial"/>
                <a:cs typeface="Arial"/>
              </a:rPr>
              <a:t>There are </a:t>
            </a:r>
            <a:r>
              <a:rPr sz="1600" dirty="0">
                <a:solidFill>
                  <a:schemeClr val="accent2"/>
                </a:solidFill>
                <a:latin typeface="Arial"/>
                <a:cs typeface="Arial"/>
              </a:rPr>
              <a:t>a </a:t>
            </a:r>
            <a:r>
              <a:rPr sz="1600" spc="-5" dirty="0">
                <a:solidFill>
                  <a:schemeClr val="accent2"/>
                </a:solidFill>
                <a:latin typeface="Arial"/>
                <a:cs typeface="Arial"/>
              </a:rPr>
              <a:t>lot </a:t>
            </a:r>
            <a:r>
              <a:rPr sz="1600" dirty="0">
                <a:solidFill>
                  <a:schemeClr val="accent2"/>
                </a:solidFill>
                <a:latin typeface="Arial"/>
                <a:cs typeface="Arial"/>
              </a:rPr>
              <a:t>of </a:t>
            </a:r>
            <a:r>
              <a:rPr sz="1600" spc="-5" dirty="0">
                <a:solidFill>
                  <a:schemeClr val="accent2"/>
                </a:solidFill>
                <a:latin typeface="Arial"/>
                <a:cs typeface="Arial"/>
              </a:rPr>
              <a:t>people </a:t>
            </a:r>
            <a:r>
              <a:rPr sz="1600" dirty="0">
                <a:solidFill>
                  <a:schemeClr val="accent2"/>
                </a:solidFill>
                <a:latin typeface="Arial"/>
                <a:cs typeface="Arial"/>
              </a:rPr>
              <a:t>who </a:t>
            </a:r>
            <a:r>
              <a:rPr sz="1600" spc="-5" dirty="0">
                <a:solidFill>
                  <a:schemeClr val="accent2"/>
                </a:solidFill>
                <a:latin typeface="Arial"/>
                <a:cs typeface="Arial"/>
              </a:rPr>
              <a:t>are Strongly agree </a:t>
            </a:r>
            <a:r>
              <a:rPr sz="1600" dirty="0">
                <a:solidFill>
                  <a:schemeClr val="accent2"/>
                </a:solidFill>
                <a:latin typeface="Arial"/>
                <a:cs typeface="Arial"/>
              </a:rPr>
              <a:t>on </a:t>
            </a:r>
            <a:r>
              <a:rPr sz="1600" spc="-5" dirty="0">
                <a:solidFill>
                  <a:schemeClr val="accent2"/>
                </a:solidFill>
                <a:latin typeface="Arial"/>
                <a:cs typeface="Arial"/>
              </a:rPr>
              <a:t>the </a:t>
            </a:r>
            <a:r>
              <a:rPr sz="1600" dirty="0">
                <a:solidFill>
                  <a:schemeClr val="accent2"/>
                </a:solidFill>
                <a:latin typeface="Arial"/>
                <a:cs typeface="Arial"/>
              </a:rPr>
              <a:t>fact </a:t>
            </a:r>
            <a:r>
              <a:rPr sz="1600" spc="-5" dirty="0">
                <a:solidFill>
                  <a:schemeClr val="accent2"/>
                </a:solidFill>
                <a:latin typeface="Arial"/>
                <a:cs typeface="Arial"/>
              </a:rPr>
              <a:t>that Enjoyment </a:t>
            </a:r>
            <a:r>
              <a:rPr sz="1600" dirty="0">
                <a:solidFill>
                  <a:schemeClr val="accent2"/>
                </a:solidFill>
                <a:latin typeface="Arial"/>
                <a:cs typeface="Arial"/>
              </a:rPr>
              <a:t>is </a:t>
            </a:r>
            <a:r>
              <a:rPr sz="1600" spc="-5" dirty="0">
                <a:solidFill>
                  <a:schemeClr val="accent2"/>
                </a:solidFill>
                <a:latin typeface="Arial"/>
                <a:cs typeface="Arial"/>
              </a:rPr>
              <a:t>derived from shopping online but there are approximately  equal indifferent people </a:t>
            </a:r>
            <a:r>
              <a:rPr sz="1600" dirty="0">
                <a:solidFill>
                  <a:schemeClr val="accent2"/>
                </a:solidFill>
                <a:latin typeface="Arial"/>
                <a:cs typeface="Arial"/>
              </a:rPr>
              <a:t>who </a:t>
            </a:r>
            <a:r>
              <a:rPr sz="1600" spc="-5" dirty="0">
                <a:solidFill>
                  <a:schemeClr val="accent2"/>
                </a:solidFill>
                <a:latin typeface="Arial"/>
                <a:cs typeface="Arial"/>
              </a:rPr>
              <a:t>thinks</a:t>
            </a:r>
            <a:r>
              <a:rPr sz="1600" spc="15" dirty="0">
                <a:solidFill>
                  <a:schemeClr val="accent2"/>
                </a:solidFill>
                <a:latin typeface="Arial"/>
                <a:cs typeface="Arial"/>
              </a:rPr>
              <a:t> </a:t>
            </a:r>
            <a:r>
              <a:rPr sz="1600" spc="-5" dirty="0">
                <a:solidFill>
                  <a:schemeClr val="accent2"/>
                </a:solidFill>
                <a:latin typeface="Arial"/>
                <a:cs typeface="Arial"/>
              </a:rPr>
              <a:t>not</a:t>
            </a:r>
            <a:endParaRPr sz="1600" dirty="0">
              <a:solidFill>
                <a:schemeClr val="accent2"/>
              </a:solidFill>
              <a:latin typeface="Arial"/>
              <a:cs typeface="Arial"/>
            </a:endParaRPr>
          </a:p>
        </p:txBody>
      </p:sp>
      <p:grpSp>
        <p:nvGrpSpPr>
          <p:cNvPr id="4" name="object 4"/>
          <p:cNvGrpSpPr/>
          <p:nvPr/>
        </p:nvGrpSpPr>
        <p:grpSpPr>
          <a:xfrm>
            <a:off x="233608" y="2524292"/>
            <a:ext cx="7077709" cy="556895"/>
            <a:chOff x="233608" y="2524292"/>
            <a:chExt cx="7077709" cy="556895"/>
          </a:xfrm>
        </p:grpSpPr>
        <p:sp>
          <p:nvSpPr>
            <p:cNvPr id="5" name="object 5"/>
            <p:cNvSpPr/>
            <p:nvPr/>
          </p:nvSpPr>
          <p:spPr>
            <a:xfrm>
              <a:off x="789841" y="2524292"/>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6" name="object 6"/>
            <p:cNvSpPr/>
            <p:nvPr/>
          </p:nvSpPr>
          <p:spPr>
            <a:xfrm>
              <a:off x="789838" y="2524302"/>
              <a:ext cx="6521450" cy="556260"/>
            </a:xfrm>
            <a:custGeom>
              <a:avLst/>
              <a:gdLst/>
              <a:ahLst/>
              <a:cxnLst/>
              <a:rect l="l" t="t" r="r" b="b"/>
              <a:pathLst>
                <a:path w="6521450" h="556260">
                  <a:moveTo>
                    <a:pt x="6521107" y="0"/>
                  </a:moveTo>
                  <a:lnTo>
                    <a:pt x="6513792" y="0"/>
                  </a:lnTo>
                  <a:lnTo>
                    <a:pt x="0" y="0"/>
                  </a:lnTo>
                  <a:lnTo>
                    <a:pt x="0" y="7315"/>
                  </a:lnTo>
                  <a:lnTo>
                    <a:pt x="6513792" y="7315"/>
                  </a:lnTo>
                  <a:lnTo>
                    <a:pt x="6513792" y="548906"/>
                  </a:lnTo>
                  <a:lnTo>
                    <a:pt x="0" y="548906"/>
                  </a:lnTo>
                  <a:lnTo>
                    <a:pt x="0" y="556234"/>
                  </a:lnTo>
                  <a:lnTo>
                    <a:pt x="6513792" y="556234"/>
                  </a:lnTo>
                  <a:lnTo>
                    <a:pt x="6521107" y="556234"/>
                  </a:lnTo>
                  <a:lnTo>
                    <a:pt x="6521107" y="548906"/>
                  </a:lnTo>
                  <a:lnTo>
                    <a:pt x="6521107" y="7315"/>
                  </a:lnTo>
                  <a:lnTo>
                    <a:pt x="6521107" y="0"/>
                  </a:lnTo>
                  <a:close/>
                </a:path>
              </a:pathLst>
            </a:custGeom>
            <a:solidFill>
              <a:srgbClr val="DFDFDF"/>
            </a:solidFill>
          </p:spPr>
          <p:txBody>
            <a:bodyPr wrap="square" lIns="0" tIns="0" rIns="0" bIns="0" rtlCol="0"/>
            <a:lstStyle/>
            <a:p>
              <a:endParaRPr/>
            </a:p>
          </p:txBody>
        </p:sp>
        <p:sp>
          <p:nvSpPr>
            <p:cNvPr id="7" name="object 7"/>
            <p:cNvSpPr/>
            <p:nvPr/>
          </p:nvSpPr>
          <p:spPr>
            <a:xfrm>
              <a:off x="233608" y="2524292"/>
              <a:ext cx="563552" cy="556359"/>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813736" y="3097100"/>
            <a:ext cx="1054735" cy="49149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30" dirty="0">
                <a:latin typeface="DejaVu Sans Mono"/>
                <a:cs typeface="DejaVu Sans Mono"/>
              </a:rPr>
              <a:t> </a:t>
            </a:r>
            <a:r>
              <a:rPr sz="750" spc="-5" dirty="0">
                <a:latin typeface="DejaVu Sans Mono"/>
                <a:cs typeface="DejaVu Sans Mono"/>
              </a:rPr>
              <a:t>(3)</a:t>
            </a:r>
            <a:endParaRPr sz="750">
              <a:latin typeface="DejaVu Sans Mono"/>
              <a:cs typeface="DejaVu Sans Mono"/>
            </a:endParaRPr>
          </a:p>
          <a:p>
            <a:pPr marL="12700">
              <a:lnSpc>
                <a:spcPct val="100000"/>
              </a:lnSpc>
              <a:spcBef>
                <a:spcPts val="25"/>
              </a:spcBef>
            </a:pPr>
            <a:r>
              <a:rPr sz="750" spc="-5" dirty="0">
                <a:latin typeface="DejaVu Sans Mono"/>
                <a:cs typeface="DejaVu Sans Mono"/>
              </a:rPr>
              <a:t>Dis-agree</a:t>
            </a:r>
            <a:r>
              <a:rPr sz="750" spc="-20" dirty="0">
                <a:latin typeface="DejaVu Sans Mono"/>
                <a:cs typeface="DejaVu Sans Mono"/>
              </a:rPr>
              <a:t> </a:t>
            </a:r>
            <a:r>
              <a:rPr sz="750" spc="-5" dirty="0">
                <a:latin typeface="DejaVu Sans Mono"/>
                <a:cs typeface="DejaVu Sans Mono"/>
              </a:rPr>
              <a:t>(2)</a:t>
            </a:r>
            <a:endParaRPr sz="750">
              <a:latin typeface="DejaVu Sans Mono"/>
              <a:cs typeface="DejaVu Sans Mono"/>
            </a:endParaRPr>
          </a:p>
        </p:txBody>
      </p:sp>
      <p:sp>
        <p:nvSpPr>
          <p:cNvPr id="9" name="object 9"/>
          <p:cNvSpPr txBox="1"/>
          <p:nvPr/>
        </p:nvSpPr>
        <p:spPr>
          <a:xfrm>
            <a:off x="2071666" y="3097100"/>
            <a:ext cx="197485" cy="49149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14</a:t>
            </a:r>
            <a:r>
              <a:rPr sz="750" dirty="0">
                <a:latin typeface="DejaVu Sans Mono"/>
                <a:cs typeface="DejaVu Sans Mono"/>
              </a:rPr>
              <a:t>6</a:t>
            </a:r>
            <a:endParaRPr sz="750">
              <a:latin typeface="DejaVu Sans Mono"/>
              <a:cs typeface="DejaVu Sans Mono"/>
            </a:endParaRPr>
          </a:p>
          <a:p>
            <a:pPr marL="69850">
              <a:lnSpc>
                <a:spcPct val="100000"/>
              </a:lnSpc>
              <a:spcBef>
                <a:spcPts val="20"/>
              </a:spcBef>
            </a:pPr>
            <a:r>
              <a:rPr sz="750" spc="-5" dirty="0">
                <a:latin typeface="DejaVu Sans Mono"/>
                <a:cs typeface="DejaVu Sans Mono"/>
              </a:rPr>
              <a:t>7</a:t>
            </a:r>
            <a:r>
              <a:rPr sz="750" dirty="0">
                <a:latin typeface="DejaVu Sans Mono"/>
                <a:cs typeface="DejaVu Sans Mono"/>
              </a:rPr>
              <a:t>8</a:t>
            </a:r>
            <a:endParaRPr sz="750">
              <a:latin typeface="DejaVu Sans Mono"/>
              <a:cs typeface="DejaVu Sans Mono"/>
            </a:endParaRPr>
          </a:p>
          <a:p>
            <a:pPr marL="69850">
              <a:lnSpc>
                <a:spcPct val="100000"/>
              </a:lnSpc>
              <a:spcBef>
                <a:spcPts val="20"/>
              </a:spcBef>
            </a:pPr>
            <a:r>
              <a:rPr sz="750" spc="-5" dirty="0">
                <a:latin typeface="DejaVu Sans Mono"/>
                <a:cs typeface="DejaVu Sans Mono"/>
              </a:rPr>
              <a:t>3</a:t>
            </a:r>
            <a:r>
              <a:rPr sz="750" dirty="0">
                <a:latin typeface="DejaVu Sans Mono"/>
                <a:cs typeface="DejaVu Sans Mono"/>
              </a:rPr>
              <a:t>3</a:t>
            </a:r>
            <a:endParaRPr sz="750">
              <a:latin typeface="DejaVu Sans Mono"/>
              <a:cs typeface="DejaVu Sans Mono"/>
            </a:endParaRPr>
          </a:p>
          <a:p>
            <a:pPr marL="69850">
              <a:lnSpc>
                <a:spcPct val="100000"/>
              </a:lnSpc>
              <a:spcBef>
                <a:spcPts val="25"/>
              </a:spcBef>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p:txBody>
      </p:sp>
      <p:sp>
        <p:nvSpPr>
          <p:cNvPr id="10" name="object 10"/>
          <p:cNvSpPr txBox="1"/>
          <p:nvPr/>
        </p:nvSpPr>
        <p:spPr>
          <a:xfrm>
            <a:off x="813736" y="3565507"/>
            <a:ext cx="374269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32 Shopping online is convenient and flexible, dtype:</a:t>
            </a:r>
            <a:r>
              <a:rPr sz="750" spc="-5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1" name="object 11"/>
          <p:cNvSpPr/>
          <p:nvPr/>
        </p:nvSpPr>
        <p:spPr>
          <a:xfrm>
            <a:off x="654050" y="3958436"/>
            <a:ext cx="5257800" cy="2319958"/>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641350" y="6112673"/>
            <a:ext cx="6642100" cy="987258"/>
          </a:xfrm>
          <a:prstGeom prst="rect">
            <a:avLst/>
          </a:prstGeom>
        </p:spPr>
        <p:txBody>
          <a:bodyPr vert="horz" wrap="square" lIns="0" tIns="12065" rIns="0" bIns="0" rtlCol="0">
            <a:spAutoFit/>
          </a:bodyPr>
          <a:lstStyle/>
          <a:p>
            <a:pPr marL="12700" marR="5080">
              <a:lnSpc>
                <a:spcPct val="132100"/>
              </a:lnSpc>
              <a:spcBef>
                <a:spcPts val="95"/>
              </a:spcBef>
            </a:pPr>
            <a:r>
              <a:rPr sz="1600" dirty="0">
                <a:solidFill>
                  <a:schemeClr val="accent2"/>
                </a:solidFill>
                <a:latin typeface="Arial"/>
                <a:cs typeface="Arial"/>
              </a:rPr>
              <a:t>As we know </a:t>
            </a:r>
            <a:r>
              <a:rPr sz="1600" spc="-5" dirty="0">
                <a:solidFill>
                  <a:schemeClr val="accent2"/>
                </a:solidFill>
                <a:latin typeface="Arial"/>
                <a:cs typeface="Arial"/>
              </a:rPr>
              <a:t>that the technology </a:t>
            </a:r>
            <a:r>
              <a:rPr sz="1600" dirty="0">
                <a:solidFill>
                  <a:schemeClr val="accent2"/>
                </a:solidFill>
                <a:latin typeface="Arial"/>
                <a:cs typeface="Arial"/>
              </a:rPr>
              <a:t>makes </a:t>
            </a:r>
            <a:r>
              <a:rPr sz="1600" spc="-5" dirty="0">
                <a:solidFill>
                  <a:schemeClr val="accent2"/>
                </a:solidFill>
                <a:latin typeface="Arial"/>
                <a:cs typeface="Arial"/>
              </a:rPr>
              <a:t>life easier </a:t>
            </a:r>
            <a:r>
              <a:rPr sz="1600" dirty="0">
                <a:solidFill>
                  <a:schemeClr val="accent2"/>
                </a:solidFill>
                <a:latin typeface="Arial"/>
                <a:cs typeface="Arial"/>
              </a:rPr>
              <a:t>and </a:t>
            </a:r>
            <a:r>
              <a:rPr sz="1600" spc="-5" dirty="0">
                <a:solidFill>
                  <a:schemeClr val="accent2"/>
                </a:solidFill>
                <a:latin typeface="Arial"/>
                <a:cs typeface="Arial"/>
              </a:rPr>
              <a:t>the people </a:t>
            </a:r>
            <a:r>
              <a:rPr sz="1600" dirty="0">
                <a:solidFill>
                  <a:schemeClr val="accent2"/>
                </a:solidFill>
                <a:latin typeface="Arial"/>
                <a:cs typeface="Arial"/>
              </a:rPr>
              <a:t>in </a:t>
            </a:r>
            <a:r>
              <a:rPr sz="1600" spc="-5" dirty="0">
                <a:solidFill>
                  <a:schemeClr val="accent2"/>
                </a:solidFill>
                <a:latin typeface="Arial"/>
                <a:cs typeface="Arial"/>
              </a:rPr>
              <a:t>the data </a:t>
            </a:r>
            <a:r>
              <a:rPr sz="1600" dirty="0">
                <a:solidFill>
                  <a:schemeClr val="accent2"/>
                </a:solidFill>
                <a:latin typeface="Arial"/>
                <a:cs typeface="Arial"/>
              </a:rPr>
              <a:t>also shows </a:t>
            </a:r>
            <a:r>
              <a:rPr sz="1600" spc="-5" dirty="0">
                <a:solidFill>
                  <a:schemeClr val="accent2"/>
                </a:solidFill>
                <a:latin typeface="Arial"/>
                <a:cs typeface="Arial"/>
              </a:rPr>
              <a:t>that </a:t>
            </a:r>
            <a:r>
              <a:rPr sz="1600" dirty="0">
                <a:solidFill>
                  <a:schemeClr val="accent2"/>
                </a:solidFill>
                <a:latin typeface="Arial"/>
                <a:cs typeface="Arial"/>
              </a:rPr>
              <a:t>max </a:t>
            </a:r>
            <a:r>
              <a:rPr sz="1600" spc="-5" dirty="0">
                <a:solidFill>
                  <a:schemeClr val="accent2"/>
                </a:solidFill>
                <a:latin typeface="Arial"/>
                <a:cs typeface="Arial"/>
              </a:rPr>
              <a:t>people are Strongly agree </a:t>
            </a:r>
            <a:r>
              <a:rPr sz="1600" dirty="0">
                <a:solidFill>
                  <a:schemeClr val="accent2"/>
                </a:solidFill>
                <a:latin typeface="Arial"/>
                <a:cs typeface="Arial"/>
              </a:rPr>
              <a:t>on </a:t>
            </a:r>
            <a:r>
              <a:rPr sz="1600" spc="-5" dirty="0">
                <a:solidFill>
                  <a:schemeClr val="accent2"/>
                </a:solidFill>
                <a:latin typeface="Arial"/>
                <a:cs typeface="Arial"/>
              </a:rPr>
              <a:t>the </a:t>
            </a:r>
            <a:r>
              <a:rPr sz="1600" dirty="0">
                <a:solidFill>
                  <a:schemeClr val="accent2"/>
                </a:solidFill>
                <a:latin typeface="Arial"/>
                <a:cs typeface="Arial"/>
              </a:rPr>
              <a:t>fact </a:t>
            </a:r>
            <a:r>
              <a:rPr sz="1600" spc="-5" dirty="0">
                <a:solidFill>
                  <a:schemeClr val="accent2"/>
                </a:solidFill>
                <a:latin typeface="Arial"/>
                <a:cs typeface="Arial"/>
              </a:rPr>
              <a:t>that  Shopping online </a:t>
            </a:r>
            <a:r>
              <a:rPr sz="1600" dirty="0">
                <a:solidFill>
                  <a:schemeClr val="accent2"/>
                </a:solidFill>
                <a:latin typeface="Arial"/>
                <a:cs typeface="Arial"/>
              </a:rPr>
              <a:t>is </a:t>
            </a:r>
            <a:r>
              <a:rPr sz="1600" spc="-5" dirty="0">
                <a:solidFill>
                  <a:schemeClr val="accent2"/>
                </a:solidFill>
                <a:latin typeface="Arial"/>
                <a:cs typeface="Arial"/>
              </a:rPr>
              <a:t>convenient </a:t>
            </a:r>
            <a:r>
              <a:rPr sz="1600" dirty="0">
                <a:solidFill>
                  <a:schemeClr val="accent2"/>
                </a:solidFill>
                <a:latin typeface="Arial"/>
                <a:cs typeface="Arial"/>
              </a:rPr>
              <a:t>and</a:t>
            </a:r>
            <a:r>
              <a:rPr sz="1600" spc="15" dirty="0">
                <a:solidFill>
                  <a:schemeClr val="accent2"/>
                </a:solidFill>
                <a:latin typeface="Arial"/>
                <a:cs typeface="Arial"/>
              </a:rPr>
              <a:t> </a:t>
            </a:r>
            <a:r>
              <a:rPr sz="1600" spc="-5" dirty="0">
                <a:solidFill>
                  <a:schemeClr val="accent2"/>
                </a:solidFill>
                <a:latin typeface="Arial"/>
                <a:cs typeface="Arial"/>
              </a:rPr>
              <a:t>flexible</a:t>
            </a:r>
            <a:endParaRPr sz="1600" dirty="0">
              <a:solidFill>
                <a:schemeClr val="accent2"/>
              </a:solidFill>
              <a:latin typeface="Arial"/>
              <a:cs typeface="Arial"/>
            </a:endParaRPr>
          </a:p>
        </p:txBody>
      </p:sp>
      <p:grpSp>
        <p:nvGrpSpPr>
          <p:cNvPr id="13" name="object 13"/>
          <p:cNvGrpSpPr/>
          <p:nvPr/>
        </p:nvGrpSpPr>
        <p:grpSpPr>
          <a:xfrm>
            <a:off x="233608" y="7010758"/>
            <a:ext cx="7077709" cy="556895"/>
            <a:chOff x="233608" y="7010758"/>
            <a:chExt cx="7077709" cy="556895"/>
          </a:xfrm>
        </p:grpSpPr>
        <p:sp>
          <p:nvSpPr>
            <p:cNvPr id="14" name="object 14"/>
            <p:cNvSpPr/>
            <p:nvPr/>
          </p:nvSpPr>
          <p:spPr>
            <a:xfrm>
              <a:off x="789841" y="7010758"/>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15" name="object 15"/>
            <p:cNvSpPr/>
            <p:nvPr/>
          </p:nvSpPr>
          <p:spPr>
            <a:xfrm>
              <a:off x="789838" y="7010768"/>
              <a:ext cx="6521450" cy="556260"/>
            </a:xfrm>
            <a:custGeom>
              <a:avLst/>
              <a:gdLst/>
              <a:ahLst/>
              <a:cxnLst/>
              <a:rect l="l" t="t" r="r" b="b"/>
              <a:pathLst>
                <a:path w="6521450" h="556259">
                  <a:moveTo>
                    <a:pt x="6521107" y="0"/>
                  </a:moveTo>
                  <a:lnTo>
                    <a:pt x="6513792" y="0"/>
                  </a:lnTo>
                  <a:lnTo>
                    <a:pt x="0" y="0"/>
                  </a:lnTo>
                  <a:lnTo>
                    <a:pt x="0" y="7315"/>
                  </a:lnTo>
                  <a:lnTo>
                    <a:pt x="6513792" y="7315"/>
                  </a:lnTo>
                  <a:lnTo>
                    <a:pt x="6513792" y="548906"/>
                  </a:lnTo>
                  <a:lnTo>
                    <a:pt x="0" y="548906"/>
                  </a:lnTo>
                  <a:lnTo>
                    <a:pt x="0" y="556234"/>
                  </a:lnTo>
                  <a:lnTo>
                    <a:pt x="6513792" y="556234"/>
                  </a:lnTo>
                  <a:lnTo>
                    <a:pt x="6521107" y="556234"/>
                  </a:lnTo>
                  <a:lnTo>
                    <a:pt x="6521107" y="548906"/>
                  </a:lnTo>
                  <a:lnTo>
                    <a:pt x="6521107" y="7315"/>
                  </a:lnTo>
                  <a:lnTo>
                    <a:pt x="6521107" y="0"/>
                  </a:lnTo>
                  <a:close/>
                </a:path>
              </a:pathLst>
            </a:custGeom>
            <a:solidFill>
              <a:srgbClr val="DFDFDF"/>
            </a:solidFill>
          </p:spPr>
          <p:txBody>
            <a:bodyPr wrap="square" lIns="0" tIns="0" rIns="0" bIns="0" rtlCol="0"/>
            <a:lstStyle/>
            <a:p>
              <a:endParaRPr/>
            </a:p>
          </p:txBody>
        </p:sp>
        <p:sp>
          <p:nvSpPr>
            <p:cNvPr id="16" name="object 16"/>
            <p:cNvSpPr/>
            <p:nvPr/>
          </p:nvSpPr>
          <p:spPr>
            <a:xfrm>
              <a:off x="233608" y="7010758"/>
              <a:ext cx="563552" cy="556358"/>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p:nvPr/>
        </p:nvSpPr>
        <p:spPr>
          <a:xfrm>
            <a:off x="813736" y="7583565"/>
            <a:ext cx="105473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Dis-agree</a:t>
            </a:r>
            <a:r>
              <a:rPr sz="750" spc="-20" dirty="0">
                <a:latin typeface="DejaVu Sans Mono"/>
                <a:cs typeface="DejaVu Sans Mono"/>
              </a:rPr>
              <a:t> </a:t>
            </a:r>
            <a:r>
              <a:rPr sz="750" spc="-5" dirty="0">
                <a:latin typeface="DejaVu Sans Mono"/>
                <a:cs typeface="DejaVu Sans Mono"/>
              </a:rPr>
              <a:t>(2)</a:t>
            </a:r>
            <a:endParaRPr sz="750">
              <a:latin typeface="DejaVu Sans Mono"/>
              <a:cs typeface="DejaVu Sans Mono"/>
            </a:endParaRPr>
          </a:p>
        </p:txBody>
      </p:sp>
      <p:sp>
        <p:nvSpPr>
          <p:cNvPr id="18" name="object 18"/>
          <p:cNvSpPr txBox="1"/>
          <p:nvPr/>
        </p:nvSpPr>
        <p:spPr>
          <a:xfrm>
            <a:off x="2071666" y="7583565"/>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19</a:t>
            </a:r>
            <a:r>
              <a:rPr sz="750" dirty="0">
                <a:latin typeface="DejaVu Sans Mono"/>
                <a:cs typeface="DejaVu Sans Mono"/>
              </a:rPr>
              <a:t>8</a:t>
            </a:r>
            <a:endParaRPr sz="750">
              <a:latin typeface="DejaVu Sans Mono"/>
              <a:cs typeface="DejaVu Sans Mono"/>
            </a:endParaRPr>
          </a:p>
          <a:p>
            <a:pPr marL="69850">
              <a:lnSpc>
                <a:spcPct val="100000"/>
              </a:lnSpc>
              <a:spcBef>
                <a:spcPts val="20"/>
              </a:spcBef>
            </a:pPr>
            <a:r>
              <a:rPr sz="750" spc="-5" dirty="0">
                <a:latin typeface="DejaVu Sans Mono"/>
                <a:cs typeface="DejaVu Sans Mono"/>
              </a:rPr>
              <a:t>5</a:t>
            </a:r>
            <a:r>
              <a:rPr sz="750" dirty="0">
                <a:latin typeface="DejaVu Sans Mono"/>
                <a:cs typeface="DejaVu Sans Mono"/>
              </a:rPr>
              <a:t>1</a:t>
            </a:r>
            <a:endParaRPr sz="750">
              <a:latin typeface="DejaVu Sans Mono"/>
              <a:cs typeface="DejaVu Sans Mono"/>
            </a:endParaRPr>
          </a:p>
          <a:p>
            <a:pPr marL="69850">
              <a:lnSpc>
                <a:spcPct val="100000"/>
              </a:lnSpc>
              <a:spcBef>
                <a:spcPts val="20"/>
              </a:spcBef>
            </a:pPr>
            <a:r>
              <a:rPr sz="750" spc="-5" dirty="0">
                <a:latin typeface="DejaVu Sans Mono"/>
                <a:cs typeface="DejaVu Sans Mono"/>
              </a:rPr>
              <a:t>2</a:t>
            </a:r>
            <a:r>
              <a:rPr sz="750" dirty="0">
                <a:latin typeface="DejaVu Sans Mono"/>
                <a:cs typeface="DejaVu Sans Mono"/>
              </a:rPr>
              <a:t>0</a:t>
            </a:r>
            <a:endParaRPr sz="750">
              <a:latin typeface="DejaVu Sans Mono"/>
              <a:cs typeface="DejaVu Sans Mono"/>
            </a:endParaRPr>
          </a:p>
        </p:txBody>
      </p:sp>
      <p:sp>
        <p:nvSpPr>
          <p:cNvPr id="19" name="object 19"/>
          <p:cNvSpPr txBox="1"/>
          <p:nvPr/>
        </p:nvSpPr>
        <p:spPr>
          <a:xfrm>
            <a:off x="813736" y="7934871"/>
            <a:ext cx="591502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33 Return and replacement policy of the e-tailer is important for purchase decision, dtype:</a:t>
            </a:r>
            <a:r>
              <a:rPr sz="750" spc="-2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20" name="object 20"/>
          <p:cNvSpPr/>
          <p:nvPr/>
        </p:nvSpPr>
        <p:spPr>
          <a:xfrm>
            <a:off x="789840" y="8072113"/>
            <a:ext cx="5655409" cy="2319959"/>
          </a:xfrm>
          <a:prstGeom prst="rect">
            <a:avLst/>
          </a:prstGeom>
          <a:blipFill>
            <a:blip r:embed="rId6" cstate="print"/>
            <a:stretch>
              <a:fillRect/>
            </a:stretch>
          </a:blipFill>
        </p:spPr>
        <p:txBody>
          <a:bodyPr wrap="square" lIns="0" tIns="0" rIns="0" bIns="0" rtlCol="0"/>
          <a:lstStyle/>
          <a:p>
            <a:endParaRPr/>
          </a:p>
        </p:txBody>
      </p:sp>
      <p:sp>
        <p:nvSpPr>
          <p:cNvPr id="21" name="object 21"/>
          <p:cNvSpPr txBox="1"/>
          <p:nvPr/>
        </p:nvSpPr>
        <p:spPr>
          <a:xfrm>
            <a:off x="789841" y="2606735"/>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84975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'32 Shopping online is convenient and flexible'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'32 Shopping online is convenient and</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flexible'</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2" name="object 22"/>
          <p:cNvSpPr txBox="1"/>
          <p:nvPr/>
        </p:nvSpPr>
        <p:spPr>
          <a:xfrm>
            <a:off x="789841" y="7093201"/>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a:lnSpc>
                <a:spcPct val="100000"/>
              </a:lnSpc>
              <a:spcBef>
                <a:spcPts val="20"/>
              </a:spcBef>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'33 Return and replacement policy of the e-tailer is important for purchase decision'</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35" dirty="0">
                <a:solidFill>
                  <a:srgbClr val="212121"/>
                </a:solidFill>
                <a:latin typeface="DejaVu Sans Mono"/>
                <a:cs typeface="DejaVu Sans Mono"/>
              </a:rPr>
              <a:t> </a:t>
            </a:r>
            <a:r>
              <a:rPr sz="750" b="1" dirty="0">
                <a:solidFill>
                  <a:srgbClr val="AA21FF"/>
                </a:solidFill>
                <a:latin typeface="DejaVu Sans Mono"/>
                <a:cs typeface="DejaVu Sans Mono"/>
              </a:rPr>
              <a:t>=</a:t>
            </a:r>
            <a:endParaRPr sz="750">
              <a:latin typeface="DejaVu Sans Mono"/>
              <a:cs typeface="DejaVu Sans Mono"/>
            </a:endParaRPr>
          </a:p>
          <a:p>
            <a:pPr marL="81280">
              <a:lnSpc>
                <a:spcPct val="100000"/>
              </a:lnSpc>
              <a:spcBef>
                <a:spcPts val="20"/>
              </a:spcBef>
            </a:pP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'33 Return and replacement policy of the e-tailer is important for purchase</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decision'</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8088" y="106123"/>
            <a:ext cx="6430109"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Max </a:t>
            </a:r>
            <a:r>
              <a:rPr sz="1600" spc="-5" dirty="0">
                <a:solidFill>
                  <a:schemeClr val="accent2"/>
                </a:solidFill>
                <a:latin typeface="Arial"/>
                <a:cs typeface="Arial"/>
              </a:rPr>
              <a:t>people are strongly agree </a:t>
            </a:r>
            <a:r>
              <a:rPr sz="1600" dirty="0">
                <a:solidFill>
                  <a:schemeClr val="accent2"/>
                </a:solidFill>
                <a:latin typeface="Arial"/>
                <a:cs typeface="Arial"/>
              </a:rPr>
              <a:t>on </a:t>
            </a:r>
            <a:r>
              <a:rPr sz="1600" spc="-5" dirty="0">
                <a:solidFill>
                  <a:schemeClr val="accent2"/>
                </a:solidFill>
                <a:latin typeface="Arial"/>
                <a:cs typeface="Arial"/>
              </a:rPr>
              <a:t>the Return </a:t>
            </a:r>
            <a:r>
              <a:rPr sz="1600" dirty="0">
                <a:solidFill>
                  <a:schemeClr val="accent2"/>
                </a:solidFill>
                <a:latin typeface="Arial"/>
                <a:cs typeface="Arial"/>
              </a:rPr>
              <a:t>and </a:t>
            </a:r>
            <a:r>
              <a:rPr sz="1600" spc="-5" dirty="0">
                <a:solidFill>
                  <a:schemeClr val="accent2"/>
                </a:solidFill>
                <a:latin typeface="Arial"/>
                <a:cs typeface="Arial"/>
              </a:rPr>
              <a:t>replacement policy </a:t>
            </a:r>
            <a:r>
              <a:rPr sz="1600" dirty="0">
                <a:solidFill>
                  <a:schemeClr val="accent2"/>
                </a:solidFill>
                <a:latin typeface="Arial"/>
                <a:cs typeface="Arial"/>
              </a:rPr>
              <a:t>of </a:t>
            </a:r>
            <a:r>
              <a:rPr sz="1600" spc="-5" dirty="0">
                <a:solidFill>
                  <a:schemeClr val="accent2"/>
                </a:solidFill>
                <a:latin typeface="Arial"/>
                <a:cs typeface="Arial"/>
              </a:rPr>
              <a:t>the e-tailer </a:t>
            </a:r>
            <a:r>
              <a:rPr sz="1600" dirty="0">
                <a:solidFill>
                  <a:schemeClr val="accent2"/>
                </a:solidFill>
                <a:latin typeface="Arial"/>
                <a:cs typeface="Arial"/>
              </a:rPr>
              <a:t>is </a:t>
            </a:r>
            <a:r>
              <a:rPr sz="1600" spc="-5" dirty="0">
                <a:solidFill>
                  <a:schemeClr val="accent2"/>
                </a:solidFill>
                <a:latin typeface="Arial"/>
                <a:cs typeface="Arial"/>
              </a:rPr>
              <a:t>important for</a:t>
            </a:r>
            <a:r>
              <a:rPr sz="1600" spc="20" dirty="0">
                <a:solidFill>
                  <a:schemeClr val="accent2"/>
                </a:solidFill>
                <a:latin typeface="Arial"/>
                <a:cs typeface="Arial"/>
              </a:rPr>
              <a:t> </a:t>
            </a:r>
            <a:r>
              <a:rPr sz="1600" dirty="0">
                <a:solidFill>
                  <a:schemeClr val="accent2"/>
                </a:solidFill>
                <a:latin typeface="Arial"/>
                <a:cs typeface="Arial"/>
              </a:rPr>
              <a:t>purchase decision</a:t>
            </a:r>
          </a:p>
        </p:txBody>
      </p:sp>
      <p:grpSp>
        <p:nvGrpSpPr>
          <p:cNvPr id="3" name="object 3"/>
          <p:cNvGrpSpPr/>
          <p:nvPr/>
        </p:nvGrpSpPr>
        <p:grpSpPr>
          <a:xfrm>
            <a:off x="233608" y="782523"/>
            <a:ext cx="7077709" cy="556895"/>
            <a:chOff x="233608" y="782523"/>
            <a:chExt cx="7077709" cy="556895"/>
          </a:xfrm>
        </p:grpSpPr>
        <p:sp>
          <p:nvSpPr>
            <p:cNvPr id="4" name="object 4"/>
            <p:cNvSpPr/>
            <p:nvPr/>
          </p:nvSpPr>
          <p:spPr>
            <a:xfrm>
              <a:off x="789841" y="782564"/>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5" name="object 5"/>
            <p:cNvSpPr/>
            <p:nvPr/>
          </p:nvSpPr>
          <p:spPr>
            <a:xfrm>
              <a:off x="789838" y="782573"/>
              <a:ext cx="6521450" cy="556260"/>
            </a:xfrm>
            <a:custGeom>
              <a:avLst/>
              <a:gdLst/>
              <a:ahLst/>
              <a:cxnLst/>
              <a:rect l="l" t="t" r="r" b="b"/>
              <a:pathLst>
                <a:path w="6521450" h="556260">
                  <a:moveTo>
                    <a:pt x="6521107" y="0"/>
                  </a:moveTo>
                  <a:lnTo>
                    <a:pt x="6513792" y="0"/>
                  </a:lnTo>
                  <a:lnTo>
                    <a:pt x="0" y="0"/>
                  </a:lnTo>
                  <a:lnTo>
                    <a:pt x="0" y="7315"/>
                  </a:lnTo>
                  <a:lnTo>
                    <a:pt x="6513792" y="7315"/>
                  </a:lnTo>
                  <a:lnTo>
                    <a:pt x="6513792" y="548906"/>
                  </a:lnTo>
                  <a:lnTo>
                    <a:pt x="0" y="548906"/>
                  </a:lnTo>
                  <a:lnTo>
                    <a:pt x="0" y="556234"/>
                  </a:lnTo>
                  <a:lnTo>
                    <a:pt x="6513792" y="556234"/>
                  </a:lnTo>
                  <a:lnTo>
                    <a:pt x="6521107" y="556234"/>
                  </a:lnTo>
                  <a:lnTo>
                    <a:pt x="6521107" y="548906"/>
                  </a:lnTo>
                  <a:lnTo>
                    <a:pt x="6521107" y="7315"/>
                  </a:lnTo>
                  <a:lnTo>
                    <a:pt x="6521107" y="0"/>
                  </a:lnTo>
                  <a:close/>
                </a:path>
              </a:pathLst>
            </a:custGeom>
            <a:solidFill>
              <a:srgbClr val="DFDFDF"/>
            </a:solidFill>
          </p:spPr>
          <p:txBody>
            <a:bodyPr wrap="square" lIns="0" tIns="0" rIns="0" bIns="0" rtlCol="0"/>
            <a:lstStyle/>
            <a:p>
              <a:endParaRPr/>
            </a:p>
          </p:txBody>
        </p:sp>
        <p:sp>
          <p:nvSpPr>
            <p:cNvPr id="6" name="object 6"/>
            <p:cNvSpPr/>
            <p:nvPr/>
          </p:nvSpPr>
          <p:spPr>
            <a:xfrm>
              <a:off x="233608" y="782523"/>
              <a:ext cx="563552" cy="556274"/>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813736" y="1355371"/>
            <a:ext cx="105473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30" dirty="0">
                <a:latin typeface="DejaVu Sans Mono"/>
                <a:cs typeface="DejaVu Sans Mono"/>
              </a:rPr>
              <a:t> </a:t>
            </a:r>
            <a:r>
              <a:rPr sz="750" spc="-5" dirty="0">
                <a:latin typeface="DejaVu Sans Mono"/>
                <a:cs typeface="DejaVu Sans Mono"/>
              </a:rPr>
              <a:t>(3)</a:t>
            </a:r>
            <a:endParaRPr sz="750">
              <a:latin typeface="DejaVu Sans Mono"/>
              <a:cs typeface="DejaVu Sans Mono"/>
            </a:endParaRPr>
          </a:p>
        </p:txBody>
      </p:sp>
      <p:sp>
        <p:nvSpPr>
          <p:cNvPr id="8" name="object 8"/>
          <p:cNvSpPr txBox="1"/>
          <p:nvPr/>
        </p:nvSpPr>
        <p:spPr>
          <a:xfrm>
            <a:off x="2071666" y="1355371"/>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13</a:t>
            </a:r>
            <a:r>
              <a:rPr sz="750" dirty="0">
                <a:latin typeface="DejaVu Sans Mono"/>
                <a:cs typeface="DejaVu Sans Mono"/>
              </a:rPr>
              <a:t>3</a:t>
            </a:r>
            <a:endParaRPr sz="750">
              <a:latin typeface="DejaVu Sans Mono"/>
              <a:cs typeface="DejaVu Sans Mono"/>
            </a:endParaRPr>
          </a:p>
          <a:p>
            <a:pPr marL="69850">
              <a:lnSpc>
                <a:spcPct val="100000"/>
              </a:lnSpc>
              <a:spcBef>
                <a:spcPts val="20"/>
              </a:spcBef>
            </a:pPr>
            <a:r>
              <a:rPr sz="750" spc="-5" dirty="0">
                <a:latin typeface="DejaVu Sans Mono"/>
                <a:cs typeface="DejaVu Sans Mono"/>
              </a:rPr>
              <a:t>8</a:t>
            </a:r>
            <a:r>
              <a:rPr sz="750" dirty="0">
                <a:latin typeface="DejaVu Sans Mono"/>
                <a:cs typeface="DejaVu Sans Mono"/>
              </a:rPr>
              <a:t>0</a:t>
            </a:r>
            <a:endParaRPr sz="750">
              <a:latin typeface="DejaVu Sans Mono"/>
              <a:cs typeface="DejaVu Sans Mono"/>
            </a:endParaRPr>
          </a:p>
          <a:p>
            <a:pPr marL="69850">
              <a:lnSpc>
                <a:spcPct val="100000"/>
              </a:lnSpc>
              <a:spcBef>
                <a:spcPts val="20"/>
              </a:spcBef>
            </a:pPr>
            <a:r>
              <a:rPr sz="750" spc="-5" dirty="0">
                <a:latin typeface="DejaVu Sans Mono"/>
                <a:cs typeface="DejaVu Sans Mono"/>
              </a:rPr>
              <a:t>5</a:t>
            </a:r>
            <a:r>
              <a:rPr sz="750" dirty="0">
                <a:latin typeface="DejaVu Sans Mono"/>
                <a:cs typeface="DejaVu Sans Mono"/>
              </a:rPr>
              <a:t>6</a:t>
            </a:r>
            <a:endParaRPr sz="750">
              <a:latin typeface="DejaVu Sans Mono"/>
              <a:cs typeface="DejaVu Sans Mono"/>
            </a:endParaRPr>
          </a:p>
        </p:txBody>
      </p:sp>
      <p:sp>
        <p:nvSpPr>
          <p:cNvPr id="9" name="object 9"/>
          <p:cNvSpPr txBox="1"/>
          <p:nvPr/>
        </p:nvSpPr>
        <p:spPr>
          <a:xfrm>
            <a:off x="813736" y="1706677"/>
            <a:ext cx="591502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35 Displaying quality Information on the website improves satisfaction of customers, dtype:</a:t>
            </a:r>
            <a:r>
              <a:rPr sz="750" spc="-3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0" name="object 10"/>
          <p:cNvSpPr/>
          <p:nvPr/>
        </p:nvSpPr>
        <p:spPr>
          <a:xfrm>
            <a:off x="789840" y="1843797"/>
            <a:ext cx="5731609" cy="232008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717533" y="3839587"/>
            <a:ext cx="6107430" cy="1312282"/>
          </a:xfrm>
          <a:prstGeom prst="rect">
            <a:avLst/>
          </a:prstGeom>
        </p:spPr>
        <p:txBody>
          <a:bodyPr vert="horz" wrap="square" lIns="0" tIns="12065" rIns="0" bIns="0" rtlCol="0">
            <a:spAutoFit/>
          </a:bodyPr>
          <a:lstStyle/>
          <a:p>
            <a:pPr marL="12700" marR="5080">
              <a:lnSpc>
                <a:spcPct val="132100"/>
              </a:lnSpc>
              <a:spcBef>
                <a:spcPts val="95"/>
              </a:spcBef>
            </a:pPr>
            <a:r>
              <a:rPr sz="1600" spc="-5" dirty="0">
                <a:solidFill>
                  <a:schemeClr val="accent2"/>
                </a:solidFill>
                <a:latin typeface="Arial"/>
                <a:cs typeface="Arial"/>
              </a:rPr>
              <a:t>Satisfaction </a:t>
            </a:r>
            <a:r>
              <a:rPr sz="1600" dirty="0">
                <a:solidFill>
                  <a:schemeClr val="accent2"/>
                </a:solidFill>
                <a:latin typeface="Arial"/>
                <a:cs typeface="Arial"/>
              </a:rPr>
              <a:t>is </a:t>
            </a:r>
            <a:r>
              <a:rPr sz="1600" spc="-5" dirty="0">
                <a:solidFill>
                  <a:schemeClr val="accent2"/>
                </a:solidFill>
                <a:latin typeface="Arial"/>
                <a:cs typeface="Arial"/>
              </a:rPr>
              <a:t>the </a:t>
            </a:r>
            <a:r>
              <a:rPr sz="1600" dirty="0">
                <a:solidFill>
                  <a:schemeClr val="accent2"/>
                </a:solidFill>
                <a:latin typeface="Arial"/>
                <a:cs typeface="Arial"/>
              </a:rPr>
              <a:t>most </a:t>
            </a:r>
            <a:r>
              <a:rPr sz="1600" spc="-5" dirty="0">
                <a:solidFill>
                  <a:schemeClr val="accent2"/>
                </a:solidFill>
                <a:latin typeface="Arial"/>
                <a:cs typeface="Arial"/>
              </a:rPr>
              <a:t>important function </a:t>
            </a:r>
            <a:r>
              <a:rPr sz="1600" dirty="0">
                <a:solidFill>
                  <a:schemeClr val="accent2"/>
                </a:solidFill>
                <a:latin typeface="Arial"/>
                <a:cs typeface="Arial"/>
              </a:rPr>
              <a:t>in </a:t>
            </a:r>
            <a:r>
              <a:rPr sz="1600" spc="-5" dirty="0">
                <a:solidFill>
                  <a:schemeClr val="accent2"/>
                </a:solidFill>
                <a:latin typeface="Arial"/>
                <a:cs typeface="Arial"/>
              </a:rPr>
              <a:t>the terms </a:t>
            </a:r>
            <a:r>
              <a:rPr sz="1600" dirty="0">
                <a:solidFill>
                  <a:schemeClr val="accent2"/>
                </a:solidFill>
                <a:latin typeface="Arial"/>
                <a:cs typeface="Arial"/>
              </a:rPr>
              <a:t>of any buisness to </a:t>
            </a:r>
            <a:r>
              <a:rPr sz="1600" spc="-5" dirty="0">
                <a:solidFill>
                  <a:schemeClr val="accent2"/>
                </a:solidFill>
                <a:latin typeface="Arial"/>
                <a:cs typeface="Arial"/>
              </a:rPr>
              <a:t>satisfied the </a:t>
            </a:r>
            <a:r>
              <a:rPr sz="1600" dirty="0">
                <a:solidFill>
                  <a:schemeClr val="accent2"/>
                </a:solidFill>
                <a:latin typeface="Arial"/>
                <a:cs typeface="Arial"/>
              </a:rPr>
              <a:t>customer and hence Max </a:t>
            </a:r>
            <a:r>
              <a:rPr sz="1600" spc="-5" dirty="0">
                <a:solidFill>
                  <a:schemeClr val="accent2"/>
                </a:solidFill>
                <a:latin typeface="Arial"/>
                <a:cs typeface="Arial"/>
              </a:rPr>
              <a:t>people </a:t>
            </a:r>
            <a:r>
              <a:rPr sz="1600" dirty="0">
                <a:solidFill>
                  <a:schemeClr val="accent2"/>
                </a:solidFill>
                <a:latin typeface="Arial"/>
                <a:cs typeface="Arial"/>
              </a:rPr>
              <a:t>in </a:t>
            </a:r>
            <a:r>
              <a:rPr sz="1600" spc="-5" dirty="0">
                <a:solidFill>
                  <a:schemeClr val="accent2"/>
                </a:solidFill>
                <a:latin typeface="Arial"/>
                <a:cs typeface="Arial"/>
              </a:rPr>
              <a:t>the data are  Strongly agree </a:t>
            </a:r>
            <a:r>
              <a:rPr sz="1600" dirty="0">
                <a:solidFill>
                  <a:schemeClr val="accent2"/>
                </a:solidFill>
                <a:latin typeface="Arial"/>
                <a:cs typeface="Arial"/>
              </a:rPr>
              <a:t>in </a:t>
            </a:r>
            <a:r>
              <a:rPr sz="1600" spc="-5" dirty="0">
                <a:solidFill>
                  <a:schemeClr val="accent2"/>
                </a:solidFill>
                <a:latin typeface="Arial"/>
                <a:cs typeface="Arial"/>
              </a:rPr>
              <a:t>Displaying quality Information </a:t>
            </a:r>
            <a:r>
              <a:rPr sz="1600" dirty="0">
                <a:solidFill>
                  <a:schemeClr val="accent2"/>
                </a:solidFill>
                <a:latin typeface="Arial"/>
                <a:cs typeface="Arial"/>
              </a:rPr>
              <a:t>on </a:t>
            </a:r>
            <a:r>
              <a:rPr sz="1600" spc="-5" dirty="0">
                <a:solidFill>
                  <a:schemeClr val="accent2"/>
                </a:solidFill>
                <a:latin typeface="Arial"/>
                <a:cs typeface="Arial"/>
              </a:rPr>
              <a:t>the website improves satisfaction </a:t>
            </a:r>
            <a:r>
              <a:rPr sz="1600" dirty="0">
                <a:solidFill>
                  <a:schemeClr val="accent2"/>
                </a:solidFill>
                <a:latin typeface="Arial"/>
                <a:cs typeface="Arial"/>
              </a:rPr>
              <a:t>of</a:t>
            </a:r>
            <a:r>
              <a:rPr sz="1600" spc="75" dirty="0">
                <a:solidFill>
                  <a:schemeClr val="accent2"/>
                </a:solidFill>
                <a:latin typeface="Arial"/>
                <a:cs typeface="Arial"/>
              </a:rPr>
              <a:t> </a:t>
            </a:r>
            <a:r>
              <a:rPr sz="1600" dirty="0">
                <a:solidFill>
                  <a:schemeClr val="accent2"/>
                </a:solidFill>
                <a:latin typeface="Arial"/>
                <a:cs typeface="Arial"/>
              </a:rPr>
              <a:t>customers</a:t>
            </a:r>
          </a:p>
        </p:txBody>
      </p:sp>
      <p:grpSp>
        <p:nvGrpSpPr>
          <p:cNvPr id="12" name="object 12"/>
          <p:cNvGrpSpPr/>
          <p:nvPr/>
        </p:nvGrpSpPr>
        <p:grpSpPr>
          <a:xfrm>
            <a:off x="233608" y="5151891"/>
            <a:ext cx="7077709" cy="556895"/>
            <a:chOff x="233608" y="5151891"/>
            <a:chExt cx="7077709" cy="556895"/>
          </a:xfrm>
        </p:grpSpPr>
        <p:sp>
          <p:nvSpPr>
            <p:cNvPr id="13" name="object 13"/>
            <p:cNvSpPr/>
            <p:nvPr/>
          </p:nvSpPr>
          <p:spPr>
            <a:xfrm>
              <a:off x="789841" y="5151927"/>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14" name="object 14"/>
            <p:cNvSpPr/>
            <p:nvPr/>
          </p:nvSpPr>
          <p:spPr>
            <a:xfrm>
              <a:off x="789838" y="5151932"/>
              <a:ext cx="6521450" cy="556260"/>
            </a:xfrm>
            <a:custGeom>
              <a:avLst/>
              <a:gdLst/>
              <a:ahLst/>
              <a:cxnLst/>
              <a:rect l="l" t="t" r="r" b="b"/>
              <a:pathLst>
                <a:path w="6521450" h="556260">
                  <a:moveTo>
                    <a:pt x="6521107" y="0"/>
                  </a:moveTo>
                  <a:lnTo>
                    <a:pt x="6513792" y="0"/>
                  </a:lnTo>
                  <a:lnTo>
                    <a:pt x="0" y="0"/>
                  </a:lnTo>
                  <a:lnTo>
                    <a:pt x="0" y="7315"/>
                  </a:lnTo>
                  <a:lnTo>
                    <a:pt x="6513792" y="7315"/>
                  </a:lnTo>
                  <a:lnTo>
                    <a:pt x="6513792" y="548919"/>
                  </a:lnTo>
                  <a:lnTo>
                    <a:pt x="0" y="548919"/>
                  </a:lnTo>
                  <a:lnTo>
                    <a:pt x="0" y="556234"/>
                  </a:lnTo>
                  <a:lnTo>
                    <a:pt x="6513792" y="556234"/>
                  </a:lnTo>
                  <a:lnTo>
                    <a:pt x="6521107" y="556234"/>
                  </a:lnTo>
                  <a:lnTo>
                    <a:pt x="6521107" y="548919"/>
                  </a:lnTo>
                  <a:lnTo>
                    <a:pt x="6521107" y="7315"/>
                  </a:lnTo>
                  <a:lnTo>
                    <a:pt x="6521107" y="0"/>
                  </a:lnTo>
                  <a:close/>
                </a:path>
              </a:pathLst>
            </a:custGeom>
            <a:solidFill>
              <a:srgbClr val="DFDFDF"/>
            </a:solidFill>
          </p:spPr>
          <p:txBody>
            <a:bodyPr wrap="square" lIns="0" tIns="0" rIns="0" bIns="0" rtlCol="0"/>
            <a:lstStyle/>
            <a:p>
              <a:endParaRPr/>
            </a:p>
          </p:txBody>
        </p:sp>
        <p:sp>
          <p:nvSpPr>
            <p:cNvPr id="15" name="object 15"/>
            <p:cNvSpPr/>
            <p:nvPr/>
          </p:nvSpPr>
          <p:spPr>
            <a:xfrm>
              <a:off x="233608" y="5151891"/>
              <a:ext cx="563552" cy="556270"/>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813736" y="5724735"/>
            <a:ext cx="1226820"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4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Strongly disagree</a:t>
            </a:r>
            <a:r>
              <a:rPr sz="750" spc="-8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p>
            <a:pPr marL="12700">
              <a:lnSpc>
                <a:spcPct val="100000"/>
              </a:lnSpc>
              <a:spcBef>
                <a:spcPts val="25"/>
              </a:spcBef>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20" dirty="0">
                <a:latin typeface="DejaVu Sans Mono"/>
                <a:cs typeface="DejaVu Sans Mono"/>
              </a:rPr>
              <a:t> </a:t>
            </a:r>
            <a:r>
              <a:rPr sz="750" spc="-5" dirty="0">
                <a:latin typeface="DejaVu Sans Mono"/>
                <a:cs typeface="DejaVu Sans Mono"/>
              </a:rPr>
              <a:t>(3)</a:t>
            </a:r>
            <a:endParaRPr sz="750">
              <a:latin typeface="DejaVu Sans Mono"/>
              <a:cs typeface="DejaVu Sans Mono"/>
            </a:endParaRPr>
          </a:p>
        </p:txBody>
      </p:sp>
      <p:sp>
        <p:nvSpPr>
          <p:cNvPr id="17" name="object 17"/>
          <p:cNvSpPr txBox="1"/>
          <p:nvPr/>
        </p:nvSpPr>
        <p:spPr>
          <a:xfrm>
            <a:off x="2243202" y="5724735"/>
            <a:ext cx="197485" cy="608330"/>
          </a:xfrm>
          <a:prstGeom prst="rect">
            <a:avLst/>
          </a:prstGeom>
        </p:spPr>
        <p:txBody>
          <a:bodyPr vert="horz" wrap="square" lIns="0" tIns="12700" rIns="0" bIns="0" rtlCol="0">
            <a:spAutoFit/>
          </a:bodyPr>
          <a:lstStyle/>
          <a:p>
            <a:pPr marR="5080" algn="r">
              <a:lnSpc>
                <a:spcPct val="100000"/>
              </a:lnSpc>
              <a:spcBef>
                <a:spcPts val="100"/>
              </a:spcBef>
            </a:pPr>
            <a:r>
              <a:rPr sz="750" spc="-5" dirty="0">
                <a:latin typeface="DejaVu Sans Mono"/>
                <a:cs typeface="DejaVu Sans Mono"/>
              </a:rPr>
              <a:t>12</a:t>
            </a:r>
            <a:r>
              <a:rPr sz="750" dirty="0">
                <a:latin typeface="DejaVu Sans Mono"/>
                <a:cs typeface="DejaVu Sans Mono"/>
              </a:rPr>
              <a:t>2</a:t>
            </a:r>
            <a:endParaRPr sz="750">
              <a:latin typeface="DejaVu Sans Mono"/>
              <a:cs typeface="DejaVu Sans Mono"/>
            </a:endParaRPr>
          </a:p>
          <a:p>
            <a:pPr marR="5080" algn="r">
              <a:lnSpc>
                <a:spcPct val="100000"/>
              </a:lnSpc>
              <a:spcBef>
                <a:spcPts val="20"/>
              </a:spcBef>
            </a:pPr>
            <a:r>
              <a:rPr sz="750" spc="-5" dirty="0">
                <a:latin typeface="DejaVu Sans Mono"/>
                <a:cs typeface="DejaVu Sans Mono"/>
              </a:rPr>
              <a:t>11</a:t>
            </a:r>
            <a:r>
              <a:rPr sz="750" dirty="0">
                <a:latin typeface="DejaVu Sans Mono"/>
                <a:cs typeface="DejaVu Sans Mono"/>
              </a:rPr>
              <a:t>7</a:t>
            </a:r>
            <a:endParaRPr sz="750">
              <a:latin typeface="DejaVu Sans Mono"/>
              <a:cs typeface="DejaVu Sans Mono"/>
            </a:endParaRPr>
          </a:p>
          <a:p>
            <a:pPr marR="5080" algn="r">
              <a:lnSpc>
                <a:spcPct val="100000"/>
              </a:lnSpc>
              <a:spcBef>
                <a:spcPts val="20"/>
              </a:spcBef>
            </a:pPr>
            <a:r>
              <a:rPr sz="750" spc="-5" dirty="0">
                <a:latin typeface="DejaVu Sans Mono"/>
                <a:cs typeface="DejaVu Sans Mono"/>
              </a:rPr>
              <a:t>1</a:t>
            </a:r>
            <a:r>
              <a:rPr sz="750" dirty="0">
                <a:latin typeface="DejaVu Sans Mono"/>
                <a:cs typeface="DejaVu Sans Mono"/>
              </a:rPr>
              <a:t>8</a:t>
            </a:r>
            <a:endParaRPr sz="750">
              <a:latin typeface="DejaVu Sans Mono"/>
              <a:cs typeface="DejaVu Sans Mono"/>
            </a:endParaRPr>
          </a:p>
          <a:p>
            <a:pPr marR="5080" algn="r">
              <a:lnSpc>
                <a:spcPct val="100000"/>
              </a:lnSpc>
              <a:spcBef>
                <a:spcPts val="25"/>
              </a:spcBef>
            </a:pPr>
            <a:r>
              <a:rPr sz="750" dirty="0">
                <a:latin typeface="DejaVu Sans Mono"/>
                <a:cs typeface="DejaVu Sans Mono"/>
              </a:rPr>
              <a:t>7</a:t>
            </a:r>
            <a:endParaRPr sz="750">
              <a:latin typeface="DejaVu Sans Mono"/>
              <a:cs typeface="DejaVu Sans Mono"/>
            </a:endParaRPr>
          </a:p>
          <a:p>
            <a:pPr marR="5080" algn="r">
              <a:lnSpc>
                <a:spcPct val="100000"/>
              </a:lnSpc>
              <a:spcBef>
                <a:spcPts val="20"/>
              </a:spcBef>
            </a:pPr>
            <a:r>
              <a:rPr sz="750" dirty="0">
                <a:latin typeface="DejaVu Sans Mono"/>
                <a:cs typeface="DejaVu Sans Mono"/>
              </a:rPr>
              <a:t>5</a:t>
            </a:r>
            <a:endParaRPr sz="750">
              <a:latin typeface="DejaVu Sans Mono"/>
              <a:cs typeface="DejaVu Sans Mono"/>
            </a:endParaRPr>
          </a:p>
        </p:txBody>
      </p:sp>
      <p:sp>
        <p:nvSpPr>
          <p:cNvPr id="18" name="object 18"/>
          <p:cNvSpPr txBox="1"/>
          <p:nvPr/>
        </p:nvSpPr>
        <p:spPr>
          <a:xfrm>
            <a:off x="813736" y="6310244"/>
            <a:ext cx="385699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38 User satisfaction cannot exist without trust, dtype:</a:t>
            </a:r>
            <a:r>
              <a:rPr sz="750" spc="-5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9" name="object 19"/>
          <p:cNvSpPr/>
          <p:nvPr/>
        </p:nvSpPr>
        <p:spPr>
          <a:xfrm>
            <a:off x="233608" y="6564135"/>
            <a:ext cx="6650963" cy="2320080"/>
          </a:xfrm>
          <a:prstGeom prst="rect">
            <a:avLst/>
          </a:prstGeom>
          <a:blipFill>
            <a:blip r:embed="rId5" cstate="print"/>
            <a:stretch>
              <a:fillRect/>
            </a:stretch>
          </a:blipFill>
        </p:spPr>
        <p:txBody>
          <a:bodyPr wrap="square" lIns="0" tIns="0" rIns="0" bIns="0" rtlCol="0"/>
          <a:lstStyle/>
          <a:p>
            <a:endParaRPr/>
          </a:p>
        </p:txBody>
      </p:sp>
      <p:sp>
        <p:nvSpPr>
          <p:cNvPr id="20" name="object 20"/>
          <p:cNvSpPr txBox="1"/>
          <p:nvPr/>
        </p:nvSpPr>
        <p:spPr>
          <a:xfrm>
            <a:off x="559666" y="8650173"/>
            <a:ext cx="5998845" cy="844462"/>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solidFill>
                <a:latin typeface="Arial"/>
                <a:cs typeface="Arial"/>
              </a:rPr>
              <a:t>A</a:t>
            </a:r>
            <a:r>
              <a:rPr spc="5" dirty="0">
                <a:solidFill>
                  <a:schemeClr val="accent2"/>
                </a:solidFill>
                <a:latin typeface="Arial"/>
                <a:cs typeface="Arial"/>
              </a:rPr>
              <a:t> </a:t>
            </a:r>
            <a:r>
              <a:rPr spc="-5" dirty="0">
                <a:solidFill>
                  <a:schemeClr val="accent2"/>
                </a:solidFill>
                <a:latin typeface="Arial"/>
                <a:cs typeface="Arial"/>
              </a:rPr>
              <a:t>lot</a:t>
            </a:r>
            <a:r>
              <a:rPr spc="10" dirty="0">
                <a:solidFill>
                  <a:schemeClr val="accent2"/>
                </a:solidFill>
                <a:latin typeface="Arial"/>
                <a:cs typeface="Arial"/>
              </a:rPr>
              <a:t> </a:t>
            </a:r>
            <a:r>
              <a:rPr dirty="0">
                <a:solidFill>
                  <a:schemeClr val="accent2"/>
                </a:solidFill>
                <a:latin typeface="Arial"/>
                <a:cs typeface="Arial"/>
              </a:rPr>
              <a:t>of</a:t>
            </a:r>
            <a:r>
              <a:rPr spc="10" dirty="0">
                <a:solidFill>
                  <a:schemeClr val="accent2"/>
                </a:solidFill>
                <a:latin typeface="Arial"/>
                <a:cs typeface="Arial"/>
              </a:rPr>
              <a:t> </a:t>
            </a:r>
            <a:r>
              <a:rPr spc="-5" dirty="0">
                <a:solidFill>
                  <a:schemeClr val="accent2"/>
                </a:solidFill>
                <a:latin typeface="Arial"/>
                <a:cs typeface="Arial"/>
              </a:rPr>
              <a:t>people</a:t>
            </a:r>
            <a:r>
              <a:rPr spc="10" dirty="0">
                <a:solidFill>
                  <a:schemeClr val="accent2"/>
                </a:solidFill>
                <a:latin typeface="Arial"/>
                <a:cs typeface="Arial"/>
              </a:rPr>
              <a:t> </a:t>
            </a:r>
            <a:r>
              <a:rPr dirty="0">
                <a:solidFill>
                  <a:schemeClr val="accent2"/>
                </a:solidFill>
                <a:latin typeface="Arial"/>
                <a:cs typeface="Arial"/>
              </a:rPr>
              <a:t>Thinks</a:t>
            </a:r>
            <a:r>
              <a:rPr spc="10" dirty="0">
                <a:solidFill>
                  <a:schemeClr val="accent2"/>
                </a:solidFill>
                <a:latin typeface="Arial"/>
                <a:cs typeface="Arial"/>
              </a:rPr>
              <a:t> </a:t>
            </a:r>
            <a:r>
              <a:rPr dirty="0">
                <a:solidFill>
                  <a:schemeClr val="accent2"/>
                </a:solidFill>
                <a:latin typeface="Arial"/>
                <a:cs typeface="Arial"/>
              </a:rPr>
              <a:t>and</a:t>
            </a:r>
            <a:r>
              <a:rPr spc="10" dirty="0">
                <a:solidFill>
                  <a:schemeClr val="accent2"/>
                </a:solidFill>
                <a:latin typeface="Arial"/>
                <a:cs typeface="Arial"/>
              </a:rPr>
              <a:t> </a:t>
            </a:r>
            <a:r>
              <a:rPr spc="-5" dirty="0">
                <a:solidFill>
                  <a:schemeClr val="accent2"/>
                </a:solidFill>
                <a:latin typeface="Arial"/>
                <a:cs typeface="Arial"/>
              </a:rPr>
              <a:t>its</a:t>
            </a:r>
            <a:r>
              <a:rPr spc="10" dirty="0">
                <a:solidFill>
                  <a:schemeClr val="accent2"/>
                </a:solidFill>
                <a:latin typeface="Arial"/>
                <a:cs typeface="Arial"/>
              </a:rPr>
              <a:t> </a:t>
            </a:r>
            <a:r>
              <a:rPr dirty="0">
                <a:solidFill>
                  <a:schemeClr val="accent2"/>
                </a:solidFill>
                <a:latin typeface="Arial"/>
                <a:cs typeface="Arial"/>
              </a:rPr>
              <a:t>also</a:t>
            </a:r>
            <a:r>
              <a:rPr spc="10" dirty="0">
                <a:solidFill>
                  <a:schemeClr val="accent2"/>
                </a:solidFill>
                <a:latin typeface="Arial"/>
                <a:cs typeface="Arial"/>
              </a:rPr>
              <a:t> </a:t>
            </a:r>
            <a:r>
              <a:rPr dirty="0">
                <a:solidFill>
                  <a:schemeClr val="accent2"/>
                </a:solidFill>
                <a:latin typeface="Arial"/>
                <a:cs typeface="Arial"/>
              </a:rPr>
              <a:t>a</a:t>
            </a:r>
            <a:r>
              <a:rPr spc="10" dirty="0">
                <a:solidFill>
                  <a:schemeClr val="accent2"/>
                </a:solidFill>
                <a:latin typeface="Arial"/>
                <a:cs typeface="Arial"/>
              </a:rPr>
              <a:t> </a:t>
            </a:r>
            <a:r>
              <a:rPr dirty="0">
                <a:solidFill>
                  <a:schemeClr val="accent2"/>
                </a:solidFill>
                <a:latin typeface="Arial"/>
                <a:cs typeface="Arial"/>
              </a:rPr>
              <a:t>fact</a:t>
            </a:r>
            <a:r>
              <a:rPr spc="10" dirty="0">
                <a:solidFill>
                  <a:schemeClr val="accent2"/>
                </a:solidFill>
                <a:latin typeface="Arial"/>
                <a:cs typeface="Arial"/>
              </a:rPr>
              <a:t> </a:t>
            </a:r>
            <a:r>
              <a:rPr spc="-5" dirty="0">
                <a:solidFill>
                  <a:schemeClr val="accent2"/>
                </a:solidFill>
                <a:latin typeface="Arial"/>
                <a:cs typeface="Arial"/>
              </a:rPr>
              <a:t>tht</a:t>
            </a:r>
            <a:r>
              <a:rPr spc="10" dirty="0">
                <a:solidFill>
                  <a:schemeClr val="accent2"/>
                </a:solidFill>
                <a:latin typeface="Arial"/>
                <a:cs typeface="Arial"/>
              </a:rPr>
              <a:t> </a:t>
            </a:r>
            <a:r>
              <a:rPr spc="-5" dirty="0">
                <a:solidFill>
                  <a:schemeClr val="accent2"/>
                </a:solidFill>
                <a:latin typeface="Arial"/>
                <a:cs typeface="Arial"/>
              </a:rPr>
              <a:t>the</a:t>
            </a:r>
            <a:r>
              <a:rPr spc="10" dirty="0">
                <a:solidFill>
                  <a:schemeClr val="accent2"/>
                </a:solidFill>
                <a:latin typeface="Arial"/>
                <a:cs typeface="Arial"/>
              </a:rPr>
              <a:t> </a:t>
            </a:r>
            <a:r>
              <a:rPr spc="-5" dirty="0">
                <a:solidFill>
                  <a:schemeClr val="accent2"/>
                </a:solidFill>
                <a:latin typeface="Arial"/>
                <a:cs typeface="Arial"/>
              </a:rPr>
              <a:t>people</a:t>
            </a:r>
            <a:r>
              <a:rPr spc="10" dirty="0">
                <a:solidFill>
                  <a:schemeClr val="accent2"/>
                </a:solidFill>
                <a:latin typeface="Arial"/>
                <a:cs typeface="Arial"/>
              </a:rPr>
              <a:t> </a:t>
            </a:r>
            <a:r>
              <a:rPr spc="-5" dirty="0">
                <a:solidFill>
                  <a:schemeClr val="accent2"/>
                </a:solidFill>
                <a:latin typeface="Arial"/>
                <a:cs typeface="Arial"/>
              </a:rPr>
              <a:t>whio</a:t>
            </a:r>
            <a:r>
              <a:rPr spc="10" dirty="0">
                <a:solidFill>
                  <a:schemeClr val="accent2"/>
                </a:solidFill>
                <a:latin typeface="Arial"/>
                <a:cs typeface="Arial"/>
              </a:rPr>
              <a:t> </a:t>
            </a:r>
            <a:r>
              <a:rPr spc="-5" dirty="0">
                <a:solidFill>
                  <a:schemeClr val="accent2"/>
                </a:solidFill>
                <a:latin typeface="Arial"/>
                <a:cs typeface="Arial"/>
              </a:rPr>
              <a:t>are</a:t>
            </a:r>
            <a:r>
              <a:rPr spc="10" dirty="0">
                <a:solidFill>
                  <a:schemeClr val="accent2"/>
                </a:solidFill>
                <a:latin typeface="Arial"/>
                <a:cs typeface="Arial"/>
              </a:rPr>
              <a:t> </a:t>
            </a:r>
            <a:r>
              <a:rPr spc="-5" dirty="0">
                <a:solidFill>
                  <a:schemeClr val="accent2"/>
                </a:solidFill>
                <a:latin typeface="Arial"/>
                <a:cs typeface="Arial"/>
              </a:rPr>
              <a:t>strongly</a:t>
            </a:r>
            <a:r>
              <a:rPr spc="10" dirty="0">
                <a:solidFill>
                  <a:schemeClr val="accent2"/>
                </a:solidFill>
                <a:latin typeface="Arial"/>
                <a:cs typeface="Arial"/>
              </a:rPr>
              <a:t> </a:t>
            </a:r>
            <a:r>
              <a:rPr spc="-5" dirty="0">
                <a:solidFill>
                  <a:schemeClr val="accent2"/>
                </a:solidFill>
                <a:latin typeface="Arial"/>
                <a:cs typeface="Arial"/>
              </a:rPr>
              <a:t>agree</a:t>
            </a:r>
            <a:r>
              <a:rPr spc="10" dirty="0">
                <a:solidFill>
                  <a:schemeClr val="accent2"/>
                </a:solidFill>
                <a:latin typeface="Arial"/>
                <a:cs typeface="Arial"/>
              </a:rPr>
              <a:t> </a:t>
            </a:r>
            <a:r>
              <a:rPr spc="-5" dirty="0">
                <a:solidFill>
                  <a:schemeClr val="accent2"/>
                </a:solidFill>
                <a:latin typeface="Arial"/>
                <a:cs typeface="Arial"/>
              </a:rPr>
              <a:t>about</a:t>
            </a:r>
            <a:r>
              <a:rPr spc="10" dirty="0">
                <a:solidFill>
                  <a:schemeClr val="accent2"/>
                </a:solidFill>
                <a:latin typeface="Arial"/>
                <a:cs typeface="Arial"/>
              </a:rPr>
              <a:t> </a:t>
            </a:r>
            <a:r>
              <a:rPr spc="-5" dirty="0">
                <a:solidFill>
                  <a:schemeClr val="accent2"/>
                </a:solidFill>
                <a:latin typeface="Arial"/>
                <a:cs typeface="Arial"/>
              </a:rPr>
              <a:t>that</a:t>
            </a:r>
            <a:r>
              <a:rPr spc="10" dirty="0">
                <a:solidFill>
                  <a:schemeClr val="accent2"/>
                </a:solidFill>
                <a:latin typeface="Arial"/>
                <a:cs typeface="Arial"/>
              </a:rPr>
              <a:t> </a:t>
            </a:r>
            <a:r>
              <a:rPr dirty="0">
                <a:solidFill>
                  <a:schemeClr val="accent2"/>
                </a:solidFill>
                <a:latin typeface="Arial"/>
                <a:cs typeface="Arial"/>
              </a:rPr>
              <a:t>User</a:t>
            </a:r>
            <a:r>
              <a:rPr spc="10" dirty="0">
                <a:solidFill>
                  <a:schemeClr val="accent2"/>
                </a:solidFill>
                <a:latin typeface="Arial"/>
                <a:cs typeface="Arial"/>
              </a:rPr>
              <a:t> </a:t>
            </a:r>
            <a:r>
              <a:rPr spc="-5" dirty="0">
                <a:solidFill>
                  <a:schemeClr val="accent2"/>
                </a:solidFill>
                <a:latin typeface="Arial"/>
                <a:cs typeface="Arial"/>
              </a:rPr>
              <a:t>satisfaction</a:t>
            </a:r>
            <a:r>
              <a:rPr spc="10" dirty="0">
                <a:solidFill>
                  <a:schemeClr val="accent2"/>
                </a:solidFill>
                <a:latin typeface="Arial"/>
                <a:cs typeface="Arial"/>
              </a:rPr>
              <a:t> </a:t>
            </a:r>
            <a:r>
              <a:rPr dirty="0">
                <a:solidFill>
                  <a:schemeClr val="accent2"/>
                </a:solidFill>
                <a:latin typeface="Arial"/>
                <a:cs typeface="Arial"/>
              </a:rPr>
              <a:t>cannot</a:t>
            </a:r>
            <a:r>
              <a:rPr spc="10" dirty="0">
                <a:solidFill>
                  <a:schemeClr val="accent2"/>
                </a:solidFill>
                <a:latin typeface="Arial"/>
                <a:cs typeface="Arial"/>
              </a:rPr>
              <a:t> </a:t>
            </a:r>
            <a:r>
              <a:rPr dirty="0">
                <a:solidFill>
                  <a:schemeClr val="accent2"/>
                </a:solidFill>
                <a:latin typeface="Arial"/>
                <a:cs typeface="Arial"/>
              </a:rPr>
              <a:t>exist</a:t>
            </a:r>
            <a:r>
              <a:rPr spc="10" dirty="0">
                <a:solidFill>
                  <a:schemeClr val="accent2"/>
                </a:solidFill>
                <a:latin typeface="Arial"/>
                <a:cs typeface="Arial"/>
              </a:rPr>
              <a:t> </a:t>
            </a:r>
            <a:r>
              <a:rPr spc="-5" dirty="0">
                <a:solidFill>
                  <a:schemeClr val="accent2"/>
                </a:solidFill>
                <a:latin typeface="Arial"/>
                <a:cs typeface="Arial"/>
              </a:rPr>
              <a:t>without</a:t>
            </a:r>
            <a:r>
              <a:rPr spc="10" dirty="0">
                <a:solidFill>
                  <a:schemeClr val="accent2"/>
                </a:solidFill>
                <a:latin typeface="Arial"/>
                <a:cs typeface="Arial"/>
              </a:rPr>
              <a:t> </a:t>
            </a:r>
            <a:r>
              <a:rPr spc="-5" dirty="0">
                <a:solidFill>
                  <a:schemeClr val="accent2"/>
                </a:solidFill>
                <a:latin typeface="Arial"/>
                <a:cs typeface="Arial"/>
              </a:rPr>
              <a:t>trust</a:t>
            </a:r>
            <a:endParaRPr dirty="0">
              <a:solidFill>
                <a:schemeClr val="accent2"/>
              </a:solidFill>
              <a:latin typeface="Arial"/>
              <a:cs typeface="Arial"/>
            </a:endParaRPr>
          </a:p>
        </p:txBody>
      </p:sp>
      <p:grpSp>
        <p:nvGrpSpPr>
          <p:cNvPr id="21" name="object 21"/>
          <p:cNvGrpSpPr/>
          <p:nvPr/>
        </p:nvGrpSpPr>
        <p:grpSpPr>
          <a:xfrm>
            <a:off x="233608" y="9594437"/>
            <a:ext cx="7077709" cy="556895"/>
            <a:chOff x="233608" y="9594437"/>
            <a:chExt cx="7077709" cy="556895"/>
          </a:xfrm>
        </p:grpSpPr>
        <p:sp>
          <p:nvSpPr>
            <p:cNvPr id="22" name="object 22"/>
            <p:cNvSpPr/>
            <p:nvPr/>
          </p:nvSpPr>
          <p:spPr>
            <a:xfrm>
              <a:off x="789841" y="9594480"/>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23" name="object 23"/>
            <p:cNvSpPr/>
            <p:nvPr/>
          </p:nvSpPr>
          <p:spPr>
            <a:xfrm>
              <a:off x="789838" y="9594482"/>
              <a:ext cx="6521450" cy="556260"/>
            </a:xfrm>
            <a:custGeom>
              <a:avLst/>
              <a:gdLst/>
              <a:ahLst/>
              <a:cxnLst/>
              <a:rect l="l" t="t" r="r" b="b"/>
              <a:pathLst>
                <a:path w="6521450" h="556259">
                  <a:moveTo>
                    <a:pt x="6521107" y="0"/>
                  </a:moveTo>
                  <a:lnTo>
                    <a:pt x="6513792" y="0"/>
                  </a:lnTo>
                  <a:lnTo>
                    <a:pt x="0" y="0"/>
                  </a:lnTo>
                  <a:lnTo>
                    <a:pt x="0" y="7327"/>
                  </a:lnTo>
                  <a:lnTo>
                    <a:pt x="6513792" y="7327"/>
                  </a:lnTo>
                  <a:lnTo>
                    <a:pt x="6513792" y="548919"/>
                  </a:lnTo>
                  <a:lnTo>
                    <a:pt x="0" y="548919"/>
                  </a:lnTo>
                  <a:lnTo>
                    <a:pt x="0" y="556234"/>
                  </a:lnTo>
                  <a:lnTo>
                    <a:pt x="6513792" y="556234"/>
                  </a:lnTo>
                  <a:lnTo>
                    <a:pt x="6521107" y="556234"/>
                  </a:lnTo>
                  <a:lnTo>
                    <a:pt x="6521107" y="548919"/>
                  </a:lnTo>
                  <a:lnTo>
                    <a:pt x="6521107" y="7327"/>
                  </a:lnTo>
                  <a:lnTo>
                    <a:pt x="6521107" y="0"/>
                  </a:lnTo>
                  <a:close/>
                </a:path>
              </a:pathLst>
            </a:custGeom>
            <a:solidFill>
              <a:srgbClr val="DFDFDF"/>
            </a:solidFill>
          </p:spPr>
          <p:txBody>
            <a:bodyPr wrap="square" lIns="0" tIns="0" rIns="0" bIns="0" rtlCol="0"/>
            <a:lstStyle/>
            <a:p>
              <a:endParaRPr/>
            </a:p>
          </p:txBody>
        </p:sp>
        <p:sp>
          <p:nvSpPr>
            <p:cNvPr id="24" name="object 24"/>
            <p:cNvSpPr/>
            <p:nvPr/>
          </p:nvSpPr>
          <p:spPr>
            <a:xfrm>
              <a:off x="233608" y="9594437"/>
              <a:ext cx="563552" cy="556277"/>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813736" y="10167287"/>
            <a:ext cx="105473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30" dirty="0">
                <a:latin typeface="DejaVu Sans Mono"/>
                <a:cs typeface="DejaVu Sans Mono"/>
              </a:rPr>
              <a:t> </a:t>
            </a:r>
            <a:r>
              <a:rPr sz="750" spc="-5" dirty="0">
                <a:latin typeface="DejaVu Sans Mono"/>
                <a:cs typeface="DejaVu Sans Mono"/>
              </a:rPr>
              <a:t>(3)</a:t>
            </a:r>
            <a:endParaRPr sz="750">
              <a:latin typeface="DejaVu Sans Mono"/>
              <a:cs typeface="DejaVu Sans Mono"/>
            </a:endParaRPr>
          </a:p>
        </p:txBody>
      </p:sp>
      <p:sp>
        <p:nvSpPr>
          <p:cNvPr id="26" name="object 26"/>
          <p:cNvSpPr txBox="1"/>
          <p:nvPr/>
        </p:nvSpPr>
        <p:spPr>
          <a:xfrm>
            <a:off x="2071666" y="10167287"/>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11</a:t>
            </a:r>
            <a:r>
              <a:rPr sz="750" dirty="0">
                <a:latin typeface="DejaVu Sans Mono"/>
                <a:cs typeface="DejaVu Sans Mono"/>
              </a:rPr>
              <a:t>1</a:t>
            </a:r>
            <a:endParaRPr sz="750">
              <a:latin typeface="DejaVu Sans Mono"/>
              <a:cs typeface="DejaVu Sans Mono"/>
            </a:endParaRPr>
          </a:p>
          <a:p>
            <a:pPr marL="69850">
              <a:lnSpc>
                <a:spcPct val="100000"/>
              </a:lnSpc>
              <a:spcBef>
                <a:spcPts val="20"/>
              </a:spcBef>
            </a:pPr>
            <a:r>
              <a:rPr sz="750" spc="-5" dirty="0">
                <a:latin typeface="DejaVu Sans Mono"/>
                <a:cs typeface="DejaVu Sans Mono"/>
              </a:rPr>
              <a:t>9</a:t>
            </a:r>
            <a:r>
              <a:rPr sz="750" dirty="0">
                <a:latin typeface="DejaVu Sans Mono"/>
                <a:cs typeface="DejaVu Sans Mono"/>
              </a:rPr>
              <a:t>4</a:t>
            </a:r>
            <a:endParaRPr sz="750">
              <a:latin typeface="DejaVu Sans Mono"/>
              <a:cs typeface="DejaVu Sans Mono"/>
            </a:endParaRPr>
          </a:p>
          <a:p>
            <a:pPr marL="69850">
              <a:lnSpc>
                <a:spcPct val="100000"/>
              </a:lnSpc>
              <a:spcBef>
                <a:spcPts val="20"/>
              </a:spcBef>
            </a:pPr>
            <a:r>
              <a:rPr sz="750" spc="-5" dirty="0">
                <a:latin typeface="DejaVu Sans Mono"/>
                <a:cs typeface="DejaVu Sans Mono"/>
              </a:rPr>
              <a:t>5</a:t>
            </a:r>
            <a:r>
              <a:rPr sz="750" dirty="0">
                <a:latin typeface="DejaVu Sans Mono"/>
                <a:cs typeface="DejaVu Sans Mono"/>
              </a:rPr>
              <a:t>7</a:t>
            </a:r>
            <a:endParaRPr sz="750">
              <a:latin typeface="DejaVu Sans Mono"/>
              <a:cs typeface="DejaVu Sans Mono"/>
            </a:endParaRPr>
          </a:p>
        </p:txBody>
      </p:sp>
      <p:sp>
        <p:nvSpPr>
          <p:cNvPr id="27" name="object 27"/>
          <p:cNvSpPr txBox="1"/>
          <p:nvPr/>
        </p:nvSpPr>
        <p:spPr>
          <a:xfrm>
            <a:off x="789841" y="865007"/>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a:lnSpc>
                <a:spcPct val="100000"/>
              </a:lnSpc>
              <a:spcBef>
                <a:spcPts val="20"/>
              </a:spcBef>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'35 Displaying quality Information on the website improves satisfaction of customers'</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45" dirty="0">
                <a:solidFill>
                  <a:srgbClr val="212121"/>
                </a:solidFill>
                <a:latin typeface="DejaVu Sans Mono"/>
                <a:cs typeface="DejaVu Sans Mono"/>
              </a:rPr>
              <a:t> </a:t>
            </a:r>
            <a:r>
              <a:rPr sz="750" b="1" dirty="0">
                <a:solidFill>
                  <a:srgbClr val="AA21FF"/>
                </a:solidFill>
                <a:latin typeface="DejaVu Sans Mono"/>
                <a:cs typeface="DejaVu Sans Mono"/>
              </a:rPr>
              <a:t>=</a:t>
            </a:r>
            <a:endParaRPr sz="750">
              <a:latin typeface="DejaVu Sans Mono"/>
              <a:cs typeface="DejaVu Sans Mono"/>
            </a:endParaRPr>
          </a:p>
          <a:p>
            <a:pPr marL="81280">
              <a:lnSpc>
                <a:spcPct val="100000"/>
              </a:lnSpc>
              <a:spcBef>
                <a:spcPts val="20"/>
              </a:spcBef>
            </a:pP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'35 Displaying quality Information on the website improves satisfaction of</a:t>
            </a:r>
            <a:r>
              <a:rPr sz="750" spc="-50" dirty="0">
                <a:solidFill>
                  <a:srgbClr val="BA2121"/>
                </a:solidFill>
                <a:latin typeface="DejaVu Sans Mono"/>
                <a:cs typeface="DejaVu Sans Mono"/>
              </a:rPr>
              <a:t> </a:t>
            </a:r>
            <a:r>
              <a:rPr sz="750" spc="-5" dirty="0">
                <a:solidFill>
                  <a:srgbClr val="BA2121"/>
                </a:solidFill>
                <a:latin typeface="DejaVu Sans Mono"/>
                <a:cs typeface="DejaVu Sans Mono"/>
              </a:rPr>
              <a:t>customers'</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8" name="object 28"/>
          <p:cNvSpPr txBox="1"/>
          <p:nvPr/>
        </p:nvSpPr>
        <p:spPr>
          <a:xfrm>
            <a:off x="789841" y="5234371"/>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73545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'38 User satisfaction cannot exist without trust'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'38 User satisfaction cannot exist without</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trust'</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9" name="object 29"/>
          <p:cNvSpPr txBox="1"/>
          <p:nvPr/>
        </p:nvSpPr>
        <p:spPr>
          <a:xfrm>
            <a:off x="789841" y="9676923"/>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76327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'39 Offering </a:t>
            </a:r>
            <a:r>
              <a:rPr sz="750" dirty="0">
                <a:solidFill>
                  <a:srgbClr val="BA2121"/>
                </a:solidFill>
                <a:latin typeface="DejaVu Sans Mono"/>
                <a:cs typeface="DejaVu Sans Mono"/>
              </a:rPr>
              <a:t>a </a:t>
            </a:r>
            <a:r>
              <a:rPr sz="750" spc="-5" dirty="0">
                <a:solidFill>
                  <a:srgbClr val="BA2121"/>
                </a:solidFill>
                <a:latin typeface="DejaVu Sans Mono"/>
                <a:cs typeface="DejaVu Sans Mono"/>
              </a:rPr>
              <a:t>wide variety of listed product in several category'</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'39 Offering </a:t>
            </a:r>
            <a:r>
              <a:rPr sz="750" dirty="0">
                <a:solidFill>
                  <a:srgbClr val="BA2121"/>
                </a:solidFill>
                <a:latin typeface="DejaVu Sans Mono"/>
                <a:cs typeface="DejaVu Sans Mono"/>
              </a:rPr>
              <a:t>a </a:t>
            </a:r>
            <a:r>
              <a:rPr sz="750" spc="-5" dirty="0">
                <a:solidFill>
                  <a:srgbClr val="BA2121"/>
                </a:solidFill>
                <a:latin typeface="DejaVu Sans Mono"/>
                <a:cs typeface="DejaVu Sans Mono"/>
              </a:rPr>
              <a:t>wide variety of listed product in several</a:t>
            </a:r>
            <a:r>
              <a:rPr sz="750" spc="-45" dirty="0">
                <a:solidFill>
                  <a:srgbClr val="BA2121"/>
                </a:solidFill>
                <a:latin typeface="DejaVu Sans Mono"/>
                <a:cs typeface="DejaVu Sans Mono"/>
              </a:rPr>
              <a:t> </a:t>
            </a:r>
            <a:r>
              <a:rPr sz="750" spc="-5" dirty="0">
                <a:solidFill>
                  <a:srgbClr val="BA2121"/>
                </a:solidFill>
                <a:latin typeface="DejaVu Sans Mono"/>
                <a:cs typeface="DejaVu Sans Mono"/>
              </a:rPr>
              <a:t>category'</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3736" y="111326"/>
            <a:ext cx="4828540" cy="257175"/>
          </a:xfrm>
          <a:prstGeom prst="rect">
            <a:avLst/>
          </a:prstGeom>
        </p:spPr>
        <p:txBody>
          <a:bodyPr vert="horz" wrap="square" lIns="0" tIns="12700" rIns="0" bIns="0" rtlCol="0">
            <a:spAutoFit/>
          </a:bodyPr>
          <a:lstStyle/>
          <a:p>
            <a:pPr marL="12700">
              <a:lnSpc>
                <a:spcPct val="100000"/>
              </a:lnSpc>
              <a:spcBef>
                <a:spcPts val="100"/>
              </a:spcBef>
              <a:tabLst>
                <a:tab pos="1384300" algn="l"/>
              </a:tabLst>
            </a:pPr>
            <a:r>
              <a:rPr sz="750" spc="-5" dirty="0">
                <a:latin typeface="DejaVu Sans Mono"/>
                <a:cs typeface="DejaVu Sans Mono"/>
              </a:rPr>
              <a:t>Dis-agree</a:t>
            </a:r>
            <a:r>
              <a:rPr sz="750" dirty="0">
                <a:latin typeface="DejaVu Sans Mono"/>
                <a:cs typeface="DejaVu Sans Mono"/>
              </a:rPr>
              <a:t> </a:t>
            </a:r>
            <a:r>
              <a:rPr sz="750" spc="-5" dirty="0">
                <a:latin typeface="DejaVu Sans Mono"/>
                <a:cs typeface="DejaVu Sans Mono"/>
              </a:rPr>
              <a:t>(2)	</a:t>
            </a:r>
            <a:r>
              <a:rPr sz="750" dirty="0">
                <a:latin typeface="DejaVu Sans Mono"/>
                <a:cs typeface="DejaVu Sans Mono"/>
              </a:rPr>
              <a:t>7</a:t>
            </a:r>
            <a:endParaRPr sz="750">
              <a:latin typeface="DejaVu Sans Mono"/>
              <a:cs typeface="DejaVu Sans Mono"/>
            </a:endParaRPr>
          </a:p>
          <a:p>
            <a:pPr marL="12700">
              <a:lnSpc>
                <a:spcPct val="100000"/>
              </a:lnSpc>
              <a:spcBef>
                <a:spcPts val="20"/>
              </a:spcBef>
            </a:pPr>
            <a:r>
              <a:rPr sz="750" spc="-5" dirty="0">
                <a:latin typeface="DejaVu Sans Mono"/>
                <a:cs typeface="DejaVu Sans Mono"/>
              </a:rPr>
              <a:t>Name: 39 Offering </a:t>
            </a:r>
            <a:r>
              <a:rPr sz="750" dirty="0">
                <a:latin typeface="DejaVu Sans Mono"/>
                <a:cs typeface="DejaVu Sans Mono"/>
              </a:rPr>
              <a:t>a </a:t>
            </a:r>
            <a:r>
              <a:rPr sz="750" spc="-5" dirty="0">
                <a:latin typeface="DejaVu Sans Mono"/>
                <a:cs typeface="DejaVu Sans Mono"/>
              </a:rPr>
              <a:t>wide variety of listed product in several category, dtype:</a:t>
            </a:r>
            <a:r>
              <a:rPr sz="750" spc="-4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3" name="object 3"/>
          <p:cNvSpPr/>
          <p:nvPr/>
        </p:nvSpPr>
        <p:spPr>
          <a:xfrm>
            <a:off x="789841" y="469900"/>
            <a:ext cx="6341209" cy="232008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33608" y="3197752"/>
            <a:ext cx="7077709" cy="556895"/>
            <a:chOff x="233608" y="3197752"/>
            <a:chExt cx="7077709" cy="556895"/>
          </a:xfrm>
        </p:grpSpPr>
        <p:sp>
          <p:nvSpPr>
            <p:cNvPr id="5" name="object 5"/>
            <p:cNvSpPr/>
            <p:nvPr/>
          </p:nvSpPr>
          <p:spPr>
            <a:xfrm>
              <a:off x="789841" y="3197952"/>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6" name="object 6"/>
            <p:cNvSpPr/>
            <p:nvPr/>
          </p:nvSpPr>
          <p:spPr>
            <a:xfrm>
              <a:off x="789838" y="3197961"/>
              <a:ext cx="6521450" cy="556260"/>
            </a:xfrm>
            <a:custGeom>
              <a:avLst/>
              <a:gdLst/>
              <a:ahLst/>
              <a:cxnLst/>
              <a:rect l="l" t="t" r="r" b="b"/>
              <a:pathLst>
                <a:path w="6521450" h="556260">
                  <a:moveTo>
                    <a:pt x="6521107" y="0"/>
                  </a:moveTo>
                  <a:lnTo>
                    <a:pt x="6513792" y="0"/>
                  </a:lnTo>
                  <a:lnTo>
                    <a:pt x="0" y="0"/>
                  </a:lnTo>
                  <a:lnTo>
                    <a:pt x="0" y="7315"/>
                  </a:lnTo>
                  <a:lnTo>
                    <a:pt x="6513792" y="7315"/>
                  </a:lnTo>
                  <a:lnTo>
                    <a:pt x="6513792" y="548906"/>
                  </a:lnTo>
                  <a:lnTo>
                    <a:pt x="0" y="548906"/>
                  </a:lnTo>
                  <a:lnTo>
                    <a:pt x="0" y="556234"/>
                  </a:lnTo>
                  <a:lnTo>
                    <a:pt x="6513792" y="556234"/>
                  </a:lnTo>
                  <a:lnTo>
                    <a:pt x="6521107" y="556234"/>
                  </a:lnTo>
                  <a:lnTo>
                    <a:pt x="6521107" y="548906"/>
                  </a:lnTo>
                  <a:lnTo>
                    <a:pt x="6521107" y="7315"/>
                  </a:lnTo>
                  <a:lnTo>
                    <a:pt x="6521107" y="0"/>
                  </a:lnTo>
                  <a:close/>
                </a:path>
              </a:pathLst>
            </a:custGeom>
            <a:solidFill>
              <a:srgbClr val="DFDFDF"/>
            </a:solidFill>
          </p:spPr>
          <p:txBody>
            <a:bodyPr wrap="square" lIns="0" tIns="0" rIns="0" bIns="0" rtlCol="0"/>
            <a:lstStyle/>
            <a:p>
              <a:endParaRPr/>
            </a:p>
          </p:txBody>
        </p:sp>
        <p:sp>
          <p:nvSpPr>
            <p:cNvPr id="7" name="object 7"/>
            <p:cNvSpPr/>
            <p:nvPr/>
          </p:nvSpPr>
          <p:spPr>
            <a:xfrm>
              <a:off x="233608" y="3197752"/>
              <a:ext cx="563552" cy="556434"/>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813736" y="3770759"/>
            <a:ext cx="1054735" cy="49149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Disagree</a:t>
            </a:r>
            <a:r>
              <a:rPr sz="750" spc="-20" dirty="0">
                <a:latin typeface="DejaVu Sans Mono"/>
                <a:cs typeface="DejaVu Sans Mono"/>
              </a:rPr>
              <a:t> </a:t>
            </a:r>
            <a:r>
              <a:rPr sz="750" spc="-5" dirty="0">
                <a:latin typeface="DejaVu Sans Mono"/>
                <a:cs typeface="DejaVu Sans Mono"/>
              </a:rPr>
              <a:t>(2)</a:t>
            </a:r>
            <a:endParaRPr sz="750">
              <a:latin typeface="DejaVu Sans Mono"/>
              <a:cs typeface="DejaVu Sans Mono"/>
            </a:endParaRPr>
          </a:p>
          <a:p>
            <a:pPr marL="12700">
              <a:lnSpc>
                <a:spcPct val="100000"/>
              </a:lnSpc>
              <a:spcBef>
                <a:spcPts val="25"/>
              </a:spcBef>
            </a:pPr>
            <a:r>
              <a:rPr sz="750" spc="-5" dirty="0">
                <a:latin typeface="DejaVu Sans Mono"/>
                <a:cs typeface="DejaVu Sans Mono"/>
              </a:rPr>
              <a:t>indifferent</a:t>
            </a:r>
            <a:r>
              <a:rPr sz="750" spc="-30" dirty="0">
                <a:latin typeface="DejaVu Sans Mono"/>
                <a:cs typeface="DejaVu Sans Mono"/>
              </a:rPr>
              <a:t> </a:t>
            </a:r>
            <a:r>
              <a:rPr sz="750" spc="-5" dirty="0">
                <a:latin typeface="DejaVu Sans Mono"/>
                <a:cs typeface="DejaVu Sans Mono"/>
              </a:rPr>
              <a:t>(3)</a:t>
            </a:r>
            <a:endParaRPr sz="750">
              <a:latin typeface="DejaVu Sans Mono"/>
              <a:cs typeface="DejaVu Sans Mono"/>
            </a:endParaRPr>
          </a:p>
        </p:txBody>
      </p:sp>
      <p:sp>
        <p:nvSpPr>
          <p:cNvPr id="9" name="object 9"/>
          <p:cNvSpPr txBox="1"/>
          <p:nvPr/>
        </p:nvSpPr>
        <p:spPr>
          <a:xfrm>
            <a:off x="2071666" y="3770759"/>
            <a:ext cx="197485" cy="49149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14</a:t>
            </a:r>
            <a:r>
              <a:rPr sz="750" dirty="0">
                <a:latin typeface="DejaVu Sans Mono"/>
                <a:cs typeface="DejaVu Sans Mono"/>
              </a:rPr>
              <a:t>8</a:t>
            </a:r>
            <a:endParaRPr sz="750">
              <a:latin typeface="DejaVu Sans Mono"/>
              <a:cs typeface="DejaVu Sans Mono"/>
            </a:endParaRPr>
          </a:p>
          <a:p>
            <a:pPr marL="69850">
              <a:lnSpc>
                <a:spcPct val="100000"/>
              </a:lnSpc>
              <a:spcBef>
                <a:spcPts val="20"/>
              </a:spcBef>
            </a:pPr>
            <a:r>
              <a:rPr sz="750" spc="-5" dirty="0">
                <a:latin typeface="DejaVu Sans Mono"/>
                <a:cs typeface="DejaVu Sans Mono"/>
              </a:rPr>
              <a:t>7</a:t>
            </a:r>
            <a:r>
              <a:rPr sz="750" dirty="0">
                <a:latin typeface="DejaVu Sans Mono"/>
                <a:cs typeface="DejaVu Sans Mono"/>
              </a:rPr>
              <a:t>5</a:t>
            </a:r>
            <a:endParaRPr sz="750">
              <a:latin typeface="DejaVu Sans Mono"/>
              <a:cs typeface="DejaVu Sans Mono"/>
            </a:endParaRPr>
          </a:p>
          <a:p>
            <a:pPr marL="69850">
              <a:lnSpc>
                <a:spcPct val="100000"/>
              </a:lnSpc>
              <a:spcBef>
                <a:spcPts val="20"/>
              </a:spcBef>
            </a:pPr>
            <a:r>
              <a:rPr sz="750" spc="-5" dirty="0">
                <a:latin typeface="DejaVu Sans Mono"/>
                <a:cs typeface="DejaVu Sans Mono"/>
              </a:rPr>
              <a:t>3</a:t>
            </a:r>
            <a:r>
              <a:rPr sz="750" dirty="0">
                <a:latin typeface="DejaVu Sans Mono"/>
                <a:cs typeface="DejaVu Sans Mono"/>
              </a:rPr>
              <a:t>1</a:t>
            </a:r>
            <a:endParaRPr sz="750">
              <a:latin typeface="DejaVu Sans Mono"/>
              <a:cs typeface="DejaVu Sans Mono"/>
            </a:endParaRPr>
          </a:p>
          <a:p>
            <a:pPr marL="69850">
              <a:lnSpc>
                <a:spcPct val="100000"/>
              </a:lnSpc>
              <a:spcBef>
                <a:spcPts val="25"/>
              </a:spcBef>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p:txBody>
      </p:sp>
      <p:sp>
        <p:nvSpPr>
          <p:cNvPr id="10" name="object 10"/>
          <p:cNvSpPr txBox="1"/>
          <p:nvPr/>
        </p:nvSpPr>
        <p:spPr>
          <a:xfrm>
            <a:off x="813736" y="4239167"/>
            <a:ext cx="225552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41 Monetary savings, dtype:</a:t>
            </a:r>
            <a:r>
              <a:rPr sz="750" spc="-7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1" name="object 11"/>
          <p:cNvSpPr/>
          <p:nvPr/>
        </p:nvSpPr>
        <p:spPr>
          <a:xfrm>
            <a:off x="789841" y="4376287"/>
            <a:ext cx="6493609" cy="232008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37970" y="6652858"/>
            <a:ext cx="5859679" cy="629018"/>
          </a:xfrm>
          <a:prstGeom prst="rect">
            <a:avLst/>
          </a:prstGeom>
        </p:spPr>
        <p:txBody>
          <a:bodyPr vert="horz" wrap="square" lIns="0" tIns="13335" rIns="0" bIns="0" rtlCol="0">
            <a:spAutoFit/>
          </a:bodyPr>
          <a:lstStyle/>
          <a:p>
            <a:pPr marL="12700">
              <a:lnSpc>
                <a:spcPct val="100000"/>
              </a:lnSpc>
              <a:spcBef>
                <a:spcPts val="105"/>
              </a:spcBef>
            </a:pPr>
            <a:r>
              <a:rPr sz="2000" dirty="0">
                <a:solidFill>
                  <a:schemeClr val="accent2"/>
                </a:solidFill>
                <a:latin typeface="Arial"/>
                <a:cs typeface="Arial"/>
              </a:rPr>
              <a:t>Max </a:t>
            </a:r>
            <a:r>
              <a:rPr sz="2000" spc="-5" dirty="0">
                <a:solidFill>
                  <a:schemeClr val="accent2"/>
                </a:solidFill>
                <a:latin typeface="Arial"/>
                <a:cs typeface="Arial"/>
              </a:rPr>
              <a:t>people thinks that online </a:t>
            </a:r>
            <a:r>
              <a:rPr sz="2000" spc="-5" dirty="0" smtClean="0">
                <a:solidFill>
                  <a:schemeClr val="accent2"/>
                </a:solidFill>
                <a:latin typeface="Arial"/>
                <a:cs typeface="Arial"/>
              </a:rPr>
              <a:t>shoppi</a:t>
            </a:r>
            <a:r>
              <a:rPr lang="en-US" sz="2000" spc="-5" dirty="0" smtClean="0">
                <a:solidFill>
                  <a:schemeClr val="accent2"/>
                </a:solidFill>
                <a:latin typeface="Arial"/>
                <a:cs typeface="Arial"/>
              </a:rPr>
              <a:t>n</a:t>
            </a:r>
            <a:r>
              <a:rPr sz="2000" spc="-5" dirty="0" smtClean="0">
                <a:solidFill>
                  <a:schemeClr val="accent2"/>
                </a:solidFill>
                <a:latin typeface="Arial"/>
                <a:cs typeface="Arial"/>
              </a:rPr>
              <a:t>g </a:t>
            </a:r>
            <a:r>
              <a:rPr sz="2000" dirty="0">
                <a:solidFill>
                  <a:schemeClr val="accent2"/>
                </a:solidFill>
                <a:latin typeface="Arial"/>
                <a:cs typeface="Arial"/>
              </a:rPr>
              <a:t>is a </a:t>
            </a:r>
            <a:r>
              <a:rPr sz="2000" spc="-5" dirty="0">
                <a:solidFill>
                  <a:schemeClr val="accent2"/>
                </a:solidFill>
                <a:latin typeface="Arial"/>
                <a:cs typeface="Arial"/>
              </a:rPr>
              <a:t>Monetary</a:t>
            </a:r>
            <a:r>
              <a:rPr sz="2000" spc="90" dirty="0">
                <a:solidFill>
                  <a:schemeClr val="accent2"/>
                </a:solidFill>
                <a:latin typeface="Arial"/>
                <a:cs typeface="Arial"/>
              </a:rPr>
              <a:t> </a:t>
            </a:r>
            <a:r>
              <a:rPr sz="2000" dirty="0">
                <a:solidFill>
                  <a:schemeClr val="accent2"/>
                </a:solidFill>
                <a:latin typeface="Arial"/>
                <a:cs typeface="Arial"/>
              </a:rPr>
              <a:t>savings</a:t>
            </a:r>
          </a:p>
        </p:txBody>
      </p:sp>
      <p:grpSp>
        <p:nvGrpSpPr>
          <p:cNvPr id="13" name="object 13"/>
          <p:cNvGrpSpPr/>
          <p:nvPr/>
        </p:nvGrpSpPr>
        <p:grpSpPr>
          <a:xfrm>
            <a:off x="233608" y="7523197"/>
            <a:ext cx="7077709" cy="556895"/>
            <a:chOff x="233608" y="7523197"/>
            <a:chExt cx="7077709" cy="556895"/>
          </a:xfrm>
        </p:grpSpPr>
        <p:sp>
          <p:nvSpPr>
            <p:cNvPr id="14" name="object 14"/>
            <p:cNvSpPr/>
            <p:nvPr/>
          </p:nvSpPr>
          <p:spPr>
            <a:xfrm>
              <a:off x="789841" y="7523403"/>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15" name="object 15"/>
            <p:cNvSpPr/>
            <p:nvPr/>
          </p:nvSpPr>
          <p:spPr>
            <a:xfrm>
              <a:off x="789838" y="7523403"/>
              <a:ext cx="6521450" cy="556260"/>
            </a:xfrm>
            <a:custGeom>
              <a:avLst/>
              <a:gdLst/>
              <a:ahLst/>
              <a:cxnLst/>
              <a:rect l="l" t="t" r="r" b="b"/>
              <a:pathLst>
                <a:path w="6521450" h="556259">
                  <a:moveTo>
                    <a:pt x="6521107" y="0"/>
                  </a:moveTo>
                  <a:lnTo>
                    <a:pt x="6513792" y="0"/>
                  </a:lnTo>
                  <a:lnTo>
                    <a:pt x="0" y="0"/>
                  </a:lnTo>
                  <a:lnTo>
                    <a:pt x="0" y="7327"/>
                  </a:lnTo>
                  <a:lnTo>
                    <a:pt x="6513792" y="7327"/>
                  </a:lnTo>
                  <a:lnTo>
                    <a:pt x="6513792" y="548919"/>
                  </a:lnTo>
                  <a:lnTo>
                    <a:pt x="0" y="548919"/>
                  </a:lnTo>
                  <a:lnTo>
                    <a:pt x="0" y="556234"/>
                  </a:lnTo>
                  <a:lnTo>
                    <a:pt x="6513792" y="556234"/>
                  </a:lnTo>
                  <a:lnTo>
                    <a:pt x="6521107" y="556234"/>
                  </a:lnTo>
                  <a:lnTo>
                    <a:pt x="6521107" y="548919"/>
                  </a:lnTo>
                  <a:lnTo>
                    <a:pt x="6521107" y="7327"/>
                  </a:lnTo>
                  <a:lnTo>
                    <a:pt x="6521107" y="0"/>
                  </a:lnTo>
                  <a:close/>
                </a:path>
              </a:pathLst>
            </a:custGeom>
            <a:solidFill>
              <a:srgbClr val="DFDFDF"/>
            </a:solidFill>
          </p:spPr>
          <p:txBody>
            <a:bodyPr wrap="square" lIns="0" tIns="0" rIns="0" bIns="0" rtlCol="0"/>
            <a:lstStyle/>
            <a:p>
              <a:endParaRPr/>
            </a:p>
          </p:txBody>
        </p:sp>
        <p:sp>
          <p:nvSpPr>
            <p:cNvPr id="16" name="object 16"/>
            <p:cNvSpPr/>
            <p:nvPr/>
          </p:nvSpPr>
          <p:spPr>
            <a:xfrm>
              <a:off x="233608" y="7523197"/>
              <a:ext cx="563552" cy="556439"/>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p:nvPr/>
        </p:nvSpPr>
        <p:spPr>
          <a:xfrm>
            <a:off x="813736" y="8096210"/>
            <a:ext cx="1226820"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indifferent</a:t>
            </a:r>
            <a:r>
              <a:rPr sz="750" spc="-20" dirty="0">
                <a:latin typeface="DejaVu Sans Mono"/>
                <a:cs typeface="DejaVu Sans Mono"/>
              </a:rPr>
              <a:t> </a:t>
            </a:r>
            <a:r>
              <a:rPr sz="750" spc="-5" dirty="0">
                <a:latin typeface="DejaVu Sans Mono"/>
                <a:cs typeface="DejaVu Sans Mono"/>
              </a:rPr>
              <a:t>(3)</a:t>
            </a:r>
            <a:endParaRPr sz="750">
              <a:latin typeface="DejaVu Sans Mono"/>
              <a:cs typeface="DejaVu Sans Mono"/>
            </a:endParaRPr>
          </a:p>
          <a:p>
            <a:pPr marL="12700">
              <a:lnSpc>
                <a:spcPct val="100000"/>
              </a:lnSpc>
              <a:spcBef>
                <a:spcPts val="2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Strongly agree</a:t>
            </a:r>
            <a:r>
              <a:rPr sz="750" spc="-4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5"/>
              </a:spcBef>
            </a:pPr>
            <a:r>
              <a:rPr sz="750" spc="-5" dirty="0">
                <a:latin typeface="DejaVu Sans Mono"/>
                <a:cs typeface="DejaVu Sans Mono"/>
              </a:rPr>
              <a:t>Strongly disagree</a:t>
            </a:r>
            <a:r>
              <a:rPr sz="750" spc="-80" dirty="0">
                <a:latin typeface="DejaVu Sans Mono"/>
                <a:cs typeface="DejaVu Sans Mono"/>
              </a:rPr>
              <a:t> </a:t>
            </a:r>
            <a:r>
              <a:rPr sz="750" spc="-5" dirty="0">
                <a:latin typeface="DejaVu Sans Mono"/>
                <a:cs typeface="DejaVu Sans Mono"/>
              </a:rPr>
              <a:t>(1)</a:t>
            </a:r>
            <a:endParaRPr sz="750">
              <a:latin typeface="DejaVu Sans Mono"/>
              <a:cs typeface="DejaVu Sans Mono"/>
            </a:endParaRPr>
          </a:p>
          <a:p>
            <a:pPr marL="12700">
              <a:lnSpc>
                <a:spcPct val="100000"/>
              </a:lnSpc>
              <a:spcBef>
                <a:spcPts val="20"/>
              </a:spcBef>
            </a:pPr>
            <a:r>
              <a:rPr sz="750" spc="-5" dirty="0">
                <a:latin typeface="DejaVu Sans Mono"/>
                <a:cs typeface="DejaVu Sans Mono"/>
              </a:rPr>
              <a:t>Dis-agree</a:t>
            </a:r>
            <a:r>
              <a:rPr sz="750" spc="-15" dirty="0">
                <a:latin typeface="DejaVu Sans Mono"/>
                <a:cs typeface="DejaVu Sans Mono"/>
              </a:rPr>
              <a:t> </a:t>
            </a:r>
            <a:r>
              <a:rPr sz="750" spc="-5" dirty="0">
                <a:latin typeface="DejaVu Sans Mono"/>
                <a:cs typeface="DejaVu Sans Mono"/>
              </a:rPr>
              <a:t>(2)</a:t>
            </a:r>
            <a:endParaRPr sz="750">
              <a:latin typeface="DejaVu Sans Mono"/>
              <a:cs typeface="DejaVu Sans Mono"/>
            </a:endParaRPr>
          </a:p>
        </p:txBody>
      </p:sp>
      <p:sp>
        <p:nvSpPr>
          <p:cNvPr id="18" name="object 18"/>
          <p:cNvSpPr txBox="1"/>
          <p:nvPr/>
        </p:nvSpPr>
        <p:spPr>
          <a:xfrm>
            <a:off x="2243202" y="8096210"/>
            <a:ext cx="197485"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10</a:t>
            </a:r>
            <a:r>
              <a:rPr sz="750" dirty="0">
                <a:latin typeface="DejaVu Sans Mono"/>
                <a:cs typeface="DejaVu Sans Mono"/>
              </a:rPr>
              <a:t>0</a:t>
            </a:r>
            <a:endParaRPr sz="750">
              <a:latin typeface="DejaVu Sans Mono"/>
              <a:cs typeface="DejaVu Sans Mono"/>
            </a:endParaRPr>
          </a:p>
          <a:p>
            <a:pPr marL="69850">
              <a:lnSpc>
                <a:spcPct val="100000"/>
              </a:lnSpc>
              <a:spcBef>
                <a:spcPts val="20"/>
              </a:spcBef>
            </a:pPr>
            <a:r>
              <a:rPr sz="750" spc="-5" dirty="0">
                <a:latin typeface="DejaVu Sans Mono"/>
                <a:cs typeface="DejaVu Sans Mono"/>
              </a:rPr>
              <a:t>5</a:t>
            </a:r>
            <a:r>
              <a:rPr sz="750" dirty="0">
                <a:latin typeface="DejaVu Sans Mono"/>
                <a:cs typeface="DejaVu Sans Mono"/>
              </a:rPr>
              <a:t>9</a:t>
            </a:r>
            <a:endParaRPr sz="750">
              <a:latin typeface="DejaVu Sans Mono"/>
              <a:cs typeface="DejaVu Sans Mono"/>
            </a:endParaRPr>
          </a:p>
          <a:p>
            <a:pPr marL="69850">
              <a:lnSpc>
                <a:spcPct val="100000"/>
              </a:lnSpc>
              <a:spcBef>
                <a:spcPts val="20"/>
              </a:spcBef>
            </a:pPr>
            <a:r>
              <a:rPr sz="750" spc="-5" dirty="0">
                <a:latin typeface="DejaVu Sans Mono"/>
                <a:cs typeface="DejaVu Sans Mono"/>
              </a:rPr>
              <a:t>4</a:t>
            </a:r>
            <a:r>
              <a:rPr sz="750" dirty="0">
                <a:latin typeface="DejaVu Sans Mono"/>
                <a:cs typeface="DejaVu Sans Mono"/>
              </a:rPr>
              <a:t>8</a:t>
            </a:r>
            <a:endParaRPr sz="750">
              <a:latin typeface="DejaVu Sans Mono"/>
              <a:cs typeface="DejaVu Sans Mono"/>
            </a:endParaRPr>
          </a:p>
          <a:p>
            <a:pPr marL="69850">
              <a:lnSpc>
                <a:spcPct val="100000"/>
              </a:lnSpc>
              <a:spcBef>
                <a:spcPts val="25"/>
              </a:spcBef>
            </a:pPr>
            <a:r>
              <a:rPr sz="750" spc="-5" dirty="0">
                <a:latin typeface="DejaVu Sans Mono"/>
                <a:cs typeface="DejaVu Sans Mono"/>
              </a:rPr>
              <a:t>3</a:t>
            </a:r>
            <a:r>
              <a:rPr sz="750" dirty="0">
                <a:latin typeface="DejaVu Sans Mono"/>
                <a:cs typeface="DejaVu Sans Mono"/>
              </a:rPr>
              <a:t>3</a:t>
            </a:r>
            <a:endParaRPr sz="750">
              <a:latin typeface="DejaVu Sans Mono"/>
              <a:cs typeface="DejaVu Sans Mono"/>
            </a:endParaRPr>
          </a:p>
          <a:p>
            <a:pPr marL="69850">
              <a:lnSpc>
                <a:spcPct val="100000"/>
              </a:lnSpc>
              <a:spcBef>
                <a:spcPts val="20"/>
              </a:spcBef>
            </a:pPr>
            <a:r>
              <a:rPr sz="750" spc="-5" dirty="0">
                <a:latin typeface="DejaVu Sans Mono"/>
                <a:cs typeface="DejaVu Sans Mono"/>
              </a:rPr>
              <a:t>2</a:t>
            </a:r>
            <a:r>
              <a:rPr sz="750" dirty="0">
                <a:latin typeface="DejaVu Sans Mono"/>
                <a:cs typeface="DejaVu Sans Mono"/>
              </a:rPr>
              <a:t>9</a:t>
            </a:r>
            <a:endParaRPr sz="750">
              <a:latin typeface="DejaVu Sans Mono"/>
              <a:cs typeface="DejaVu Sans Mono"/>
            </a:endParaRPr>
          </a:p>
        </p:txBody>
      </p:sp>
      <p:sp>
        <p:nvSpPr>
          <p:cNvPr id="19" name="object 19"/>
          <p:cNvSpPr txBox="1"/>
          <p:nvPr/>
        </p:nvSpPr>
        <p:spPr>
          <a:xfrm>
            <a:off x="813736" y="8681719"/>
            <a:ext cx="494347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44 Shopping on your preferred e-tailer enhances your social status, dtype:</a:t>
            </a:r>
            <a:r>
              <a:rPr sz="750" spc="-4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20" name="object 20"/>
          <p:cNvSpPr/>
          <p:nvPr/>
        </p:nvSpPr>
        <p:spPr>
          <a:xfrm>
            <a:off x="789841" y="9023768"/>
            <a:ext cx="3256895" cy="1536789"/>
          </a:xfrm>
          <a:prstGeom prst="rect">
            <a:avLst/>
          </a:prstGeom>
          <a:blipFill>
            <a:blip r:embed="rId6" cstate="print"/>
            <a:stretch>
              <a:fillRect/>
            </a:stretch>
          </a:blipFill>
        </p:spPr>
        <p:txBody>
          <a:bodyPr wrap="square" lIns="0" tIns="0" rIns="0" bIns="0" rtlCol="0"/>
          <a:lstStyle/>
          <a:p>
            <a:endParaRPr/>
          </a:p>
        </p:txBody>
      </p:sp>
      <p:sp>
        <p:nvSpPr>
          <p:cNvPr id="21" name="object 21"/>
          <p:cNvSpPr txBox="1"/>
          <p:nvPr/>
        </p:nvSpPr>
        <p:spPr>
          <a:xfrm>
            <a:off x="789841" y="3280395"/>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333629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'41 Monetary savings'</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'41 Monetary</a:t>
            </a:r>
            <a:r>
              <a:rPr sz="750" spc="-30" dirty="0">
                <a:solidFill>
                  <a:srgbClr val="BA2121"/>
                </a:solidFill>
                <a:latin typeface="DejaVu Sans Mono"/>
                <a:cs typeface="DejaVu Sans Mono"/>
              </a:rPr>
              <a:t> </a:t>
            </a:r>
            <a:r>
              <a:rPr sz="750" spc="-5" dirty="0">
                <a:solidFill>
                  <a:srgbClr val="BA2121"/>
                </a:solidFill>
                <a:latin typeface="DejaVu Sans Mono"/>
                <a:cs typeface="DejaVu Sans Mono"/>
              </a:rPr>
              <a:t>savings'</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2" name="object 22"/>
          <p:cNvSpPr txBox="1"/>
          <p:nvPr/>
        </p:nvSpPr>
        <p:spPr>
          <a:xfrm>
            <a:off x="789841" y="7605846"/>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64897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'44 Shopping on your preferred e-tailer enhances your social status'</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'44 Shopping on your preferred e-tailer enhances your social</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status'</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5122009" cy="78348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33608" y="1214332"/>
            <a:ext cx="7077709" cy="556895"/>
            <a:chOff x="233608" y="1214332"/>
            <a:chExt cx="7077709" cy="556895"/>
          </a:xfrm>
        </p:grpSpPr>
        <p:sp>
          <p:nvSpPr>
            <p:cNvPr id="4" name="object 4"/>
            <p:cNvSpPr/>
            <p:nvPr/>
          </p:nvSpPr>
          <p:spPr>
            <a:xfrm>
              <a:off x="789841" y="1214701"/>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5" name="object 5"/>
            <p:cNvSpPr/>
            <p:nvPr/>
          </p:nvSpPr>
          <p:spPr>
            <a:xfrm>
              <a:off x="789838" y="1214703"/>
              <a:ext cx="6521450" cy="556260"/>
            </a:xfrm>
            <a:custGeom>
              <a:avLst/>
              <a:gdLst/>
              <a:ahLst/>
              <a:cxnLst/>
              <a:rect l="l" t="t" r="r" b="b"/>
              <a:pathLst>
                <a:path w="6521450" h="556260">
                  <a:moveTo>
                    <a:pt x="6521107" y="0"/>
                  </a:moveTo>
                  <a:lnTo>
                    <a:pt x="6513792" y="0"/>
                  </a:lnTo>
                  <a:lnTo>
                    <a:pt x="0" y="0"/>
                  </a:lnTo>
                  <a:lnTo>
                    <a:pt x="0" y="7327"/>
                  </a:lnTo>
                  <a:lnTo>
                    <a:pt x="6513792" y="7327"/>
                  </a:lnTo>
                  <a:lnTo>
                    <a:pt x="6513792" y="548919"/>
                  </a:lnTo>
                  <a:lnTo>
                    <a:pt x="0" y="548919"/>
                  </a:lnTo>
                  <a:lnTo>
                    <a:pt x="0" y="556234"/>
                  </a:lnTo>
                  <a:lnTo>
                    <a:pt x="6513792" y="556234"/>
                  </a:lnTo>
                  <a:lnTo>
                    <a:pt x="6521107" y="556234"/>
                  </a:lnTo>
                  <a:lnTo>
                    <a:pt x="6521107" y="548919"/>
                  </a:lnTo>
                  <a:lnTo>
                    <a:pt x="6521107" y="7327"/>
                  </a:lnTo>
                  <a:lnTo>
                    <a:pt x="6521107" y="0"/>
                  </a:lnTo>
                  <a:close/>
                </a:path>
              </a:pathLst>
            </a:custGeom>
            <a:solidFill>
              <a:srgbClr val="DFDFDF"/>
            </a:solidFill>
          </p:spPr>
          <p:txBody>
            <a:bodyPr wrap="square" lIns="0" tIns="0" rIns="0" bIns="0" rtlCol="0"/>
            <a:lstStyle/>
            <a:p>
              <a:endParaRPr/>
            </a:p>
          </p:txBody>
        </p:sp>
        <p:sp>
          <p:nvSpPr>
            <p:cNvPr id="6" name="object 6"/>
            <p:cNvSpPr/>
            <p:nvPr/>
          </p:nvSpPr>
          <p:spPr>
            <a:xfrm>
              <a:off x="233608" y="1214332"/>
              <a:ext cx="563552" cy="556603"/>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13736" y="1787508"/>
            <a:ext cx="105473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Agree</a:t>
            </a:r>
            <a:r>
              <a:rPr sz="750" spc="-15" dirty="0">
                <a:latin typeface="DejaVu Sans Mono"/>
                <a:cs typeface="DejaVu Sans Mono"/>
              </a:rPr>
              <a:t> </a:t>
            </a:r>
            <a:r>
              <a:rPr sz="750" spc="-5" dirty="0">
                <a:latin typeface="DejaVu Sans Mono"/>
                <a:cs typeface="DejaVu Sans Mono"/>
              </a:rPr>
              <a:t>(4)</a:t>
            </a:r>
            <a:endParaRPr sz="750">
              <a:latin typeface="DejaVu Sans Mono"/>
              <a:cs typeface="DejaVu Sans Mono"/>
            </a:endParaRPr>
          </a:p>
          <a:p>
            <a:pPr marL="12700">
              <a:lnSpc>
                <a:spcPct val="100000"/>
              </a:lnSpc>
              <a:spcBef>
                <a:spcPts val="20"/>
              </a:spcBef>
            </a:pPr>
            <a:r>
              <a:rPr sz="750" spc="-5" dirty="0">
                <a:latin typeface="DejaVu Sans Mono"/>
                <a:cs typeface="DejaVu Sans Mono"/>
              </a:rPr>
              <a:t>Strongly agree</a:t>
            </a:r>
            <a:r>
              <a:rPr sz="750" spc="-80" dirty="0">
                <a:latin typeface="DejaVu Sans Mono"/>
                <a:cs typeface="DejaVu Sans Mono"/>
              </a:rPr>
              <a:t> </a:t>
            </a:r>
            <a:r>
              <a:rPr sz="750" spc="-5"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indifferent</a:t>
            </a:r>
            <a:r>
              <a:rPr sz="750" spc="-30" dirty="0">
                <a:latin typeface="DejaVu Sans Mono"/>
                <a:cs typeface="DejaVu Sans Mono"/>
              </a:rPr>
              <a:t> </a:t>
            </a:r>
            <a:r>
              <a:rPr sz="750" spc="-5" dirty="0">
                <a:latin typeface="DejaVu Sans Mono"/>
                <a:cs typeface="DejaVu Sans Mono"/>
              </a:rPr>
              <a:t>(3)</a:t>
            </a:r>
            <a:endParaRPr sz="750">
              <a:latin typeface="DejaVu Sans Mono"/>
              <a:cs typeface="DejaVu Sans Mono"/>
            </a:endParaRPr>
          </a:p>
        </p:txBody>
      </p:sp>
      <p:sp>
        <p:nvSpPr>
          <p:cNvPr id="8" name="object 8"/>
          <p:cNvSpPr txBox="1"/>
          <p:nvPr/>
        </p:nvSpPr>
        <p:spPr>
          <a:xfrm>
            <a:off x="2071666" y="1787508"/>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14</a:t>
            </a:r>
            <a:r>
              <a:rPr sz="750" dirty="0">
                <a:latin typeface="DejaVu Sans Mono"/>
                <a:cs typeface="DejaVu Sans Mono"/>
              </a:rPr>
              <a:t>9</a:t>
            </a:r>
            <a:endParaRPr sz="750">
              <a:latin typeface="DejaVu Sans Mono"/>
              <a:cs typeface="DejaVu Sans Mono"/>
            </a:endParaRPr>
          </a:p>
          <a:p>
            <a:pPr marL="69850">
              <a:lnSpc>
                <a:spcPct val="100000"/>
              </a:lnSpc>
              <a:spcBef>
                <a:spcPts val="20"/>
              </a:spcBef>
            </a:pPr>
            <a:r>
              <a:rPr sz="750" spc="-5" dirty="0">
                <a:latin typeface="DejaVu Sans Mono"/>
                <a:cs typeface="DejaVu Sans Mono"/>
              </a:rPr>
              <a:t>8</a:t>
            </a:r>
            <a:r>
              <a:rPr sz="750" dirty="0">
                <a:latin typeface="DejaVu Sans Mono"/>
                <a:cs typeface="DejaVu Sans Mono"/>
              </a:rPr>
              <a:t>2</a:t>
            </a:r>
            <a:endParaRPr sz="750">
              <a:latin typeface="DejaVu Sans Mono"/>
              <a:cs typeface="DejaVu Sans Mono"/>
            </a:endParaRPr>
          </a:p>
          <a:p>
            <a:pPr marL="69850">
              <a:lnSpc>
                <a:spcPct val="100000"/>
              </a:lnSpc>
              <a:spcBef>
                <a:spcPts val="20"/>
              </a:spcBef>
            </a:pPr>
            <a:r>
              <a:rPr sz="750" spc="-5" dirty="0">
                <a:latin typeface="DejaVu Sans Mono"/>
                <a:cs typeface="DejaVu Sans Mono"/>
              </a:rPr>
              <a:t>3</a:t>
            </a:r>
            <a:r>
              <a:rPr sz="750" dirty="0">
                <a:latin typeface="DejaVu Sans Mono"/>
                <a:cs typeface="DejaVu Sans Mono"/>
              </a:rPr>
              <a:t>8</a:t>
            </a:r>
            <a:endParaRPr sz="750">
              <a:latin typeface="DejaVu Sans Mono"/>
              <a:cs typeface="DejaVu Sans Mono"/>
            </a:endParaRPr>
          </a:p>
        </p:txBody>
      </p:sp>
      <p:sp>
        <p:nvSpPr>
          <p:cNvPr id="9" name="object 9"/>
          <p:cNvSpPr txBox="1"/>
          <p:nvPr/>
        </p:nvSpPr>
        <p:spPr>
          <a:xfrm>
            <a:off x="813736" y="2138814"/>
            <a:ext cx="299910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47 Getting value for money spent, dtype:</a:t>
            </a:r>
            <a:r>
              <a:rPr sz="750" spc="-6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0" name="object 10"/>
          <p:cNvSpPr/>
          <p:nvPr/>
        </p:nvSpPr>
        <p:spPr>
          <a:xfrm>
            <a:off x="789841" y="2480863"/>
            <a:ext cx="5274409" cy="2320080"/>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882650" y="4588725"/>
            <a:ext cx="5486400" cy="629018"/>
          </a:xfrm>
          <a:prstGeom prst="rect">
            <a:avLst/>
          </a:prstGeom>
        </p:spPr>
        <p:txBody>
          <a:bodyPr vert="horz" wrap="square" lIns="0" tIns="13335" rIns="0" bIns="0" rtlCol="0">
            <a:spAutoFit/>
          </a:bodyPr>
          <a:lstStyle/>
          <a:p>
            <a:pPr marL="12700">
              <a:lnSpc>
                <a:spcPct val="100000"/>
              </a:lnSpc>
              <a:spcBef>
                <a:spcPts val="105"/>
              </a:spcBef>
            </a:pPr>
            <a:r>
              <a:rPr sz="2000" dirty="0">
                <a:solidFill>
                  <a:schemeClr val="accent2"/>
                </a:solidFill>
                <a:latin typeface="Arial"/>
                <a:cs typeface="Arial"/>
              </a:rPr>
              <a:t>Max </a:t>
            </a:r>
            <a:r>
              <a:rPr sz="2000" spc="-5" dirty="0">
                <a:solidFill>
                  <a:schemeClr val="accent2"/>
                </a:solidFill>
                <a:latin typeface="Arial"/>
                <a:cs typeface="Arial"/>
              </a:rPr>
              <a:t>people are Agree that they are Getting </a:t>
            </a:r>
            <a:r>
              <a:rPr sz="2000" dirty="0">
                <a:solidFill>
                  <a:schemeClr val="accent2"/>
                </a:solidFill>
                <a:latin typeface="Arial"/>
                <a:cs typeface="Arial"/>
              </a:rPr>
              <a:t>value </a:t>
            </a:r>
            <a:r>
              <a:rPr sz="2000" spc="-5" dirty="0">
                <a:solidFill>
                  <a:schemeClr val="accent2"/>
                </a:solidFill>
                <a:latin typeface="Arial"/>
                <a:cs typeface="Arial"/>
              </a:rPr>
              <a:t>for </a:t>
            </a:r>
            <a:r>
              <a:rPr sz="2000" dirty="0">
                <a:solidFill>
                  <a:schemeClr val="accent2"/>
                </a:solidFill>
                <a:latin typeface="Arial"/>
                <a:cs typeface="Arial"/>
              </a:rPr>
              <a:t>money</a:t>
            </a:r>
            <a:r>
              <a:rPr sz="2000" spc="90" dirty="0">
                <a:solidFill>
                  <a:schemeClr val="accent2"/>
                </a:solidFill>
                <a:latin typeface="Arial"/>
                <a:cs typeface="Arial"/>
              </a:rPr>
              <a:t> </a:t>
            </a:r>
            <a:r>
              <a:rPr sz="2000" dirty="0">
                <a:solidFill>
                  <a:schemeClr val="accent2"/>
                </a:solidFill>
                <a:latin typeface="Arial"/>
                <a:cs typeface="Arial"/>
              </a:rPr>
              <a:t>spent</a:t>
            </a:r>
          </a:p>
        </p:txBody>
      </p:sp>
      <p:sp>
        <p:nvSpPr>
          <p:cNvPr id="12" name="object 12"/>
          <p:cNvSpPr txBox="1"/>
          <p:nvPr/>
        </p:nvSpPr>
        <p:spPr>
          <a:xfrm>
            <a:off x="813736" y="7049774"/>
            <a:ext cx="5172075"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From the following, tick any (or all) of the online retailers you have shopped</a:t>
            </a:r>
            <a:r>
              <a:rPr sz="750" spc="-25" dirty="0">
                <a:latin typeface="DejaVu Sans Mono"/>
                <a:cs typeface="DejaVu Sans Mono"/>
              </a:rPr>
              <a:t> </a:t>
            </a:r>
            <a:r>
              <a:rPr sz="750" spc="-5" dirty="0">
                <a:latin typeface="DejaVu Sans Mono"/>
                <a:cs typeface="DejaVu Sans Mono"/>
              </a:rPr>
              <a:t>from;</a:t>
            </a:r>
            <a:endParaRPr sz="750">
              <a:latin typeface="DejaVu Sans Mono"/>
              <a:cs typeface="DejaVu Sans Mono"/>
            </a:endParaRPr>
          </a:p>
          <a:p>
            <a:pPr marL="12700">
              <a:lnSpc>
                <a:spcPct val="100000"/>
              </a:lnSpc>
              <a:spcBef>
                <a:spcPts val="20"/>
              </a:spcBef>
            </a:pPr>
            <a:r>
              <a:rPr sz="750" dirty="0">
                <a:latin typeface="DejaVu Sans Mono"/>
                <a:cs typeface="DejaVu Sans Mono"/>
              </a:rPr>
              <a:t>, </a:t>
            </a:r>
            <a:r>
              <a:rPr sz="750" spc="-5" dirty="0">
                <a:latin typeface="DejaVu Sans Mono"/>
                <a:cs typeface="DejaVu Sans Mono"/>
              </a:rPr>
              <a:t>dtype:</a:t>
            </a:r>
            <a:r>
              <a:rPr sz="750" spc="-1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3" name="object 13"/>
          <p:cNvSpPr/>
          <p:nvPr/>
        </p:nvSpPr>
        <p:spPr>
          <a:xfrm>
            <a:off x="789841" y="7303996"/>
            <a:ext cx="6521105" cy="1705297"/>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733408" y="9070288"/>
            <a:ext cx="6158865" cy="865301"/>
          </a:xfrm>
          <a:prstGeom prst="rect">
            <a:avLst/>
          </a:prstGeom>
        </p:spPr>
        <p:txBody>
          <a:bodyPr vert="horz" wrap="square" lIns="0" tIns="12065" rIns="0" bIns="0" rtlCol="0">
            <a:spAutoFit/>
          </a:bodyPr>
          <a:lstStyle/>
          <a:p>
            <a:pPr marL="12700" marR="5080">
              <a:lnSpc>
                <a:spcPct val="132100"/>
              </a:lnSpc>
              <a:spcBef>
                <a:spcPts val="95"/>
              </a:spcBef>
            </a:pPr>
            <a:r>
              <a:rPr sz="1400" dirty="0">
                <a:solidFill>
                  <a:schemeClr val="accent2"/>
                </a:solidFill>
                <a:latin typeface="Arial"/>
                <a:cs typeface="Arial"/>
              </a:rPr>
              <a:t>Maximum </a:t>
            </a:r>
            <a:r>
              <a:rPr sz="1400" spc="-5" dirty="0">
                <a:solidFill>
                  <a:schemeClr val="accent2"/>
                </a:solidFill>
                <a:latin typeface="Arial"/>
                <a:cs typeface="Arial"/>
              </a:rPr>
              <a:t>people are </a:t>
            </a:r>
            <a:r>
              <a:rPr sz="1400" dirty="0">
                <a:solidFill>
                  <a:schemeClr val="accent2"/>
                </a:solidFill>
                <a:latin typeface="Arial"/>
                <a:cs typeface="Arial"/>
              </a:rPr>
              <a:t>those who ticks on </a:t>
            </a:r>
            <a:r>
              <a:rPr sz="1400" spc="-5" dirty="0">
                <a:solidFill>
                  <a:schemeClr val="accent2"/>
                </a:solidFill>
                <a:latin typeface="Arial"/>
                <a:cs typeface="Arial"/>
              </a:rPr>
              <a:t>the online retailers they </a:t>
            </a:r>
            <a:r>
              <a:rPr sz="1400" dirty="0">
                <a:solidFill>
                  <a:schemeClr val="accent2"/>
                </a:solidFill>
                <a:latin typeface="Arial"/>
                <a:cs typeface="Arial"/>
              </a:rPr>
              <a:t>have shopped </a:t>
            </a:r>
            <a:r>
              <a:rPr sz="1400" spc="-5" dirty="0">
                <a:solidFill>
                  <a:schemeClr val="accent2"/>
                </a:solidFill>
                <a:latin typeface="Arial"/>
                <a:cs typeface="Arial"/>
              </a:rPr>
              <a:t>from Amazon.in, Flipkart.com, </a:t>
            </a:r>
            <a:r>
              <a:rPr sz="1400" dirty="0">
                <a:solidFill>
                  <a:schemeClr val="accent2"/>
                </a:solidFill>
                <a:latin typeface="Arial"/>
                <a:cs typeface="Arial"/>
              </a:rPr>
              <a:t>Paytm.com, </a:t>
            </a:r>
            <a:r>
              <a:rPr sz="1400" spc="-5" dirty="0">
                <a:solidFill>
                  <a:schemeClr val="accent2"/>
                </a:solidFill>
                <a:latin typeface="Arial"/>
                <a:cs typeface="Arial"/>
              </a:rPr>
              <a:t>Myntra.com,  Snapdeal.com</a:t>
            </a:r>
            <a:endParaRPr sz="1400" dirty="0">
              <a:solidFill>
                <a:schemeClr val="accent2"/>
              </a:solidFill>
              <a:latin typeface="Arial"/>
              <a:cs typeface="Arial"/>
            </a:endParaRPr>
          </a:p>
        </p:txBody>
      </p:sp>
      <p:grpSp>
        <p:nvGrpSpPr>
          <p:cNvPr id="15" name="object 15"/>
          <p:cNvGrpSpPr/>
          <p:nvPr/>
        </p:nvGrpSpPr>
        <p:grpSpPr>
          <a:xfrm>
            <a:off x="233608" y="9996963"/>
            <a:ext cx="7077709" cy="556895"/>
            <a:chOff x="233608" y="9996963"/>
            <a:chExt cx="7077709" cy="556895"/>
          </a:xfrm>
        </p:grpSpPr>
        <p:sp>
          <p:nvSpPr>
            <p:cNvPr id="16" name="object 16"/>
            <p:cNvSpPr/>
            <p:nvPr/>
          </p:nvSpPr>
          <p:spPr>
            <a:xfrm>
              <a:off x="789841" y="9997342"/>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17" name="object 17"/>
            <p:cNvSpPr/>
            <p:nvPr/>
          </p:nvSpPr>
          <p:spPr>
            <a:xfrm>
              <a:off x="789838" y="9997350"/>
              <a:ext cx="6521450" cy="556260"/>
            </a:xfrm>
            <a:custGeom>
              <a:avLst/>
              <a:gdLst/>
              <a:ahLst/>
              <a:cxnLst/>
              <a:rect l="l" t="t" r="r" b="b"/>
              <a:pathLst>
                <a:path w="6521450" h="556259">
                  <a:moveTo>
                    <a:pt x="6521107" y="0"/>
                  </a:moveTo>
                  <a:lnTo>
                    <a:pt x="6513792" y="0"/>
                  </a:lnTo>
                  <a:lnTo>
                    <a:pt x="0" y="0"/>
                  </a:lnTo>
                  <a:lnTo>
                    <a:pt x="0" y="7315"/>
                  </a:lnTo>
                  <a:lnTo>
                    <a:pt x="6513792" y="7315"/>
                  </a:lnTo>
                  <a:lnTo>
                    <a:pt x="6513792" y="548906"/>
                  </a:lnTo>
                  <a:lnTo>
                    <a:pt x="0" y="548906"/>
                  </a:lnTo>
                  <a:lnTo>
                    <a:pt x="0" y="556234"/>
                  </a:lnTo>
                  <a:lnTo>
                    <a:pt x="6513792" y="556234"/>
                  </a:lnTo>
                  <a:lnTo>
                    <a:pt x="6521107" y="556234"/>
                  </a:lnTo>
                  <a:lnTo>
                    <a:pt x="6521107" y="548906"/>
                  </a:lnTo>
                  <a:lnTo>
                    <a:pt x="6521107" y="7315"/>
                  </a:lnTo>
                  <a:lnTo>
                    <a:pt x="6521107" y="0"/>
                  </a:lnTo>
                  <a:close/>
                </a:path>
              </a:pathLst>
            </a:custGeom>
            <a:solidFill>
              <a:srgbClr val="DFDFDF"/>
            </a:solidFill>
          </p:spPr>
          <p:txBody>
            <a:bodyPr wrap="square" lIns="0" tIns="0" rIns="0" bIns="0" rtlCol="0"/>
            <a:lstStyle/>
            <a:p>
              <a:endParaRPr/>
            </a:p>
          </p:txBody>
        </p:sp>
        <p:sp>
          <p:nvSpPr>
            <p:cNvPr id="18" name="object 18"/>
            <p:cNvSpPr/>
            <p:nvPr/>
          </p:nvSpPr>
          <p:spPr>
            <a:xfrm>
              <a:off x="233608" y="9996963"/>
              <a:ext cx="563552" cy="556612"/>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789841" y="1297144"/>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59270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'47 Getting value for money spent'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'47 Getting value for money</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spent'</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20" name="object 20"/>
          <p:cNvSpPr/>
          <p:nvPr/>
        </p:nvSpPr>
        <p:spPr>
          <a:xfrm>
            <a:off x="233608" y="5422687"/>
            <a:ext cx="563552" cy="556597"/>
          </a:xfrm>
          <a:prstGeom prst="rect">
            <a:avLst/>
          </a:prstGeom>
          <a:blipFill>
            <a:blip r:embed="rId7" cstate="print"/>
            <a:stretch>
              <a:fillRect/>
            </a:stretch>
          </a:blipFill>
        </p:spPr>
        <p:txBody>
          <a:bodyPr wrap="square" lIns="0" tIns="0" rIns="0" bIns="0" rtlCol="0"/>
          <a:lstStyle/>
          <a:p>
            <a:endParaRPr/>
          </a:p>
        </p:txBody>
      </p:sp>
      <p:graphicFrame>
        <p:nvGraphicFramePr>
          <p:cNvPr id="21" name="object 21"/>
          <p:cNvGraphicFramePr>
            <a:graphicFrameLocks noGrp="1"/>
          </p:cNvGraphicFramePr>
          <p:nvPr/>
        </p:nvGraphicFramePr>
        <p:xfrm>
          <a:off x="786182" y="5426710"/>
          <a:ext cx="6518275" cy="1636240"/>
        </p:xfrm>
        <a:graphic>
          <a:graphicData uri="http://schemas.openxmlformats.org/drawingml/2006/table">
            <a:tbl>
              <a:tblPr firstRow="1" bandRow="1">
                <a:tableStyleId>{2D5ABB26-0587-4C30-8999-92F81FD0307C}</a:tableStyleId>
              </a:tblPr>
              <a:tblGrid>
                <a:gridCol w="3582035">
                  <a:extLst>
                    <a:ext uri="{9D8B030D-6E8A-4147-A177-3AD203B41FA5}">
                      <a16:colId xmlns:a16="http://schemas.microsoft.com/office/drawing/2014/main" val="20000"/>
                    </a:ext>
                  </a:extLst>
                </a:gridCol>
                <a:gridCol w="293624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32</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8</a:t>
                      </a:r>
                      <a:r>
                        <a:rPr sz="750" spc="-5" dirty="0">
                          <a:solidFill>
                            <a:srgbClr val="0054AA"/>
                          </a:solidFill>
                          <a:latin typeface="DejaVu Sans Mono"/>
                          <a:cs typeface="DejaVu Sans Mono"/>
                        </a:rPr>
                        <a:t>))</a:t>
                      </a:r>
                      <a:endParaRPr sz="750">
                        <a:latin typeface="DejaVu Sans Mono"/>
                        <a:cs typeface="DejaVu Sans Mono"/>
                      </a:endParaRPr>
                    </a:p>
                    <a:p>
                      <a:pPr marL="81280" marR="42354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'From the following, tick any (or all) of the online retailers you have shopped from;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'From the following, tick any (or all) of the online retailers you have shopped</a:t>
                      </a:r>
                      <a:r>
                        <a:rPr sz="750" spc="-20" dirty="0">
                          <a:solidFill>
                            <a:srgbClr val="BA2121"/>
                          </a:solidFill>
                          <a:latin typeface="DejaVu Sans Mono"/>
                          <a:cs typeface="DejaVu Sans Mono"/>
                        </a:rPr>
                        <a:t> </a:t>
                      </a:r>
                      <a:r>
                        <a:rPr sz="750" spc="-5" dirty="0">
                          <a:solidFill>
                            <a:srgbClr val="BA2121"/>
                          </a:solidFill>
                          <a:latin typeface="DejaVu Sans Mono"/>
                          <a:cs typeface="DejaVu Sans Mono"/>
                        </a:rPr>
                        <a:t>from;</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0">
                <a:tc>
                  <a:txBody>
                    <a:bodyPr/>
                    <a:lstStyle/>
                    <a:p>
                      <a:pPr marL="36195">
                        <a:lnSpc>
                          <a:spcPts val="850"/>
                        </a:lnSpc>
                        <a:spcBef>
                          <a:spcPts val="254"/>
                        </a:spcBef>
                      </a:pPr>
                      <a:r>
                        <a:rPr sz="750" spc="-5" dirty="0">
                          <a:latin typeface="DejaVu Sans Mono"/>
                          <a:cs typeface="DejaVu Sans Mono"/>
                        </a:rPr>
                        <a:t>Amazon.in, Flipkart.com, Paytm.com, Myntra.com,</a:t>
                      </a:r>
                      <a:r>
                        <a:rPr sz="750" spc="-5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82</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 Flipkart.com, Myntra.com,</a:t>
                      </a:r>
                      <a:r>
                        <a:rPr sz="750" spc="-2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44</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32</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 Flipkart.com, Paytm.com,</a:t>
                      </a:r>
                      <a:r>
                        <a:rPr sz="750" spc="-2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29</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27</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Amazon.in, Paytm.com,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20</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Amazon.in</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16</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12</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r h="113928">
                <a:tc>
                  <a:txBody>
                    <a:bodyPr/>
                    <a:lstStyle/>
                    <a:p>
                      <a:pPr marL="36195">
                        <a:lnSpc>
                          <a:spcPts val="795"/>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71450">
                        <a:lnSpc>
                          <a:spcPts val="795"/>
                        </a:lnSpc>
                      </a:pP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09"/>
                  </a:ext>
                </a:extLst>
              </a:tr>
            </a:tbl>
          </a:graphicData>
        </a:graphic>
      </p:graphicFrame>
      <p:sp>
        <p:nvSpPr>
          <p:cNvPr id="22" name="object 22"/>
          <p:cNvSpPr txBox="1"/>
          <p:nvPr/>
        </p:nvSpPr>
        <p:spPr>
          <a:xfrm>
            <a:off x="789841" y="10079785"/>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247840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'Easy to use website or application'</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'Easy to use website or</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application'</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94686" y="122908"/>
          <a:ext cx="3837304" cy="1281765"/>
        </p:xfrm>
        <a:graphic>
          <a:graphicData uri="http://schemas.openxmlformats.org/drawingml/2006/table">
            <a:tbl>
              <a:tblPr firstRow="1" bandRow="1">
                <a:tableStyleId>{2D5ABB26-0587-4C30-8999-92F81FD0307C}</a:tableStyleId>
              </a:tblPr>
              <a:tblGrid>
                <a:gridCol w="3576954">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tblGrid>
              <a:tr h="113928">
                <a:tc>
                  <a:txBody>
                    <a:bodyPr/>
                    <a:lstStyle/>
                    <a:p>
                      <a:pPr marL="31750">
                        <a:lnSpc>
                          <a:spcPts val="795"/>
                        </a:lnSpc>
                      </a:pPr>
                      <a:r>
                        <a:rPr sz="750" spc="-5" dirty="0">
                          <a:latin typeface="DejaVu Sans Mono"/>
                          <a:cs typeface="DejaVu Sans Mono"/>
                        </a:rPr>
                        <a:t>Amazon.in, Flipkart.com, Paytm.com, Myntra.com,</a:t>
                      </a:r>
                      <a:r>
                        <a:rPr sz="750" spc="-5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R="24130" algn="r">
                        <a:lnSpc>
                          <a:spcPts val="795"/>
                        </a:lnSpc>
                      </a:pPr>
                      <a:r>
                        <a:rPr sz="750" spc="-5" dirty="0">
                          <a:latin typeface="DejaVu Sans Mono"/>
                          <a:cs typeface="DejaVu Sans Mono"/>
                        </a:rPr>
                        <a:t>6</a:t>
                      </a:r>
                      <a:r>
                        <a:rPr sz="750" dirty="0">
                          <a:latin typeface="DejaVu Sans Mono"/>
                          <a:cs typeface="DejaVu Sans Mono"/>
                        </a:rPr>
                        <a:t>4</a:t>
                      </a:r>
                      <a:endParaRPr sz="750">
                        <a:latin typeface="DejaVu Sans Mono"/>
                        <a:cs typeface="DejaVu Sans Mono"/>
                      </a:endParaRPr>
                    </a:p>
                  </a:txBody>
                  <a:tcPr marL="0" marR="0" marT="0" marB="0"/>
                </a:tc>
                <a:extLst>
                  <a:ext uri="{0D108BD9-81ED-4DB2-BD59-A6C34878D82A}">
                    <a16:rowId xmlns:a16="http://schemas.microsoft.com/office/drawing/2014/main" val="10000"/>
                  </a:ext>
                </a:extLst>
              </a:tr>
              <a:tr h="117101">
                <a:tc>
                  <a:txBody>
                    <a:bodyPr/>
                    <a:lstStyle/>
                    <a:p>
                      <a:pPr marL="31750">
                        <a:lnSpc>
                          <a:spcPts val="819"/>
                        </a:lnSpc>
                      </a:pPr>
                      <a:r>
                        <a:rPr sz="750" spc="-5" dirty="0">
                          <a:latin typeface="DejaVu Sans Mono"/>
                          <a:cs typeface="DejaVu Sans Mono"/>
                        </a:rPr>
                        <a:t>Amazon.in, Flipkart.com, Myntra.com,</a:t>
                      </a:r>
                      <a:r>
                        <a:rPr sz="750" spc="-2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4</a:t>
                      </a:r>
                      <a:r>
                        <a:rPr sz="750" dirty="0">
                          <a:latin typeface="DejaVu Sans Mono"/>
                          <a:cs typeface="DejaVu Sans Mono"/>
                        </a:rPr>
                        <a:t>4</a:t>
                      </a:r>
                      <a:endParaRPr sz="750">
                        <a:latin typeface="DejaVu Sans Mono"/>
                        <a:cs typeface="DejaVu Sans Mono"/>
                      </a:endParaRPr>
                    </a:p>
                  </a:txBody>
                  <a:tcPr marL="0" marR="0" marT="0" marB="0"/>
                </a:tc>
                <a:extLst>
                  <a:ext uri="{0D108BD9-81ED-4DB2-BD59-A6C34878D82A}">
                    <a16:rowId xmlns:a16="http://schemas.microsoft.com/office/drawing/2014/main" val="10001"/>
                  </a:ext>
                </a:extLst>
              </a:tr>
              <a:tr h="117101">
                <a:tc>
                  <a:txBody>
                    <a:bodyPr/>
                    <a:lstStyle/>
                    <a:p>
                      <a:pPr marL="31750">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4</a:t>
                      </a:r>
                      <a:r>
                        <a:rPr sz="750" dirty="0">
                          <a:latin typeface="DejaVu Sans Mono"/>
                          <a:cs typeface="DejaVu Sans Mono"/>
                        </a:rPr>
                        <a:t>4</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1750">
                        <a:lnSpc>
                          <a:spcPts val="819"/>
                        </a:lnSpc>
                      </a:pPr>
                      <a:r>
                        <a:rPr sz="750" spc="-5" dirty="0">
                          <a:latin typeface="DejaVu Sans Mono"/>
                          <a:cs typeface="DejaVu Sans Mono"/>
                        </a:rPr>
                        <a:t>Amazon.in</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2</a:t>
                      </a:r>
                      <a:r>
                        <a:rPr sz="750" dirty="0">
                          <a:latin typeface="DejaVu Sans Mono"/>
                          <a:cs typeface="DejaVu Sans Mono"/>
                        </a:rPr>
                        <a:t>9</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1750">
                        <a:lnSpc>
                          <a:spcPts val="819"/>
                        </a:lnSpc>
                      </a:pPr>
                      <a:r>
                        <a:rPr sz="750" spc="-5" dirty="0">
                          <a:latin typeface="DejaVu Sans Mono"/>
                          <a:cs typeface="DejaVu Sans Mono"/>
                        </a:rPr>
                        <a:t>Amazon.in, Flipkart.com, Paytm.com,</a:t>
                      </a:r>
                      <a:r>
                        <a:rPr sz="750" spc="-2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2</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1750">
                        <a:lnSpc>
                          <a:spcPts val="819"/>
                        </a:lnSpc>
                      </a:pPr>
                      <a:r>
                        <a:rPr sz="750" spc="-5" dirty="0">
                          <a:latin typeface="DejaVu Sans Mono"/>
                          <a:cs typeface="DejaVu Sans Mono"/>
                        </a:rPr>
                        <a:t>Amazon.in, Paytm.com,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2</a:t>
                      </a:r>
                      <a:r>
                        <a:rPr sz="750" dirty="0">
                          <a:latin typeface="DejaVu Sans Mono"/>
                          <a:cs typeface="DejaVu Sans Mono"/>
                        </a:rPr>
                        <a:t>0</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1750">
                        <a:lnSpc>
                          <a:spcPts val="819"/>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1</a:t>
                      </a:r>
                      <a:r>
                        <a:rPr sz="750" dirty="0">
                          <a:latin typeface="DejaVu Sans Mono"/>
                          <a:cs typeface="DejaVu Sans Mono"/>
                        </a:rPr>
                        <a:t>9</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1750">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7101">
                <a:tc>
                  <a:txBody>
                    <a:bodyPr/>
                    <a:lstStyle/>
                    <a:p>
                      <a:pPr marL="31750">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R="24130" algn="r">
                        <a:lnSpc>
                          <a:spcPts val="819"/>
                        </a:lnSpc>
                      </a:pP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r h="117101">
                <a:tc>
                  <a:txBody>
                    <a:bodyPr/>
                    <a:lstStyle/>
                    <a:p>
                      <a:pPr marL="31750">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R="24130" algn="r">
                        <a:lnSpc>
                          <a:spcPts val="819"/>
                        </a:lnSpc>
                      </a:pP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09"/>
                  </a:ext>
                </a:extLst>
              </a:tr>
              <a:tr h="113928">
                <a:tc>
                  <a:txBody>
                    <a:bodyPr/>
                    <a:lstStyle/>
                    <a:p>
                      <a:pPr marL="31750">
                        <a:lnSpc>
                          <a:spcPts val="795"/>
                        </a:lnSpc>
                      </a:pPr>
                      <a:r>
                        <a:rPr sz="750" spc="-5" dirty="0">
                          <a:latin typeface="DejaVu Sans Mono"/>
                          <a:cs typeface="DejaVu Sans Mono"/>
                        </a:rPr>
                        <a:t>Name: Easy to use website or application, dtype:</a:t>
                      </a:r>
                      <a:r>
                        <a:rPr sz="750" spc="-3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a:txBody>
                  <a:tcPr marL="0" marR="0" marT="0" marB="0"/>
                </a:tc>
                <a:tc>
                  <a:txBody>
                    <a:bodyPr/>
                    <a:lstStyle/>
                    <a:p>
                      <a:pPr>
                        <a:lnSpc>
                          <a:spcPct val="100000"/>
                        </a:lnSpc>
                      </a:pPr>
                      <a:endParaRPr sz="600">
                        <a:latin typeface="Times New Roman"/>
                        <a:cs typeface="Times New Roman"/>
                      </a:endParaRPr>
                    </a:p>
                  </a:txBody>
                  <a:tcPr marL="0" marR="0" marT="0" marB="0"/>
                </a:tc>
                <a:extLst>
                  <a:ext uri="{0D108BD9-81ED-4DB2-BD59-A6C34878D82A}">
                    <a16:rowId xmlns:a16="http://schemas.microsoft.com/office/drawing/2014/main" val="10010"/>
                  </a:ext>
                </a:extLst>
              </a:tr>
            </a:tbl>
          </a:graphicData>
        </a:graphic>
      </p:graphicFrame>
      <p:sp>
        <p:nvSpPr>
          <p:cNvPr id="3" name="object 3"/>
          <p:cNvSpPr/>
          <p:nvPr/>
        </p:nvSpPr>
        <p:spPr>
          <a:xfrm>
            <a:off x="789841" y="1616878"/>
            <a:ext cx="6521105" cy="226841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1117" y="3848936"/>
            <a:ext cx="6077533" cy="629018"/>
          </a:xfrm>
          <a:prstGeom prst="rect">
            <a:avLst/>
          </a:prstGeom>
        </p:spPr>
        <p:txBody>
          <a:bodyPr vert="horz" wrap="square" lIns="0" tIns="13335" rIns="0" bIns="0" rtlCol="0">
            <a:spAutoFit/>
          </a:bodyPr>
          <a:lstStyle/>
          <a:p>
            <a:pPr marL="12700">
              <a:lnSpc>
                <a:spcPct val="100000"/>
              </a:lnSpc>
              <a:spcBef>
                <a:spcPts val="105"/>
              </a:spcBef>
            </a:pPr>
            <a:r>
              <a:rPr sz="2000" dirty="0">
                <a:solidFill>
                  <a:schemeClr val="accent2"/>
                </a:solidFill>
                <a:latin typeface="Arial"/>
                <a:cs typeface="Arial"/>
              </a:rPr>
              <a:t>MAx </a:t>
            </a:r>
            <a:r>
              <a:rPr sz="2000" spc="-5" dirty="0">
                <a:solidFill>
                  <a:schemeClr val="accent2"/>
                </a:solidFill>
                <a:latin typeface="Arial"/>
                <a:cs typeface="Arial"/>
              </a:rPr>
              <a:t>people </a:t>
            </a:r>
            <a:r>
              <a:rPr sz="2000" dirty="0">
                <a:solidFill>
                  <a:schemeClr val="accent2"/>
                </a:solidFill>
                <a:latin typeface="Arial"/>
                <a:cs typeface="Arial"/>
              </a:rPr>
              <a:t>said </a:t>
            </a:r>
            <a:r>
              <a:rPr sz="2000" spc="-5" dirty="0">
                <a:solidFill>
                  <a:schemeClr val="accent2"/>
                </a:solidFill>
                <a:latin typeface="Arial"/>
                <a:cs typeface="Arial"/>
              </a:rPr>
              <a:t>that they feel </a:t>
            </a:r>
            <a:r>
              <a:rPr sz="2000" dirty="0">
                <a:solidFill>
                  <a:schemeClr val="accent2"/>
                </a:solidFill>
                <a:latin typeface="Arial"/>
                <a:cs typeface="Arial"/>
              </a:rPr>
              <a:t>easy to use </a:t>
            </a:r>
            <a:r>
              <a:rPr sz="2000" spc="-5" dirty="0">
                <a:solidFill>
                  <a:schemeClr val="accent2"/>
                </a:solidFill>
                <a:latin typeface="Arial"/>
                <a:cs typeface="Arial"/>
              </a:rPr>
              <a:t>all website </a:t>
            </a:r>
            <a:r>
              <a:rPr sz="2000" dirty="0">
                <a:solidFill>
                  <a:schemeClr val="accent2"/>
                </a:solidFill>
                <a:latin typeface="Arial"/>
                <a:cs typeface="Arial"/>
              </a:rPr>
              <a:t>or</a:t>
            </a:r>
            <a:r>
              <a:rPr sz="2000" spc="105" dirty="0">
                <a:solidFill>
                  <a:schemeClr val="accent2"/>
                </a:solidFill>
                <a:latin typeface="Arial"/>
                <a:cs typeface="Arial"/>
              </a:rPr>
              <a:t> </a:t>
            </a:r>
            <a:r>
              <a:rPr sz="2000" spc="-5" dirty="0">
                <a:solidFill>
                  <a:schemeClr val="accent2"/>
                </a:solidFill>
                <a:latin typeface="Arial"/>
                <a:cs typeface="Arial"/>
              </a:rPr>
              <a:t>applications</a:t>
            </a:r>
            <a:endParaRPr sz="2000" dirty="0">
              <a:solidFill>
                <a:schemeClr val="accent2"/>
              </a:solidFill>
              <a:latin typeface="Arial"/>
              <a:cs typeface="Arial"/>
            </a:endParaRPr>
          </a:p>
        </p:txBody>
      </p:sp>
      <p:sp>
        <p:nvSpPr>
          <p:cNvPr id="5" name="object 5"/>
          <p:cNvSpPr/>
          <p:nvPr/>
        </p:nvSpPr>
        <p:spPr>
          <a:xfrm>
            <a:off x="789841" y="6271679"/>
            <a:ext cx="6521107" cy="226109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44617" y="8556461"/>
            <a:ext cx="6533805" cy="567463"/>
          </a:xfrm>
          <a:prstGeom prst="rect">
            <a:avLst/>
          </a:prstGeom>
        </p:spPr>
        <p:txBody>
          <a:bodyPr vert="horz" wrap="square" lIns="0" tIns="13335" rIns="0" bIns="0" rtlCol="0">
            <a:spAutoFit/>
          </a:bodyPr>
          <a:lstStyle/>
          <a:p>
            <a:pPr marL="12700">
              <a:lnSpc>
                <a:spcPct val="100000"/>
              </a:lnSpc>
              <a:spcBef>
                <a:spcPts val="105"/>
              </a:spcBef>
            </a:pPr>
            <a:r>
              <a:rPr dirty="0">
                <a:solidFill>
                  <a:srgbClr val="00B0F0"/>
                </a:solidFill>
                <a:latin typeface="Arial"/>
                <a:cs typeface="Arial"/>
              </a:rPr>
              <a:t>Max</a:t>
            </a:r>
            <a:r>
              <a:rPr spc="10" dirty="0">
                <a:solidFill>
                  <a:srgbClr val="00B0F0"/>
                </a:solidFill>
                <a:latin typeface="Arial"/>
                <a:cs typeface="Arial"/>
              </a:rPr>
              <a:t> </a:t>
            </a:r>
            <a:r>
              <a:rPr spc="-5" dirty="0">
                <a:solidFill>
                  <a:srgbClr val="00B0F0"/>
                </a:solidFill>
                <a:latin typeface="Arial"/>
                <a:cs typeface="Arial"/>
              </a:rPr>
              <a:t>people</a:t>
            </a:r>
            <a:r>
              <a:rPr spc="15" dirty="0">
                <a:solidFill>
                  <a:srgbClr val="00B0F0"/>
                </a:solidFill>
                <a:latin typeface="Arial"/>
                <a:cs typeface="Arial"/>
              </a:rPr>
              <a:t> </a:t>
            </a:r>
            <a:r>
              <a:rPr dirty="0">
                <a:solidFill>
                  <a:srgbClr val="00B0F0"/>
                </a:solidFill>
                <a:latin typeface="Arial"/>
                <a:cs typeface="Arial"/>
              </a:rPr>
              <a:t>gives</a:t>
            </a:r>
            <a:r>
              <a:rPr spc="15" dirty="0">
                <a:solidFill>
                  <a:srgbClr val="00B0F0"/>
                </a:solidFill>
                <a:latin typeface="Arial"/>
                <a:cs typeface="Arial"/>
              </a:rPr>
              <a:t> </a:t>
            </a:r>
            <a:r>
              <a:rPr spc="-5" dirty="0">
                <a:solidFill>
                  <a:srgbClr val="00B0F0"/>
                </a:solidFill>
                <a:latin typeface="Arial"/>
                <a:cs typeface="Arial"/>
              </a:rPr>
              <a:t>suggestions</a:t>
            </a:r>
            <a:r>
              <a:rPr spc="10" dirty="0">
                <a:solidFill>
                  <a:srgbClr val="00B0F0"/>
                </a:solidFill>
                <a:latin typeface="Arial"/>
                <a:cs typeface="Arial"/>
              </a:rPr>
              <a:t> </a:t>
            </a:r>
            <a:r>
              <a:rPr spc="-5" dirty="0">
                <a:solidFill>
                  <a:srgbClr val="00B0F0"/>
                </a:solidFill>
                <a:latin typeface="Arial"/>
                <a:cs typeface="Arial"/>
              </a:rPr>
              <a:t>that</a:t>
            </a:r>
            <a:r>
              <a:rPr spc="15" dirty="0">
                <a:solidFill>
                  <a:srgbClr val="00B0F0"/>
                </a:solidFill>
                <a:latin typeface="Arial"/>
                <a:cs typeface="Arial"/>
              </a:rPr>
              <a:t> </a:t>
            </a:r>
            <a:r>
              <a:rPr spc="-5" dirty="0">
                <a:solidFill>
                  <a:srgbClr val="00B0F0"/>
                </a:solidFill>
                <a:latin typeface="Arial"/>
                <a:cs typeface="Arial"/>
              </a:rPr>
              <a:t>there</a:t>
            </a:r>
            <a:r>
              <a:rPr spc="15" dirty="0">
                <a:solidFill>
                  <a:srgbClr val="00B0F0"/>
                </a:solidFill>
                <a:latin typeface="Arial"/>
                <a:cs typeface="Arial"/>
              </a:rPr>
              <a:t> </a:t>
            </a:r>
            <a:r>
              <a:rPr spc="-5" dirty="0">
                <a:solidFill>
                  <a:srgbClr val="00B0F0"/>
                </a:solidFill>
                <a:latin typeface="Arial"/>
                <a:cs typeface="Arial"/>
              </a:rPr>
              <a:t>are</a:t>
            </a:r>
            <a:r>
              <a:rPr spc="10" dirty="0">
                <a:solidFill>
                  <a:srgbClr val="00B0F0"/>
                </a:solidFill>
                <a:latin typeface="Arial"/>
                <a:cs typeface="Arial"/>
              </a:rPr>
              <a:t> </a:t>
            </a:r>
            <a:r>
              <a:rPr dirty="0">
                <a:solidFill>
                  <a:srgbClr val="00B0F0"/>
                </a:solidFill>
                <a:latin typeface="Arial"/>
                <a:cs typeface="Arial"/>
              </a:rPr>
              <a:t>a</a:t>
            </a:r>
            <a:r>
              <a:rPr spc="15" dirty="0">
                <a:solidFill>
                  <a:srgbClr val="00B0F0"/>
                </a:solidFill>
                <a:latin typeface="Arial"/>
                <a:cs typeface="Arial"/>
              </a:rPr>
              <a:t> </a:t>
            </a:r>
            <a:r>
              <a:rPr spc="-5" dirty="0">
                <a:solidFill>
                  <a:srgbClr val="00B0F0"/>
                </a:solidFill>
                <a:latin typeface="Arial"/>
                <a:cs typeface="Arial"/>
              </a:rPr>
              <a:t>wide</a:t>
            </a:r>
            <a:r>
              <a:rPr spc="15" dirty="0">
                <a:solidFill>
                  <a:srgbClr val="00B0F0"/>
                </a:solidFill>
                <a:latin typeface="Arial"/>
                <a:cs typeface="Arial"/>
              </a:rPr>
              <a:t> </a:t>
            </a:r>
            <a:r>
              <a:rPr spc="-5" dirty="0">
                <a:solidFill>
                  <a:srgbClr val="00B0F0"/>
                </a:solidFill>
                <a:latin typeface="Arial"/>
                <a:cs typeface="Arial"/>
              </a:rPr>
              <a:t>vaiety</a:t>
            </a:r>
            <a:r>
              <a:rPr spc="10" dirty="0">
                <a:solidFill>
                  <a:srgbClr val="00B0F0"/>
                </a:solidFill>
                <a:latin typeface="Arial"/>
                <a:cs typeface="Arial"/>
              </a:rPr>
              <a:t> </a:t>
            </a:r>
            <a:r>
              <a:rPr dirty="0">
                <a:solidFill>
                  <a:srgbClr val="00B0F0"/>
                </a:solidFill>
                <a:latin typeface="Arial"/>
                <a:cs typeface="Arial"/>
              </a:rPr>
              <a:t>of</a:t>
            </a:r>
            <a:r>
              <a:rPr spc="15" dirty="0">
                <a:solidFill>
                  <a:srgbClr val="00B0F0"/>
                </a:solidFill>
                <a:latin typeface="Arial"/>
                <a:cs typeface="Arial"/>
              </a:rPr>
              <a:t> </a:t>
            </a:r>
            <a:r>
              <a:rPr spc="-5" dirty="0">
                <a:solidFill>
                  <a:srgbClr val="00B0F0"/>
                </a:solidFill>
                <a:latin typeface="Arial"/>
                <a:cs typeface="Arial"/>
              </a:rPr>
              <a:t>products</a:t>
            </a:r>
            <a:r>
              <a:rPr spc="15" dirty="0">
                <a:solidFill>
                  <a:srgbClr val="00B0F0"/>
                </a:solidFill>
                <a:latin typeface="Arial"/>
                <a:cs typeface="Arial"/>
              </a:rPr>
              <a:t> </a:t>
            </a:r>
            <a:r>
              <a:rPr dirty="0">
                <a:solidFill>
                  <a:srgbClr val="00B0F0"/>
                </a:solidFill>
                <a:latin typeface="Arial"/>
                <a:cs typeface="Arial"/>
              </a:rPr>
              <a:t>on</a:t>
            </a:r>
            <a:r>
              <a:rPr spc="10" dirty="0">
                <a:solidFill>
                  <a:srgbClr val="00B0F0"/>
                </a:solidFill>
                <a:latin typeface="Arial"/>
                <a:cs typeface="Arial"/>
              </a:rPr>
              <a:t> </a:t>
            </a:r>
            <a:r>
              <a:rPr spc="-5" dirty="0">
                <a:solidFill>
                  <a:srgbClr val="00B0F0"/>
                </a:solidFill>
                <a:latin typeface="Arial"/>
                <a:cs typeface="Arial"/>
              </a:rPr>
              <a:t>offer</a:t>
            </a:r>
            <a:r>
              <a:rPr spc="15" dirty="0">
                <a:solidFill>
                  <a:srgbClr val="00B0F0"/>
                </a:solidFill>
                <a:latin typeface="Arial"/>
                <a:cs typeface="Arial"/>
              </a:rPr>
              <a:t> </a:t>
            </a:r>
            <a:r>
              <a:rPr dirty="0">
                <a:solidFill>
                  <a:srgbClr val="00B0F0"/>
                </a:solidFill>
                <a:latin typeface="Arial"/>
                <a:cs typeface="Arial"/>
              </a:rPr>
              <a:t>on</a:t>
            </a:r>
            <a:r>
              <a:rPr spc="15" dirty="0">
                <a:solidFill>
                  <a:srgbClr val="00B0F0"/>
                </a:solidFill>
                <a:latin typeface="Arial"/>
                <a:cs typeface="Arial"/>
              </a:rPr>
              <a:t> </a:t>
            </a:r>
            <a:r>
              <a:rPr spc="-5" dirty="0">
                <a:solidFill>
                  <a:srgbClr val="00B0F0"/>
                </a:solidFill>
                <a:latin typeface="Arial"/>
                <a:cs typeface="Arial"/>
              </a:rPr>
              <a:t>Amazon.in,</a:t>
            </a:r>
            <a:r>
              <a:rPr spc="10" dirty="0">
                <a:solidFill>
                  <a:srgbClr val="00B0F0"/>
                </a:solidFill>
                <a:latin typeface="Arial"/>
                <a:cs typeface="Arial"/>
              </a:rPr>
              <a:t> </a:t>
            </a:r>
            <a:r>
              <a:rPr spc="-5" dirty="0">
                <a:solidFill>
                  <a:srgbClr val="00B0F0"/>
                </a:solidFill>
                <a:latin typeface="Arial"/>
                <a:cs typeface="Arial"/>
              </a:rPr>
              <a:t>Flipkart.com</a:t>
            </a:r>
            <a:endParaRPr dirty="0">
              <a:solidFill>
                <a:srgbClr val="00B0F0"/>
              </a:solidFill>
              <a:latin typeface="Arial"/>
              <a:cs typeface="Arial"/>
            </a:endParaRPr>
          </a:p>
        </p:txBody>
      </p:sp>
      <p:sp>
        <p:nvSpPr>
          <p:cNvPr id="7" name="object 7"/>
          <p:cNvSpPr/>
          <p:nvPr/>
        </p:nvSpPr>
        <p:spPr>
          <a:xfrm>
            <a:off x="233608" y="4507402"/>
            <a:ext cx="563552" cy="556659"/>
          </a:xfrm>
          <a:prstGeom prst="rect">
            <a:avLst/>
          </a:prstGeom>
          <a:blipFill>
            <a:blip r:embed="rId4"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786182" y="4511061"/>
          <a:ext cx="6517640" cy="1753340"/>
        </p:xfrm>
        <a:graphic>
          <a:graphicData uri="http://schemas.openxmlformats.org/drawingml/2006/table">
            <a:tbl>
              <a:tblPr firstRow="1" bandRow="1">
                <a:tableStyleId>{2D5ABB26-0587-4C30-8999-92F81FD0307C}</a:tableStyleId>
              </a:tblPr>
              <a:tblGrid>
                <a:gridCol w="3038475">
                  <a:extLst>
                    <a:ext uri="{9D8B030D-6E8A-4147-A177-3AD203B41FA5}">
                      <a16:colId xmlns:a16="http://schemas.microsoft.com/office/drawing/2014/main" val="20000"/>
                    </a:ext>
                  </a:extLst>
                </a:gridCol>
                <a:gridCol w="347916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259651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'Wild variety of product on offer'</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'Wild variety of product on</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offer'</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32384" marB="0">
                    <a:lnT w="9525">
                      <a:solidFill>
                        <a:srgbClr val="DFDFDF"/>
                      </a:solidFill>
                      <a:prstDash val="solid"/>
                    </a:lnT>
                  </a:tcPr>
                </a:tc>
                <a:tc>
                  <a:txBody>
                    <a:bodyPr/>
                    <a:lstStyle/>
                    <a:p>
                      <a:pPr marR="3270885" algn="r">
                        <a:lnSpc>
                          <a:spcPts val="850"/>
                        </a:lnSpc>
                        <a:spcBef>
                          <a:spcPts val="254"/>
                        </a:spcBef>
                      </a:pPr>
                      <a:r>
                        <a:rPr sz="750" spc="-5" dirty="0">
                          <a:latin typeface="DejaVu Sans Mono"/>
                          <a:cs typeface="DejaVu Sans Mono"/>
                        </a:rPr>
                        <a:t>13</a:t>
                      </a:r>
                      <a:r>
                        <a:rPr sz="750" dirty="0">
                          <a:latin typeface="DejaVu Sans Mono"/>
                          <a:cs typeface="DejaVu Sans Mono"/>
                        </a:rPr>
                        <a:t>0</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endParaRPr sz="750">
                        <a:latin typeface="DejaVu Sans Mono"/>
                        <a:cs typeface="DejaVu Sans Mono"/>
                      </a:endParaRPr>
                    </a:p>
                  </a:txBody>
                  <a:tcPr marL="0" marR="0" marT="0" marB="0"/>
                </a:tc>
                <a:tc>
                  <a:txBody>
                    <a:bodyPr/>
                    <a:lstStyle/>
                    <a:p>
                      <a:pPr marR="3270885" algn="r">
                        <a:lnSpc>
                          <a:spcPts val="819"/>
                        </a:lnSpc>
                      </a:pPr>
                      <a:r>
                        <a:rPr sz="750" spc="-5" dirty="0">
                          <a:latin typeface="DejaVu Sans Mono"/>
                          <a:cs typeface="DejaVu Sans Mono"/>
                        </a:rPr>
                        <a:t>4</a:t>
                      </a:r>
                      <a:r>
                        <a:rPr sz="750" dirty="0">
                          <a:latin typeface="DejaVu Sans Mono"/>
                          <a:cs typeface="DejaVu Sans Mono"/>
                        </a:rPr>
                        <a:t>3</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3270885" algn="r">
                        <a:lnSpc>
                          <a:spcPts val="819"/>
                        </a:lnSpc>
                      </a:pPr>
                      <a:r>
                        <a:rPr sz="750" spc="-5" dirty="0">
                          <a:latin typeface="DejaVu Sans Mono"/>
                          <a:cs typeface="DejaVu Sans Mono"/>
                        </a:rPr>
                        <a:t>2</a:t>
                      </a:r>
                      <a:r>
                        <a:rPr sz="750" dirty="0">
                          <a:latin typeface="DejaVu Sans Mono"/>
                          <a:cs typeface="DejaVu Sans Mono"/>
                        </a:rPr>
                        <a:t>0</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Flipkart.com,</a:t>
                      </a:r>
                      <a:r>
                        <a:rPr sz="750" spc="-10"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3270885" algn="r">
                        <a:lnSpc>
                          <a:spcPts val="819"/>
                        </a:lnSpc>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3270885" algn="r">
                        <a:lnSpc>
                          <a:spcPts val="819"/>
                        </a:lnSpc>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Amazon.in, Flipkart.com, Myntra.com,</a:t>
                      </a:r>
                      <a:r>
                        <a:rPr sz="750" spc="-4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R="3270885" algn="r">
                        <a:lnSpc>
                          <a:spcPts val="819"/>
                        </a:lnSpc>
                      </a:pPr>
                      <a:r>
                        <a:rPr sz="750" spc="-5" dirty="0">
                          <a:latin typeface="DejaVu Sans Mono"/>
                          <a:cs typeface="DejaVu Sans Mono"/>
                        </a:rPr>
                        <a:t>1</a:t>
                      </a:r>
                      <a:r>
                        <a:rPr sz="750" dirty="0">
                          <a:latin typeface="DejaVu Sans Mono"/>
                          <a:cs typeface="DejaVu Sans Mono"/>
                        </a:rPr>
                        <a:t>4</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R="3270885" algn="r">
                        <a:lnSpc>
                          <a:spcPts val="819"/>
                        </a:lnSpc>
                      </a:pPr>
                      <a:r>
                        <a:rPr sz="750" spc="-5" dirty="0">
                          <a:latin typeface="DejaVu Sans Mono"/>
                          <a:cs typeface="DejaVu Sans Mono"/>
                        </a:rPr>
                        <a:t>1</a:t>
                      </a:r>
                      <a:r>
                        <a:rPr sz="750" dirty="0">
                          <a:latin typeface="DejaVu Sans Mono"/>
                          <a:cs typeface="DejaVu Sans Mono"/>
                        </a:rPr>
                        <a:t>3</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R="3270885" algn="r">
                        <a:lnSpc>
                          <a:spcPts val="819"/>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r h="117101">
                <a:tc>
                  <a:txBody>
                    <a:bodyPr/>
                    <a:lstStyle/>
                    <a:p>
                      <a:pPr marL="36195">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R="3270885" algn="r">
                        <a:lnSpc>
                          <a:spcPts val="819"/>
                        </a:lnSpc>
                      </a:pP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09"/>
                  </a:ext>
                </a:extLst>
              </a:tr>
              <a:tr h="113928">
                <a:tc>
                  <a:txBody>
                    <a:bodyPr/>
                    <a:lstStyle/>
                    <a:p>
                      <a:pPr marL="36195">
                        <a:lnSpc>
                          <a:spcPts val="795"/>
                        </a:lnSpc>
                      </a:pPr>
                      <a:r>
                        <a:rPr sz="750" spc="-5" dirty="0">
                          <a:latin typeface="DejaVu Sans Mono"/>
                          <a:cs typeface="DejaVu Sans Mono"/>
                        </a:rPr>
                        <a:t>Name: Wild variety of product on offer, dtype:</a:t>
                      </a:r>
                      <a:r>
                        <a:rPr sz="750" spc="-5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a:txBody>
                  <a:tcPr marL="0" marR="0" marT="0" marB="0"/>
                </a:tc>
                <a:tc>
                  <a:txBody>
                    <a:bodyPr/>
                    <a:lstStyle/>
                    <a:p>
                      <a:pPr>
                        <a:lnSpc>
                          <a:spcPct val="100000"/>
                        </a:lnSpc>
                      </a:pPr>
                      <a:endParaRPr sz="600">
                        <a:latin typeface="Times New Roman"/>
                        <a:cs typeface="Times New Roman"/>
                      </a:endParaRPr>
                    </a:p>
                  </a:txBody>
                  <a:tcPr marL="0" marR="0" marT="0" marB="0"/>
                </a:tc>
                <a:extLst>
                  <a:ext uri="{0D108BD9-81ED-4DB2-BD59-A6C34878D82A}">
                    <a16:rowId xmlns:a16="http://schemas.microsoft.com/office/drawing/2014/main" val="10010"/>
                  </a:ext>
                </a:extLst>
              </a:tr>
            </a:tbl>
          </a:graphicData>
        </a:graphic>
      </p:graphicFrame>
      <p:sp>
        <p:nvSpPr>
          <p:cNvPr id="9" name="object 9"/>
          <p:cNvSpPr/>
          <p:nvPr/>
        </p:nvSpPr>
        <p:spPr>
          <a:xfrm>
            <a:off x="233608" y="9359810"/>
            <a:ext cx="563552" cy="556666"/>
          </a:xfrm>
          <a:prstGeom prst="rect">
            <a:avLst/>
          </a:prstGeom>
          <a:blipFill>
            <a:blip r:embed="rId5"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786182" y="9363470"/>
          <a:ext cx="6517640" cy="1167835"/>
        </p:xfrm>
        <a:graphic>
          <a:graphicData uri="http://schemas.openxmlformats.org/drawingml/2006/table">
            <a:tbl>
              <a:tblPr firstRow="1" bandRow="1">
                <a:tableStyleId>{2D5ABB26-0587-4C30-8999-92F81FD0307C}</a:tableStyleId>
              </a:tblPr>
              <a:tblGrid>
                <a:gridCol w="2609850">
                  <a:extLst>
                    <a:ext uri="{9D8B030D-6E8A-4147-A177-3AD203B41FA5}">
                      <a16:colId xmlns:a16="http://schemas.microsoft.com/office/drawing/2014/main" val="20000"/>
                    </a:ext>
                  </a:extLst>
                </a:gridCol>
                <a:gridCol w="390779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105283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'Reliability of the website or application'</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palette </a:t>
                      </a:r>
                      <a:r>
                        <a:rPr sz="750" b="1" dirty="0">
                          <a:solidFill>
                            <a:srgbClr val="AA21FF"/>
                          </a:solidFill>
                          <a:latin typeface="DejaVu Sans Mono"/>
                          <a:cs typeface="DejaVu Sans Mono"/>
                        </a:rPr>
                        <a:t>= </a:t>
                      </a:r>
                      <a:r>
                        <a:rPr sz="750" spc="-5" dirty="0">
                          <a:solidFill>
                            <a:srgbClr val="BA2121"/>
                          </a:solidFill>
                          <a:latin typeface="DejaVu Sans Mono"/>
                          <a:cs typeface="DejaVu Sans Mono"/>
                        </a:rPr>
                        <a:t>'Blues'</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'Reliability of the website or</a:t>
                      </a:r>
                      <a:r>
                        <a:rPr sz="750" spc="-20" dirty="0">
                          <a:solidFill>
                            <a:srgbClr val="BA2121"/>
                          </a:solidFill>
                          <a:latin typeface="DejaVu Sans Mono"/>
                          <a:cs typeface="DejaVu Sans Mono"/>
                        </a:rPr>
                        <a:t> </a:t>
                      </a:r>
                      <a:r>
                        <a:rPr sz="750" spc="-5" dirty="0">
                          <a:solidFill>
                            <a:srgbClr val="BA2121"/>
                          </a:solidFill>
                          <a:latin typeface="DejaVu Sans Mono"/>
                          <a:cs typeface="DejaVu Sans Mono"/>
                        </a:rPr>
                        <a:t>application'</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a:t>
                      </a:r>
                      <a:endParaRPr sz="750">
                        <a:latin typeface="DejaVu Sans Mono"/>
                        <a:cs typeface="DejaVu Sans Mono"/>
                      </a:endParaRPr>
                    </a:p>
                  </a:txBody>
                  <a:tcPr marL="0" marR="0" marT="32384" marB="0">
                    <a:lnT w="9525">
                      <a:solidFill>
                        <a:srgbClr val="DFDFDF"/>
                      </a:solidFill>
                      <a:prstDash val="solid"/>
                    </a:lnT>
                  </a:tcPr>
                </a:tc>
                <a:tc>
                  <a:txBody>
                    <a:bodyPr/>
                    <a:lstStyle/>
                    <a:p>
                      <a:pPr marL="457200">
                        <a:lnSpc>
                          <a:spcPts val="850"/>
                        </a:lnSpc>
                        <a:spcBef>
                          <a:spcPts val="254"/>
                        </a:spcBef>
                      </a:pPr>
                      <a:r>
                        <a:rPr sz="750" spc="-5" dirty="0">
                          <a:latin typeface="DejaVu Sans Mono"/>
                          <a:cs typeface="DejaVu Sans Mono"/>
                        </a:rPr>
                        <a:t>61</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457200">
                        <a:lnSpc>
                          <a:spcPts val="819"/>
                        </a:lnSpc>
                      </a:pPr>
                      <a:r>
                        <a:rPr sz="750" spc="-5" dirty="0">
                          <a:latin typeface="DejaVu Sans Mono"/>
                          <a:cs typeface="DejaVu Sans Mono"/>
                        </a:rPr>
                        <a:t>50</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Amazon.in, Flipkart.com,</a:t>
                      </a:r>
                      <a:r>
                        <a:rPr sz="750" spc="-2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457200">
                        <a:lnSpc>
                          <a:spcPts val="819"/>
                        </a:lnSpc>
                      </a:pPr>
                      <a:r>
                        <a:rPr sz="750" spc="-5" dirty="0">
                          <a:latin typeface="DejaVu Sans Mono"/>
                          <a:cs typeface="DejaVu Sans Mono"/>
                        </a:rPr>
                        <a:t>36</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 Paytm.com,</a:t>
                      </a:r>
                      <a:r>
                        <a:rPr sz="750" spc="-20"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457200">
                        <a:lnSpc>
                          <a:spcPts val="819"/>
                        </a:lnSpc>
                      </a:pPr>
                      <a:r>
                        <a:rPr sz="750" spc="-5" dirty="0">
                          <a:latin typeface="DejaVu Sans Mono"/>
                          <a:cs typeface="DejaVu Sans Mono"/>
                        </a:rPr>
                        <a:t>35</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3928">
                <a:tc>
                  <a:txBody>
                    <a:bodyPr/>
                    <a:lstStyle/>
                    <a:p>
                      <a:pPr marL="36195">
                        <a:lnSpc>
                          <a:spcPts val="795"/>
                        </a:lnSpc>
                      </a:pPr>
                      <a:r>
                        <a:rPr sz="750" spc="-5" dirty="0">
                          <a:latin typeface="DejaVu Sans Mono"/>
                          <a:cs typeface="DejaVu Sans Mono"/>
                        </a:rPr>
                        <a:t>Amazon.in, Flipkart.com,</a:t>
                      </a:r>
                      <a:r>
                        <a:rPr sz="750" spc="-2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457200">
                        <a:lnSpc>
                          <a:spcPts val="795"/>
                        </a:lnSpc>
                      </a:pPr>
                      <a:r>
                        <a:rPr sz="750" spc="-5" dirty="0">
                          <a:latin typeface="DejaVu Sans Mono"/>
                          <a:cs typeface="DejaVu Sans Mono"/>
                        </a:rPr>
                        <a:t>18</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94686" y="130389"/>
          <a:ext cx="3208020" cy="579159"/>
        </p:xfrm>
        <a:graphic>
          <a:graphicData uri="http://schemas.openxmlformats.org/drawingml/2006/table">
            <a:tbl>
              <a:tblPr firstRow="1" bandRow="1">
                <a:tableStyleId>{2D5ABB26-0587-4C30-8999-92F81FD0307C}</a:tableStyleId>
              </a:tblPr>
              <a:tblGrid>
                <a:gridCol w="2947670">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tblGrid>
              <a:tr h="113928">
                <a:tc>
                  <a:txBody>
                    <a:bodyPr/>
                    <a:lstStyle/>
                    <a:p>
                      <a:pPr marL="31750">
                        <a:lnSpc>
                          <a:spcPts val="795"/>
                        </a:lnSpc>
                      </a:pP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24130" algn="r">
                        <a:lnSpc>
                          <a:spcPts val="795"/>
                        </a:lnSpc>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0"/>
                  </a:ext>
                </a:extLst>
              </a:tr>
              <a:tr h="117101">
                <a:tc>
                  <a:txBody>
                    <a:bodyPr/>
                    <a:lstStyle/>
                    <a:p>
                      <a:pPr marL="31750">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1"/>
                  </a:ext>
                </a:extLst>
              </a:tr>
              <a:tr h="117101">
                <a:tc>
                  <a:txBody>
                    <a:bodyPr/>
                    <a:lstStyle/>
                    <a:p>
                      <a:pPr marL="31750">
                        <a:lnSpc>
                          <a:spcPts val="819"/>
                        </a:lnSpc>
                      </a:pPr>
                      <a:r>
                        <a:rPr sz="750" spc="-5" dirty="0">
                          <a:latin typeface="DejaVu Sans Mono"/>
                          <a:cs typeface="DejaVu Sans Mono"/>
                        </a:rPr>
                        <a:t>Amazon.in, Flipkart.com, Myntra.com,</a:t>
                      </a:r>
                      <a:r>
                        <a:rPr sz="750" spc="-5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1</a:t>
                      </a:r>
                      <a:r>
                        <a:rPr sz="750" dirty="0">
                          <a:latin typeface="DejaVu Sans Mono"/>
                          <a:cs typeface="DejaVu Sans Mono"/>
                        </a:rPr>
                        <a:t>4</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1750">
                        <a:lnSpc>
                          <a:spcPts val="819"/>
                        </a:lnSpc>
                      </a:pPr>
                      <a:r>
                        <a:rPr sz="750" spc="-5" dirty="0">
                          <a:latin typeface="DejaVu Sans Mono"/>
                          <a:cs typeface="DejaVu Sans Mono"/>
                        </a:rPr>
                        <a:t>Amazon.in, Flipkart.com, Paytm.com,</a:t>
                      </a:r>
                      <a:r>
                        <a:rPr sz="750" spc="-4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R="24130" algn="r">
                        <a:lnSpc>
                          <a:spcPts val="819"/>
                        </a:lnSpc>
                      </a:pPr>
                      <a:r>
                        <a:rPr sz="750" spc="-5" dirty="0">
                          <a:latin typeface="DejaVu Sans Mono"/>
                          <a:cs typeface="DejaVu Sans Mono"/>
                        </a:rPr>
                        <a:t>1</a:t>
                      </a:r>
                      <a:r>
                        <a:rPr sz="750" dirty="0">
                          <a:latin typeface="DejaVu Sans Mono"/>
                          <a:cs typeface="DejaVu Sans Mono"/>
                        </a:rPr>
                        <a:t>3</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3928">
                <a:tc>
                  <a:txBody>
                    <a:bodyPr/>
                    <a:lstStyle/>
                    <a:p>
                      <a:pPr marL="31750">
                        <a:lnSpc>
                          <a:spcPts val="795"/>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R="24130" algn="r">
                        <a:lnSpc>
                          <a:spcPts val="795"/>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bl>
          </a:graphicData>
        </a:graphic>
      </p:graphicFrame>
      <p:sp>
        <p:nvSpPr>
          <p:cNvPr id="3" name="object 3"/>
          <p:cNvSpPr txBox="1"/>
          <p:nvPr/>
        </p:nvSpPr>
        <p:spPr>
          <a:xfrm>
            <a:off x="813736" y="696369"/>
            <a:ext cx="3513454"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Reliability of the website or application, dtype:</a:t>
            </a:r>
            <a:r>
              <a:rPr sz="750" spc="-6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4" name="object 4"/>
          <p:cNvSpPr/>
          <p:nvPr/>
        </p:nvSpPr>
        <p:spPr>
          <a:xfrm>
            <a:off x="789841" y="1038683"/>
            <a:ext cx="6521105" cy="226858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13736" y="3254037"/>
            <a:ext cx="6489450" cy="567463"/>
          </a:xfrm>
          <a:prstGeom prst="rect">
            <a:avLst/>
          </a:prstGeom>
        </p:spPr>
        <p:txBody>
          <a:bodyPr vert="horz" wrap="square" lIns="0" tIns="13335" rIns="0" bIns="0" rtlCol="0">
            <a:spAutoFit/>
          </a:bodyPr>
          <a:lstStyle/>
          <a:p>
            <a:pPr marL="12700">
              <a:lnSpc>
                <a:spcPct val="100000"/>
              </a:lnSpc>
              <a:spcBef>
                <a:spcPts val="105"/>
              </a:spcBef>
            </a:pPr>
            <a:r>
              <a:rPr dirty="0">
                <a:solidFill>
                  <a:srgbClr val="00B0F0"/>
                </a:solidFill>
                <a:latin typeface="Arial"/>
                <a:cs typeface="Arial"/>
              </a:rPr>
              <a:t>MAX </a:t>
            </a:r>
            <a:r>
              <a:rPr spc="-5" dirty="0">
                <a:solidFill>
                  <a:srgbClr val="00B0F0"/>
                </a:solidFill>
                <a:latin typeface="Arial"/>
                <a:cs typeface="Arial"/>
              </a:rPr>
              <a:t>people thinks that </a:t>
            </a:r>
            <a:r>
              <a:rPr dirty="0">
                <a:solidFill>
                  <a:srgbClr val="00B0F0"/>
                </a:solidFill>
                <a:latin typeface="Arial"/>
                <a:cs typeface="Arial"/>
              </a:rPr>
              <a:t>Amazon and </a:t>
            </a:r>
            <a:r>
              <a:rPr spc="-5" dirty="0">
                <a:solidFill>
                  <a:srgbClr val="00B0F0"/>
                </a:solidFill>
                <a:latin typeface="Arial"/>
                <a:cs typeface="Arial"/>
              </a:rPr>
              <a:t>flipkart are the </a:t>
            </a:r>
            <a:r>
              <a:rPr dirty="0">
                <a:solidFill>
                  <a:srgbClr val="00B0F0"/>
                </a:solidFill>
                <a:latin typeface="Arial"/>
                <a:cs typeface="Arial"/>
              </a:rPr>
              <a:t>most </a:t>
            </a:r>
            <a:r>
              <a:rPr spc="-5" dirty="0">
                <a:solidFill>
                  <a:srgbClr val="00B0F0"/>
                </a:solidFill>
                <a:latin typeface="Arial"/>
                <a:cs typeface="Arial"/>
              </a:rPr>
              <a:t>Reliable website </a:t>
            </a:r>
            <a:r>
              <a:rPr dirty="0">
                <a:solidFill>
                  <a:srgbClr val="00B0F0"/>
                </a:solidFill>
                <a:latin typeface="Arial"/>
                <a:cs typeface="Arial"/>
              </a:rPr>
              <a:t>or</a:t>
            </a:r>
            <a:r>
              <a:rPr spc="170" dirty="0">
                <a:solidFill>
                  <a:srgbClr val="00B0F0"/>
                </a:solidFill>
                <a:latin typeface="Arial"/>
                <a:cs typeface="Arial"/>
              </a:rPr>
              <a:t> </a:t>
            </a:r>
            <a:r>
              <a:rPr spc="-5" dirty="0">
                <a:solidFill>
                  <a:srgbClr val="00B0F0"/>
                </a:solidFill>
                <a:latin typeface="Arial"/>
                <a:cs typeface="Arial"/>
              </a:rPr>
              <a:t>application</a:t>
            </a:r>
            <a:endParaRPr dirty="0">
              <a:solidFill>
                <a:srgbClr val="00B0F0"/>
              </a:solidFill>
              <a:latin typeface="Arial"/>
              <a:cs typeface="Arial"/>
            </a:endParaRPr>
          </a:p>
        </p:txBody>
      </p:sp>
      <p:sp>
        <p:nvSpPr>
          <p:cNvPr id="6" name="object 6"/>
          <p:cNvSpPr/>
          <p:nvPr/>
        </p:nvSpPr>
        <p:spPr>
          <a:xfrm>
            <a:off x="789841" y="5693483"/>
            <a:ext cx="6521105" cy="2268582"/>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86182" y="8008291"/>
            <a:ext cx="6421068" cy="567463"/>
          </a:xfrm>
          <a:prstGeom prst="rect">
            <a:avLst/>
          </a:prstGeom>
        </p:spPr>
        <p:txBody>
          <a:bodyPr vert="horz" wrap="square" lIns="0" tIns="13335" rIns="0" bIns="0" rtlCol="0">
            <a:spAutoFit/>
          </a:bodyPr>
          <a:lstStyle/>
          <a:p>
            <a:pPr marL="12700">
              <a:lnSpc>
                <a:spcPct val="100000"/>
              </a:lnSpc>
              <a:spcBef>
                <a:spcPts val="105"/>
              </a:spcBef>
            </a:pPr>
            <a:r>
              <a:rPr dirty="0">
                <a:solidFill>
                  <a:srgbClr val="FFFF00"/>
                </a:solidFill>
                <a:latin typeface="Arial"/>
                <a:cs typeface="Arial"/>
              </a:rPr>
              <a:t>Amazon.com </a:t>
            </a:r>
            <a:r>
              <a:rPr spc="-5" dirty="0">
                <a:solidFill>
                  <a:srgbClr val="FFFF00"/>
                </a:solidFill>
                <a:latin typeface="Arial"/>
                <a:cs typeface="Arial"/>
              </a:rPr>
              <a:t>e-store </a:t>
            </a:r>
            <a:r>
              <a:rPr dirty="0">
                <a:solidFill>
                  <a:srgbClr val="FFFF00"/>
                </a:solidFill>
                <a:latin typeface="Arial"/>
                <a:cs typeface="Arial"/>
              </a:rPr>
              <a:t>is </a:t>
            </a:r>
            <a:r>
              <a:rPr spc="-5" dirty="0">
                <a:solidFill>
                  <a:srgbClr val="FFFF00"/>
                </a:solidFill>
                <a:latin typeface="Arial"/>
                <a:cs typeface="Arial"/>
              </a:rPr>
              <a:t>the </a:t>
            </a:r>
            <a:r>
              <a:rPr dirty="0">
                <a:solidFill>
                  <a:srgbClr val="FFFF00"/>
                </a:solidFill>
                <a:latin typeface="Arial"/>
                <a:cs typeface="Arial"/>
              </a:rPr>
              <a:t>Quicker store to </a:t>
            </a:r>
            <a:r>
              <a:rPr spc="-5" dirty="0">
                <a:solidFill>
                  <a:srgbClr val="FFFF00"/>
                </a:solidFill>
                <a:latin typeface="Arial"/>
                <a:cs typeface="Arial"/>
              </a:rPr>
              <a:t>complete </a:t>
            </a:r>
            <a:r>
              <a:rPr dirty="0">
                <a:solidFill>
                  <a:srgbClr val="FFFF00"/>
                </a:solidFill>
                <a:latin typeface="Arial"/>
                <a:cs typeface="Arial"/>
              </a:rPr>
              <a:t>purchase by max</a:t>
            </a:r>
            <a:r>
              <a:rPr spc="35" dirty="0">
                <a:solidFill>
                  <a:srgbClr val="FFFF00"/>
                </a:solidFill>
                <a:latin typeface="Arial"/>
                <a:cs typeface="Arial"/>
              </a:rPr>
              <a:t> </a:t>
            </a:r>
            <a:r>
              <a:rPr spc="-5" dirty="0">
                <a:solidFill>
                  <a:srgbClr val="FFFF00"/>
                </a:solidFill>
                <a:latin typeface="Arial"/>
                <a:cs typeface="Arial"/>
              </a:rPr>
              <a:t>people</a:t>
            </a:r>
            <a:endParaRPr dirty="0">
              <a:solidFill>
                <a:srgbClr val="FFFF00"/>
              </a:solidFill>
              <a:latin typeface="Arial"/>
              <a:cs typeface="Arial"/>
            </a:endParaRPr>
          </a:p>
        </p:txBody>
      </p:sp>
      <p:sp>
        <p:nvSpPr>
          <p:cNvPr id="8" name="object 8"/>
          <p:cNvSpPr txBox="1"/>
          <p:nvPr/>
        </p:nvSpPr>
        <p:spPr>
          <a:xfrm>
            <a:off x="813736" y="10064519"/>
            <a:ext cx="242760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Speedy order delivery </a:t>
            </a:r>
            <a:r>
              <a:rPr sz="750" dirty="0">
                <a:latin typeface="DejaVu Sans Mono"/>
                <a:cs typeface="DejaVu Sans Mono"/>
              </a:rPr>
              <a:t>, </a:t>
            </a:r>
            <a:r>
              <a:rPr sz="750" spc="-5" dirty="0">
                <a:latin typeface="DejaVu Sans Mono"/>
                <a:cs typeface="DejaVu Sans Mono"/>
              </a:rPr>
              <a:t>dtype:</a:t>
            </a:r>
            <a:r>
              <a:rPr sz="750" spc="-7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9" name="object 9"/>
          <p:cNvSpPr/>
          <p:nvPr/>
        </p:nvSpPr>
        <p:spPr>
          <a:xfrm>
            <a:off x="233608" y="3929373"/>
            <a:ext cx="563552" cy="556501"/>
          </a:xfrm>
          <a:prstGeom prst="rect">
            <a:avLst/>
          </a:prstGeom>
          <a:blipFill>
            <a:blip r:embed="rId4"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786182" y="3933033"/>
          <a:ext cx="6517004" cy="1753340"/>
        </p:xfrm>
        <a:graphic>
          <a:graphicData uri="http://schemas.openxmlformats.org/drawingml/2006/table">
            <a:tbl>
              <a:tblPr firstRow="1" bandRow="1">
                <a:tableStyleId>{2D5ABB26-0587-4C30-8999-92F81FD0307C}</a:tableStyleId>
              </a:tblPr>
              <a:tblGrid>
                <a:gridCol w="3409950">
                  <a:extLst>
                    <a:ext uri="{9D8B030D-6E8A-4147-A177-3AD203B41FA5}">
                      <a16:colId xmlns:a16="http://schemas.microsoft.com/office/drawing/2014/main" val="20000"/>
                    </a:ext>
                  </a:extLst>
                </a:gridCol>
                <a:gridCol w="3107054">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162433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'Quickness to complete purchase'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palette </a:t>
                      </a:r>
                      <a:r>
                        <a:rPr sz="750" b="1" dirty="0">
                          <a:solidFill>
                            <a:srgbClr val="AA21FF"/>
                          </a:solidFill>
                          <a:latin typeface="DejaVu Sans Mono"/>
                          <a:cs typeface="DejaVu Sans Mono"/>
                        </a:rPr>
                        <a:t>= </a:t>
                      </a:r>
                      <a:r>
                        <a:rPr sz="750" spc="-5" dirty="0">
                          <a:solidFill>
                            <a:srgbClr val="BA2121"/>
                          </a:solidFill>
                          <a:latin typeface="DejaVu Sans Mono"/>
                          <a:cs typeface="DejaVu Sans Mono"/>
                        </a:rPr>
                        <a:t>'Accent'</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'Quickness to complete</a:t>
                      </a:r>
                      <a:r>
                        <a:rPr sz="750" spc="-15" dirty="0">
                          <a:solidFill>
                            <a:srgbClr val="BA2121"/>
                          </a:solidFill>
                          <a:latin typeface="DejaVu Sans Mono"/>
                          <a:cs typeface="DejaVu Sans Mono"/>
                        </a:rPr>
                        <a:t> </a:t>
                      </a:r>
                      <a:r>
                        <a:rPr sz="750" spc="-5" dirty="0">
                          <a:solidFill>
                            <a:srgbClr val="BA2121"/>
                          </a:solidFill>
                          <a:latin typeface="DejaVu Sans Mono"/>
                          <a:cs typeface="DejaVu Sans Mono"/>
                        </a:rPr>
                        <a:t>purchase'</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Amazon.com</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66</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Amazon.com, Flipkart.com,</a:t>
                      </a:r>
                      <a:r>
                        <a:rPr sz="750" spc="-15"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47</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Amazon.com,</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37</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Amazon.com, Flipkart.com,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30</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25</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Amazon.com, Paytm.com,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20</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Amazon.com, Flipkart.com, Paytm.com, Myntra.com,</a:t>
                      </a:r>
                      <a:r>
                        <a:rPr sz="750" spc="-55" dirty="0">
                          <a:latin typeface="DejaVu Sans Mono"/>
                          <a:cs typeface="DejaVu Sans Mono"/>
                        </a:rPr>
                        <a:t> </a:t>
                      </a:r>
                      <a:r>
                        <a:rPr sz="750" spc="-5" dirty="0">
                          <a:latin typeface="DejaVu Sans Mono"/>
                          <a:cs typeface="DejaVu Sans Mono"/>
                        </a:rPr>
                        <a:t>Snapdeal</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r h="117101">
                <a:tc>
                  <a:txBody>
                    <a:bodyPr/>
                    <a:lstStyle/>
                    <a:p>
                      <a:pPr marL="36195">
                        <a:lnSpc>
                          <a:spcPts val="819"/>
                        </a:lnSpc>
                      </a:pPr>
                      <a:r>
                        <a:rPr sz="750" spc="-5" dirty="0">
                          <a:latin typeface="DejaVu Sans Mono"/>
                          <a:cs typeface="DejaVu Sans Mono"/>
                        </a:rPr>
                        <a:t>Flipkart.com, Myntra.com,</a:t>
                      </a:r>
                      <a:r>
                        <a:rPr sz="750" spc="-15" dirty="0">
                          <a:latin typeface="DejaVu Sans Mono"/>
                          <a:cs typeface="DejaVu Sans Mono"/>
                        </a:rPr>
                        <a:t> </a:t>
                      </a:r>
                      <a:r>
                        <a:rPr sz="750" spc="-5" dirty="0">
                          <a:latin typeface="DejaVu Sans Mono"/>
                          <a:cs typeface="DejaVu Sans Mono"/>
                        </a:rPr>
                        <a:t>Snapdeal</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14</a:t>
                      </a:r>
                      <a:endParaRPr sz="750">
                        <a:latin typeface="DejaVu Sans Mono"/>
                        <a:cs typeface="DejaVu Sans Mono"/>
                      </a:endParaRPr>
                    </a:p>
                  </a:txBody>
                  <a:tcPr marL="0" marR="0" marT="0" marB="0"/>
                </a:tc>
                <a:extLst>
                  <a:ext uri="{0D108BD9-81ED-4DB2-BD59-A6C34878D82A}">
                    <a16:rowId xmlns:a16="http://schemas.microsoft.com/office/drawing/2014/main" val="10009"/>
                  </a:ext>
                </a:extLst>
              </a:tr>
              <a:tr h="113928">
                <a:tc>
                  <a:txBody>
                    <a:bodyPr/>
                    <a:lstStyle/>
                    <a:p>
                      <a:pPr marL="36195">
                        <a:lnSpc>
                          <a:spcPts val="795"/>
                        </a:lnSpc>
                      </a:pPr>
                      <a:r>
                        <a:rPr sz="750" spc="-5" dirty="0">
                          <a:latin typeface="DejaVu Sans Mono"/>
                          <a:cs typeface="DejaVu Sans Mono"/>
                        </a:rPr>
                        <a:t>Name: Quickness to complete purchase, dtype:</a:t>
                      </a:r>
                      <a:r>
                        <a:rPr sz="750" spc="-3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a:txBody>
                  <a:tcPr marL="0" marR="0" marT="0" marB="0"/>
                </a:tc>
                <a:tc>
                  <a:txBody>
                    <a:bodyPr/>
                    <a:lstStyle/>
                    <a:p>
                      <a:pPr>
                        <a:lnSpc>
                          <a:spcPct val="100000"/>
                        </a:lnSpc>
                      </a:pPr>
                      <a:endParaRPr sz="600">
                        <a:latin typeface="Times New Roman"/>
                        <a:cs typeface="Times New Roman"/>
                      </a:endParaRPr>
                    </a:p>
                  </a:txBody>
                  <a:tcPr marL="0" marR="0" marT="0" marB="0"/>
                </a:tc>
                <a:extLst>
                  <a:ext uri="{0D108BD9-81ED-4DB2-BD59-A6C34878D82A}">
                    <a16:rowId xmlns:a16="http://schemas.microsoft.com/office/drawing/2014/main" val="10010"/>
                  </a:ext>
                </a:extLst>
              </a:tr>
            </a:tbl>
          </a:graphicData>
        </a:graphic>
      </p:graphicFrame>
      <p:sp>
        <p:nvSpPr>
          <p:cNvPr id="11" name="object 11"/>
          <p:cNvSpPr/>
          <p:nvPr/>
        </p:nvSpPr>
        <p:spPr>
          <a:xfrm>
            <a:off x="789841" y="10201941"/>
            <a:ext cx="6521107" cy="35861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33608" y="8789101"/>
            <a:ext cx="563552" cy="556495"/>
          </a:xfrm>
          <a:prstGeom prst="rect">
            <a:avLst/>
          </a:prstGeom>
          <a:blipFill>
            <a:blip r:embed="rId6" cstate="print"/>
            <a:stretch>
              <a:fillRect/>
            </a:stretch>
          </a:blipFill>
        </p:spPr>
        <p:txBody>
          <a:bodyPr wrap="square" lIns="0" tIns="0" rIns="0" bIns="0" rtlCol="0"/>
          <a:lstStyle/>
          <a:p>
            <a:endParaRPr/>
          </a:p>
        </p:txBody>
      </p:sp>
      <p:graphicFrame>
        <p:nvGraphicFramePr>
          <p:cNvPr id="13" name="object 13"/>
          <p:cNvGraphicFramePr>
            <a:graphicFrameLocks noGrp="1"/>
          </p:cNvGraphicFramePr>
          <p:nvPr/>
        </p:nvGraphicFramePr>
        <p:xfrm>
          <a:off x="786182" y="8792760"/>
          <a:ext cx="6518275" cy="1284936"/>
        </p:xfrm>
        <a:graphic>
          <a:graphicData uri="http://schemas.openxmlformats.org/drawingml/2006/table">
            <a:tbl>
              <a:tblPr firstRow="1" bandRow="1">
                <a:tableStyleId>{2D5ABB26-0587-4C30-8999-92F81FD0307C}</a:tableStyleId>
              </a:tblPr>
              <a:tblGrid>
                <a:gridCol w="2324100">
                  <a:extLst>
                    <a:ext uri="{9D8B030D-6E8A-4147-A177-3AD203B41FA5}">
                      <a16:colId xmlns:a16="http://schemas.microsoft.com/office/drawing/2014/main" val="20000"/>
                    </a:ext>
                  </a:extLst>
                </a:gridCol>
                <a:gridCol w="419417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316865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'Speedy order delivery '</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'Speedy order delivery</a:t>
                      </a:r>
                      <a:r>
                        <a:rPr sz="750" spc="-35" dirty="0">
                          <a:solidFill>
                            <a:srgbClr val="BA2121"/>
                          </a:solidFill>
                          <a:latin typeface="DejaVu Sans Mono"/>
                          <a:cs typeface="DejaVu Sans Mono"/>
                        </a:rPr>
                        <a:t> </a:t>
                      </a:r>
                      <a:r>
                        <a:rPr sz="750" spc="-5" dirty="0">
                          <a:solidFill>
                            <a:srgbClr val="BA2121"/>
                          </a:solidFill>
                          <a:latin typeface="DejaVu Sans Mono"/>
                          <a:cs typeface="DejaVu Sans Mono"/>
                        </a:rPr>
                        <a:t>'</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107</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82</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Amazon.in, Flipkart.com,</a:t>
                      </a:r>
                      <a:r>
                        <a:rPr sz="750" spc="-4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36</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 Flipkart.com,</a:t>
                      </a:r>
                      <a:r>
                        <a:rPr sz="750" spc="-30"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3928">
                <a:tc>
                  <a:txBody>
                    <a:bodyPr/>
                    <a:lstStyle/>
                    <a:p>
                      <a:pPr marL="36195">
                        <a:lnSpc>
                          <a:spcPts val="795"/>
                        </a:lnSpc>
                      </a:pPr>
                      <a:r>
                        <a:rPr sz="750" spc="-5" dirty="0">
                          <a:latin typeface="DejaVu Sans Mono"/>
                          <a:cs typeface="DejaVu Sans Mono"/>
                        </a:rPr>
                        <a:t>Flipkart.com, Myntra.com,</a:t>
                      </a:r>
                      <a:r>
                        <a:rPr sz="750" spc="-4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71450">
                        <a:lnSpc>
                          <a:spcPts val="795"/>
                        </a:lnSpc>
                      </a:pPr>
                      <a:r>
                        <a:rPr sz="750" spc="-5" dirty="0">
                          <a:latin typeface="DejaVu Sans Mono"/>
                          <a:cs typeface="DejaVu Sans Mono"/>
                        </a:rPr>
                        <a:t>14</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650" y="2679700"/>
            <a:ext cx="7238999" cy="3580467"/>
          </a:xfrm>
          <a:prstGeom prst="rect">
            <a:avLst/>
          </a:prstGeom>
        </p:spPr>
        <p:txBody>
          <a:bodyPr wrap="square">
            <a:spAutoFit/>
          </a:bodyPr>
          <a:lstStyle/>
          <a:p>
            <a:pPr marL="355600" marR="5080" indent="-342900">
              <a:lnSpc>
                <a:spcPts val="1670"/>
              </a:lnSpc>
              <a:buFont typeface="Arial" panose="020B0604020202020204" pitchFamily="34" charset="0"/>
              <a:buChar char="•"/>
            </a:pPr>
            <a:r>
              <a:rPr lang="en-US" spc="5" dirty="0">
                <a:latin typeface="Arial"/>
                <a:cs typeface="Arial"/>
              </a:rPr>
              <a:t>Customer satisfaction has emerged as one of the most important  factors that guarantee the success of online store; </a:t>
            </a:r>
            <a:r>
              <a:rPr lang="en-US" dirty="0">
                <a:latin typeface="Arial"/>
                <a:cs typeface="Arial"/>
              </a:rPr>
              <a:t>it </a:t>
            </a:r>
            <a:r>
              <a:rPr lang="en-US" spc="5" dirty="0">
                <a:latin typeface="Arial"/>
                <a:cs typeface="Arial"/>
              </a:rPr>
              <a:t>has been  posited as </a:t>
            </a:r>
            <a:r>
              <a:rPr lang="en-US" spc="10" dirty="0">
                <a:latin typeface="Arial"/>
                <a:cs typeface="Arial"/>
              </a:rPr>
              <a:t>a </a:t>
            </a:r>
            <a:r>
              <a:rPr lang="en-US" spc="5" dirty="0">
                <a:latin typeface="Arial"/>
                <a:cs typeface="Arial"/>
              </a:rPr>
              <a:t>key stimulant of purchase, repurchase </a:t>
            </a:r>
            <a:r>
              <a:rPr lang="en-US" dirty="0">
                <a:latin typeface="Arial"/>
                <a:cs typeface="Arial"/>
              </a:rPr>
              <a:t>intentions </a:t>
            </a:r>
            <a:r>
              <a:rPr lang="en-US" spc="5" dirty="0">
                <a:latin typeface="Arial"/>
                <a:cs typeface="Arial"/>
              </a:rPr>
              <a:t>and  customer loyalty. </a:t>
            </a:r>
          </a:p>
          <a:p>
            <a:pPr marL="355600" marR="5080" indent="-342900">
              <a:lnSpc>
                <a:spcPts val="1670"/>
              </a:lnSpc>
              <a:buFont typeface="Arial" panose="020B0604020202020204" pitchFamily="34" charset="0"/>
              <a:buChar char="•"/>
            </a:pPr>
            <a:r>
              <a:rPr lang="en-US" spc="10" dirty="0">
                <a:latin typeface="Arial"/>
                <a:cs typeface="Arial"/>
              </a:rPr>
              <a:t>A </a:t>
            </a:r>
            <a:r>
              <a:rPr lang="en-US" spc="5" dirty="0">
                <a:latin typeface="Arial"/>
                <a:cs typeface="Arial"/>
              </a:rPr>
              <a:t>comprehensive review of the </a:t>
            </a:r>
            <a:r>
              <a:rPr lang="en-US" dirty="0">
                <a:latin typeface="Arial"/>
                <a:cs typeface="Arial"/>
              </a:rPr>
              <a:t>literature, </a:t>
            </a:r>
            <a:r>
              <a:rPr lang="en-US" spc="5" dirty="0">
                <a:latin typeface="Arial"/>
                <a:cs typeface="Arial"/>
              </a:rPr>
              <a:t>theories  and models have been carried out to propose the models </a:t>
            </a:r>
            <a:r>
              <a:rPr lang="en-US" dirty="0">
                <a:latin typeface="Arial"/>
                <a:cs typeface="Arial"/>
              </a:rPr>
              <a:t>for  </a:t>
            </a:r>
            <a:r>
              <a:rPr lang="en-US" spc="5" dirty="0">
                <a:latin typeface="Arial"/>
                <a:cs typeface="Arial"/>
              </a:rPr>
              <a:t>customer activation and customer </a:t>
            </a:r>
            <a:r>
              <a:rPr lang="en-US" dirty="0">
                <a:latin typeface="Arial"/>
                <a:cs typeface="Arial"/>
              </a:rPr>
              <a:t>retention. </a:t>
            </a:r>
          </a:p>
          <a:p>
            <a:pPr marL="355600" marR="5080" indent="-342900">
              <a:lnSpc>
                <a:spcPts val="1670"/>
              </a:lnSpc>
              <a:buFont typeface="Arial" panose="020B0604020202020204" pitchFamily="34" charset="0"/>
              <a:buChar char="•"/>
            </a:pPr>
            <a:r>
              <a:rPr lang="en-US" spc="5" dirty="0">
                <a:latin typeface="Arial"/>
                <a:cs typeface="Arial"/>
              </a:rPr>
              <a:t>Five major factors that  contributed to the success of an e-commerce store have been  </a:t>
            </a:r>
            <a:r>
              <a:rPr lang="en-US" dirty="0">
                <a:latin typeface="Arial"/>
                <a:cs typeface="Arial"/>
              </a:rPr>
              <a:t>identified </a:t>
            </a:r>
            <a:r>
              <a:rPr lang="en-US" spc="5" dirty="0">
                <a:latin typeface="Arial"/>
                <a:cs typeface="Arial"/>
              </a:rPr>
              <a:t>as: service </a:t>
            </a:r>
            <a:r>
              <a:rPr lang="en-US" dirty="0">
                <a:latin typeface="Arial"/>
                <a:cs typeface="Arial"/>
              </a:rPr>
              <a:t>quality, </a:t>
            </a:r>
            <a:r>
              <a:rPr lang="en-US" spc="5" dirty="0">
                <a:latin typeface="Arial"/>
                <a:cs typeface="Arial"/>
              </a:rPr>
              <a:t>system </a:t>
            </a:r>
            <a:r>
              <a:rPr lang="en-US" dirty="0">
                <a:latin typeface="Arial"/>
                <a:cs typeface="Arial"/>
              </a:rPr>
              <a:t>quality, </a:t>
            </a:r>
            <a:r>
              <a:rPr lang="en-US" spc="5" dirty="0">
                <a:latin typeface="Arial"/>
                <a:cs typeface="Arial"/>
              </a:rPr>
              <a:t>information </a:t>
            </a:r>
            <a:r>
              <a:rPr lang="en-US" dirty="0">
                <a:latin typeface="Arial"/>
                <a:cs typeface="Arial"/>
              </a:rPr>
              <a:t>quality,  </a:t>
            </a:r>
            <a:r>
              <a:rPr lang="en-US" spc="5" dirty="0">
                <a:latin typeface="Arial"/>
                <a:cs typeface="Arial"/>
              </a:rPr>
              <a:t>trust and net </a:t>
            </a:r>
            <a:r>
              <a:rPr lang="en-US" dirty="0">
                <a:latin typeface="Arial"/>
                <a:cs typeface="Arial"/>
              </a:rPr>
              <a:t>benefit. </a:t>
            </a:r>
          </a:p>
          <a:p>
            <a:pPr marL="355600" marR="5080" indent="-342900">
              <a:lnSpc>
                <a:spcPts val="1670"/>
              </a:lnSpc>
              <a:buFont typeface="Arial" panose="020B0604020202020204" pitchFamily="34" charset="0"/>
              <a:buChar char="•"/>
            </a:pPr>
            <a:r>
              <a:rPr lang="en-US" spc="5" dirty="0">
                <a:latin typeface="Arial"/>
                <a:cs typeface="Arial"/>
              </a:rPr>
              <a:t>The research furthermore investigated the  factors that influence the online customers repeat purchase  </a:t>
            </a:r>
            <a:r>
              <a:rPr lang="en-US" dirty="0">
                <a:latin typeface="Arial"/>
                <a:cs typeface="Arial"/>
              </a:rPr>
              <a:t>intention.</a:t>
            </a:r>
          </a:p>
          <a:p>
            <a:pPr marL="355600" marR="5080" indent="-342900">
              <a:lnSpc>
                <a:spcPts val="1670"/>
              </a:lnSpc>
              <a:buFont typeface="Arial" panose="020B0604020202020204" pitchFamily="34" charset="0"/>
              <a:buChar char="•"/>
            </a:pPr>
            <a:r>
              <a:rPr lang="en-US" dirty="0">
                <a:latin typeface="Arial"/>
                <a:cs typeface="Arial"/>
              </a:rPr>
              <a:t> </a:t>
            </a:r>
            <a:r>
              <a:rPr lang="en-US" spc="5" dirty="0">
                <a:latin typeface="Arial"/>
                <a:cs typeface="Arial"/>
              </a:rPr>
              <a:t>The combination of both </a:t>
            </a:r>
            <a:r>
              <a:rPr lang="en-US" dirty="0">
                <a:latin typeface="Arial"/>
                <a:cs typeface="Arial"/>
              </a:rPr>
              <a:t>utilitarian </a:t>
            </a:r>
            <a:r>
              <a:rPr lang="en-US" spc="5" dirty="0">
                <a:latin typeface="Arial"/>
                <a:cs typeface="Arial"/>
              </a:rPr>
              <a:t>value and hedonistic  values are needed to affect the repeat purchase </a:t>
            </a:r>
            <a:r>
              <a:rPr lang="en-US" dirty="0">
                <a:latin typeface="Arial"/>
                <a:cs typeface="Arial"/>
              </a:rPr>
              <a:t>intention (loyalty)  </a:t>
            </a:r>
            <a:r>
              <a:rPr lang="en-US" spc="5" dirty="0">
                <a:latin typeface="Arial"/>
                <a:cs typeface="Arial"/>
              </a:rPr>
              <a:t>positively. </a:t>
            </a:r>
          </a:p>
          <a:p>
            <a:pPr marL="355600" marR="5080" indent="-342900">
              <a:lnSpc>
                <a:spcPts val="1670"/>
              </a:lnSpc>
              <a:buFont typeface="Arial" panose="020B0604020202020204" pitchFamily="34" charset="0"/>
              <a:buChar char="•"/>
            </a:pPr>
            <a:r>
              <a:rPr lang="en-US" spc="5" dirty="0">
                <a:latin typeface="Arial"/>
                <a:cs typeface="Arial"/>
              </a:rPr>
              <a:t>The data is collected from the Indian online</a:t>
            </a:r>
            <a:r>
              <a:rPr lang="en-US" spc="-25" dirty="0">
                <a:latin typeface="Arial"/>
                <a:cs typeface="Arial"/>
              </a:rPr>
              <a:t> </a:t>
            </a:r>
            <a:r>
              <a:rPr lang="en-US" spc="5" dirty="0">
                <a:latin typeface="Arial"/>
                <a:cs typeface="Arial"/>
              </a:rPr>
              <a:t>shoppers.</a:t>
            </a:r>
            <a:endParaRPr lang="en-US" dirty="0">
              <a:latin typeface="Arial"/>
              <a:cs typeface="Arial"/>
            </a:endParaRPr>
          </a:p>
        </p:txBody>
      </p:sp>
    </p:spTree>
    <p:extLst>
      <p:ext uri="{BB962C8B-B14F-4D97-AF65-F5344CB8AC3E}">
        <p14:creationId xmlns:p14="http://schemas.microsoft.com/office/powerpoint/2010/main" val="357830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6521107" cy="190280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30250" y="2033581"/>
            <a:ext cx="6125309"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solidFill>
                <a:latin typeface="Arial"/>
                <a:cs typeface="Arial"/>
              </a:rPr>
              <a:t>A </a:t>
            </a:r>
            <a:r>
              <a:rPr spc="-5" dirty="0">
                <a:solidFill>
                  <a:schemeClr val="accent2"/>
                </a:solidFill>
                <a:latin typeface="Arial"/>
                <a:cs typeface="Arial"/>
              </a:rPr>
              <a:t>lot </a:t>
            </a:r>
            <a:r>
              <a:rPr dirty="0">
                <a:solidFill>
                  <a:schemeClr val="accent2"/>
                </a:solidFill>
                <a:latin typeface="Arial"/>
                <a:cs typeface="Arial"/>
              </a:rPr>
              <a:t>of </a:t>
            </a:r>
            <a:r>
              <a:rPr spc="-5" dirty="0">
                <a:solidFill>
                  <a:schemeClr val="accent2"/>
                </a:solidFill>
                <a:latin typeface="Arial"/>
                <a:cs typeface="Arial"/>
              </a:rPr>
              <a:t>people htinks that </a:t>
            </a:r>
            <a:r>
              <a:rPr dirty="0">
                <a:solidFill>
                  <a:schemeClr val="accent2"/>
                </a:solidFill>
                <a:latin typeface="Arial"/>
                <a:cs typeface="Arial"/>
              </a:rPr>
              <a:t>amzon is </a:t>
            </a:r>
            <a:r>
              <a:rPr spc="-5" dirty="0">
                <a:solidFill>
                  <a:schemeClr val="accent2"/>
                </a:solidFill>
                <a:latin typeface="Arial"/>
                <a:cs typeface="Arial"/>
              </a:rPr>
              <a:t>the superfast </a:t>
            </a:r>
            <a:r>
              <a:rPr dirty="0">
                <a:solidFill>
                  <a:schemeClr val="accent2"/>
                </a:solidFill>
                <a:latin typeface="Arial"/>
                <a:cs typeface="Arial"/>
              </a:rPr>
              <a:t>in </a:t>
            </a:r>
            <a:r>
              <a:rPr spc="-5" dirty="0">
                <a:solidFill>
                  <a:schemeClr val="accent2"/>
                </a:solidFill>
                <a:latin typeface="Arial"/>
                <a:cs typeface="Arial"/>
              </a:rPr>
              <a:t>the terms </a:t>
            </a:r>
            <a:r>
              <a:rPr dirty="0">
                <a:solidFill>
                  <a:schemeClr val="accent2"/>
                </a:solidFill>
                <a:latin typeface="Arial"/>
                <a:cs typeface="Arial"/>
              </a:rPr>
              <a:t>of </a:t>
            </a:r>
            <a:r>
              <a:rPr spc="-5" dirty="0">
                <a:solidFill>
                  <a:schemeClr val="accent2"/>
                </a:solidFill>
                <a:latin typeface="Arial"/>
                <a:cs typeface="Arial"/>
              </a:rPr>
              <a:t>deleivering our</a:t>
            </a:r>
            <a:r>
              <a:rPr spc="204" dirty="0">
                <a:solidFill>
                  <a:schemeClr val="accent2"/>
                </a:solidFill>
                <a:latin typeface="Arial"/>
                <a:cs typeface="Arial"/>
              </a:rPr>
              <a:t> </a:t>
            </a:r>
            <a:r>
              <a:rPr spc="-5" dirty="0">
                <a:solidFill>
                  <a:schemeClr val="accent2"/>
                </a:solidFill>
                <a:latin typeface="Arial"/>
                <a:cs typeface="Arial"/>
              </a:rPr>
              <a:t>products</a:t>
            </a:r>
            <a:endParaRPr dirty="0">
              <a:solidFill>
                <a:schemeClr val="accent2"/>
              </a:solidFill>
              <a:latin typeface="Arial"/>
              <a:cs typeface="Arial"/>
            </a:endParaRPr>
          </a:p>
        </p:txBody>
      </p:sp>
      <p:sp>
        <p:nvSpPr>
          <p:cNvPr id="4" name="object 4"/>
          <p:cNvSpPr/>
          <p:nvPr/>
        </p:nvSpPr>
        <p:spPr>
          <a:xfrm>
            <a:off x="789841" y="4851815"/>
            <a:ext cx="6521105" cy="226874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30250" y="7103059"/>
            <a:ext cx="6019800" cy="290464"/>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solidFill>
                <a:latin typeface="Arial"/>
                <a:cs typeface="Arial"/>
              </a:rPr>
              <a:t>Amazon gives Privacy of customers’ </a:t>
            </a:r>
            <a:r>
              <a:rPr spc="-5" dirty="0">
                <a:solidFill>
                  <a:schemeClr val="accent2"/>
                </a:solidFill>
                <a:latin typeface="Arial"/>
                <a:cs typeface="Arial"/>
              </a:rPr>
              <a:t>information</a:t>
            </a:r>
            <a:r>
              <a:rPr spc="-40" dirty="0">
                <a:solidFill>
                  <a:schemeClr val="accent2"/>
                </a:solidFill>
                <a:latin typeface="Arial"/>
                <a:cs typeface="Arial"/>
              </a:rPr>
              <a:t> </a:t>
            </a:r>
            <a:r>
              <a:rPr dirty="0">
                <a:solidFill>
                  <a:schemeClr val="accent2"/>
                </a:solidFill>
                <a:latin typeface="Arial"/>
                <a:cs typeface="Arial"/>
              </a:rPr>
              <a:t>maximum</a:t>
            </a:r>
          </a:p>
        </p:txBody>
      </p:sp>
      <p:grpSp>
        <p:nvGrpSpPr>
          <p:cNvPr id="6" name="object 6"/>
          <p:cNvGrpSpPr/>
          <p:nvPr/>
        </p:nvGrpSpPr>
        <p:grpSpPr>
          <a:xfrm>
            <a:off x="233608" y="7947593"/>
            <a:ext cx="7077709" cy="556895"/>
            <a:chOff x="233608" y="7947593"/>
            <a:chExt cx="7077709" cy="556895"/>
          </a:xfrm>
        </p:grpSpPr>
        <p:sp>
          <p:nvSpPr>
            <p:cNvPr id="7" name="object 7"/>
            <p:cNvSpPr/>
            <p:nvPr/>
          </p:nvSpPr>
          <p:spPr>
            <a:xfrm>
              <a:off x="789841" y="7947593"/>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8" name="object 8"/>
            <p:cNvSpPr/>
            <p:nvPr/>
          </p:nvSpPr>
          <p:spPr>
            <a:xfrm>
              <a:off x="789838" y="7947596"/>
              <a:ext cx="6521450" cy="556260"/>
            </a:xfrm>
            <a:custGeom>
              <a:avLst/>
              <a:gdLst/>
              <a:ahLst/>
              <a:cxnLst/>
              <a:rect l="l" t="t" r="r" b="b"/>
              <a:pathLst>
                <a:path w="6521450" h="556259">
                  <a:moveTo>
                    <a:pt x="6521107" y="0"/>
                  </a:moveTo>
                  <a:lnTo>
                    <a:pt x="6513792" y="0"/>
                  </a:lnTo>
                  <a:lnTo>
                    <a:pt x="0" y="0"/>
                  </a:lnTo>
                  <a:lnTo>
                    <a:pt x="0" y="7327"/>
                  </a:lnTo>
                  <a:lnTo>
                    <a:pt x="6513792" y="7327"/>
                  </a:lnTo>
                  <a:lnTo>
                    <a:pt x="6513792" y="548919"/>
                  </a:lnTo>
                  <a:lnTo>
                    <a:pt x="0" y="548919"/>
                  </a:lnTo>
                  <a:lnTo>
                    <a:pt x="0" y="556234"/>
                  </a:lnTo>
                  <a:lnTo>
                    <a:pt x="6513792" y="556234"/>
                  </a:lnTo>
                  <a:lnTo>
                    <a:pt x="6521107" y="556234"/>
                  </a:lnTo>
                  <a:lnTo>
                    <a:pt x="6521107" y="548919"/>
                  </a:lnTo>
                  <a:lnTo>
                    <a:pt x="6521107" y="7327"/>
                  </a:lnTo>
                  <a:lnTo>
                    <a:pt x="6521107" y="0"/>
                  </a:lnTo>
                  <a:close/>
                </a:path>
              </a:pathLst>
            </a:custGeom>
            <a:solidFill>
              <a:srgbClr val="DFDFDF"/>
            </a:solidFill>
          </p:spPr>
          <p:txBody>
            <a:bodyPr wrap="square" lIns="0" tIns="0" rIns="0" bIns="0" rtlCol="0"/>
            <a:lstStyle/>
            <a:p>
              <a:endParaRPr/>
            </a:p>
          </p:txBody>
        </p:sp>
        <p:sp>
          <p:nvSpPr>
            <p:cNvPr id="9" name="object 9"/>
            <p:cNvSpPr/>
            <p:nvPr/>
          </p:nvSpPr>
          <p:spPr>
            <a:xfrm>
              <a:off x="233608" y="7947593"/>
              <a:ext cx="563552" cy="556335"/>
            </a:xfrm>
            <a:prstGeom prst="rect">
              <a:avLst/>
            </a:prstGeom>
            <a:blipFill>
              <a:blip r:embed="rId4" cstate="print"/>
              <a:stretch>
                <a:fillRect/>
              </a:stretch>
            </a:blipFill>
          </p:spPr>
          <p:txBody>
            <a:bodyPr wrap="square" lIns="0" tIns="0" rIns="0" bIns="0" rtlCol="0"/>
            <a:lstStyle/>
            <a:p>
              <a:endParaRPr/>
            </a:p>
          </p:txBody>
        </p:sp>
      </p:grpSp>
      <p:sp>
        <p:nvSpPr>
          <p:cNvPr id="10" name="object 10"/>
          <p:cNvSpPr txBox="1"/>
          <p:nvPr/>
        </p:nvSpPr>
        <p:spPr>
          <a:xfrm>
            <a:off x="813736" y="8520400"/>
            <a:ext cx="3456304" cy="11938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Amazon.in</a:t>
            </a:r>
            <a:endParaRPr sz="750">
              <a:latin typeface="DejaVu Sans Mono"/>
              <a:cs typeface="DejaVu Sans Mono"/>
            </a:endParaRPr>
          </a:p>
          <a:p>
            <a:pPr marL="12700" marR="1320165">
              <a:lnSpc>
                <a:spcPct val="102499"/>
              </a:lnSpc>
            </a:pPr>
            <a:r>
              <a:rPr sz="750" spc="-5" dirty="0">
                <a:latin typeface="DejaVu Sans Mono"/>
                <a:cs typeface="DejaVu Sans Mono"/>
              </a:rPr>
              <a:t>Amazon.in, Flipkart.com, Snapdeal.com  Amazon.in,</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p>
            <a:pPr marL="12700" marR="2120265">
              <a:lnSpc>
                <a:spcPct val="102499"/>
              </a:lnSpc>
            </a:pPr>
            <a:r>
              <a:rPr sz="750" spc="-5" dirty="0">
                <a:latin typeface="DejaVu Sans Mono"/>
                <a:cs typeface="DejaVu Sans Mono"/>
              </a:rPr>
              <a:t>Amazon.in,</a:t>
            </a:r>
            <a:r>
              <a:rPr sz="750" spc="-80" dirty="0">
                <a:latin typeface="DejaVu Sans Mono"/>
                <a:cs typeface="DejaVu Sans Mono"/>
              </a:rPr>
              <a:t> </a:t>
            </a:r>
            <a:r>
              <a:rPr sz="750" spc="-5" dirty="0">
                <a:latin typeface="DejaVu Sans Mono"/>
                <a:cs typeface="DejaVu Sans Mono"/>
              </a:rPr>
              <a:t>Flipkart.com  Flipkart.com</a:t>
            </a:r>
            <a:endParaRPr sz="750">
              <a:latin typeface="DejaVu Sans Mono"/>
              <a:cs typeface="DejaVu Sans Mono"/>
            </a:endParaRPr>
          </a:p>
          <a:p>
            <a:pPr marL="12700" marR="633730">
              <a:lnSpc>
                <a:spcPct val="102499"/>
              </a:lnSpc>
            </a:pPr>
            <a:r>
              <a:rPr sz="750" spc="-5" dirty="0">
                <a:latin typeface="DejaVu Sans Mono"/>
                <a:cs typeface="DejaVu Sans Mono"/>
              </a:rPr>
              <a:t>Amazon.in, Flipkart.com, Myntra.com, Snapdeal.com  Myntra.com</a:t>
            </a:r>
            <a:endParaRPr sz="750">
              <a:latin typeface="DejaVu Sans Mono"/>
              <a:cs typeface="DejaVu Sans Mono"/>
            </a:endParaRPr>
          </a:p>
          <a:p>
            <a:pPr marL="12700" marR="5080">
              <a:lnSpc>
                <a:spcPct val="102499"/>
              </a:lnSpc>
            </a:pPr>
            <a:r>
              <a:rPr sz="750" spc="-5" dirty="0">
                <a:latin typeface="DejaVu Sans Mono"/>
                <a:cs typeface="DejaVu Sans Mono"/>
              </a:rPr>
              <a:t>Amazon.in, Flipkart.com, Paytm.com, Myntra.com, Snapdeal.com  Amazon.in, Flipkart.com,</a:t>
            </a:r>
            <a:r>
              <a:rPr sz="750" spc="-15"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p>
            <a:pPr marL="12700">
              <a:lnSpc>
                <a:spcPct val="100000"/>
              </a:lnSpc>
              <a:spcBef>
                <a:spcPts val="20"/>
              </a:spcBef>
            </a:pPr>
            <a:r>
              <a:rPr sz="750" spc="-5" dirty="0">
                <a:latin typeface="DejaVu Sans Mono"/>
                <a:cs typeface="DejaVu Sans Mono"/>
              </a:rPr>
              <a:t>Name: Perceived Trustworthiness, dtype:</a:t>
            </a:r>
            <a:r>
              <a:rPr sz="750" spc="-2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1" name="object 11"/>
          <p:cNvSpPr txBox="1"/>
          <p:nvPr/>
        </p:nvSpPr>
        <p:spPr>
          <a:xfrm>
            <a:off x="4473169" y="8520400"/>
            <a:ext cx="140335" cy="107696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7</a:t>
            </a:r>
            <a:r>
              <a:rPr sz="750" dirty="0">
                <a:latin typeface="DejaVu Sans Mono"/>
                <a:cs typeface="DejaVu Sans Mono"/>
              </a:rPr>
              <a:t>6</a:t>
            </a:r>
            <a:endParaRPr sz="750">
              <a:latin typeface="DejaVu Sans Mono"/>
              <a:cs typeface="DejaVu Sans Mono"/>
            </a:endParaRPr>
          </a:p>
          <a:p>
            <a:pPr marL="12700">
              <a:lnSpc>
                <a:spcPct val="100000"/>
              </a:lnSpc>
              <a:spcBef>
                <a:spcPts val="20"/>
              </a:spcBef>
            </a:pPr>
            <a:r>
              <a:rPr sz="750" spc="-5" dirty="0">
                <a:latin typeface="DejaVu Sans Mono"/>
                <a:cs typeface="DejaVu Sans Mono"/>
              </a:rPr>
              <a:t>3</a:t>
            </a:r>
            <a:r>
              <a:rPr sz="750" dirty="0">
                <a:latin typeface="DejaVu Sans Mono"/>
                <a:cs typeface="DejaVu Sans Mono"/>
              </a:rPr>
              <a:t>6</a:t>
            </a:r>
            <a:endParaRPr sz="750">
              <a:latin typeface="DejaVu Sans Mono"/>
              <a:cs typeface="DejaVu Sans Mono"/>
            </a:endParaRPr>
          </a:p>
          <a:p>
            <a:pPr marL="12700">
              <a:lnSpc>
                <a:spcPct val="100000"/>
              </a:lnSpc>
              <a:spcBef>
                <a:spcPts val="20"/>
              </a:spcBef>
            </a:pPr>
            <a:r>
              <a:rPr sz="750" spc="-5" dirty="0">
                <a:latin typeface="DejaVu Sans Mono"/>
                <a:cs typeface="DejaVu Sans Mono"/>
              </a:rPr>
              <a:t>3</a:t>
            </a:r>
            <a:r>
              <a:rPr sz="750" dirty="0">
                <a:latin typeface="DejaVu Sans Mono"/>
                <a:cs typeface="DejaVu Sans Mono"/>
              </a:rPr>
              <a:t>5</a:t>
            </a:r>
            <a:endParaRPr sz="750">
              <a:latin typeface="DejaVu Sans Mono"/>
              <a:cs typeface="DejaVu Sans Mono"/>
            </a:endParaRPr>
          </a:p>
          <a:p>
            <a:pPr marL="12700">
              <a:lnSpc>
                <a:spcPct val="100000"/>
              </a:lnSpc>
              <a:spcBef>
                <a:spcPts val="25"/>
              </a:spcBef>
            </a:pPr>
            <a:r>
              <a:rPr sz="750" spc="-5" dirty="0">
                <a:latin typeface="DejaVu Sans Mono"/>
                <a:cs typeface="DejaVu Sans Mono"/>
              </a:rPr>
              <a:t>3</a:t>
            </a:r>
            <a:r>
              <a:rPr sz="750" dirty="0">
                <a:latin typeface="DejaVu Sans Mono"/>
                <a:cs typeface="DejaVu Sans Mono"/>
              </a:rPr>
              <a:t>1</a:t>
            </a:r>
            <a:endParaRPr sz="750">
              <a:latin typeface="DejaVu Sans Mono"/>
              <a:cs typeface="DejaVu Sans Mono"/>
            </a:endParaRPr>
          </a:p>
          <a:p>
            <a:pPr marL="12700">
              <a:lnSpc>
                <a:spcPct val="100000"/>
              </a:lnSpc>
              <a:spcBef>
                <a:spcPts val="20"/>
              </a:spcBef>
            </a:pPr>
            <a:r>
              <a:rPr sz="750" spc="-5" dirty="0">
                <a:latin typeface="DejaVu Sans Mono"/>
                <a:cs typeface="DejaVu Sans Mono"/>
              </a:rPr>
              <a:t>2</a:t>
            </a:r>
            <a:r>
              <a:rPr sz="750" dirty="0">
                <a:latin typeface="DejaVu Sans Mono"/>
                <a:cs typeface="DejaVu Sans Mono"/>
              </a:rPr>
              <a:t>7</a:t>
            </a:r>
            <a:endParaRPr sz="750">
              <a:latin typeface="DejaVu Sans Mono"/>
              <a:cs typeface="DejaVu Sans Mono"/>
            </a:endParaRPr>
          </a:p>
          <a:p>
            <a:pPr marL="12700">
              <a:lnSpc>
                <a:spcPct val="100000"/>
              </a:lnSpc>
              <a:spcBef>
                <a:spcPts val="25"/>
              </a:spcBef>
            </a:pPr>
            <a:r>
              <a:rPr sz="750" spc="-5" dirty="0">
                <a:latin typeface="DejaVu Sans Mono"/>
                <a:cs typeface="DejaVu Sans Mono"/>
              </a:rPr>
              <a:t>2</a:t>
            </a:r>
            <a:r>
              <a:rPr sz="750"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p>
            <a:pPr marL="12700">
              <a:lnSpc>
                <a:spcPct val="100000"/>
              </a:lnSpc>
              <a:spcBef>
                <a:spcPts val="20"/>
              </a:spcBef>
            </a:pPr>
            <a:r>
              <a:rPr sz="750" spc="-5" dirty="0">
                <a:latin typeface="DejaVu Sans Mono"/>
                <a:cs typeface="DejaVu Sans Mono"/>
              </a:rPr>
              <a:t>1</a:t>
            </a:r>
            <a:r>
              <a:rPr sz="750" dirty="0">
                <a:latin typeface="DejaVu Sans Mono"/>
                <a:cs typeface="DejaVu Sans Mono"/>
              </a:rPr>
              <a:t>3</a:t>
            </a:r>
            <a:endParaRPr sz="750">
              <a:latin typeface="DejaVu Sans Mono"/>
              <a:cs typeface="DejaVu Sans Mono"/>
            </a:endParaRPr>
          </a:p>
          <a:p>
            <a:pPr marL="12700">
              <a:lnSpc>
                <a:spcPct val="100000"/>
              </a:lnSpc>
              <a:spcBef>
                <a:spcPts val="25"/>
              </a:spcBef>
            </a:pPr>
            <a:r>
              <a:rPr sz="750" spc="-5" dirty="0">
                <a:latin typeface="DejaVu Sans Mono"/>
                <a:cs typeface="DejaVu Sans Mono"/>
              </a:rPr>
              <a:t>1</a:t>
            </a:r>
            <a:r>
              <a:rPr sz="750" dirty="0">
                <a:latin typeface="DejaVu Sans Mono"/>
                <a:cs typeface="DejaVu Sans Mono"/>
              </a:rPr>
              <a:t>1</a:t>
            </a:r>
            <a:endParaRPr sz="750">
              <a:latin typeface="DejaVu Sans Mono"/>
              <a:cs typeface="DejaVu Sans Mono"/>
            </a:endParaRPr>
          </a:p>
        </p:txBody>
      </p:sp>
      <p:sp>
        <p:nvSpPr>
          <p:cNvPr id="12" name="object 12"/>
          <p:cNvSpPr/>
          <p:nvPr/>
        </p:nvSpPr>
        <p:spPr>
          <a:xfrm>
            <a:off x="233608" y="2853662"/>
            <a:ext cx="563552" cy="556335"/>
          </a:xfrm>
          <a:prstGeom prst="rect">
            <a:avLst/>
          </a:prstGeom>
          <a:blipFill>
            <a:blip r:embed="rId5" cstate="print"/>
            <a:stretch>
              <a:fillRect/>
            </a:stretch>
          </a:blipFill>
        </p:spPr>
        <p:txBody>
          <a:bodyPr wrap="square" lIns="0" tIns="0" rIns="0" bIns="0" rtlCol="0"/>
          <a:lstStyle/>
          <a:p>
            <a:endParaRPr/>
          </a:p>
        </p:txBody>
      </p:sp>
      <p:graphicFrame>
        <p:nvGraphicFramePr>
          <p:cNvPr id="13" name="object 13"/>
          <p:cNvGraphicFramePr>
            <a:graphicFrameLocks noGrp="1"/>
          </p:cNvGraphicFramePr>
          <p:nvPr/>
        </p:nvGraphicFramePr>
        <p:xfrm>
          <a:off x="786182" y="2857321"/>
          <a:ext cx="6518275" cy="1987542"/>
        </p:xfrm>
        <a:graphic>
          <a:graphicData uri="http://schemas.openxmlformats.org/drawingml/2006/table">
            <a:tbl>
              <a:tblPr firstRow="1" bandRow="1">
                <a:tableStyleId>{2D5ABB26-0587-4C30-8999-92F81FD0307C}</a:tableStyleId>
              </a:tblPr>
              <a:tblGrid>
                <a:gridCol w="3582035">
                  <a:extLst>
                    <a:ext uri="{9D8B030D-6E8A-4147-A177-3AD203B41FA5}">
                      <a16:colId xmlns:a16="http://schemas.microsoft.com/office/drawing/2014/main" val="20000"/>
                    </a:ext>
                  </a:extLst>
                </a:gridCol>
                <a:gridCol w="293624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253936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'Privacy of customers’ information'</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'Privacy of customers’</a:t>
                      </a:r>
                      <a:r>
                        <a:rPr sz="750" spc="-35" dirty="0">
                          <a:solidFill>
                            <a:srgbClr val="BA2121"/>
                          </a:solidFill>
                          <a:latin typeface="DejaVu Sans Mono"/>
                          <a:cs typeface="DejaVu Sans Mono"/>
                        </a:rPr>
                        <a:t> </a:t>
                      </a:r>
                      <a:r>
                        <a:rPr sz="750" spc="-5" dirty="0">
                          <a:solidFill>
                            <a:srgbClr val="BA2121"/>
                          </a:solidFill>
                          <a:latin typeface="DejaVu Sans Mono"/>
                          <a:cs typeface="DejaVu Sans Mono"/>
                        </a:rPr>
                        <a:t>information'</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71</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54</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25</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 Flipkart.com, Paytm.com, Myntra.com,</a:t>
                      </a:r>
                      <a:r>
                        <a:rPr sz="750" spc="-5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24</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18</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r h="117101">
                <a:tc>
                  <a:txBody>
                    <a:bodyPr/>
                    <a:lstStyle/>
                    <a:p>
                      <a:pPr marL="36195">
                        <a:lnSpc>
                          <a:spcPts val="819"/>
                        </a:lnSpc>
                      </a:pPr>
                      <a:r>
                        <a:rPr sz="750" spc="-5" dirty="0">
                          <a:latin typeface="DejaVu Sans Mono"/>
                          <a:cs typeface="DejaVu Sans Mono"/>
                        </a:rPr>
                        <a:t>Amazon.in, Flipkart.com, Myntra.com,</a:t>
                      </a:r>
                      <a:r>
                        <a:rPr sz="750" spc="-2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14</a:t>
                      </a:r>
                      <a:endParaRPr sz="750">
                        <a:latin typeface="DejaVu Sans Mono"/>
                        <a:cs typeface="DejaVu Sans Mono"/>
                      </a:endParaRPr>
                    </a:p>
                  </a:txBody>
                  <a:tcPr marL="0" marR="0" marT="0" marB="0"/>
                </a:tc>
                <a:extLst>
                  <a:ext uri="{0D108BD9-81ED-4DB2-BD59-A6C34878D82A}">
                    <a16:rowId xmlns:a16="http://schemas.microsoft.com/office/drawing/2014/main" val="10009"/>
                  </a:ext>
                </a:extLst>
              </a:tr>
              <a:tr h="117101">
                <a:tc>
                  <a:txBody>
                    <a:bodyPr/>
                    <a:lstStyle/>
                    <a:p>
                      <a:pPr marL="36195">
                        <a:lnSpc>
                          <a:spcPts val="819"/>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11</a:t>
                      </a:r>
                      <a:endParaRPr sz="750">
                        <a:latin typeface="DejaVu Sans Mono"/>
                        <a:cs typeface="DejaVu Sans Mono"/>
                      </a:endParaRPr>
                    </a:p>
                  </a:txBody>
                  <a:tcPr marL="0" marR="0" marT="0" marB="0"/>
                </a:tc>
                <a:extLst>
                  <a:ext uri="{0D108BD9-81ED-4DB2-BD59-A6C34878D82A}">
                    <a16:rowId xmlns:a16="http://schemas.microsoft.com/office/drawing/2014/main" val="10010"/>
                  </a:ext>
                </a:extLst>
              </a:tr>
              <a:tr h="117101">
                <a:tc>
                  <a:txBody>
                    <a:bodyPr/>
                    <a:lstStyle/>
                    <a:p>
                      <a:pPr marL="36195">
                        <a:lnSpc>
                          <a:spcPts val="819"/>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71450">
                        <a:lnSpc>
                          <a:spcPts val="819"/>
                        </a:lnSpc>
                      </a:pP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11"/>
                  </a:ext>
                </a:extLst>
              </a:tr>
              <a:tr h="113928">
                <a:tc>
                  <a:txBody>
                    <a:bodyPr/>
                    <a:lstStyle/>
                    <a:p>
                      <a:pPr marL="36195">
                        <a:lnSpc>
                          <a:spcPts val="795"/>
                        </a:lnSpc>
                      </a:pPr>
                      <a:r>
                        <a:rPr sz="750" spc="-5" dirty="0">
                          <a:latin typeface="DejaVu Sans Mono"/>
                          <a:cs typeface="DejaVu Sans Mono"/>
                        </a:rPr>
                        <a:t>Name: Privacy of customers’ information, dtype:</a:t>
                      </a:r>
                      <a:r>
                        <a:rPr sz="750" spc="-3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a:txBody>
                  <a:tcPr marL="0" marR="0" marT="0" marB="0"/>
                </a:tc>
                <a:tc>
                  <a:txBody>
                    <a:bodyPr/>
                    <a:lstStyle/>
                    <a:p>
                      <a:pPr>
                        <a:lnSpc>
                          <a:spcPct val="100000"/>
                        </a:lnSpc>
                      </a:pPr>
                      <a:endParaRPr sz="600">
                        <a:latin typeface="Times New Roman"/>
                        <a:cs typeface="Times New Roman"/>
                      </a:endParaRPr>
                    </a:p>
                  </a:txBody>
                  <a:tcPr marL="0" marR="0" marT="0" marB="0"/>
                </a:tc>
                <a:extLst>
                  <a:ext uri="{0D108BD9-81ED-4DB2-BD59-A6C34878D82A}">
                    <a16:rowId xmlns:a16="http://schemas.microsoft.com/office/drawing/2014/main" val="10012"/>
                  </a:ext>
                </a:extLst>
              </a:tr>
            </a:tbl>
          </a:graphicData>
        </a:graphic>
      </p:graphicFrame>
      <p:sp>
        <p:nvSpPr>
          <p:cNvPr id="14" name="object 14"/>
          <p:cNvSpPr/>
          <p:nvPr/>
        </p:nvSpPr>
        <p:spPr>
          <a:xfrm>
            <a:off x="789841" y="9813988"/>
            <a:ext cx="6521105" cy="746569"/>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789841" y="8030036"/>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299339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'Perceived Trustworthiness'</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'Perceived</a:t>
            </a:r>
            <a:r>
              <a:rPr sz="750" spc="-20" dirty="0">
                <a:solidFill>
                  <a:srgbClr val="BA2121"/>
                </a:solidFill>
                <a:latin typeface="DejaVu Sans Mono"/>
                <a:cs typeface="DejaVu Sans Mono"/>
              </a:rPr>
              <a:t> </a:t>
            </a:r>
            <a:r>
              <a:rPr sz="750" spc="-5" dirty="0">
                <a:solidFill>
                  <a:srgbClr val="BA2121"/>
                </a:solidFill>
                <a:latin typeface="DejaVu Sans Mono"/>
                <a:cs typeface="DejaVu Sans Mono"/>
              </a:rPr>
              <a:t>Trustworthiness'</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6521105" cy="152238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13736" y="1557945"/>
            <a:ext cx="6088714"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Amazon Perceived </a:t>
            </a:r>
            <a:r>
              <a:rPr sz="1600" spc="-5" dirty="0">
                <a:solidFill>
                  <a:schemeClr val="accent2"/>
                </a:solidFill>
                <a:latin typeface="Arial"/>
                <a:cs typeface="Arial"/>
              </a:rPr>
              <a:t>Trustworthiness from the </a:t>
            </a:r>
            <a:r>
              <a:rPr sz="1600" dirty="0">
                <a:solidFill>
                  <a:schemeClr val="accent2"/>
                </a:solidFill>
                <a:latin typeface="Arial"/>
                <a:cs typeface="Arial"/>
              </a:rPr>
              <a:t>customers as </a:t>
            </a:r>
            <a:r>
              <a:rPr sz="1600" spc="-5" dirty="0">
                <a:solidFill>
                  <a:schemeClr val="accent2"/>
                </a:solidFill>
                <a:latin typeface="Arial"/>
                <a:cs typeface="Arial"/>
              </a:rPr>
              <a:t>they thinks it </a:t>
            </a:r>
            <a:r>
              <a:rPr sz="1600" dirty="0">
                <a:solidFill>
                  <a:schemeClr val="accent2"/>
                </a:solidFill>
                <a:latin typeface="Arial"/>
                <a:cs typeface="Arial"/>
              </a:rPr>
              <a:t>is most </a:t>
            </a:r>
            <a:r>
              <a:rPr sz="1600" spc="-5" dirty="0">
                <a:solidFill>
                  <a:schemeClr val="accent2"/>
                </a:solidFill>
                <a:latin typeface="Arial"/>
                <a:cs typeface="Arial"/>
              </a:rPr>
              <a:t>trustworthy website </a:t>
            </a:r>
            <a:r>
              <a:rPr sz="1600" dirty="0">
                <a:solidFill>
                  <a:schemeClr val="accent2"/>
                </a:solidFill>
                <a:latin typeface="Arial"/>
                <a:cs typeface="Arial"/>
              </a:rPr>
              <a:t>or</a:t>
            </a:r>
            <a:r>
              <a:rPr sz="1600" spc="200" dirty="0">
                <a:solidFill>
                  <a:schemeClr val="accent2"/>
                </a:solidFill>
                <a:latin typeface="Arial"/>
                <a:cs typeface="Arial"/>
              </a:rPr>
              <a:t> </a:t>
            </a:r>
            <a:r>
              <a:rPr sz="1600" spc="-5" dirty="0">
                <a:solidFill>
                  <a:schemeClr val="accent2"/>
                </a:solidFill>
                <a:latin typeface="Arial"/>
                <a:cs typeface="Arial"/>
              </a:rPr>
              <a:t>application</a:t>
            </a:r>
            <a:endParaRPr sz="1600" dirty="0">
              <a:solidFill>
                <a:schemeClr val="accent2"/>
              </a:solidFill>
              <a:latin typeface="Arial"/>
              <a:cs typeface="Arial"/>
            </a:endParaRPr>
          </a:p>
        </p:txBody>
      </p:sp>
      <p:sp>
        <p:nvSpPr>
          <p:cNvPr id="4" name="object 4"/>
          <p:cNvSpPr txBox="1"/>
          <p:nvPr/>
        </p:nvSpPr>
        <p:spPr>
          <a:xfrm>
            <a:off x="813736" y="4114604"/>
            <a:ext cx="408559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Presence of online assistance through multi-channel, dtype:</a:t>
            </a:r>
            <a:r>
              <a:rPr sz="750" spc="-6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5" name="object 5"/>
          <p:cNvSpPr/>
          <p:nvPr/>
        </p:nvSpPr>
        <p:spPr>
          <a:xfrm>
            <a:off x="789841" y="4456653"/>
            <a:ext cx="6521105" cy="226884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86182" y="6674895"/>
            <a:ext cx="6430109"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max</a:t>
            </a:r>
            <a:r>
              <a:rPr sz="1600" spc="15" dirty="0">
                <a:solidFill>
                  <a:schemeClr val="accent2"/>
                </a:solidFill>
                <a:latin typeface="Arial"/>
                <a:cs typeface="Arial"/>
              </a:rPr>
              <a:t> </a:t>
            </a:r>
            <a:r>
              <a:rPr sz="1600" spc="-5" dirty="0">
                <a:solidFill>
                  <a:schemeClr val="accent2"/>
                </a:solidFill>
                <a:latin typeface="Arial"/>
                <a:cs typeface="Arial"/>
              </a:rPr>
              <a:t>people</a:t>
            </a:r>
            <a:r>
              <a:rPr sz="1600" spc="15" dirty="0">
                <a:solidFill>
                  <a:schemeClr val="accent2"/>
                </a:solidFill>
                <a:latin typeface="Arial"/>
                <a:cs typeface="Arial"/>
              </a:rPr>
              <a:t> </a:t>
            </a:r>
            <a:r>
              <a:rPr sz="1600" dirty="0">
                <a:solidFill>
                  <a:schemeClr val="accent2"/>
                </a:solidFill>
                <a:latin typeface="Arial"/>
                <a:cs typeface="Arial"/>
              </a:rPr>
              <a:t>suggests</a:t>
            </a:r>
            <a:r>
              <a:rPr sz="1600" spc="20" dirty="0">
                <a:solidFill>
                  <a:schemeClr val="accent2"/>
                </a:solidFill>
                <a:latin typeface="Arial"/>
                <a:cs typeface="Arial"/>
              </a:rPr>
              <a:t> </a:t>
            </a:r>
            <a:r>
              <a:rPr sz="1600" spc="-5" dirty="0">
                <a:solidFill>
                  <a:schemeClr val="accent2"/>
                </a:solidFill>
                <a:latin typeface="Arial"/>
                <a:cs typeface="Arial"/>
              </a:rPr>
              <a:t>that</a:t>
            </a:r>
            <a:r>
              <a:rPr sz="1600" spc="15" dirty="0">
                <a:solidFill>
                  <a:schemeClr val="accent2"/>
                </a:solidFill>
                <a:latin typeface="Arial"/>
                <a:cs typeface="Arial"/>
              </a:rPr>
              <a:t> </a:t>
            </a:r>
            <a:r>
              <a:rPr sz="1600" spc="-5" dirty="0">
                <a:solidFill>
                  <a:schemeClr val="accent2"/>
                </a:solidFill>
                <a:latin typeface="Arial"/>
                <a:cs typeface="Arial"/>
              </a:rPr>
              <a:t>Amazon.in,</a:t>
            </a:r>
            <a:r>
              <a:rPr sz="1600" spc="15" dirty="0">
                <a:solidFill>
                  <a:schemeClr val="accent2"/>
                </a:solidFill>
                <a:latin typeface="Arial"/>
                <a:cs typeface="Arial"/>
              </a:rPr>
              <a:t> </a:t>
            </a:r>
            <a:r>
              <a:rPr sz="1600" spc="-5" dirty="0">
                <a:solidFill>
                  <a:schemeClr val="accent2"/>
                </a:solidFill>
                <a:latin typeface="Arial"/>
                <a:cs typeface="Arial"/>
              </a:rPr>
              <a:t>Flipkart.com,</a:t>
            </a:r>
            <a:r>
              <a:rPr sz="1600" spc="20" dirty="0">
                <a:solidFill>
                  <a:schemeClr val="accent2"/>
                </a:solidFill>
                <a:latin typeface="Arial"/>
                <a:cs typeface="Arial"/>
              </a:rPr>
              <a:t> </a:t>
            </a:r>
            <a:r>
              <a:rPr sz="1600" spc="-5" dirty="0">
                <a:solidFill>
                  <a:schemeClr val="accent2"/>
                </a:solidFill>
                <a:latin typeface="Arial"/>
                <a:cs typeface="Arial"/>
              </a:rPr>
              <a:t>Myntra.com,</a:t>
            </a:r>
            <a:r>
              <a:rPr sz="1600" spc="15" dirty="0">
                <a:solidFill>
                  <a:schemeClr val="accent2"/>
                </a:solidFill>
                <a:latin typeface="Arial"/>
                <a:cs typeface="Arial"/>
              </a:rPr>
              <a:t> </a:t>
            </a:r>
            <a:r>
              <a:rPr sz="1600" spc="-5" dirty="0">
                <a:solidFill>
                  <a:schemeClr val="accent2"/>
                </a:solidFill>
                <a:latin typeface="Arial"/>
                <a:cs typeface="Arial"/>
              </a:rPr>
              <a:t>Snapdeal</a:t>
            </a:r>
            <a:r>
              <a:rPr sz="1600" spc="15" dirty="0">
                <a:solidFill>
                  <a:schemeClr val="accent2"/>
                </a:solidFill>
                <a:latin typeface="Arial"/>
                <a:cs typeface="Arial"/>
              </a:rPr>
              <a:t> </a:t>
            </a:r>
            <a:r>
              <a:rPr sz="1600" dirty="0">
                <a:solidFill>
                  <a:schemeClr val="accent2"/>
                </a:solidFill>
                <a:latin typeface="Arial"/>
                <a:cs typeface="Arial"/>
              </a:rPr>
              <a:t>e</a:t>
            </a:r>
            <a:r>
              <a:rPr sz="1600" spc="20" dirty="0">
                <a:solidFill>
                  <a:schemeClr val="accent2"/>
                </a:solidFill>
                <a:latin typeface="Arial"/>
                <a:cs typeface="Arial"/>
              </a:rPr>
              <a:t> </a:t>
            </a:r>
            <a:r>
              <a:rPr sz="1600" spc="-5" dirty="0">
                <a:solidFill>
                  <a:schemeClr val="accent2"/>
                </a:solidFill>
                <a:latin typeface="Arial"/>
                <a:cs typeface="Arial"/>
              </a:rPr>
              <a:t>-store</a:t>
            </a:r>
            <a:r>
              <a:rPr sz="1600" spc="15" dirty="0">
                <a:solidFill>
                  <a:schemeClr val="accent2"/>
                </a:solidFill>
                <a:latin typeface="Arial"/>
                <a:cs typeface="Arial"/>
              </a:rPr>
              <a:t> </a:t>
            </a:r>
            <a:r>
              <a:rPr sz="1600" dirty="0">
                <a:solidFill>
                  <a:schemeClr val="accent2"/>
                </a:solidFill>
                <a:latin typeface="Arial"/>
                <a:cs typeface="Arial"/>
              </a:rPr>
              <a:t>has</a:t>
            </a:r>
            <a:r>
              <a:rPr sz="1600" spc="15" dirty="0">
                <a:solidFill>
                  <a:schemeClr val="accent2"/>
                </a:solidFill>
                <a:latin typeface="Arial"/>
                <a:cs typeface="Arial"/>
              </a:rPr>
              <a:t> </a:t>
            </a:r>
            <a:r>
              <a:rPr sz="1600" spc="-5" dirty="0">
                <a:solidFill>
                  <a:schemeClr val="accent2"/>
                </a:solidFill>
                <a:latin typeface="Arial"/>
                <a:cs typeface="Arial"/>
              </a:rPr>
              <a:t>online</a:t>
            </a:r>
            <a:r>
              <a:rPr sz="1600" spc="20" dirty="0">
                <a:solidFill>
                  <a:schemeClr val="accent2"/>
                </a:solidFill>
                <a:latin typeface="Arial"/>
                <a:cs typeface="Arial"/>
              </a:rPr>
              <a:t> </a:t>
            </a:r>
            <a:r>
              <a:rPr sz="1600" dirty="0">
                <a:solidFill>
                  <a:schemeClr val="accent2"/>
                </a:solidFill>
                <a:latin typeface="Arial"/>
                <a:cs typeface="Arial"/>
              </a:rPr>
              <a:t>assistance</a:t>
            </a:r>
            <a:r>
              <a:rPr sz="1600" spc="15" dirty="0">
                <a:solidFill>
                  <a:schemeClr val="accent2"/>
                </a:solidFill>
                <a:latin typeface="Arial"/>
                <a:cs typeface="Arial"/>
              </a:rPr>
              <a:t> </a:t>
            </a:r>
            <a:r>
              <a:rPr sz="1600" spc="-5" dirty="0">
                <a:solidFill>
                  <a:schemeClr val="accent2"/>
                </a:solidFill>
                <a:latin typeface="Arial"/>
                <a:cs typeface="Arial"/>
              </a:rPr>
              <a:t>through</a:t>
            </a:r>
            <a:r>
              <a:rPr sz="1600" spc="20" dirty="0">
                <a:solidFill>
                  <a:schemeClr val="accent2"/>
                </a:solidFill>
                <a:latin typeface="Arial"/>
                <a:cs typeface="Arial"/>
              </a:rPr>
              <a:t> </a:t>
            </a:r>
            <a:r>
              <a:rPr sz="1600" spc="-5" dirty="0">
                <a:solidFill>
                  <a:schemeClr val="accent2"/>
                </a:solidFill>
                <a:latin typeface="Arial"/>
                <a:cs typeface="Arial"/>
              </a:rPr>
              <a:t>multi-channel</a:t>
            </a:r>
            <a:endParaRPr sz="1600" dirty="0">
              <a:solidFill>
                <a:schemeClr val="accent2"/>
              </a:solidFill>
              <a:latin typeface="Arial"/>
              <a:cs typeface="Arial"/>
            </a:endParaRPr>
          </a:p>
        </p:txBody>
      </p:sp>
      <p:sp>
        <p:nvSpPr>
          <p:cNvPr id="7" name="object 7"/>
          <p:cNvSpPr txBox="1"/>
          <p:nvPr/>
        </p:nvSpPr>
        <p:spPr>
          <a:xfrm>
            <a:off x="813736" y="9091433"/>
            <a:ext cx="522922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Longer time in displaying graphics and photos (promotion, sales period), dtype:</a:t>
            </a:r>
            <a:r>
              <a:rPr sz="750" spc="-4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8" name="object 8"/>
          <p:cNvSpPr/>
          <p:nvPr/>
        </p:nvSpPr>
        <p:spPr>
          <a:xfrm>
            <a:off x="233608" y="2370715"/>
            <a:ext cx="563552" cy="556297"/>
          </a:xfrm>
          <a:prstGeom prst="rect">
            <a:avLst/>
          </a:prstGeom>
          <a:blipFill>
            <a:blip r:embed="rId4"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nvGraphicFramePr>
        <p:xfrm>
          <a:off x="786182" y="2374438"/>
          <a:ext cx="6517640" cy="1753340"/>
        </p:xfrm>
        <a:graphic>
          <a:graphicData uri="http://schemas.openxmlformats.org/drawingml/2006/table">
            <a:tbl>
              <a:tblPr firstRow="1" bandRow="1">
                <a:tableStyleId>{2D5ABB26-0587-4C30-8999-92F81FD0307C}</a:tableStyleId>
              </a:tblPr>
              <a:tblGrid>
                <a:gridCol w="2724150">
                  <a:extLst>
                    <a:ext uri="{9D8B030D-6E8A-4147-A177-3AD203B41FA5}">
                      <a16:colId xmlns:a16="http://schemas.microsoft.com/office/drawing/2014/main" val="20000"/>
                    </a:ext>
                  </a:extLst>
                </a:gridCol>
                <a:gridCol w="379349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30924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'Presence of online assistance through multi-channel'</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palette </a:t>
                      </a:r>
                      <a:r>
                        <a:rPr sz="750" b="1" dirty="0">
                          <a:solidFill>
                            <a:srgbClr val="AA21FF"/>
                          </a:solidFill>
                          <a:latin typeface="DejaVu Sans Mono"/>
                          <a:cs typeface="DejaVu Sans Mono"/>
                        </a:rPr>
                        <a:t>= </a:t>
                      </a:r>
                      <a:r>
                        <a:rPr sz="750" spc="-5" dirty="0">
                          <a:solidFill>
                            <a:srgbClr val="BA2121"/>
                          </a:solidFill>
                          <a:latin typeface="DejaVu Sans Mono"/>
                          <a:cs typeface="DejaVu Sans Mono"/>
                        </a:rPr>
                        <a:t>'twilight'</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'Presence of online assistance through</a:t>
                      </a:r>
                      <a:r>
                        <a:rPr sz="750" spc="-20" dirty="0">
                          <a:solidFill>
                            <a:srgbClr val="BA2121"/>
                          </a:solidFill>
                          <a:latin typeface="DejaVu Sans Mono"/>
                          <a:cs typeface="DejaVu Sans Mono"/>
                        </a:rPr>
                        <a:t> </a:t>
                      </a:r>
                      <a:r>
                        <a:rPr sz="750" spc="-5" dirty="0">
                          <a:solidFill>
                            <a:srgbClr val="BA2121"/>
                          </a:solidFill>
                          <a:latin typeface="DejaVu Sans Mono"/>
                          <a:cs typeface="DejaVu Sans Mono"/>
                        </a:rPr>
                        <a:t>multi-channel'</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 Flipkart.com, Myntra.com,</a:t>
                      </a:r>
                      <a:r>
                        <a:rPr sz="750" spc="-50" dirty="0">
                          <a:latin typeface="DejaVu Sans Mono"/>
                          <a:cs typeface="DejaVu Sans Mono"/>
                        </a:rPr>
                        <a:t> </a:t>
                      </a:r>
                      <a:r>
                        <a:rPr sz="750" spc="-5" dirty="0">
                          <a:latin typeface="DejaVu Sans Mono"/>
                          <a:cs typeface="DejaVu Sans Mono"/>
                        </a:rPr>
                        <a:t>Snapdeal</a:t>
                      </a:r>
                      <a:endParaRPr sz="750">
                        <a:latin typeface="DejaVu Sans Mono"/>
                        <a:cs typeface="DejaVu Sans Mono"/>
                      </a:endParaRPr>
                    </a:p>
                  </a:txBody>
                  <a:tcPr marL="0" marR="0" marT="32384" marB="0">
                    <a:lnT w="9525">
                      <a:solidFill>
                        <a:srgbClr val="DFDFDF"/>
                      </a:solidFill>
                      <a:prstDash val="solid"/>
                    </a:lnT>
                  </a:tcPr>
                </a:tc>
                <a:tc>
                  <a:txBody>
                    <a:bodyPr/>
                    <a:lstStyle/>
                    <a:p>
                      <a:pPr marR="3556635" algn="r">
                        <a:lnSpc>
                          <a:spcPts val="850"/>
                        </a:lnSpc>
                        <a:spcBef>
                          <a:spcPts val="254"/>
                        </a:spcBef>
                      </a:pPr>
                      <a:r>
                        <a:rPr sz="750" spc="-5" dirty="0">
                          <a:latin typeface="DejaVu Sans Mono"/>
                          <a:cs typeface="DejaVu Sans Mono"/>
                        </a:rPr>
                        <a:t>6</a:t>
                      </a:r>
                      <a:r>
                        <a:rPr sz="750" dirty="0">
                          <a:latin typeface="DejaVu Sans Mono"/>
                          <a:cs typeface="DejaVu Sans Mono"/>
                        </a:rPr>
                        <a:t>1</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6</a:t>
                      </a:r>
                      <a:r>
                        <a:rPr sz="750" dirty="0">
                          <a:latin typeface="DejaVu Sans Mono"/>
                          <a:cs typeface="DejaVu Sans Mono"/>
                        </a:rPr>
                        <a:t>0</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3</a:t>
                      </a:r>
                      <a:r>
                        <a:rPr sz="750" dirty="0">
                          <a:latin typeface="DejaVu Sans Mono"/>
                          <a:cs typeface="DejaVu Sans Mono"/>
                        </a:rPr>
                        <a:t>9</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Snapdeal</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2</a:t>
                      </a:r>
                      <a:r>
                        <a:rPr sz="750" dirty="0">
                          <a:latin typeface="DejaVu Sans Mono"/>
                          <a:cs typeface="DejaVu Sans Mono"/>
                        </a:rPr>
                        <a:t>6</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2</a:t>
                      </a:r>
                      <a:r>
                        <a:rPr sz="750" dirty="0">
                          <a:latin typeface="DejaVu Sans Mono"/>
                          <a:cs typeface="DejaVu Sans Mono"/>
                        </a:rPr>
                        <a:t>0</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Amazon.in, Flipkart.com,</a:t>
                      </a:r>
                      <a:r>
                        <a:rPr sz="750" spc="-20"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7101">
                <a:tc>
                  <a:txBody>
                    <a:bodyPr/>
                    <a:lstStyle/>
                    <a:p>
                      <a:pPr marL="36195">
                        <a:lnSpc>
                          <a:spcPts val="819"/>
                        </a:lnSpc>
                      </a:pPr>
                      <a:r>
                        <a:rPr sz="750" spc="-5" dirty="0">
                          <a:latin typeface="DejaVu Sans Mono"/>
                          <a:cs typeface="DejaVu Sans Mono"/>
                        </a:rPr>
                        <a:t>Amazon.in, Flipkart.com,</a:t>
                      </a:r>
                      <a:r>
                        <a:rPr sz="750" spc="-2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1</a:t>
                      </a:r>
                      <a:r>
                        <a:rPr sz="750" dirty="0">
                          <a:latin typeface="DejaVu Sans Mono"/>
                          <a:cs typeface="DejaVu Sans Mono"/>
                        </a:rPr>
                        <a:t>3</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r h="117101">
                <a:tc>
                  <a:txBody>
                    <a:bodyPr/>
                    <a:lstStyle/>
                    <a:p>
                      <a:pPr marL="36195">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R="3556635" algn="r">
                        <a:lnSpc>
                          <a:spcPts val="819"/>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9"/>
                  </a:ext>
                </a:extLst>
              </a:tr>
              <a:tr h="113928">
                <a:tc>
                  <a:txBody>
                    <a:bodyPr/>
                    <a:lstStyle/>
                    <a:p>
                      <a:pPr marL="36195">
                        <a:lnSpc>
                          <a:spcPts val="795"/>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R="3556635" algn="r">
                        <a:lnSpc>
                          <a:spcPts val="795"/>
                        </a:lnSpc>
                      </a:pP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10"/>
                  </a:ext>
                </a:extLst>
              </a:tr>
            </a:tbl>
          </a:graphicData>
        </a:graphic>
      </p:graphicFrame>
      <p:sp>
        <p:nvSpPr>
          <p:cNvPr id="10" name="object 10"/>
          <p:cNvSpPr/>
          <p:nvPr/>
        </p:nvSpPr>
        <p:spPr>
          <a:xfrm>
            <a:off x="789841" y="9433483"/>
            <a:ext cx="6521105" cy="112707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33608" y="7347546"/>
            <a:ext cx="563552" cy="556296"/>
          </a:xfrm>
          <a:prstGeom prst="rect">
            <a:avLst/>
          </a:prstGeom>
          <a:blipFill>
            <a:blip r:embed="rId6" cstate="print"/>
            <a:stretch>
              <a:fillRect/>
            </a:stretch>
          </a:blipFill>
        </p:spPr>
        <p:txBody>
          <a:bodyPr wrap="square" lIns="0" tIns="0" rIns="0" bIns="0" rtlCol="0"/>
          <a:lstStyle/>
          <a:p>
            <a:endParaRPr/>
          </a:p>
        </p:txBody>
      </p:sp>
      <p:graphicFrame>
        <p:nvGraphicFramePr>
          <p:cNvPr id="12" name="object 12"/>
          <p:cNvGraphicFramePr>
            <a:graphicFrameLocks noGrp="1"/>
          </p:cNvGraphicFramePr>
          <p:nvPr/>
        </p:nvGraphicFramePr>
        <p:xfrm>
          <a:off x="786182" y="7351268"/>
          <a:ext cx="6517005" cy="1753340"/>
        </p:xfrm>
        <a:graphic>
          <a:graphicData uri="http://schemas.openxmlformats.org/drawingml/2006/table">
            <a:tbl>
              <a:tblPr firstRow="1" bandRow="1">
                <a:tableStyleId>{2D5ABB26-0587-4C30-8999-92F81FD0307C}</a:tableStyleId>
              </a:tblPr>
              <a:tblGrid>
                <a:gridCol w="2152015">
                  <a:extLst>
                    <a:ext uri="{9D8B030D-6E8A-4147-A177-3AD203B41FA5}">
                      <a16:colId xmlns:a16="http://schemas.microsoft.com/office/drawing/2014/main" val="20000"/>
                    </a:ext>
                  </a:extLst>
                </a:gridCol>
                <a:gridCol w="436499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36639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'Longer time in displaying graphics and photos (promotion, sales period)'</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'Longer time in displaying graphics and photos (promotion, sales</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period)'</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a:t>
                      </a:r>
                      <a:r>
                        <a:rPr sz="750" spc="-15"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60</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39</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35</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34</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Myntra.com,</a:t>
                      </a:r>
                      <a:r>
                        <a:rPr sz="750" spc="-1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25</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Flipkart.com,</a:t>
                      </a:r>
                      <a:r>
                        <a:rPr sz="750" spc="-1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19</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r h="117101">
                <a:tc>
                  <a:txBody>
                    <a:bodyPr/>
                    <a:lstStyle/>
                    <a:p>
                      <a:pPr marL="36195">
                        <a:lnSpc>
                          <a:spcPts val="819"/>
                        </a:lnSpc>
                      </a:pPr>
                      <a:r>
                        <a:rPr sz="750" spc="-5" dirty="0">
                          <a:latin typeface="DejaVu Sans Mono"/>
                          <a:cs typeface="DejaVu Sans Mono"/>
                        </a:rPr>
                        <a:t>Amazon.in, Myntra.com,</a:t>
                      </a:r>
                      <a:r>
                        <a:rPr sz="750" spc="-4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14</a:t>
                      </a:r>
                      <a:endParaRPr sz="750">
                        <a:latin typeface="DejaVu Sans Mono"/>
                        <a:cs typeface="DejaVu Sans Mono"/>
                      </a:endParaRPr>
                    </a:p>
                  </a:txBody>
                  <a:tcPr marL="0" marR="0" marT="0" marB="0"/>
                </a:tc>
                <a:extLst>
                  <a:ext uri="{0D108BD9-81ED-4DB2-BD59-A6C34878D82A}">
                    <a16:rowId xmlns:a16="http://schemas.microsoft.com/office/drawing/2014/main" val="10009"/>
                  </a:ext>
                </a:extLst>
              </a:tr>
              <a:tr h="113928">
                <a:tc>
                  <a:txBody>
                    <a:bodyPr/>
                    <a:lstStyle/>
                    <a:p>
                      <a:pPr marL="36195">
                        <a:lnSpc>
                          <a:spcPts val="795"/>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795"/>
                        </a:lnSpc>
                      </a:pPr>
                      <a:r>
                        <a:rPr sz="750" spc="-5" dirty="0">
                          <a:latin typeface="DejaVu Sans Mono"/>
                          <a:cs typeface="DejaVu Sans Mono"/>
                        </a:rPr>
                        <a:t>13</a:t>
                      </a:r>
                      <a:endParaRPr sz="750">
                        <a:latin typeface="DejaVu Sans Mono"/>
                        <a:cs typeface="DejaVu Sans Mono"/>
                      </a:endParaRPr>
                    </a:p>
                  </a:txBody>
                  <a:tcPr marL="0" marR="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6521105" cy="1141962"/>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791" y="1243160"/>
            <a:ext cx="6353909" cy="505908"/>
          </a:xfrm>
          <a:prstGeom prst="rect">
            <a:avLst/>
          </a:prstGeom>
        </p:spPr>
        <p:txBody>
          <a:bodyPr vert="horz" wrap="square" lIns="0" tIns="13335" rIns="0" bIns="0" rtlCol="0">
            <a:spAutoFit/>
          </a:bodyPr>
          <a:lstStyle/>
          <a:p>
            <a:pPr marL="12700">
              <a:lnSpc>
                <a:spcPct val="100000"/>
              </a:lnSpc>
              <a:spcBef>
                <a:spcPts val="105"/>
              </a:spcBef>
            </a:pPr>
            <a:r>
              <a:rPr sz="1600" spc="-5" dirty="0">
                <a:solidFill>
                  <a:schemeClr val="accent2"/>
                </a:solidFill>
                <a:latin typeface="Arial"/>
                <a:cs typeface="Arial"/>
              </a:rPr>
              <a:t>Amazon.in, Flipkart.com </a:t>
            </a:r>
            <a:r>
              <a:rPr sz="1600" dirty="0">
                <a:solidFill>
                  <a:schemeClr val="accent2"/>
                </a:solidFill>
                <a:latin typeface="Arial"/>
                <a:cs typeface="Arial"/>
              </a:rPr>
              <a:t>have </a:t>
            </a:r>
            <a:r>
              <a:rPr sz="1600" spc="-5" dirty="0">
                <a:solidFill>
                  <a:schemeClr val="accent2"/>
                </a:solidFill>
                <a:latin typeface="Arial"/>
                <a:cs typeface="Arial"/>
              </a:rPr>
              <a:t>Longer time </a:t>
            </a:r>
            <a:r>
              <a:rPr sz="1600" dirty="0">
                <a:solidFill>
                  <a:schemeClr val="accent2"/>
                </a:solidFill>
                <a:latin typeface="Arial"/>
                <a:cs typeface="Arial"/>
              </a:rPr>
              <a:t>in </a:t>
            </a:r>
            <a:r>
              <a:rPr sz="1600" spc="-5" dirty="0">
                <a:solidFill>
                  <a:schemeClr val="accent2"/>
                </a:solidFill>
                <a:latin typeface="Arial"/>
                <a:cs typeface="Arial"/>
              </a:rPr>
              <a:t>displaying graphics </a:t>
            </a:r>
            <a:r>
              <a:rPr sz="1600" dirty="0">
                <a:solidFill>
                  <a:schemeClr val="accent2"/>
                </a:solidFill>
                <a:latin typeface="Arial"/>
                <a:cs typeface="Arial"/>
              </a:rPr>
              <a:t>and </a:t>
            </a:r>
            <a:r>
              <a:rPr sz="1600" spc="-5" dirty="0">
                <a:solidFill>
                  <a:schemeClr val="accent2"/>
                </a:solidFill>
                <a:latin typeface="Arial"/>
                <a:cs typeface="Arial"/>
              </a:rPr>
              <a:t>photos (promotion, </a:t>
            </a:r>
            <a:r>
              <a:rPr sz="1600" dirty="0">
                <a:solidFill>
                  <a:schemeClr val="accent2"/>
                </a:solidFill>
                <a:latin typeface="Arial"/>
                <a:cs typeface="Arial"/>
              </a:rPr>
              <a:t>sales</a:t>
            </a:r>
            <a:r>
              <a:rPr sz="1600" spc="5" dirty="0">
                <a:solidFill>
                  <a:schemeClr val="accent2"/>
                </a:solidFill>
                <a:latin typeface="Arial"/>
                <a:cs typeface="Arial"/>
              </a:rPr>
              <a:t> </a:t>
            </a:r>
            <a:r>
              <a:rPr sz="1600" spc="-5" dirty="0">
                <a:solidFill>
                  <a:schemeClr val="accent2"/>
                </a:solidFill>
                <a:latin typeface="Arial"/>
                <a:cs typeface="Arial"/>
              </a:rPr>
              <a:t>period</a:t>
            </a:r>
            <a:endParaRPr sz="1600" dirty="0">
              <a:solidFill>
                <a:schemeClr val="accent2"/>
              </a:solidFill>
              <a:latin typeface="Arial"/>
              <a:cs typeface="Arial"/>
            </a:endParaRPr>
          </a:p>
        </p:txBody>
      </p:sp>
      <p:sp>
        <p:nvSpPr>
          <p:cNvPr id="4" name="object 4"/>
          <p:cNvSpPr txBox="1"/>
          <p:nvPr/>
        </p:nvSpPr>
        <p:spPr>
          <a:xfrm>
            <a:off x="813736" y="3397517"/>
            <a:ext cx="494347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Limited mode of payment on most products (promotion, sales period), dtype:</a:t>
            </a:r>
            <a:r>
              <a:rPr sz="750" spc="-4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5" name="object 5"/>
          <p:cNvSpPr/>
          <p:nvPr/>
        </p:nvSpPr>
        <p:spPr>
          <a:xfrm>
            <a:off x="789841" y="3534638"/>
            <a:ext cx="6521105" cy="226884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70791" y="5850440"/>
            <a:ext cx="6506309"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Max customers suggests </a:t>
            </a:r>
            <a:r>
              <a:rPr sz="1600" spc="-5" dirty="0">
                <a:solidFill>
                  <a:schemeClr val="accent2"/>
                </a:solidFill>
                <a:latin typeface="Arial"/>
                <a:cs typeface="Arial"/>
              </a:rPr>
              <a:t>that Snapdeal.com </a:t>
            </a:r>
            <a:r>
              <a:rPr sz="1600" dirty="0">
                <a:solidFill>
                  <a:schemeClr val="accent2"/>
                </a:solidFill>
                <a:latin typeface="Arial"/>
                <a:cs typeface="Arial"/>
              </a:rPr>
              <a:t>have </a:t>
            </a:r>
            <a:r>
              <a:rPr sz="1600" spc="-5" dirty="0">
                <a:solidFill>
                  <a:schemeClr val="accent2"/>
                </a:solidFill>
                <a:latin typeface="Arial"/>
                <a:cs typeface="Arial"/>
              </a:rPr>
              <a:t>Limited </a:t>
            </a:r>
            <a:r>
              <a:rPr sz="1600" dirty="0">
                <a:solidFill>
                  <a:schemeClr val="accent2"/>
                </a:solidFill>
                <a:latin typeface="Arial"/>
                <a:cs typeface="Arial"/>
              </a:rPr>
              <a:t>mode of payment on most </a:t>
            </a:r>
            <a:r>
              <a:rPr sz="1600" spc="-5" dirty="0">
                <a:solidFill>
                  <a:schemeClr val="accent2"/>
                </a:solidFill>
                <a:latin typeface="Arial"/>
                <a:cs typeface="Arial"/>
              </a:rPr>
              <a:t>products (promotion, </a:t>
            </a:r>
            <a:r>
              <a:rPr sz="1600" dirty="0">
                <a:solidFill>
                  <a:schemeClr val="accent2"/>
                </a:solidFill>
                <a:latin typeface="Arial"/>
                <a:cs typeface="Arial"/>
              </a:rPr>
              <a:t>sales</a:t>
            </a:r>
            <a:r>
              <a:rPr sz="1600" spc="130" dirty="0">
                <a:solidFill>
                  <a:schemeClr val="accent2"/>
                </a:solidFill>
                <a:latin typeface="Arial"/>
                <a:cs typeface="Arial"/>
              </a:rPr>
              <a:t> </a:t>
            </a:r>
            <a:r>
              <a:rPr sz="1600" spc="-5" dirty="0">
                <a:solidFill>
                  <a:schemeClr val="accent2"/>
                </a:solidFill>
                <a:latin typeface="Arial"/>
                <a:cs typeface="Arial"/>
              </a:rPr>
              <a:t>period)</a:t>
            </a:r>
            <a:endParaRPr sz="1600" dirty="0">
              <a:solidFill>
                <a:schemeClr val="accent2"/>
              </a:solidFill>
              <a:latin typeface="Arial"/>
              <a:cs typeface="Arial"/>
            </a:endParaRPr>
          </a:p>
        </p:txBody>
      </p:sp>
      <p:sp>
        <p:nvSpPr>
          <p:cNvPr id="7" name="object 7"/>
          <p:cNvSpPr txBox="1"/>
          <p:nvPr/>
        </p:nvSpPr>
        <p:spPr>
          <a:xfrm>
            <a:off x="813736" y="7905939"/>
            <a:ext cx="242760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Longer delivery period, dtype:</a:t>
            </a:r>
            <a:r>
              <a:rPr sz="750" spc="-7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8" name="object 8"/>
          <p:cNvSpPr/>
          <p:nvPr/>
        </p:nvSpPr>
        <p:spPr>
          <a:xfrm>
            <a:off x="233608" y="1887674"/>
            <a:ext cx="563552" cy="556456"/>
          </a:xfrm>
          <a:prstGeom prst="rect">
            <a:avLst/>
          </a:prstGeom>
          <a:blipFill>
            <a:blip r:embed="rId4"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nvGraphicFramePr>
        <p:xfrm>
          <a:off x="786182" y="1891555"/>
          <a:ext cx="6517640" cy="1519138"/>
        </p:xfrm>
        <a:graphic>
          <a:graphicData uri="http://schemas.openxmlformats.org/drawingml/2006/table">
            <a:tbl>
              <a:tblPr firstRow="1" bandRow="1">
                <a:tableStyleId>{2D5ABB26-0587-4C30-8999-92F81FD0307C}</a:tableStyleId>
              </a:tblPr>
              <a:tblGrid>
                <a:gridCol w="1523365">
                  <a:extLst>
                    <a:ext uri="{9D8B030D-6E8A-4147-A177-3AD203B41FA5}">
                      <a16:colId xmlns:a16="http://schemas.microsoft.com/office/drawing/2014/main" val="20000"/>
                    </a:ext>
                  </a:extLst>
                </a:gridCol>
                <a:gridCol w="499427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65278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'Limited mode of payment on most products (promotion, sales period)'</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'Limited mode of payment on most products (promotion, sales</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period)'</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Snapdeal.com</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87</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62</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31</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a:t>
                      </a:r>
                      <a:r>
                        <a:rPr sz="750" spc="-3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29</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25</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Paytm.com,</a:t>
                      </a:r>
                      <a:r>
                        <a:rPr sz="750" spc="-3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Amazon.in,</a:t>
                      </a:r>
                      <a:r>
                        <a:rPr sz="750" spc="-2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13</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3928">
                <a:tc>
                  <a:txBody>
                    <a:bodyPr/>
                    <a:lstStyle/>
                    <a:p>
                      <a:pPr marL="36195">
                        <a:lnSpc>
                          <a:spcPts val="795"/>
                        </a:lnSpc>
                      </a:pPr>
                      <a:r>
                        <a:rPr sz="750" spc="-5" dirty="0">
                          <a:latin typeface="DejaVu Sans Mono"/>
                          <a:cs typeface="DejaVu Sans Mono"/>
                        </a:rPr>
                        <a:t>Myntra.com,</a:t>
                      </a:r>
                      <a:r>
                        <a:rPr sz="750" spc="-3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71450">
                        <a:lnSpc>
                          <a:spcPts val="795"/>
                        </a:lnSpc>
                      </a:pP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bl>
          </a:graphicData>
        </a:graphic>
      </p:graphicFrame>
      <p:sp>
        <p:nvSpPr>
          <p:cNvPr id="10" name="object 10"/>
          <p:cNvSpPr/>
          <p:nvPr/>
        </p:nvSpPr>
        <p:spPr>
          <a:xfrm>
            <a:off x="789841" y="8043060"/>
            <a:ext cx="6521105" cy="22688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33608" y="6630295"/>
            <a:ext cx="563552" cy="556460"/>
          </a:xfrm>
          <a:prstGeom prst="rect">
            <a:avLst/>
          </a:prstGeom>
          <a:blipFill>
            <a:blip r:embed="rId6" cstate="print"/>
            <a:stretch>
              <a:fillRect/>
            </a:stretch>
          </a:blipFill>
        </p:spPr>
        <p:txBody>
          <a:bodyPr wrap="square" lIns="0" tIns="0" rIns="0" bIns="0" rtlCol="0"/>
          <a:lstStyle/>
          <a:p>
            <a:endParaRPr/>
          </a:p>
        </p:txBody>
      </p:sp>
      <p:graphicFrame>
        <p:nvGraphicFramePr>
          <p:cNvPr id="12" name="object 12"/>
          <p:cNvGraphicFramePr>
            <a:graphicFrameLocks noGrp="1"/>
          </p:cNvGraphicFramePr>
          <p:nvPr/>
        </p:nvGraphicFramePr>
        <p:xfrm>
          <a:off x="786182" y="6634181"/>
          <a:ext cx="6517640" cy="1284936"/>
        </p:xfrm>
        <a:graphic>
          <a:graphicData uri="http://schemas.openxmlformats.org/drawingml/2006/table">
            <a:tbl>
              <a:tblPr firstRow="1" bandRow="1">
                <a:tableStyleId>{2D5ABB26-0587-4C30-8999-92F81FD0307C}</a:tableStyleId>
              </a:tblPr>
              <a:tblGrid>
                <a:gridCol w="1466215">
                  <a:extLst>
                    <a:ext uri="{9D8B030D-6E8A-4147-A177-3AD203B41FA5}">
                      <a16:colId xmlns:a16="http://schemas.microsoft.com/office/drawing/2014/main" val="20000"/>
                    </a:ext>
                  </a:extLst>
                </a:gridCol>
                <a:gridCol w="50514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213931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'Longer delivery period'</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palette </a:t>
                      </a:r>
                      <a:r>
                        <a:rPr sz="750" b="1" dirty="0">
                          <a:solidFill>
                            <a:srgbClr val="AA21FF"/>
                          </a:solidFill>
                          <a:latin typeface="DejaVu Sans Mono"/>
                          <a:cs typeface="DejaVu Sans Mono"/>
                        </a:rPr>
                        <a:t>= </a:t>
                      </a:r>
                      <a:r>
                        <a:rPr sz="750" spc="-5" dirty="0">
                          <a:solidFill>
                            <a:srgbClr val="BA2121"/>
                          </a:solidFill>
                          <a:latin typeface="DejaVu Sans Mono"/>
                          <a:cs typeface="DejaVu Sans Mono"/>
                        </a:rPr>
                        <a:t>'ocean'</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'Longer delivery</a:t>
                      </a:r>
                      <a:r>
                        <a:rPr sz="750" spc="-15" dirty="0">
                          <a:solidFill>
                            <a:srgbClr val="BA2121"/>
                          </a:solidFill>
                          <a:latin typeface="DejaVu Sans Mono"/>
                          <a:cs typeface="DejaVu Sans Mono"/>
                        </a:rPr>
                        <a:t> </a:t>
                      </a:r>
                      <a:r>
                        <a:rPr sz="750" spc="-5" dirty="0">
                          <a:solidFill>
                            <a:srgbClr val="BA2121"/>
                          </a:solidFill>
                          <a:latin typeface="DejaVu Sans Mono"/>
                          <a:cs typeface="DejaVu Sans Mono"/>
                        </a:rPr>
                        <a:t>period'</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Paytm.com</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72</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64</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44</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37</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Paytm.com,</a:t>
                      </a:r>
                      <a:r>
                        <a:rPr sz="750" spc="-3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26</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3928">
                <a:tc>
                  <a:txBody>
                    <a:bodyPr/>
                    <a:lstStyle/>
                    <a:p>
                      <a:pPr marL="36195">
                        <a:lnSpc>
                          <a:spcPts val="795"/>
                        </a:lnSpc>
                      </a:pP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795"/>
                        </a:lnSpc>
                      </a:pPr>
                      <a:r>
                        <a:rPr sz="750" spc="-5" dirty="0">
                          <a:latin typeface="DejaVu Sans Mono"/>
                          <a:cs typeface="DejaVu Sans Mono"/>
                        </a:rPr>
                        <a:t>26</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9860" y="86330"/>
            <a:ext cx="6430109"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Paytm.com gives </a:t>
            </a:r>
            <a:r>
              <a:rPr sz="1600" spc="-5" dirty="0">
                <a:solidFill>
                  <a:schemeClr val="accent2"/>
                </a:solidFill>
                <a:latin typeface="Arial"/>
                <a:cs typeface="Arial"/>
              </a:rPr>
              <a:t>Longer delivery period </a:t>
            </a:r>
            <a:r>
              <a:rPr sz="1600" dirty="0">
                <a:solidFill>
                  <a:schemeClr val="accent2"/>
                </a:solidFill>
                <a:latin typeface="Arial"/>
                <a:cs typeface="Arial"/>
              </a:rPr>
              <a:t>as max customer suggest </a:t>
            </a:r>
            <a:r>
              <a:rPr sz="1600" spc="-5" dirty="0">
                <a:solidFill>
                  <a:schemeClr val="accent2"/>
                </a:solidFill>
                <a:latin typeface="Arial"/>
                <a:cs typeface="Arial"/>
              </a:rPr>
              <a:t>whereas </a:t>
            </a:r>
            <a:r>
              <a:rPr sz="1600" dirty="0">
                <a:solidFill>
                  <a:schemeClr val="accent2"/>
                </a:solidFill>
                <a:latin typeface="Arial"/>
                <a:cs typeface="Arial"/>
              </a:rPr>
              <a:t>Myntra.com have very less </a:t>
            </a:r>
            <a:r>
              <a:rPr sz="1600" spc="-5" dirty="0">
                <a:solidFill>
                  <a:schemeClr val="accent2"/>
                </a:solidFill>
                <a:latin typeface="Arial"/>
                <a:cs typeface="Arial"/>
              </a:rPr>
              <a:t>longer</a:t>
            </a:r>
            <a:r>
              <a:rPr sz="1600" spc="95" dirty="0">
                <a:solidFill>
                  <a:schemeClr val="accent2"/>
                </a:solidFill>
                <a:latin typeface="Arial"/>
                <a:cs typeface="Arial"/>
              </a:rPr>
              <a:t> </a:t>
            </a:r>
            <a:r>
              <a:rPr sz="1600" spc="-5" dirty="0">
                <a:solidFill>
                  <a:schemeClr val="accent2"/>
                </a:solidFill>
                <a:latin typeface="Arial"/>
                <a:cs typeface="Arial"/>
              </a:rPr>
              <a:t>period</a:t>
            </a:r>
            <a:endParaRPr sz="1600" dirty="0">
              <a:solidFill>
                <a:schemeClr val="accent2"/>
              </a:solidFill>
              <a:latin typeface="Arial"/>
              <a:cs typeface="Arial"/>
            </a:endParaRPr>
          </a:p>
        </p:txBody>
      </p:sp>
      <p:sp>
        <p:nvSpPr>
          <p:cNvPr id="3" name="object 3"/>
          <p:cNvSpPr txBox="1"/>
          <p:nvPr/>
        </p:nvSpPr>
        <p:spPr>
          <a:xfrm>
            <a:off x="813736" y="2212022"/>
            <a:ext cx="305625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Website is as efficient as before, dtype:</a:t>
            </a:r>
            <a:r>
              <a:rPr sz="750" spc="-6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4" name="object 4"/>
          <p:cNvSpPr/>
          <p:nvPr/>
        </p:nvSpPr>
        <p:spPr>
          <a:xfrm>
            <a:off x="789841" y="2554071"/>
            <a:ext cx="6521105" cy="226884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77141" y="4822918"/>
            <a:ext cx="6353909"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Max customers </a:t>
            </a:r>
            <a:r>
              <a:rPr sz="1600" spc="-5" dirty="0">
                <a:solidFill>
                  <a:schemeClr val="accent2"/>
                </a:solidFill>
                <a:latin typeface="Arial"/>
                <a:cs typeface="Arial"/>
              </a:rPr>
              <a:t>thinks that Amazon.in </a:t>
            </a:r>
            <a:r>
              <a:rPr sz="1600" dirty="0">
                <a:solidFill>
                  <a:schemeClr val="accent2"/>
                </a:solidFill>
                <a:latin typeface="Arial"/>
                <a:cs typeface="Arial"/>
              </a:rPr>
              <a:t>is </a:t>
            </a:r>
            <a:r>
              <a:rPr sz="1600" spc="-5" dirty="0">
                <a:solidFill>
                  <a:schemeClr val="accent2"/>
                </a:solidFill>
                <a:latin typeface="Arial"/>
                <a:cs typeface="Arial"/>
              </a:rPr>
              <a:t>the Website </a:t>
            </a:r>
            <a:r>
              <a:rPr sz="1600" dirty="0">
                <a:solidFill>
                  <a:schemeClr val="accent2"/>
                </a:solidFill>
                <a:latin typeface="Arial"/>
                <a:cs typeface="Arial"/>
              </a:rPr>
              <a:t>is as </a:t>
            </a:r>
            <a:r>
              <a:rPr sz="1600" spc="-5" dirty="0">
                <a:solidFill>
                  <a:schemeClr val="accent2"/>
                </a:solidFill>
                <a:latin typeface="Arial"/>
                <a:cs typeface="Arial"/>
              </a:rPr>
              <a:t>efficient </a:t>
            </a:r>
            <a:r>
              <a:rPr sz="1600" dirty="0">
                <a:solidFill>
                  <a:schemeClr val="accent2"/>
                </a:solidFill>
                <a:latin typeface="Arial"/>
                <a:cs typeface="Arial"/>
              </a:rPr>
              <a:t>as</a:t>
            </a:r>
            <a:r>
              <a:rPr sz="1600" spc="120" dirty="0">
                <a:solidFill>
                  <a:schemeClr val="accent2"/>
                </a:solidFill>
                <a:latin typeface="Arial"/>
                <a:cs typeface="Arial"/>
              </a:rPr>
              <a:t> </a:t>
            </a:r>
            <a:r>
              <a:rPr sz="1600" spc="-5" dirty="0">
                <a:solidFill>
                  <a:schemeClr val="accent2"/>
                </a:solidFill>
                <a:latin typeface="Arial"/>
                <a:cs typeface="Arial"/>
              </a:rPr>
              <a:t>before</a:t>
            </a:r>
            <a:endParaRPr sz="1600" dirty="0">
              <a:solidFill>
                <a:schemeClr val="accent2"/>
              </a:solidFill>
              <a:latin typeface="Arial"/>
              <a:cs typeface="Arial"/>
            </a:endParaRPr>
          </a:p>
        </p:txBody>
      </p:sp>
      <p:sp>
        <p:nvSpPr>
          <p:cNvPr id="6" name="object 6"/>
          <p:cNvSpPr txBox="1"/>
          <p:nvPr/>
        </p:nvSpPr>
        <p:spPr>
          <a:xfrm>
            <a:off x="813736" y="6954649"/>
            <a:ext cx="505777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Which of the Indian online retailer would you recommend to </a:t>
            </a:r>
            <a:r>
              <a:rPr sz="750" dirty="0">
                <a:latin typeface="DejaVu Sans Mono"/>
                <a:cs typeface="DejaVu Sans Mono"/>
              </a:rPr>
              <a:t>a </a:t>
            </a:r>
            <a:r>
              <a:rPr sz="750" spc="-5" dirty="0">
                <a:latin typeface="DejaVu Sans Mono"/>
                <a:cs typeface="DejaVu Sans Mono"/>
              </a:rPr>
              <a:t>friend?, dtype:</a:t>
            </a:r>
            <a:r>
              <a:rPr sz="750" spc="-4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7" name="object 7"/>
          <p:cNvSpPr/>
          <p:nvPr/>
        </p:nvSpPr>
        <p:spPr>
          <a:xfrm>
            <a:off x="654050" y="7091769"/>
            <a:ext cx="6656896" cy="168393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33608" y="702015"/>
            <a:ext cx="563552" cy="556620"/>
          </a:xfrm>
          <a:prstGeom prst="rect">
            <a:avLst/>
          </a:prstGeom>
          <a:blipFill>
            <a:blip r:embed="rId4"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786182" y="706061"/>
          <a:ext cx="6517004" cy="1519138"/>
        </p:xfrm>
        <a:graphic>
          <a:graphicData uri="http://schemas.openxmlformats.org/drawingml/2006/table">
            <a:tbl>
              <a:tblPr firstRow="1" bandRow="1">
                <a:tableStyleId>{2D5ABB26-0587-4C30-8999-92F81FD0307C}</a:tableStyleId>
              </a:tblPr>
              <a:tblGrid>
                <a:gridCol w="2094864">
                  <a:extLst>
                    <a:ext uri="{9D8B030D-6E8A-4147-A177-3AD203B41FA5}">
                      <a16:colId xmlns:a16="http://schemas.microsoft.com/office/drawing/2014/main" val="20000"/>
                    </a:ext>
                  </a:extLst>
                </a:gridCol>
                <a:gridCol w="442214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253936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'Website is as efficient as before'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'Website is as efficient as</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before'</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94</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47</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Amazon.in,</a:t>
                      </a:r>
                      <a:r>
                        <a:rPr sz="750" spc="-15"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45</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 Flipkart.com,</a:t>
                      </a:r>
                      <a:r>
                        <a:rPr sz="750" spc="-45"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25</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Amazon.in,</a:t>
                      </a:r>
                      <a:r>
                        <a:rPr sz="750" spc="-15"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18</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Myntra.com,</a:t>
                      </a:r>
                      <a:r>
                        <a:rPr sz="750" spc="-15"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14</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3928">
                <a:tc>
                  <a:txBody>
                    <a:bodyPr/>
                    <a:lstStyle/>
                    <a:p>
                      <a:pPr marL="36195">
                        <a:lnSpc>
                          <a:spcPts val="795"/>
                        </a:lnSpc>
                      </a:pP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795"/>
                        </a:lnSpc>
                      </a:pPr>
                      <a:r>
                        <a:rPr sz="750" spc="-5" dirty="0">
                          <a:latin typeface="DejaVu Sans Mono"/>
                          <a:cs typeface="DejaVu Sans Mono"/>
                        </a:rPr>
                        <a:t>11</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bl>
          </a:graphicData>
        </a:graphic>
      </p:graphicFrame>
      <p:sp>
        <p:nvSpPr>
          <p:cNvPr id="11" name="object 11"/>
          <p:cNvSpPr/>
          <p:nvPr/>
        </p:nvSpPr>
        <p:spPr>
          <a:xfrm>
            <a:off x="233608" y="5444642"/>
            <a:ext cx="563552" cy="556619"/>
          </a:xfrm>
          <a:prstGeom prst="rect">
            <a:avLst/>
          </a:prstGeom>
          <a:blipFill>
            <a:blip r:embed="rId5" cstate="print"/>
            <a:stretch>
              <a:fillRect/>
            </a:stretch>
          </a:blipFill>
        </p:spPr>
        <p:txBody>
          <a:bodyPr wrap="square" lIns="0" tIns="0" rIns="0" bIns="0" rtlCol="0"/>
          <a:lstStyle/>
          <a:p>
            <a:endParaRPr/>
          </a:p>
        </p:txBody>
      </p:sp>
      <p:graphicFrame>
        <p:nvGraphicFramePr>
          <p:cNvPr id="12" name="object 12"/>
          <p:cNvGraphicFramePr>
            <a:graphicFrameLocks noGrp="1"/>
          </p:cNvGraphicFramePr>
          <p:nvPr/>
        </p:nvGraphicFramePr>
        <p:xfrm>
          <a:off x="786182" y="5448687"/>
          <a:ext cx="6517640" cy="1519138"/>
        </p:xfrm>
        <a:graphic>
          <a:graphicData uri="http://schemas.openxmlformats.org/drawingml/2006/table">
            <a:tbl>
              <a:tblPr firstRow="1" bandRow="1">
                <a:tableStyleId>{2D5ABB26-0587-4C30-8999-92F81FD0307C}</a:tableStyleId>
              </a:tblPr>
              <a:tblGrid>
                <a:gridCol w="2952750">
                  <a:extLst>
                    <a:ext uri="{9D8B030D-6E8A-4147-A177-3AD203B41FA5}">
                      <a16:colId xmlns:a16="http://schemas.microsoft.com/office/drawing/2014/main" val="20000"/>
                    </a:ext>
                  </a:extLst>
                </a:gridCol>
                <a:gridCol w="356489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35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a:lnSpc>
                          <a:spcPct val="100000"/>
                        </a:lnSpc>
                        <a:spcBef>
                          <a:spcPts val="20"/>
                        </a:spcBef>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'Which of the Indian online retailer would you recommend to </a:t>
                      </a:r>
                      <a:r>
                        <a:rPr sz="750" dirty="0">
                          <a:solidFill>
                            <a:srgbClr val="BA2121"/>
                          </a:solidFill>
                          <a:latin typeface="DejaVu Sans Mono"/>
                          <a:cs typeface="DejaVu Sans Mono"/>
                        </a:rPr>
                        <a:t>a </a:t>
                      </a:r>
                      <a:r>
                        <a:rPr sz="750" spc="-5" dirty="0">
                          <a:solidFill>
                            <a:srgbClr val="BA2121"/>
                          </a:solidFill>
                          <a:latin typeface="DejaVu Sans Mono"/>
                          <a:cs typeface="DejaVu Sans Mono"/>
                        </a:rPr>
                        <a:t>friend?'</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palette</a:t>
                      </a:r>
                      <a:r>
                        <a:rPr sz="750" spc="-50" dirty="0">
                          <a:solidFill>
                            <a:srgbClr val="212121"/>
                          </a:solidFill>
                          <a:latin typeface="DejaVu Sans Mono"/>
                          <a:cs typeface="DejaVu Sans Mono"/>
                        </a:rPr>
                        <a:t> </a:t>
                      </a:r>
                      <a:r>
                        <a:rPr sz="750" b="1" dirty="0">
                          <a:solidFill>
                            <a:srgbClr val="AA21FF"/>
                          </a:solidFill>
                          <a:latin typeface="DejaVu Sans Mono"/>
                          <a:cs typeface="DejaVu Sans Mono"/>
                        </a:rPr>
                        <a:t>=</a:t>
                      </a:r>
                      <a:endParaRPr sz="750">
                        <a:latin typeface="DejaVu Sans Mono"/>
                        <a:cs typeface="DejaVu Sans Mono"/>
                      </a:endParaRPr>
                    </a:p>
                    <a:p>
                      <a:pPr marL="81280">
                        <a:lnSpc>
                          <a:spcPct val="100000"/>
                        </a:lnSpc>
                        <a:spcBef>
                          <a:spcPts val="20"/>
                        </a:spcBef>
                      </a:pP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'Which of the Indian online retailer would you recommend to </a:t>
                      </a:r>
                      <a:r>
                        <a:rPr sz="750" dirty="0">
                          <a:solidFill>
                            <a:srgbClr val="BA2121"/>
                          </a:solidFill>
                          <a:latin typeface="DejaVu Sans Mono"/>
                          <a:cs typeface="DejaVu Sans Mono"/>
                        </a:rPr>
                        <a:t>a</a:t>
                      </a:r>
                      <a:r>
                        <a:rPr sz="750" spc="-25" dirty="0">
                          <a:solidFill>
                            <a:srgbClr val="BA2121"/>
                          </a:solidFill>
                          <a:latin typeface="DejaVu Sans Mono"/>
                          <a:cs typeface="DejaVu Sans Mono"/>
                        </a:rPr>
                        <a:t> </a:t>
                      </a:r>
                      <a:r>
                        <a:rPr sz="750" spc="-5" dirty="0">
                          <a:solidFill>
                            <a:srgbClr val="BA2121"/>
                          </a:solidFill>
                          <a:latin typeface="DejaVu Sans Mono"/>
                          <a:cs typeface="DejaVu Sans Mono"/>
                        </a:rPr>
                        <a:t>friend?'</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89">
                <a:tc>
                  <a:txBody>
                    <a:bodyPr/>
                    <a:lstStyle/>
                    <a:p>
                      <a:pPr marL="36195">
                        <a:lnSpc>
                          <a:spcPts val="850"/>
                        </a:lnSpc>
                        <a:spcBef>
                          <a:spcPts val="254"/>
                        </a:spcBef>
                      </a:pPr>
                      <a:r>
                        <a:rPr sz="750" spc="-5" dirty="0">
                          <a:latin typeface="DejaVu Sans Mono"/>
                          <a:cs typeface="DejaVu Sans Mono"/>
                        </a:rPr>
                        <a:t>Amazon.in</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79</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62</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Flipkart.com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39</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30</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Amazon.in, Paytm.com,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20</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Amazon.in, Flipkart.com,</a:t>
                      </a:r>
                      <a:r>
                        <a:rPr sz="750" spc="-15" dirty="0">
                          <a:latin typeface="DejaVu Sans Mono"/>
                          <a:cs typeface="DejaVu Sans Mono"/>
                        </a:rPr>
                        <a:t> </a:t>
                      </a:r>
                      <a:r>
                        <a:rPr sz="750" spc="-5" dirty="0">
                          <a:latin typeface="DejaVu Sans Mono"/>
                          <a:cs typeface="DejaVu Sans Mono"/>
                        </a:rPr>
                        <a:t>Myntra.com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7101">
                <a:tc>
                  <a:txBody>
                    <a:bodyPr/>
                    <a:lstStyle/>
                    <a:p>
                      <a:pPr marL="36195">
                        <a:lnSpc>
                          <a:spcPts val="819"/>
                        </a:lnSpc>
                      </a:pPr>
                      <a:r>
                        <a:rPr sz="750" spc="-5" dirty="0">
                          <a:latin typeface="DejaVu Sans Mono"/>
                          <a:cs typeface="DejaVu Sans Mono"/>
                        </a:rPr>
                        <a:t>Amazon.in,</a:t>
                      </a:r>
                      <a:r>
                        <a:rPr sz="750" spc="-10" dirty="0">
                          <a:latin typeface="DejaVu Sans Mono"/>
                          <a:cs typeface="DejaVu Sans Mono"/>
                        </a:rPr>
                        <a:t> </a:t>
                      </a:r>
                      <a:r>
                        <a:rPr sz="750" spc="-5" dirty="0">
                          <a:latin typeface="DejaVu Sans Mono"/>
                          <a:cs typeface="DejaVu Sans Mono"/>
                        </a:rPr>
                        <a:t>Paytm.com</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13</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r h="113928">
                <a:tc>
                  <a:txBody>
                    <a:bodyPr/>
                    <a:lstStyle/>
                    <a:p>
                      <a:pPr marL="36195">
                        <a:lnSpc>
                          <a:spcPts val="795"/>
                        </a:lnSpc>
                      </a:pPr>
                      <a:r>
                        <a:rPr sz="750" spc="-5" dirty="0">
                          <a:latin typeface="DejaVu Sans Mono"/>
                          <a:cs typeface="DejaVu Sans Mono"/>
                        </a:rPr>
                        <a:t>Flipkart.com, Paytm.com, Myntra.com,</a:t>
                      </a:r>
                      <a:r>
                        <a:rPr sz="750" spc="-50" dirty="0">
                          <a:latin typeface="DejaVu Sans Mono"/>
                          <a:cs typeface="DejaVu Sans Mono"/>
                        </a:rPr>
                        <a:t> </a:t>
                      </a:r>
                      <a:r>
                        <a:rPr sz="750" spc="-5" dirty="0">
                          <a:latin typeface="DejaVu Sans Mono"/>
                          <a:cs typeface="DejaVu Sans Mono"/>
                        </a:rPr>
                        <a:t>snapdeal.com</a:t>
                      </a:r>
                      <a:endParaRPr sz="750">
                        <a:latin typeface="DejaVu Sans Mono"/>
                        <a:cs typeface="DejaVu Sans Mono"/>
                      </a:endParaRPr>
                    </a:p>
                  </a:txBody>
                  <a:tcPr marL="0" marR="0" marT="0" marB="0"/>
                </a:tc>
                <a:tc>
                  <a:txBody>
                    <a:bodyPr/>
                    <a:lstStyle/>
                    <a:p>
                      <a:pPr marL="114300">
                        <a:lnSpc>
                          <a:spcPts val="795"/>
                        </a:lnSpc>
                      </a:pPr>
                      <a:r>
                        <a:rPr sz="750" spc="-5" dirty="0">
                          <a:latin typeface="DejaVu Sans Mono"/>
                          <a:cs typeface="DejaVu Sans Mono"/>
                        </a:rPr>
                        <a:t>11</a:t>
                      </a:r>
                      <a:endParaRPr sz="750">
                        <a:latin typeface="DejaVu Sans Mono"/>
                        <a:cs typeface="DejaVu Sans Mono"/>
                      </a:endParaRPr>
                    </a:p>
                  </a:txBody>
                  <a:tcPr marL="0" marR="0" marT="0" marB="0"/>
                </a:tc>
                <a:extLst>
                  <a:ext uri="{0D108BD9-81ED-4DB2-BD59-A6C34878D82A}">
                    <a16:rowId xmlns:a16="http://schemas.microsoft.com/office/drawing/2014/main" val="10008"/>
                  </a:ext>
                </a:extLst>
              </a:tr>
            </a:tbl>
          </a:graphicData>
        </a:graphic>
      </p:graphicFrame>
      <p:sp>
        <p:nvSpPr>
          <p:cNvPr id="13" name="Rectangle 12"/>
          <p:cNvSpPr/>
          <p:nvPr/>
        </p:nvSpPr>
        <p:spPr>
          <a:xfrm>
            <a:off x="501650" y="8993651"/>
            <a:ext cx="6934200" cy="964367"/>
          </a:xfrm>
          <a:prstGeom prst="rect">
            <a:avLst/>
          </a:prstGeom>
        </p:spPr>
        <p:txBody>
          <a:bodyPr wrap="square">
            <a:spAutoFit/>
          </a:bodyPr>
          <a:lstStyle/>
          <a:p>
            <a:pPr marL="12700" marR="52705">
              <a:lnSpc>
                <a:spcPts val="1670"/>
              </a:lnSpc>
            </a:pPr>
            <a:r>
              <a:rPr lang="en-US" spc="5" dirty="0" smtClean="0">
                <a:solidFill>
                  <a:schemeClr val="accent2"/>
                </a:solidFill>
                <a:latin typeface="Arial"/>
                <a:cs typeface="Arial"/>
              </a:rPr>
              <a:t>Amazon looks best but </a:t>
            </a:r>
            <a:r>
              <a:rPr lang="en-US" spc="5" dirty="0">
                <a:solidFill>
                  <a:schemeClr val="accent2"/>
                </a:solidFill>
                <a:latin typeface="Arial"/>
                <a:cs typeface="Arial"/>
              </a:rPr>
              <a:t>Amazon is the Foreign </a:t>
            </a:r>
            <a:r>
              <a:rPr lang="en-US" dirty="0">
                <a:solidFill>
                  <a:schemeClr val="accent2"/>
                </a:solidFill>
                <a:latin typeface="Arial"/>
                <a:cs typeface="Arial"/>
              </a:rPr>
              <a:t>retailer, if </a:t>
            </a:r>
            <a:r>
              <a:rPr lang="en-US" dirty="0" err="1">
                <a:solidFill>
                  <a:schemeClr val="accent2"/>
                </a:solidFill>
                <a:latin typeface="Arial"/>
                <a:cs typeface="Arial"/>
              </a:rPr>
              <a:t>i</a:t>
            </a:r>
            <a:r>
              <a:rPr lang="en-US" dirty="0">
                <a:solidFill>
                  <a:schemeClr val="accent2"/>
                </a:solidFill>
                <a:latin typeface="Arial"/>
                <a:cs typeface="Arial"/>
              </a:rPr>
              <a:t> </a:t>
            </a:r>
            <a:r>
              <a:rPr lang="en-US" spc="5" dirty="0">
                <a:solidFill>
                  <a:schemeClr val="accent2"/>
                </a:solidFill>
                <a:latin typeface="Arial"/>
                <a:cs typeface="Arial"/>
              </a:rPr>
              <a:t>want to suggest an Indian  </a:t>
            </a:r>
            <a:r>
              <a:rPr lang="en-US" dirty="0">
                <a:solidFill>
                  <a:schemeClr val="accent2"/>
                </a:solidFill>
                <a:latin typeface="Arial"/>
                <a:cs typeface="Arial"/>
              </a:rPr>
              <a:t>retailer </a:t>
            </a:r>
            <a:r>
              <a:rPr lang="en-US" spc="5" dirty="0">
                <a:solidFill>
                  <a:schemeClr val="accent2"/>
                </a:solidFill>
                <a:latin typeface="Arial"/>
                <a:cs typeface="Arial"/>
              </a:rPr>
              <a:t>to </a:t>
            </a:r>
            <a:r>
              <a:rPr lang="en-US" spc="10" dirty="0">
                <a:solidFill>
                  <a:schemeClr val="accent2"/>
                </a:solidFill>
                <a:latin typeface="Arial"/>
                <a:cs typeface="Arial"/>
              </a:rPr>
              <a:t>my </a:t>
            </a:r>
            <a:r>
              <a:rPr lang="en-US" dirty="0">
                <a:solidFill>
                  <a:schemeClr val="accent2"/>
                </a:solidFill>
                <a:latin typeface="Arial"/>
                <a:cs typeface="Arial"/>
              </a:rPr>
              <a:t>friend </a:t>
            </a:r>
            <a:r>
              <a:rPr lang="en-US" spc="10" dirty="0">
                <a:solidFill>
                  <a:schemeClr val="accent2"/>
                </a:solidFill>
                <a:latin typeface="Arial"/>
                <a:cs typeface="Arial"/>
              </a:rPr>
              <a:t>so </a:t>
            </a:r>
            <a:r>
              <a:rPr lang="en-US" spc="5" dirty="0">
                <a:solidFill>
                  <a:schemeClr val="accent2"/>
                </a:solidFill>
                <a:latin typeface="Arial"/>
                <a:cs typeface="Arial"/>
              </a:rPr>
              <a:t>I </a:t>
            </a:r>
            <a:r>
              <a:rPr lang="en-US" dirty="0" err="1">
                <a:solidFill>
                  <a:schemeClr val="accent2"/>
                </a:solidFill>
                <a:latin typeface="Arial"/>
                <a:cs typeface="Arial"/>
              </a:rPr>
              <a:t>ll</a:t>
            </a:r>
            <a:r>
              <a:rPr lang="en-US" dirty="0">
                <a:solidFill>
                  <a:schemeClr val="accent2"/>
                </a:solidFill>
                <a:latin typeface="Arial"/>
                <a:cs typeface="Arial"/>
              </a:rPr>
              <a:t> </a:t>
            </a:r>
            <a:r>
              <a:rPr lang="en-US" spc="5" dirty="0">
                <a:solidFill>
                  <a:schemeClr val="accent2"/>
                </a:solidFill>
                <a:latin typeface="Arial"/>
                <a:cs typeface="Arial"/>
              </a:rPr>
              <a:t>suggest </a:t>
            </a:r>
            <a:r>
              <a:rPr lang="en-US" spc="5" dirty="0">
                <a:solidFill>
                  <a:srgbClr val="00B0F0"/>
                </a:solidFill>
                <a:latin typeface="Arial"/>
                <a:cs typeface="Arial"/>
              </a:rPr>
              <a:t>Flipkart.com</a:t>
            </a:r>
            <a:r>
              <a:rPr lang="en-US" spc="5" dirty="0">
                <a:solidFill>
                  <a:schemeClr val="accent2"/>
                </a:solidFill>
                <a:latin typeface="Arial"/>
                <a:cs typeface="Arial"/>
              </a:rPr>
              <a:t> because </a:t>
            </a:r>
            <a:r>
              <a:rPr lang="en-US" dirty="0">
                <a:solidFill>
                  <a:schemeClr val="accent2"/>
                </a:solidFill>
                <a:latin typeface="Arial"/>
                <a:cs typeface="Arial"/>
              </a:rPr>
              <a:t>it </a:t>
            </a:r>
            <a:r>
              <a:rPr lang="en-US" spc="5" dirty="0">
                <a:solidFill>
                  <a:schemeClr val="accent2"/>
                </a:solidFill>
                <a:latin typeface="Arial"/>
                <a:cs typeface="Arial"/>
              </a:rPr>
              <a:t>is an  Indian as well as </a:t>
            </a:r>
            <a:r>
              <a:rPr lang="en-US" dirty="0">
                <a:solidFill>
                  <a:schemeClr val="accent2"/>
                </a:solidFill>
                <a:latin typeface="Arial"/>
                <a:cs typeface="Arial"/>
              </a:rPr>
              <a:t>it </a:t>
            </a:r>
            <a:r>
              <a:rPr lang="en-US" spc="5" dirty="0">
                <a:solidFill>
                  <a:schemeClr val="accent2"/>
                </a:solidFill>
                <a:latin typeface="Arial"/>
                <a:cs typeface="Arial"/>
              </a:rPr>
              <a:t>have also best reviews( nearly equals as  amazon) from the</a:t>
            </a:r>
            <a:r>
              <a:rPr lang="en-US" dirty="0">
                <a:solidFill>
                  <a:schemeClr val="accent2"/>
                </a:solidFill>
                <a:latin typeface="Arial"/>
                <a:cs typeface="Arial"/>
              </a:rPr>
              <a:t> </a:t>
            </a:r>
            <a:r>
              <a:rPr lang="en-US" spc="5" dirty="0" smtClean="0">
                <a:solidFill>
                  <a:schemeClr val="accent2"/>
                </a:solidFill>
                <a:latin typeface="Arial"/>
                <a:cs typeface="Arial"/>
              </a:rPr>
              <a:t>dataset</a:t>
            </a:r>
            <a:endParaRPr lang="en-US" dirty="0">
              <a:solidFill>
                <a:schemeClr val="accent2"/>
              </a:solidFill>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0250" y="5001444"/>
            <a:ext cx="6198870" cy="1848582"/>
          </a:xfrm>
          <a:prstGeom prst="rect">
            <a:avLst/>
          </a:prstGeom>
        </p:spPr>
        <p:txBody>
          <a:bodyPr vert="horz" wrap="square" lIns="0" tIns="55244" rIns="0" bIns="0" rtlCol="0">
            <a:spAutoFit/>
          </a:bodyPr>
          <a:lstStyle/>
          <a:p>
            <a:pPr marL="12700" marR="5080">
              <a:lnSpc>
                <a:spcPts val="1670"/>
              </a:lnSpc>
              <a:spcBef>
                <a:spcPts val="434"/>
              </a:spcBef>
            </a:pPr>
            <a:r>
              <a:rPr lang="en-IN" sz="1650" spc="5" dirty="0" smtClean="0">
                <a:latin typeface="Arial"/>
                <a:cs typeface="Arial"/>
              </a:rPr>
              <a:t>However </a:t>
            </a:r>
            <a:r>
              <a:rPr lang="en-IN" sz="1650" spc="5" dirty="0" err="1" smtClean="0">
                <a:latin typeface="Arial"/>
                <a:cs typeface="Arial"/>
              </a:rPr>
              <a:t>flipkart</a:t>
            </a:r>
            <a:r>
              <a:rPr lang="en-IN" sz="1650" spc="5" dirty="0" smtClean="0">
                <a:latin typeface="Arial"/>
                <a:cs typeface="Arial"/>
              </a:rPr>
              <a:t> also performs better and have good</a:t>
            </a:r>
            <a:r>
              <a:rPr sz="1650" spc="5" dirty="0" smtClean="0">
                <a:latin typeface="Arial"/>
                <a:cs typeface="Arial"/>
              </a:rPr>
              <a:t> </a:t>
            </a:r>
            <a:r>
              <a:rPr sz="1650" spc="5" dirty="0">
                <a:latin typeface="Arial"/>
                <a:cs typeface="Arial"/>
              </a:rPr>
              <a:t>reviews from the customers feedback but </a:t>
            </a:r>
            <a:r>
              <a:rPr sz="1650" spc="5" dirty="0">
                <a:solidFill>
                  <a:srgbClr val="FF0000"/>
                </a:solidFill>
                <a:latin typeface="Arial"/>
                <a:cs typeface="Arial"/>
              </a:rPr>
              <a:t>the Amazon is on  the Top </a:t>
            </a:r>
            <a:r>
              <a:rPr sz="1650" spc="5" dirty="0">
                <a:latin typeface="Arial"/>
                <a:cs typeface="Arial"/>
              </a:rPr>
              <a:t>of the </a:t>
            </a:r>
            <a:r>
              <a:rPr sz="1650" dirty="0">
                <a:latin typeface="Arial"/>
                <a:cs typeface="Arial"/>
              </a:rPr>
              <a:t>list </a:t>
            </a:r>
            <a:r>
              <a:rPr sz="1650" spc="5" dirty="0">
                <a:latin typeface="Arial"/>
                <a:cs typeface="Arial"/>
              </a:rPr>
              <a:t>in every</a:t>
            </a:r>
            <a:r>
              <a:rPr sz="1650" spc="-10" dirty="0">
                <a:latin typeface="Arial"/>
                <a:cs typeface="Arial"/>
              </a:rPr>
              <a:t> </a:t>
            </a:r>
            <a:r>
              <a:rPr sz="1650" spc="5" dirty="0" smtClean="0">
                <a:latin typeface="Arial"/>
                <a:cs typeface="Arial"/>
              </a:rPr>
              <a:t>categories</a:t>
            </a:r>
            <a:endParaRPr lang="en-US" sz="1650" spc="5" dirty="0" smtClean="0">
              <a:latin typeface="Arial"/>
              <a:cs typeface="Arial"/>
            </a:endParaRPr>
          </a:p>
          <a:p>
            <a:pPr marL="12700" marR="5080">
              <a:lnSpc>
                <a:spcPts val="1670"/>
              </a:lnSpc>
              <a:spcBef>
                <a:spcPts val="434"/>
              </a:spcBef>
            </a:pPr>
            <a:endParaRPr lang="en-US" sz="1650" spc="5" dirty="0">
              <a:latin typeface="Arial"/>
              <a:cs typeface="Arial"/>
            </a:endParaRPr>
          </a:p>
          <a:p>
            <a:pPr marL="12700" marR="5080">
              <a:lnSpc>
                <a:spcPts val="1670"/>
              </a:lnSpc>
              <a:spcBef>
                <a:spcPts val="434"/>
              </a:spcBef>
            </a:pPr>
            <a:endParaRPr lang="en-US" sz="1650" spc="5" dirty="0" smtClean="0">
              <a:latin typeface="Arial"/>
              <a:cs typeface="Arial"/>
            </a:endParaRPr>
          </a:p>
          <a:p>
            <a:pPr marL="298450" marR="5080" indent="-285750">
              <a:lnSpc>
                <a:spcPts val="1670"/>
              </a:lnSpc>
              <a:spcBef>
                <a:spcPts val="434"/>
              </a:spcBef>
              <a:buFont typeface="Arial" panose="020B0604020202020204" pitchFamily="34" charset="0"/>
              <a:buChar char="•"/>
            </a:pPr>
            <a:endParaRPr sz="1650" dirty="0">
              <a:latin typeface="Arial"/>
              <a:cs typeface="Arial"/>
            </a:endParaRPr>
          </a:p>
          <a:p>
            <a:pPr>
              <a:lnSpc>
                <a:spcPct val="100000"/>
              </a:lnSpc>
              <a:spcBef>
                <a:spcPts val="5"/>
              </a:spcBef>
            </a:pPr>
            <a:endParaRPr sz="2150" dirty="0">
              <a:latin typeface="Arial"/>
              <a:cs typeface="Arial"/>
            </a:endParaRPr>
          </a:p>
        </p:txBody>
      </p:sp>
      <p:sp>
        <p:nvSpPr>
          <p:cNvPr id="5" name="Rectangle 4"/>
          <p:cNvSpPr/>
          <p:nvPr/>
        </p:nvSpPr>
        <p:spPr>
          <a:xfrm>
            <a:off x="654050" y="2530242"/>
            <a:ext cx="6122670" cy="1618392"/>
          </a:xfrm>
          <a:prstGeom prst="rect">
            <a:avLst/>
          </a:prstGeom>
        </p:spPr>
        <p:txBody>
          <a:bodyPr wrap="square">
            <a:spAutoFit/>
          </a:bodyPr>
          <a:lstStyle/>
          <a:p>
            <a:pPr marL="12700" marR="5080">
              <a:lnSpc>
                <a:spcPts val="1670"/>
              </a:lnSpc>
              <a:spcBef>
                <a:spcPts val="434"/>
              </a:spcBef>
            </a:pPr>
            <a:r>
              <a:rPr lang="en-US" spc="10" dirty="0" smtClean="0">
                <a:latin typeface="Arial"/>
                <a:cs typeface="Arial"/>
              </a:rPr>
              <a:t>AS </a:t>
            </a:r>
            <a:r>
              <a:rPr lang="en-US" spc="5" dirty="0">
                <a:latin typeface="Arial"/>
                <a:cs typeface="Arial"/>
              </a:rPr>
              <a:t>the above analysis from the customers feedback </a:t>
            </a:r>
            <a:r>
              <a:rPr lang="en-US" dirty="0">
                <a:latin typeface="Arial"/>
                <a:cs typeface="Arial"/>
              </a:rPr>
              <a:t>it </a:t>
            </a:r>
            <a:r>
              <a:rPr lang="en-US" spc="5" dirty="0">
                <a:latin typeface="Arial"/>
                <a:cs typeface="Arial"/>
              </a:rPr>
              <a:t>clearly gives  that the </a:t>
            </a:r>
            <a:r>
              <a:rPr lang="en-US" spc="5" dirty="0">
                <a:solidFill>
                  <a:srgbClr val="FF0000"/>
                </a:solidFill>
                <a:latin typeface="Arial"/>
                <a:cs typeface="Arial"/>
              </a:rPr>
              <a:t>Amazon</a:t>
            </a:r>
            <a:r>
              <a:rPr lang="en-US" spc="5" dirty="0">
                <a:latin typeface="Arial"/>
                <a:cs typeface="Arial"/>
              </a:rPr>
              <a:t> is the best online store </a:t>
            </a:r>
            <a:r>
              <a:rPr lang="en-US" spc="5" dirty="0" smtClean="0">
                <a:latin typeface="Arial"/>
                <a:cs typeface="Arial"/>
              </a:rPr>
              <a:t>and have there loyal customers who mostly times purchased items as they visit and have trust on the site and Amazon also provide Customer fully satisfaction (by means of providing fast </a:t>
            </a:r>
            <a:r>
              <a:rPr lang="en-US" spc="5" dirty="0" err="1" smtClean="0">
                <a:latin typeface="Arial"/>
                <a:cs typeface="Arial"/>
              </a:rPr>
              <a:t>delievery</a:t>
            </a:r>
            <a:r>
              <a:rPr lang="en-US" spc="5" dirty="0" smtClean="0">
                <a:latin typeface="Arial"/>
                <a:cs typeface="Arial"/>
              </a:rPr>
              <a:t> , having quality </a:t>
            </a:r>
            <a:r>
              <a:rPr lang="en-US" spc="5" dirty="0" err="1" smtClean="0">
                <a:latin typeface="Arial"/>
                <a:cs typeface="Arial"/>
              </a:rPr>
              <a:t>products,monetary</a:t>
            </a:r>
            <a:r>
              <a:rPr lang="en-US" spc="5" dirty="0" smtClean="0">
                <a:latin typeface="Arial"/>
                <a:cs typeface="Arial"/>
              </a:rPr>
              <a:t> savings </a:t>
            </a:r>
            <a:r>
              <a:rPr lang="en-US" spc="5" dirty="0" err="1" smtClean="0">
                <a:latin typeface="Arial"/>
                <a:cs typeface="Arial"/>
              </a:rPr>
              <a:t>etc</a:t>
            </a:r>
            <a:r>
              <a:rPr lang="en-US" spc="5" dirty="0" smtClean="0">
                <a:latin typeface="Arial"/>
                <a:cs typeface="Arial"/>
              </a:rPr>
              <a:t> as we </a:t>
            </a:r>
            <a:r>
              <a:rPr lang="en-US" spc="5" dirty="0" err="1" smtClean="0">
                <a:latin typeface="Arial"/>
                <a:cs typeface="Arial"/>
              </a:rPr>
              <a:t>analyse</a:t>
            </a:r>
            <a:r>
              <a:rPr lang="en-US" spc="5" dirty="0" smtClean="0">
                <a:latin typeface="Arial"/>
                <a:cs typeface="Arial"/>
              </a:rPr>
              <a:t> and there privacy…</a:t>
            </a:r>
          </a:p>
        </p:txBody>
      </p:sp>
      <p:graphicFrame>
        <p:nvGraphicFramePr>
          <p:cNvPr id="6" name="Table 5"/>
          <p:cNvGraphicFramePr>
            <a:graphicFrameLocks noGrp="1"/>
          </p:cNvGraphicFramePr>
          <p:nvPr>
            <p:extLst>
              <p:ext uri="{D42A27DB-BD31-4B8C-83A1-F6EECF244321}">
                <p14:modId xmlns:p14="http://schemas.microsoft.com/office/powerpoint/2010/main" val="79501785"/>
              </p:ext>
            </p:extLst>
          </p:nvPr>
        </p:nvGraphicFramePr>
        <p:xfrm>
          <a:off x="1949449" y="927100"/>
          <a:ext cx="3200401" cy="750332"/>
        </p:xfrm>
        <a:graphic>
          <a:graphicData uri="http://schemas.openxmlformats.org/drawingml/2006/table">
            <a:tbl>
              <a:tblPr firstRow="1" bandRow="1">
                <a:tableStyleId>{F5AB1C69-6EDB-4FF4-983F-18BD219EF322}</a:tableStyleId>
              </a:tblPr>
              <a:tblGrid>
                <a:gridCol w="3200401">
                  <a:extLst>
                    <a:ext uri="{9D8B030D-6E8A-4147-A177-3AD203B41FA5}">
                      <a16:colId xmlns:a16="http://schemas.microsoft.com/office/drawing/2014/main" val="550511384"/>
                    </a:ext>
                  </a:extLst>
                </a:gridCol>
              </a:tblGrid>
              <a:tr h="750332">
                <a:tc>
                  <a:txBody>
                    <a:bodyPr/>
                    <a:lstStyle/>
                    <a:p>
                      <a:r>
                        <a:rPr lang="en-US" sz="2800" dirty="0" smtClean="0"/>
                        <a:t>CONCLUSIONS</a:t>
                      </a:r>
                      <a:r>
                        <a:rPr lang="en-US" baseline="0" dirty="0" smtClean="0"/>
                        <a:t> :-</a:t>
                      </a:r>
                      <a:endParaRPr lang="en-IN" dirty="0"/>
                    </a:p>
                  </a:txBody>
                  <a:tcPr/>
                </a:tc>
                <a:extLst>
                  <a:ext uri="{0D108BD9-81ED-4DB2-BD59-A6C34878D82A}">
                    <a16:rowId xmlns:a16="http://schemas.microsoft.com/office/drawing/2014/main" val="231092388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57002" y="2054139"/>
            <a:ext cx="7077709" cy="1024890"/>
            <a:chOff x="233608" y="4471232"/>
            <a:chExt cx="7077709" cy="1024890"/>
          </a:xfrm>
        </p:grpSpPr>
        <p:sp>
          <p:nvSpPr>
            <p:cNvPr id="4" name="object 4"/>
            <p:cNvSpPr/>
            <p:nvPr/>
          </p:nvSpPr>
          <p:spPr>
            <a:xfrm>
              <a:off x="789841" y="4471232"/>
              <a:ext cx="6521450" cy="1024890"/>
            </a:xfrm>
            <a:custGeom>
              <a:avLst/>
              <a:gdLst/>
              <a:ahLst/>
              <a:cxnLst/>
              <a:rect l="l" t="t" r="r" b="b"/>
              <a:pathLst>
                <a:path w="6521450" h="1024889">
                  <a:moveTo>
                    <a:pt x="6521110" y="1024641"/>
                  </a:moveTo>
                  <a:lnTo>
                    <a:pt x="0" y="1024641"/>
                  </a:lnTo>
                  <a:lnTo>
                    <a:pt x="0" y="0"/>
                  </a:lnTo>
                  <a:lnTo>
                    <a:pt x="6521110" y="0"/>
                  </a:lnTo>
                  <a:lnTo>
                    <a:pt x="6521110" y="1024641"/>
                  </a:lnTo>
                  <a:close/>
                </a:path>
              </a:pathLst>
            </a:custGeom>
            <a:solidFill>
              <a:srgbClr val="F4F4F4"/>
            </a:solidFill>
          </p:spPr>
          <p:txBody>
            <a:bodyPr wrap="square" lIns="0" tIns="0" rIns="0" bIns="0" rtlCol="0"/>
            <a:lstStyle/>
            <a:p>
              <a:endParaRPr/>
            </a:p>
          </p:txBody>
        </p:sp>
        <p:sp>
          <p:nvSpPr>
            <p:cNvPr id="5" name="object 5"/>
            <p:cNvSpPr/>
            <p:nvPr/>
          </p:nvSpPr>
          <p:spPr>
            <a:xfrm>
              <a:off x="789838" y="4471237"/>
              <a:ext cx="6521450" cy="1024890"/>
            </a:xfrm>
            <a:custGeom>
              <a:avLst/>
              <a:gdLst/>
              <a:ahLst/>
              <a:cxnLst/>
              <a:rect l="l" t="t" r="r" b="b"/>
              <a:pathLst>
                <a:path w="6521450" h="1024889">
                  <a:moveTo>
                    <a:pt x="6521107" y="0"/>
                  </a:moveTo>
                  <a:lnTo>
                    <a:pt x="6513792" y="0"/>
                  </a:lnTo>
                  <a:lnTo>
                    <a:pt x="0" y="0"/>
                  </a:lnTo>
                  <a:lnTo>
                    <a:pt x="0" y="7315"/>
                  </a:lnTo>
                  <a:lnTo>
                    <a:pt x="6513792" y="7315"/>
                  </a:lnTo>
                  <a:lnTo>
                    <a:pt x="6513792" y="1017320"/>
                  </a:lnTo>
                  <a:lnTo>
                    <a:pt x="0" y="1017320"/>
                  </a:lnTo>
                  <a:lnTo>
                    <a:pt x="0" y="1024636"/>
                  </a:lnTo>
                  <a:lnTo>
                    <a:pt x="6513792" y="1024636"/>
                  </a:lnTo>
                  <a:lnTo>
                    <a:pt x="6521107" y="1024636"/>
                  </a:lnTo>
                  <a:lnTo>
                    <a:pt x="6521107" y="1017320"/>
                  </a:lnTo>
                  <a:lnTo>
                    <a:pt x="6521107" y="7315"/>
                  </a:lnTo>
                  <a:lnTo>
                    <a:pt x="6521107" y="0"/>
                  </a:lnTo>
                  <a:close/>
                </a:path>
              </a:pathLst>
            </a:custGeom>
            <a:solidFill>
              <a:srgbClr val="DFDFDF"/>
            </a:solidFill>
          </p:spPr>
          <p:txBody>
            <a:bodyPr wrap="square" lIns="0" tIns="0" rIns="0" bIns="0" rtlCol="0"/>
            <a:lstStyle/>
            <a:p>
              <a:endParaRPr/>
            </a:p>
          </p:txBody>
        </p:sp>
        <p:sp>
          <p:nvSpPr>
            <p:cNvPr id="6" name="object 6"/>
            <p:cNvSpPr/>
            <p:nvPr/>
          </p:nvSpPr>
          <p:spPr>
            <a:xfrm>
              <a:off x="233608" y="4471232"/>
              <a:ext cx="563552" cy="1024645"/>
            </a:xfrm>
            <a:prstGeom prst="rect">
              <a:avLst/>
            </a:prstGeom>
            <a:blipFill>
              <a:blip r:embed="rId2" cstate="print"/>
              <a:stretch>
                <a:fillRect/>
              </a:stretch>
            </a:blipFill>
          </p:spPr>
          <p:txBody>
            <a:bodyPr wrap="square" lIns="0" tIns="0" rIns="0" bIns="0" rtlCol="0"/>
            <a:lstStyle/>
            <a:p>
              <a:endParaRPr/>
            </a:p>
          </p:txBody>
        </p:sp>
      </p:grpSp>
      <p:sp>
        <p:nvSpPr>
          <p:cNvPr id="98" name="object 98"/>
          <p:cNvSpPr txBox="1"/>
          <p:nvPr/>
        </p:nvSpPr>
        <p:spPr>
          <a:xfrm>
            <a:off x="263850" y="2091474"/>
            <a:ext cx="6268621" cy="1395767"/>
          </a:xfrm>
          <a:prstGeom prst="rect">
            <a:avLst/>
          </a:prstGeom>
        </p:spPr>
        <p:txBody>
          <a:bodyPr vert="horz" wrap="square" lIns="0" tIns="12700" rIns="0" bIns="0" rtlCol="0">
            <a:spAutoFit/>
          </a:bodyPr>
          <a:lstStyle/>
          <a:p>
            <a:pPr marL="81280">
              <a:lnSpc>
                <a:spcPct val="100000"/>
              </a:lnSpc>
              <a:spcBef>
                <a:spcPts val="100"/>
              </a:spcBef>
            </a:pPr>
            <a:r>
              <a:rPr sz="750" b="1" spc="-5" dirty="0">
                <a:solidFill>
                  <a:srgbClr val="008000"/>
                </a:solidFill>
                <a:latin typeface="DejaVu Sans Mono"/>
                <a:cs typeface="DejaVu Sans Mono"/>
              </a:rPr>
              <a:t>import </a:t>
            </a:r>
            <a:r>
              <a:rPr sz="750" spc="-5" dirty="0">
                <a:solidFill>
                  <a:srgbClr val="212121"/>
                </a:solidFill>
                <a:latin typeface="DejaVu Sans Mono"/>
                <a:cs typeface="DejaVu Sans Mono"/>
              </a:rPr>
              <a:t>pandas </a:t>
            </a:r>
            <a:r>
              <a:rPr sz="750" b="1" spc="-5" dirty="0">
                <a:solidFill>
                  <a:srgbClr val="008000"/>
                </a:solidFill>
                <a:latin typeface="DejaVu Sans Mono"/>
                <a:cs typeface="DejaVu Sans Mono"/>
              </a:rPr>
              <a:t>as</a:t>
            </a:r>
            <a:r>
              <a:rPr sz="750" b="1" spc="-10" dirty="0">
                <a:solidFill>
                  <a:srgbClr val="008000"/>
                </a:solidFill>
                <a:latin typeface="DejaVu Sans Mono"/>
                <a:cs typeface="DejaVu Sans Mono"/>
              </a:rPr>
              <a:t> </a:t>
            </a:r>
            <a:r>
              <a:rPr sz="750" spc="-5" dirty="0">
                <a:solidFill>
                  <a:srgbClr val="212121"/>
                </a:solidFill>
                <a:latin typeface="DejaVu Sans Mono"/>
                <a:cs typeface="DejaVu Sans Mono"/>
              </a:rPr>
              <a:t>pd</a:t>
            </a:r>
            <a:endParaRPr sz="750" dirty="0">
              <a:latin typeface="DejaVu Sans Mono"/>
              <a:cs typeface="DejaVu Sans Mono"/>
            </a:endParaRPr>
          </a:p>
          <a:p>
            <a:pPr marL="81280">
              <a:lnSpc>
                <a:spcPct val="100000"/>
              </a:lnSpc>
              <a:spcBef>
                <a:spcPts val="20"/>
              </a:spcBef>
            </a:pPr>
            <a:r>
              <a:rPr sz="750" b="1" spc="-5" dirty="0">
                <a:solidFill>
                  <a:srgbClr val="008000"/>
                </a:solidFill>
                <a:latin typeface="DejaVu Sans Mono"/>
                <a:cs typeface="DejaVu Sans Mono"/>
              </a:rPr>
              <a:t>import </a:t>
            </a:r>
            <a:r>
              <a:rPr sz="750" spc="-5" dirty="0">
                <a:solidFill>
                  <a:srgbClr val="212121"/>
                </a:solidFill>
                <a:latin typeface="DejaVu Sans Mono"/>
                <a:cs typeface="DejaVu Sans Mono"/>
              </a:rPr>
              <a:t>numpy </a:t>
            </a:r>
            <a:r>
              <a:rPr sz="750" b="1" spc="-5" dirty="0">
                <a:solidFill>
                  <a:srgbClr val="008000"/>
                </a:solidFill>
                <a:latin typeface="DejaVu Sans Mono"/>
                <a:cs typeface="DejaVu Sans Mono"/>
              </a:rPr>
              <a:t>as</a:t>
            </a:r>
            <a:r>
              <a:rPr sz="750" b="1" spc="-10" dirty="0">
                <a:solidFill>
                  <a:srgbClr val="008000"/>
                </a:solidFill>
                <a:latin typeface="DejaVu Sans Mono"/>
                <a:cs typeface="DejaVu Sans Mono"/>
              </a:rPr>
              <a:t> </a:t>
            </a:r>
            <a:r>
              <a:rPr sz="750" spc="-5" dirty="0">
                <a:solidFill>
                  <a:srgbClr val="212121"/>
                </a:solidFill>
                <a:latin typeface="DejaVu Sans Mono"/>
                <a:cs typeface="DejaVu Sans Mono"/>
              </a:rPr>
              <a:t>np</a:t>
            </a:r>
            <a:endParaRPr sz="750" dirty="0">
              <a:latin typeface="DejaVu Sans Mono"/>
              <a:cs typeface="DejaVu Sans Mono"/>
            </a:endParaRPr>
          </a:p>
          <a:p>
            <a:pPr marL="81280">
              <a:lnSpc>
                <a:spcPct val="100000"/>
              </a:lnSpc>
              <a:spcBef>
                <a:spcPts val="20"/>
              </a:spcBef>
            </a:pPr>
            <a:r>
              <a:rPr sz="750" b="1" spc="-5" dirty="0">
                <a:solidFill>
                  <a:srgbClr val="008000"/>
                </a:solidFill>
                <a:latin typeface="DejaVu Sans Mono"/>
                <a:cs typeface="DejaVu Sans Mono"/>
              </a:rPr>
              <a:t>import </a:t>
            </a:r>
            <a:r>
              <a:rPr sz="750" spc="-5" dirty="0">
                <a:solidFill>
                  <a:srgbClr val="212121"/>
                </a:solidFill>
                <a:latin typeface="DejaVu Sans Mono"/>
                <a:cs typeface="DejaVu Sans Mono"/>
              </a:rPr>
              <a:t>matplotlib.pyplot </a:t>
            </a:r>
            <a:r>
              <a:rPr sz="750" b="1" spc="-5" dirty="0">
                <a:solidFill>
                  <a:srgbClr val="008000"/>
                </a:solidFill>
                <a:latin typeface="DejaVu Sans Mono"/>
                <a:cs typeface="DejaVu Sans Mono"/>
              </a:rPr>
              <a:t>as</a:t>
            </a:r>
            <a:r>
              <a:rPr sz="750" b="1" spc="-10" dirty="0">
                <a:solidFill>
                  <a:srgbClr val="008000"/>
                </a:solidFill>
                <a:latin typeface="DejaVu Sans Mono"/>
                <a:cs typeface="DejaVu Sans Mono"/>
              </a:rPr>
              <a:t> </a:t>
            </a:r>
            <a:r>
              <a:rPr sz="750" spc="-5" dirty="0">
                <a:solidFill>
                  <a:srgbClr val="212121"/>
                </a:solidFill>
                <a:latin typeface="DejaVu Sans Mono"/>
                <a:cs typeface="DejaVu Sans Mono"/>
              </a:rPr>
              <a:t>plt</a:t>
            </a:r>
            <a:endParaRPr sz="750" dirty="0">
              <a:latin typeface="DejaVu Sans Mono"/>
              <a:cs typeface="DejaVu Sans Mono"/>
            </a:endParaRPr>
          </a:p>
          <a:p>
            <a:pPr marL="81280">
              <a:lnSpc>
                <a:spcPct val="100000"/>
              </a:lnSpc>
              <a:spcBef>
                <a:spcPts val="25"/>
              </a:spcBef>
            </a:pPr>
            <a:r>
              <a:rPr sz="750" b="1" spc="-5" dirty="0">
                <a:solidFill>
                  <a:srgbClr val="008000"/>
                </a:solidFill>
                <a:latin typeface="DejaVu Sans Mono"/>
                <a:cs typeface="DejaVu Sans Mono"/>
              </a:rPr>
              <a:t>import </a:t>
            </a:r>
            <a:r>
              <a:rPr sz="750" spc="-5" dirty="0">
                <a:solidFill>
                  <a:srgbClr val="212121"/>
                </a:solidFill>
                <a:latin typeface="DejaVu Sans Mono"/>
                <a:cs typeface="DejaVu Sans Mono"/>
              </a:rPr>
              <a:t>seaborn </a:t>
            </a:r>
            <a:r>
              <a:rPr sz="750" b="1" spc="-5" dirty="0">
                <a:solidFill>
                  <a:srgbClr val="008000"/>
                </a:solidFill>
                <a:latin typeface="DejaVu Sans Mono"/>
                <a:cs typeface="DejaVu Sans Mono"/>
              </a:rPr>
              <a:t>as</a:t>
            </a:r>
            <a:r>
              <a:rPr sz="750" b="1" spc="-10" dirty="0">
                <a:solidFill>
                  <a:srgbClr val="008000"/>
                </a:solidFill>
                <a:latin typeface="DejaVu Sans Mono"/>
                <a:cs typeface="DejaVu Sans Mono"/>
              </a:rPr>
              <a:t> </a:t>
            </a:r>
            <a:r>
              <a:rPr sz="750" spc="-5" dirty="0">
                <a:solidFill>
                  <a:srgbClr val="212121"/>
                </a:solidFill>
                <a:latin typeface="DejaVu Sans Mono"/>
                <a:cs typeface="DejaVu Sans Mono"/>
              </a:rPr>
              <a:t>sns</a:t>
            </a:r>
            <a:endParaRPr sz="750" dirty="0">
              <a:latin typeface="DejaVu Sans Mono"/>
              <a:cs typeface="DejaVu Sans Mono"/>
            </a:endParaRPr>
          </a:p>
          <a:p>
            <a:pPr>
              <a:lnSpc>
                <a:spcPct val="100000"/>
              </a:lnSpc>
              <a:spcBef>
                <a:spcPts val="45"/>
              </a:spcBef>
            </a:pPr>
            <a:endParaRPr sz="750" dirty="0">
              <a:latin typeface="DejaVu Sans Mono"/>
              <a:cs typeface="DejaVu Sans Mono"/>
            </a:endParaRPr>
          </a:p>
          <a:p>
            <a:pPr marL="81280" marR="4537075">
              <a:lnSpc>
                <a:spcPct val="102499"/>
              </a:lnSpc>
            </a:pPr>
            <a:r>
              <a:rPr sz="750" b="1" spc="-5" dirty="0">
                <a:solidFill>
                  <a:srgbClr val="008000"/>
                </a:solidFill>
                <a:latin typeface="DejaVu Sans Mono"/>
                <a:cs typeface="DejaVu Sans Mono"/>
              </a:rPr>
              <a:t>import </a:t>
            </a:r>
            <a:r>
              <a:rPr sz="750" spc="-5" dirty="0">
                <a:solidFill>
                  <a:srgbClr val="212121"/>
                </a:solidFill>
                <a:latin typeface="DejaVu Sans Mono"/>
                <a:cs typeface="DejaVu Sans Mono"/>
              </a:rPr>
              <a:t>warnings  warnings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filterwarnings</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'ignore'</a:t>
            </a:r>
            <a:r>
              <a:rPr sz="750" dirty="0">
                <a:solidFill>
                  <a:srgbClr val="0054AA"/>
                </a:solidFill>
                <a:latin typeface="DejaVu Sans Mono"/>
                <a:cs typeface="DejaVu Sans Mono"/>
              </a:rPr>
              <a:t>)</a:t>
            </a:r>
            <a:endParaRPr sz="750" dirty="0">
              <a:latin typeface="DejaVu Sans Mono"/>
              <a:cs typeface="DejaVu Sans Mono"/>
            </a:endParaRPr>
          </a:p>
          <a:p>
            <a:pPr>
              <a:lnSpc>
                <a:spcPct val="100000"/>
              </a:lnSpc>
            </a:pPr>
            <a:endParaRPr sz="800" dirty="0">
              <a:latin typeface="DejaVu Sans Mono"/>
              <a:cs typeface="DejaVu Sans Mono"/>
            </a:endParaRPr>
          </a:p>
          <a:p>
            <a:pPr marL="81280" marR="3279140">
              <a:lnSpc>
                <a:spcPct val="102499"/>
              </a:lnSpc>
              <a:spcBef>
                <a:spcPts val="5"/>
              </a:spcBef>
            </a:pPr>
            <a:endParaRPr lang="en-US" sz="1050" spc="-5" dirty="0">
              <a:solidFill>
                <a:srgbClr val="212121"/>
              </a:solidFill>
              <a:latin typeface="DejaVu Sans Mono"/>
              <a:cs typeface="DejaVu Sans Mono"/>
            </a:endParaRPr>
          </a:p>
          <a:p>
            <a:pPr marL="81280" marR="3279140">
              <a:lnSpc>
                <a:spcPct val="102499"/>
              </a:lnSpc>
              <a:spcBef>
                <a:spcPts val="5"/>
              </a:spcBef>
            </a:pPr>
            <a:endParaRPr lang="en-US" sz="1050" spc="-5" dirty="0">
              <a:solidFill>
                <a:srgbClr val="212121"/>
              </a:solidFill>
              <a:latin typeface="DejaVu Sans Mono"/>
              <a:cs typeface="DejaVu Sans Mono"/>
            </a:endParaRPr>
          </a:p>
          <a:p>
            <a:pPr marL="81280" marR="3279140">
              <a:lnSpc>
                <a:spcPct val="102499"/>
              </a:lnSpc>
              <a:spcBef>
                <a:spcPts val="5"/>
              </a:spcBef>
            </a:pPr>
            <a:endParaRPr sz="750" spc="-5" dirty="0">
              <a:solidFill>
                <a:srgbClr val="212121"/>
              </a:solidFill>
              <a:latin typeface="DejaVu Sans Mono"/>
              <a:cs typeface="DejaVu Sans Mono"/>
            </a:endParaRPr>
          </a:p>
        </p:txBody>
      </p:sp>
      <p:sp>
        <p:nvSpPr>
          <p:cNvPr id="100" name="TextBox 99"/>
          <p:cNvSpPr txBox="1"/>
          <p:nvPr/>
        </p:nvSpPr>
        <p:spPr>
          <a:xfrm>
            <a:off x="306550" y="1308100"/>
            <a:ext cx="635427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Importing libraries and load the dataset</a:t>
            </a:r>
            <a:endParaRPr lang="en-IN" dirty="0"/>
          </a:p>
        </p:txBody>
      </p:sp>
      <p:sp>
        <p:nvSpPr>
          <p:cNvPr id="101" name="Round Same Side Corner Rectangle 100"/>
          <p:cNvSpPr/>
          <p:nvPr/>
        </p:nvSpPr>
        <p:spPr>
          <a:xfrm>
            <a:off x="306550" y="3078784"/>
            <a:ext cx="6520686" cy="439116"/>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1280" marR="3279140">
              <a:lnSpc>
                <a:spcPct val="102499"/>
              </a:lnSpc>
              <a:spcBef>
                <a:spcPts val="5"/>
              </a:spcBef>
            </a:pPr>
            <a:r>
              <a:rPr lang="en-IN" sz="800" spc="-5" dirty="0" smtClean="0">
                <a:solidFill>
                  <a:srgbClr val="212121"/>
                </a:solidFill>
                <a:latin typeface="DejaVu Sans Mono"/>
                <a:cs typeface="DejaVu Sans Mono"/>
              </a:rPr>
              <a:t>data </a:t>
            </a:r>
            <a:r>
              <a:rPr lang="en-IN" sz="800" b="1" dirty="0" smtClean="0">
                <a:solidFill>
                  <a:srgbClr val="AA21FF"/>
                </a:solidFill>
                <a:latin typeface="DejaVu Sans Mono"/>
                <a:cs typeface="DejaVu Sans Mono"/>
              </a:rPr>
              <a:t>= </a:t>
            </a:r>
            <a:r>
              <a:rPr lang="en-IN" sz="800" spc="-5" dirty="0" err="1" smtClean="0">
                <a:solidFill>
                  <a:srgbClr val="212121"/>
                </a:solidFill>
                <a:latin typeface="DejaVu Sans Mono"/>
                <a:cs typeface="DejaVu Sans Mono"/>
              </a:rPr>
              <a:t>pd</a:t>
            </a:r>
            <a:r>
              <a:rPr lang="en-IN" sz="800" b="1" spc="-5" dirty="0" err="1" smtClean="0">
                <a:solidFill>
                  <a:srgbClr val="AA21FF"/>
                </a:solidFill>
                <a:latin typeface="DejaVu Sans Mono"/>
                <a:cs typeface="DejaVu Sans Mono"/>
              </a:rPr>
              <a:t>.</a:t>
            </a:r>
            <a:r>
              <a:rPr lang="en-IN" sz="800" spc="-5" dirty="0" err="1" smtClean="0">
                <a:solidFill>
                  <a:srgbClr val="212121"/>
                </a:solidFill>
                <a:latin typeface="DejaVu Sans Mono"/>
                <a:cs typeface="DejaVu Sans Mono"/>
              </a:rPr>
              <a:t>read_excel</a:t>
            </a:r>
            <a:r>
              <a:rPr lang="en-IN" sz="800" spc="-5" dirty="0" smtClean="0">
                <a:solidFill>
                  <a:srgbClr val="0054AA"/>
                </a:solidFill>
                <a:latin typeface="DejaVu Sans Mono"/>
                <a:cs typeface="DejaVu Sans Mono"/>
              </a:rPr>
              <a:t>(</a:t>
            </a:r>
            <a:r>
              <a:rPr lang="en-IN" sz="800" spc="-5" dirty="0" smtClean="0">
                <a:solidFill>
                  <a:srgbClr val="BA2121"/>
                </a:solidFill>
                <a:latin typeface="DejaVu Sans Mono"/>
                <a:cs typeface="DejaVu Sans Mono"/>
              </a:rPr>
              <a:t>'customer_retention_dataset.xlsx'</a:t>
            </a:r>
            <a:r>
              <a:rPr lang="en-IN" sz="800" spc="-5" dirty="0" smtClean="0">
                <a:solidFill>
                  <a:srgbClr val="0054AA"/>
                </a:solidFill>
                <a:latin typeface="DejaVu Sans Mono"/>
                <a:cs typeface="DejaVu Sans Mono"/>
              </a:rPr>
              <a:t>) </a:t>
            </a:r>
          </a:p>
          <a:p>
            <a:pPr marL="81280" marR="3279140">
              <a:lnSpc>
                <a:spcPct val="102499"/>
              </a:lnSpc>
              <a:spcBef>
                <a:spcPts val="5"/>
              </a:spcBef>
            </a:pPr>
            <a:r>
              <a:rPr lang="en-US" sz="800" spc="-5" dirty="0" smtClean="0">
                <a:solidFill>
                  <a:srgbClr val="0054AA"/>
                </a:solidFill>
                <a:latin typeface="DejaVu Sans Mono"/>
                <a:cs typeface="DejaVu Sans Mono"/>
              </a:rPr>
              <a:t>data</a:t>
            </a:r>
            <a:endParaRPr lang="en-IN" sz="800" dirty="0">
              <a:latin typeface="DejaVu Sans Mono"/>
              <a:cs typeface="DejaVu Sans Mono"/>
            </a:endParaRPr>
          </a:p>
        </p:txBody>
      </p:sp>
      <p:pic>
        <p:nvPicPr>
          <p:cNvPr id="102" name="Picture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50" y="3655792"/>
            <a:ext cx="6520686" cy="67201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 name="object 37"/>
          <p:cNvGrpSpPr/>
          <p:nvPr/>
        </p:nvGrpSpPr>
        <p:grpSpPr>
          <a:xfrm>
            <a:off x="396223" y="587188"/>
            <a:ext cx="6521450" cy="322580"/>
            <a:chOff x="789841" y="1602207"/>
            <a:chExt cx="6521450" cy="322580"/>
          </a:xfrm>
        </p:grpSpPr>
        <p:sp>
          <p:nvSpPr>
            <p:cNvPr id="38" name="object 38"/>
            <p:cNvSpPr/>
            <p:nvPr/>
          </p:nvSpPr>
          <p:spPr>
            <a:xfrm>
              <a:off x="789841" y="1602207"/>
              <a:ext cx="6521450" cy="322580"/>
            </a:xfrm>
            <a:custGeom>
              <a:avLst/>
              <a:gdLst/>
              <a:ahLst/>
              <a:cxnLst/>
              <a:rect l="l" t="t" r="r" b="b"/>
              <a:pathLst>
                <a:path w="6521450" h="322580">
                  <a:moveTo>
                    <a:pt x="6521110" y="322030"/>
                  </a:moveTo>
                  <a:lnTo>
                    <a:pt x="0" y="322030"/>
                  </a:lnTo>
                  <a:lnTo>
                    <a:pt x="0" y="0"/>
                  </a:lnTo>
                  <a:lnTo>
                    <a:pt x="6521110" y="0"/>
                  </a:lnTo>
                  <a:lnTo>
                    <a:pt x="6521110" y="322030"/>
                  </a:lnTo>
                  <a:close/>
                </a:path>
              </a:pathLst>
            </a:custGeom>
            <a:solidFill>
              <a:srgbClr val="F4F4F4"/>
            </a:solidFill>
          </p:spPr>
          <p:txBody>
            <a:bodyPr wrap="square" lIns="0" tIns="0" rIns="0" bIns="0" rtlCol="0"/>
            <a:lstStyle/>
            <a:p>
              <a:endParaRPr/>
            </a:p>
          </p:txBody>
        </p:sp>
        <p:sp>
          <p:nvSpPr>
            <p:cNvPr id="39" name="object 39"/>
            <p:cNvSpPr/>
            <p:nvPr/>
          </p:nvSpPr>
          <p:spPr>
            <a:xfrm>
              <a:off x="789838" y="1602218"/>
              <a:ext cx="6521450" cy="322580"/>
            </a:xfrm>
            <a:custGeom>
              <a:avLst/>
              <a:gdLst/>
              <a:ahLst/>
              <a:cxnLst/>
              <a:rect l="l" t="t" r="r" b="b"/>
              <a:pathLst>
                <a:path w="6521450" h="322580">
                  <a:moveTo>
                    <a:pt x="6521107" y="0"/>
                  </a:moveTo>
                  <a:lnTo>
                    <a:pt x="6513792" y="0"/>
                  </a:lnTo>
                  <a:lnTo>
                    <a:pt x="0" y="0"/>
                  </a:lnTo>
                  <a:lnTo>
                    <a:pt x="0" y="7315"/>
                  </a:lnTo>
                  <a:lnTo>
                    <a:pt x="6513792" y="7315"/>
                  </a:lnTo>
                  <a:lnTo>
                    <a:pt x="6513792" y="314706"/>
                  </a:lnTo>
                  <a:lnTo>
                    <a:pt x="0" y="314706"/>
                  </a:lnTo>
                  <a:lnTo>
                    <a:pt x="0" y="322021"/>
                  </a:lnTo>
                  <a:lnTo>
                    <a:pt x="6513792" y="322021"/>
                  </a:lnTo>
                  <a:lnTo>
                    <a:pt x="6521107" y="322021"/>
                  </a:lnTo>
                  <a:lnTo>
                    <a:pt x="6521107" y="314706"/>
                  </a:lnTo>
                  <a:lnTo>
                    <a:pt x="6521107" y="7315"/>
                  </a:lnTo>
                  <a:lnTo>
                    <a:pt x="6521107" y="0"/>
                  </a:lnTo>
                  <a:close/>
                </a:path>
              </a:pathLst>
            </a:custGeom>
            <a:solidFill>
              <a:srgbClr val="DFDFDF"/>
            </a:solidFill>
          </p:spPr>
          <p:txBody>
            <a:bodyPr wrap="square" lIns="0" tIns="0" rIns="0" bIns="0" rtlCol="0"/>
            <a:lstStyle/>
            <a:p>
              <a:endParaRPr/>
            </a:p>
          </p:txBody>
        </p:sp>
      </p:grpSp>
      <p:sp>
        <p:nvSpPr>
          <p:cNvPr id="40" name="object 40"/>
          <p:cNvSpPr txBox="1"/>
          <p:nvPr/>
        </p:nvSpPr>
        <p:spPr>
          <a:xfrm>
            <a:off x="6989030" y="2760526"/>
            <a:ext cx="254635"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a:t>
            </a:r>
            <a:endParaRPr sz="750">
              <a:latin typeface="DejaVu Sans Mono"/>
              <a:cs typeface="DejaVu Sans Mono"/>
            </a:endParaRPr>
          </a:p>
          <a:p>
            <a:pPr marL="127000">
              <a:lnSpc>
                <a:spcPct val="100000"/>
              </a:lnSpc>
              <a:spcBef>
                <a:spcPts val="20"/>
              </a:spcBef>
            </a:pPr>
            <a:r>
              <a:rPr sz="750" spc="-5" dirty="0">
                <a:latin typeface="DejaVu Sans Mono"/>
                <a:cs typeface="DejaVu Sans Mono"/>
              </a:rPr>
              <a:t>'</a:t>
            </a:r>
            <a:r>
              <a:rPr sz="750" dirty="0">
                <a:latin typeface="DejaVu Sans Mono"/>
                <a:cs typeface="DejaVu Sans Mono"/>
              </a:rPr>
              <a:t>,</a:t>
            </a:r>
            <a:endParaRPr sz="750">
              <a:latin typeface="DejaVu Sans Mono"/>
              <a:cs typeface="DejaVu Sans Mono"/>
            </a:endParaRPr>
          </a:p>
        </p:txBody>
      </p:sp>
      <p:sp>
        <p:nvSpPr>
          <p:cNvPr id="41" name="object 41"/>
          <p:cNvSpPr txBox="1"/>
          <p:nvPr/>
        </p:nvSpPr>
        <p:spPr>
          <a:xfrm>
            <a:off x="396220" y="994706"/>
            <a:ext cx="5846111" cy="2247900"/>
          </a:xfrm>
          <a:prstGeom prst="rect">
            <a:avLst/>
          </a:prstGeom>
        </p:spPr>
        <p:txBody>
          <a:bodyPr vert="horz" wrap="square" lIns="0" tIns="9525" rIns="0" bIns="0" rtlCol="0">
            <a:spAutoFit/>
          </a:bodyPr>
          <a:lstStyle/>
          <a:p>
            <a:pPr marL="412750" marR="2578100" indent="-400685">
              <a:lnSpc>
                <a:spcPct val="102499"/>
              </a:lnSpc>
              <a:spcBef>
                <a:spcPts val="75"/>
              </a:spcBef>
            </a:pPr>
            <a:r>
              <a:rPr sz="750" spc="-5" dirty="0">
                <a:latin typeface="DejaVu Sans Mono"/>
                <a:cs typeface="DejaVu Sans Mono"/>
              </a:rPr>
              <a:t>Index(['1Gender of respondent', '2 How old are you? ',  '3 Which city do you shop online</a:t>
            </a:r>
            <a:r>
              <a:rPr sz="750" spc="-35" dirty="0">
                <a:latin typeface="DejaVu Sans Mono"/>
                <a:cs typeface="DejaVu Sans Mono"/>
              </a:rPr>
              <a:t> </a:t>
            </a:r>
            <a:r>
              <a:rPr sz="750" spc="-5" dirty="0">
                <a:latin typeface="DejaVu Sans Mono"/>
                <a:cs typeface="DejaVu Sans Mono"/>
              </a:rPr>
              <a:t>from?',</a:t>
            </a:r>
            <a:endParaRPr sz="750" dirty="0">
              <a:latin typeface="DejaVu Sans Mono"/>
              <a:cs typeface="DejaVu Sans Mono"/>
            </a:endParaRPr>
          </a:p>
          <a:p>
            <a:pPr marL="412750" marR="2063114">
              <a:lnSpc>
                <a:spcPct val="102499"/>
              </a:lnSpc>
            </a:pPr>
            <a:r>
              <a:rPr sz="750" spc="-5" dirty="0">
                <a:latin typeface="DejaVu Sans Mono"/>
                <a:cs typeface="DejaVu Sans Mono"/>
              </a:rPr>
              <a:t>'4 What is the Pin Code of where you shop online from?',  '5 Since How Long You are Shopping Online</a:t>
            </a:r>
            <a:r>
              <a:rPr sz="750" spc="-30" dirty="0">
                <a:latin typeface="DejaVu Sans Mono"/>
                <a:cs typeface="DejaVu Sans Mono"/>
              </a:rPr>
              <a:t> </a:t>
            </a:r>
            <a:r>
              <a:rPr sz="750" spc="-5" dirty="0">
                <a:latin typeface="DejaVu Sans Mono"/>
                <a:cs typeface="DejaVu Sans Mono"/>
              </a:rPr>
              <a:t>?',</a:t>
            </a:r>
            <a:endParaRPr sz="750" dirty="0">
              <a:latin typeface="DejaVu Sans Mono"/>
              <a:cs typeface="DejaVu Sans Mono"/>
            </a:endParaRPr>
          </a:p>
          <a:p>
            <a:pPr marL="412750" marR="1148080">
              <a:lnSpc>
                <a:spcPct val="102499"/>
              </a:lnSpc>
            </a:pPr>
            <a:r>
              <a:rPr sz="750" spc="-5" dirty="0">
                <a:latin typeface="DejaVu Sans Mono"/>
                <a:cs typeface="DejaVu Sans Mono"/>
              </a:rPr>
              <a:t>'6 How many times you have made an online purchase in the past </a:t>
            </a:r>
            <a:r>
              <a:rPr sz="750" dirty="0">
                <a:latin typeface="DejaVu Sans Mono"/>
                <a:cs typeface="DejaVu Sans Mono"/>
              </a:rPr>
              <a:t>1 </a:t>
            </a:r>
            <a:r>
              <a:rPr sz="750" spc="-5" dirty="0">
                <a:latin typeface="DejaVu Sans Mono"/>
                <a:cs typeface="DejaVu Sans Mono"/>
              </a:rPr>
              <a:t>year?',  '7 How do you access the internet while shopping</a:t>
            </a:r>
            <a:r>
              <a:rPr sz="750" spc="-25" dirty="0">
                <a:latin typeface="DejaVu Sans Mono"/>
                <a:cs typeface="DejaVu Sans Mono"/>
              </a:rPr>
              <a:t> </a:t>
            </a:r>
            <a:r>
              <a:rPr sz="750" spc="-5" dirty="0">
                <a:latin typeface="DejaVu Sans Mono"/>
                <a:cs typeface="DejaVu Sans Mono"/>
              </a:rPr>
              <a:t>on-line?',</a:t>
            </a:r>
            <a:endParaRPr sz="750" dirty="0">
              <a:latin typeface="DejaVu Sans Mono"/>
              <a:cs typeface="DejaVu Sans Mono"/>
            </a:endParaRPr>
          </a:p>
          <a:p>
            <a:pPr marL="412750" marR="1777364">
              <a:lnSpc>
                <a:spcPct val="102499"/>
              </a:lnSpc>
            </a:pPr>
            <a:r>
              <a:rPr sz="750" spc="-5" dirty="0">
                <a:latin typeface="DejaVu Sans Mono"/>
                <a:cs typeface="DejaVu Sans Mono"/>
              </a:rPr>
              <a:t>'8 Which device do you use to access the online shopping?',  '9 What is the screen size of your mobile device?\t\t\t\t\t\t  '10 What is the operating system (OS) of your</a:t>
            </a:r>
            <a:r>
              <a:rPr sz="750" spc="-55" dirty="0">
                <a:latin typeface="DejaVu Sans Mono"/>
                <a:cs typeface="DejaVu Sans Mono"/>
              </a:rPr>
              <a:t> </a:t>
            </a:r>
            <a:r>
              <a:rPr sz="750" spc="-5" dirty="0">
                <a:latin typeface="DejaVu Sans Mono"/>
                <a:cs typeface="DejaVu Sans Mono"/>
              </a:rPr>
              <a:t>device?\t\t\t\t</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'11 What browser do you run on your device to access the</a:t>
            </a:r>
            <a:r>
              <a:rPr sz="750" spc="-20" dirty="0">
                <a:latin typeface="DejaVu Sans Mono"/>
                <a:cs typeface="DejaVu Sans Mono"/>
              </a:rPr>
              <a:t> </a:t>
            </a:r>
            <a:r>
              <a:rPr sz="750" spc="-5" dirty="0">
                <a:latin typeface="DejaVu Sans Mono"/>
                <a:cs typeface="DejaVu Sans Mono"/>
              </a:rPr>
              <a:t>website?\t\t\t</a:t>
            </a:r>
            <a:endParaRPr sz="750" dirty="0">
              <a:latin typeface="DejaVu Sans Mono"/>
              <a:cs typeface="DejaVu Sans Mono"/>
            </a:endParaRPr>
          </a:p>
          <a:p>
            <a:pPr marL="12700">
              <a:lnSpc>
                <a:spcPct val="100000"/>
              </a:lnSpc>
              <a:spcBef>
                <a:spcPts val="25"/>
              </a:spcBef>
            </a:pPr>
            <a:r>
              <a:rPr sz="750" spc="-5" dirty="0">
                <a:latin typeface="DejaVu Sans Mono"/>
                <a:cs typeface="DejaVu Sans Mono"/>
              </a:rPr>
              <a:t>',</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'12 Which channel did you follow to arrive at your favorite online store for the first</a:t>
            </a:r>
            <a:r>
              <a:rPr sz="750" spc="-20" dirty="0">
                <a:latin typeface="DejaVu Sans Mono"/>
                <a:cs typeface="DejaVu Sans Mono"/>
              </a:rPr>
              <a:t> </a:t>
            </a:r>
            <a:r>
              <a:rPr sz="750" spc="-5" dirty="0">
                <a:latin typeface="DejaVu Sans Mono"/>
                <a:cs typeface="DejaVu Sans Mono"/>
              </a:rPr>
              <a:t>time?</a:t>
            </a:r>
            <a:endParaRPr sz="750" dirty="0">
              <a:latin typeface="DejaVu Sans Mono"/>
              <a:cs typeface="DejaVu Sans Mono"/>
            </a:endParaRPr>
          </a:p>
          <a:p>
            <a:pPr marL="12700">
              <a:lnSpc>
                <a:spcPct val="100000"/>
              </a:lnSpc>
              <a:spcBef>
                <a:spcPts val="20"/>
              </a:spcBef>
            </a:pPr>
            <a:r>
              <a:rPr sz="750" spc="-5" dirty="0">
                <a:latin typeface="DejaVu Sans Mono"/>
                <a:cs typeface="DejaVu Sans Mono"/>
              </a:rPr>
              <a:t>',</a:t>
            </a:r>
            <a:endParaRPr sz="750" dirty="0">
              <a:latin typeface="DejaVu Sans Mono"/>
              <a:cs typeface="DejaVu Sans Mono"/>
            </a:endParaRPr>
          </a:p>
          <a:p>
            <a:pPr marL="412750">
              <a:lnSpc>
                <a:spcPct val="100000"/>
              </a:lnSpc>
              <a:spcBef>
                <a:spcPts val="25"/>
              </a:spcBef>
            </a:pPr>
            <a:r>
              <a:rPr sz="750" spc="-5" dirty="0">
                <a:latin typeface="DejaVu Sans Mono"/>
                <a:cs typeface="DejaVu Sans Mono"/>
              </a:rPr>
              <a:t>'13 After first visit, how do you reach the online retail</a:t>
            </a:r>
            <a:r>
              <a:rPr sz="750" spc="-20" dirty="0">
                <a:latin typeface="DejaVu Sans Mono"/>
                <a:cs typeface="DejaVu Sans Mono"/>
              </a:rPr>
              <a:t> </a:t>
            </a:r>
            <a:r>
              <a:rPr sz="750" spc="-5" dirty="0">
                <a:latin typeface="DejaVu Sans Mono"/>
                <a:cs typeface="DejaVu Sans Mono"/>
              </a:rPr>
              <a:t>store?\t\t\t\t</a:t>
            </a:r>
            <a:endParaRPr sz="750" dirty="0">
              <a:latin typeface="DejaVu Sans Mono"/>
              <a:cs typeface="DejaVu Sans Mono"/>
            </a:endParaRPr>
          </a:p>
          <a:p>
            <a:pPr marL="12700">
              <a:lnSpc>
                <a:spcPct val="100000"/>
              </a:lnSpc>
              <a:spcBef>
                <a:spcPts val="20"/>
              </a:spcBef>
            </a:pPr>
            <a:r>
              <a:rPr sz="750" spc="-5" dirty="0">
                <a:latin typeface="DejaVu Sans Mono"/>
                <a:cs typeface="DejaVu Sans Mono"/>
              </a:rPr>
              <a:t>',</a:t>
            </a:r>
            <a:endParaRPr sz="750" dirty="0">
              <a:latin typeface="DejaVu Sans Mono"/>
              <a:cs typeface="DejaVu Sans Mono"/>
            </a:endParaRPr>
          </a:p>
          <a:p>
            <a:pPr marL="412750">
              <a:lnSpc>
                <a:spcPct val="100000"/>
              </a:lnSpc>
              <a:spcBef>
                <a:spcPts val="25"/>
              </a:spcBef>
            </a:pPr>
            <a:r>
              <a:rPr sz="750" spc="-5" dirty="0">
                <a:latin typeface="DejaVu Sans Mono"/>
                <a:cs typeface="DejaVu Sans Mono"/>
              </a:rPr>
              <a:t>'14 How much time do you explore the e- retail store before making </a:t>
            </a:r>
            <a:r>
              <a:rPr sz="750" dirty="0">
                <a:latin typeface="DejaVu Sans Mono"/>
                <a:cs typeface="DejaVu Sans Mono"/>
              </a:rPr>
              <a:t>a </a:t>
            </a:r>
            <a:r>
              <a:rPr sz="750" spc="-5" dirty="0">
                <a:latin typeface="DejaVu Sans Mono"/>
                <a:cs typeface="DejaVu Sans Mono"/>
              </a:rPr>
              <a:t>purchase</a:t>
            </a:r>
            <a:r>
              <a:rPr sz="750" spc="-30" dirty="0">
                <a:latin typeface="DejaVu Sans Mono"/>
                <a:cs typeface="DejaVu Sans Mono"/>
              </a:rPr>
              <a:t> </a:t>
            </a:r>
            <a:r>
              <a:rPr sz="750" spc="-5" dirty="0">
                <a:latin typeface="DejaVu Sans Mono"/>
                <a:cs typeface="DejaVu Sans Mono"/>
              </a:rPr>
              <a:t>decision?</a:t>
            </a:r>
            <a:endParaRPr sz="750" dirty="0">
              <a:latin typeface="DejaVu Sans Mono"/>
              <a:cs typeface="DejaVu Sans Mono"/>
            </a:endParaRPr>
          </a:p>
          <a:p>
            <a:pPr marL="12700">
              <a:lnSpc>
                <a:spcPct val="100000"/>
              </a:lnSpc>
              <a:spcBef>
                <a:spcPts val="20"/>
              </a:spcBef>
            </a:pPr>
            <a:r>
              <a:rPr sz="750" spc="-5" dirty="0">
                <a:latin typeface="DejaVu Sans Mono"/>
                <a:cs typeface="DejaVu Sans Mono"/>
              </a:rPr>
              <a:t>',</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'15 What is your preferred payment</a:t>
            </a:r>
            <a:r>
              <a:rPr sz="750" spc="-15" dirty="0">
                <a:latin typeface="DejaVu Sans Mono"/>
                <a:cs typeface="DejaVu Sans Mono"/>
              </a:rPr>
              <a:t> </a:t>
            </a:r>
            <a:r>
              <a:rPr sz="750" spc="-5" dirty="0">
                <a:latin typeface="DejaVu Sans Mono"/>
                <a:cs typeface="DejaVu Sans Mono"/>
              </a:rPr>
              <a:t>Option?\t\t\t\t\t</a:t>
            </a:r>
            <a:endParaRPr sz="750" dirty="0">
              <a:latin typeface="DejaVu Sans Mono"/>
              <a:cs typeface="DejaVu Sans Mono"/>
            </a:endParaRPr>
          </a:p>
          <a:p>
            <a:pPr marL="12700">
              <a:lnSpc>
                <a:spcPct val="100000"/>
              </a:lnSpc>
              <a:spcBef>
                <a:spcPts val="25"/>
              </a:spcBef>
            </a:pPr>
            <a:r>
              <a:rPr sz="750" spc="-5" dirty="0">
                <a:latin typeface="DejaVu Sans Mono"/>
                <a:cs typeface="DejaVu Sans Mono"/>
              </a:rPr>
              <a:t>',</a:t>
            </a:r>
            <a:endParaRPr sz="750" dirty="0">
              <a:latin typeface="DejaVu Sans Mono"/>
              <a:cs typeface="DejaVu Sans Mono"/>
            </a:endParaRPr>
          </a:p>
        </p:txBody>
      </p:sp>
      <p:sp>
        <p:nvSpPr>
          <p:cNvPr id="42" name="object 42"/>
          <p:cNvSpPr/>
          <p:nvPr/>
        </p:nvSpPr>
        <p:spPr>
          <a:xfrm>
            <a:off x="233608" y="1602207"/>
            <a:ext cx="563552" cy="322061"/>
          </a:xfrm>
          <a:prstGeom prst="rect">
            <a:avLst/>
          </a:prstGeom>
          <a:blipFill>
            <a:blip r:embed="rId2" cstate="print"/>
            <a:stretch>
              <a:fillRect/>
            </a:stretch>
          </a:blipFill>
        </p:spPr>
        <p:txBody>
          <a:bodyPr wrap="square" lIns="0" tIns="0" rIns="0" bIns="0" rtlCol="0"/>
          <a:lstStyle/>
          <a:p>
            <a:endParaRPr/>
          </a:p>
        </p:txBody>
      </p:sp>
      <p:sp>
        <p:nvSpPr>
          <p:cNvPr id="43" name="object 43"/>
          <p:cNvSpPr txBox="1"/>
          <p:nvPr/>
        </p:nvSpPr>
        <p:spPr>
          <a:xfrm>
            <a:off x="396220" y="3242606"/>
            <a:ext cx="6487160" cy="6346190"/>
          </a:xfrm>
          <a:prstGeom prst="rect">
            <a:avLst/>
          </a:prstGeom>
        </p:spPr>
        <p:txBody>
          <a:bodyPr vert="horz" wrap="square" lIns="0" tIns="9525" rIns="0" bIns="0" rtlCol="0">
            <a:spAutoFit/>
          </a:bodyPr>
          <a:lstStyle/>
          <a:p>
            <a:pPr marL="12700" marR="5080" indent="400050">
              <a:lnSpc>
                <a:spcPct val="102499"/>
              </a:lnSpc>
              <a:spcBef>
                <a:spcPts val="75"/>
              </a:spcBef>
              <a:tabLst>
                <a:tab pos="3900170" algn="l"/>
              </a:tabLst>
            </a:pPr>
            <a:r>
              <a:rPr sz="750" spc="-5" dirty="0">
                <a:latin typeface="DejaVu Sans Mono"/>
                <a:cs typeface="DejaVu Sans Mono"/>
              </a:rPr>
              <a:t>'16 How frequently do you abandon (selecting an items and leaving without making payment) your shopping ca  rt?\t\t\t\t\t\t\t	',</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'17 Why did you abandon the “Bag”, “Shopping</a:t>
            </a:r>
            <a:r>
              <a:rPr sz="750" spc="-15" dirty="0">
                <a:latin typeface="DejaVu Sans Mono"/>
                <a:cs typeface="DejaVu Sans Mono"/>
              </a:rPr>
              <a:t> </a:t>
            </a:r>
            <a:r>
              <a:rPr sz="750" spc="-5" dirty="0">
                <a:latin typeface="DejaVu Sans Mono"/>
                <a:cs typeface="DejaVu Sans Mono"/>
              </a:rPr>
              <a:t>Cart”?\t\t\t\t\t</a:t>
            </a:r>
            <a:endParaRPr sz="750" dirty="0">
              <a:latin typeface="DejaVu Sans Mono"/>
              <a:cs typeface="DejaVu Sans Mono"/>
            </a:endParaRPr>
          </a:p>
          <a:p>
            <a:pPr marL="12700">
              <a:lnSpc>
                <a:spcPct val="100000"/>
              </a:lnSpc>
              <a:spcBef>
                <a:spcPts val="25"/>
              </a:spcBef>
            </a:pPr>
            <a:r>
              <a:rPr sz="750" spc="-5" dirty="0">
                <a:latin typeface="DejaVu Sans Mono"/>
                <a:cs typeface="DejaVu Sans Mono"/>
              </a:rPr>
              <a:t>',</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'18 The content on the website must be easy to read and</a:t>
            </a:r>
            <a:r>
              <a:rPr sz="750" spc="-15" dirty="0">
                <a:latin typeface="DejaVu Sans Mono"/>
                <a:cs typeface="DejaVu Sans Mono"/>
              </a:rPr>
              <a:t> </a:t>
            </a:r>
            <a:r>
              <a:rPr sz="750" spc="-5" dirty="0">
                <a:latin typeface="DejaVu Sans Mono"/>
                <a:cs typeface="DejaVu Sans Mono"/>
              </a:rPr>
              <a:t>understand',</a:t>
            </a:r>
            <a:endParaRPr sz="750" dirty="0">
              <a:latin typeface="DejaVu Sans Mono"/>
              <a:cs typeface="DejaVu Sans Mono"/>
            </a:endParaRPr>
          </a:p>
          <a:p>
            <a:pPr marL="412750">
              <a:lnSpc>
                <a:spcPct val="100000"/>
              </a:lnSpc>
              <a:spcBef>
                <a:spcPts val="25"/>
              </a:spcBef>
            </a:pPr>
            <a:r>
              <a:rPr sz="750" spc="-5" dirty="0">
                <a:latin typeface="DejaVu Sans Mono"/>
                <a:cs typeface="DejaVu Sans Mono"/>
              </a:rPr>
              <a:t>'19 Information on similar product to the one highlighted is important for product</a:t>
            </a:r>
            <a:r>
              <a:rPr sz="750" spc="-20" dirty="0">
                <a:latin typeface="DejaVu Sans Mono"/>
                <a:cs typeface="DejaVu Sans Mono"/>
              </a:rPr>
              <a:t> </a:t>
            </a:r>
            <a:r>
              <a:rPr sz="750" spc="-5" dirty="0">
                <a:latin typeface="DejaVu Sans Mono"/>
                <a:cs typeface="DejaVu Sans Mono"/>
              </a:rPr>
              <a:t>comparison',</a:t>
            </a:r>
            <a:endParaRPr sz="750" dirty="0">
              <a:latin typeface="DejaVu Sans Mono"/>
              <a:cs typeface="DejaVu Sans Mono"/>
            </a:endParaRPr>
          </a:p>
          <a:p>
            <a:pPr marL="412750" marR="62230">
              <a:lnSpc>
                <a:spcPct val="102499"/>
              </a:lnSpc>
            </a:pPr>
            <a:r>
              <a:rPr sz="750" spc="-5" dirty="0">
                <a:latin typeface="DejaVu Sans Mono"/>
                <a:cs typeface="DejaVu Sans Mono"/>
              </a:rPr>
              <a:t>'20 Complete information on listed seller and product being offered is important for purchase decision.',  '21 All relevant information on listed products must be stated</a:t>
            </a:r>
            <a:r>
              <a:rPr sz="750" spc="-20" dirty="0">
                <a:latin typeface="DejaVu Sans Mono"/>
                <a:cs typeface="DejaVu Sans Mono"/>
              </a:rPr>
              <a:t> </a:t>
            </a:r>
            <a:r>
              <a:rPr sz="750" spc="-5" dirty="0">
                <a:latin typeface="DejaVu Sans Mono"/>
                <a:cs typeface="DejaVu Sans Mono"/>
              </a:rPr>
              <a:t>clearly',</a:t>
            </a:r>
            <a:endParaRPr sz="750" dirty="0">
              <a:latin typeface="DejaVu Sans Mono"/>
              <a:cs typeface="DejaVu Sans Mono"/>
            </a:endParaRPr>
          </a:p>
          <a:p>
            <a:pPr marL="412750" marR="2063114">
              <a:lnSpc>
                <a:spcPct val="102499"/>
              </a:lnSpc>
            </a:pPr>
            <a:r>
              <a:rPr sz="750" spc="-5" dirty="0">
                <a:latin typeface="DejaVu Sans Mono"/>
                <a:cs typeface="DejaVu Sans Mono"/>
              </a:rPr>
              <a:t>'22 Ease of navigation in website', '23 Loading and processing speed',  '24 User friendly Interface of the</a:t>
            </a:r>
            <a:r>
              <a:rPr sz="750" spc="-20" dirty="0">
                <a:latin typeface="DejaVu Sans Mono"/>
                <a:cs typeface="DejaVu Sans Mono"/>
              </a:rPr>
              <a:t> </a:t>
            </a:r>
            <a:r>
              <a:rPr sz="750" spc="-5" dirty="0">
                <a:latin typeface="DejaVu Sans Mono"/>
                <a:cs typeface="DejaVu Sans Mono"/>
              </a:rPr>
              <a:t>website',</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'25 Convenient Payment</a:t>
            </a:r>
            <a:r>
              <a:rPr sz="750" spc="-10" dirty="0">
                <a:latin typeface="DejaVu Sans Mono"/>
                <a:cs typeface="DejaVu Sans Mono"/>
              </a:rPr>
              <a:t> </a:t>
            </a:r>
            <a:r>
              <a:rPr sz="750" spc="-5" dirty="0">
                <a:latin typeface="DejaVu Sans Mono"/>
                <a:cs typeface="DejaVu Sans Mono"/>
              </a:rPr>
              <a:t>methods',</a:t>
            </a:r>
            <a:endParaRPr sz="750" dirty="0">
              <a:latin typeface="DejaVu Sans Mono"/>
              <a:cs typeface="DejaVu Sans Mono"/>
            </a:endParaRPr>
          </a:p>
          <a:p>
            <a:pPr marL="412750" marR="119380">
              <a:lnSpc>
                <a:spcPct val="102499"/>
              </a:lnSpc>
            </a:pPr>
            <a:r>
              <a:rPr sz="750" spc="-5" dirty="0">
                <a:latin typeface="DejaVu Sans Mono"/>
                <a:cs typeface="DejaVu Sans Mono"/>
              </a:rPr>
              <a:t>'26 Trust that the online retail store will fulfill its part of the transaction at the stipulated time',  '27 Empathy (readiness to assist with queries) towards the</a:t>
            </a:r>
            <a:r>
              <a:rPr sz="750" spc="-20" dirty="0">
                <a:latin typeface="DejaVu Sans Mono"/>
                <a:cs typeface="DejaVu Sans Mono"/>
              </a:rPr>
              <a:t> </a:t>
            </a:r>
            <a:r>
              <a:rPr sz="750" spc="-5" dirty="0">
                <a:latin typeface="DejaVu Sans Mono"/>
                <a:cs typeface="DejaVu Sans Mono"/>
              </a:rPr>
              <a:t>customers',</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'28 Being able to guarantee the privacy of the</a:t>
            </a:r>
            <a:r>
              <a:rPr sz="750" spc="-15" dirty="0">
                <a:latin typeface="DejaVu Sans Mono"/>
                <a:cs typeface="DejaVu Sans Mono"/>
              </a:rPr>
              <a:t> </a:t>
            </a:r>
            <a:r>
              <a:rPr sz="750" spc="-5" dirty="0">
                <a:latin typeface="DejaVu Sans Mono"/>
                <a:cs typeface="DejaVu Sans Mono"/>
              </a:rPr>
              <a:t>customer',</a:t>
            </a:r>
            <a:endParaRPr sz="750" dirty="0">
              <a:latin typeface="DejaVu Sans Mono"/>
              <a:cs typeface="DejaVu Sans Mono"/>
            </a:endParaRPr>
          </a:p>
          <a:p>
            <a:pPr marL="412750">
              <a:lnSpc>
                <a:spcPct val="100000"/>
              </a:lnSpc>
              <a:spcBef>
                <a:spcPts val="25"/>
              </a:spcBef>
            </a:pPr>
            <a:r>
              <a:rPr sz="750" spc="-5" dirty="0">
                <a:latin typeface="DejaVu Sans Mono"/>
                <a:cs typeface="DejaVu Sans Mono"/>
              </a:rPr>
              <a:t>'29 Responsiveness, availability of several communication channels (email, online rep, twitter, phone</a:t>
            </a:r>
            <a:r>
              <a:rPr sz="750" spc="-40" dirty="0">
                <a:latin typeface="DejaVu Sans Mono"/>
                <a:cs typeface="DejaVu Sans Mono"/>
              </a:rPr>
              <a:t> </a:t>
            </a:r>
            <a:r>
              <a:rPr sz="750" spc="-5" dirty="0">
                <a:latin typeface="DejaVu Sans Mono"/>
                <a:cs typeface="DejaVu Sans Mono"/>
              </a:rPr>
              <a:t>etc.</a:t>
            </a:r>
            <a:endParaRPr sz="750" dirty="0">
              <a:latin typeface="DejaVu Sans Mono"/>
              <a:cs typeface="DejaVu Sans Mono"/>
            </a:endParaRPr>
          </a:p>
          <a:p>
            <a:pPr marL="12700">
              <a:lnSpc>
                <a:spcPct val="100000"/>
              </a:lnSpc>
              <a:spcBef>
                <a:spcPts val="20"/>
              </a:spcBef>
            </a:pPr>
            <a:r>
              <a:rPr sz="750" spc="-5" dirty="0">
                <a:latin typeface="DejaVu Sans Mono"/>
                <a:cs typeface="DejaVu Sans Mono"/>
              </a:rPr>
              <a:t>)',</a:t>
            </a:r>
            <a:endParaRPr sz="750" dirty="0">
              <a:latin typeface="DejaVu Sans Mono"/>
              <a:cs typeface="DejaVu Sans Mono"/>
            </a:endParaRPr>
          </a:p>
          <a:p>
            <a:pPr marL="412750" marR="2749550">
              <a:lnSpc>
                <a:spcPct val="102499"/>
              </a:lnSpc>
            </a:pPr>
            <a:r>
              <a:rPr sz="750" spc="-5" dirty="0">
                <a:latin typeface="DejaVu Sans Mono"/>
                <a:cs typeface="DejaVu Sans Mono"/>
              </a:rPr>
              <a:t>'30 Online shopping gives monetary benefit and discounts',  '31 Enjoyment is derived from shopping</a:t>
            </a:r>
            <a:r>
              <a:rPr sz="750" spc="-30" dirty="0">
                <a:latin typeface="DejaVu Sans Mono"/>
                <a:cs typeface="DejaVu Sans Mono"/>
              </a:rPr>
              <a:t> </a:t>
            </a:r>
            <a:r>
              <a:rPr sz="750" spc="-5" dirty="0">
                <a:latin typeface="DejaVu Sans Mono"/>
                <a:cs typeface="DejaVu Sans Mono"/>
              </a:rPr>
              <a:t>online',</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'32 Shopping online is convenient and</a:t>
            </a:r>
            <a:r>
              <a:rPr sz="750" spc="-15" dirty="0">
                <a:latin typeface="DejaVu Sans Mono"/>
                <a:cs typeface="DejaVu Sans Mono"/>
              </a:rPr>
              <a:t> </a:t>
            </a:r>
            <a:r>
              <a:rPr sz="750" spc="-5" dirty="0">
                <a:latin typeface="DejaVu Sans Mono"/>
                <a:cs typeface="DejaVu Sans Mono"/>
              </a:rPr>
              <a:t>flexible',</a:t>
            </a:r>
            <a:endParaRPr sz="750" dirty="0">
              <a:latin typeface="DejaVu Sans Mono"/>
              <a:cs typeface="DejaVu Sans Mono"/>
            </a:endParaRPr>
          </a:p>
          <a:p>
            <a:pPr marL="412750" marR="1148080" algn="just">
              <a:lnSpc>
                <a:spcPct val="102499"/>
              </a:lnSpc>
            </a:pPr>
            <a:r>
              <a:rPr sz="750" spc="-5" dirty="0">
                <a:latin typeface="DejaVu Sans Mono"/>
                <a:cs typeface="DejaVu Sans Mono"/>
              </a:rPr>
              <a:t>'33 Return and replacement policy of the e-tailer is important for purchase decision',  '34 Gaining access to loyalty programs is </a:t>
            </a:r>
            <a:r>
              <a:rPr sz="750" dirty="0">
                <a:latin typeface="DejaVu Sans Mono"/>
                <a:cs typeface="DejaVu Sans Mono"/>
              </a:rPr>
              <a:t>a </a:t>
            </a:r>
            <a:r>
              <a:rPr sz="750" spc="-5" dirty="0">
                <a:latin typeface="DejaVu Sans Mono"/>
                <a:cs typeface="DejaVu Sans Mono"/>
              </a:rPr>
              <a:t>benefit of shopping</a:t>
            </a:r>
            <a:r>
              <a:rPr sz="750" spc="-30" dirty="0">
                <a:latin typeface="DejaVu Sans Mono"/>
                <a:cs typeface="DejaVu Sans Mono"/>
              </a:rPr>
              <a:t> </a:t>
            </a:r>
            <a:r>
              <a:rPr sz="750" spc="-5" dirty="0">
                <a:latin typeface="DejaVu Sans Mono"/>
                <a:cs typeface="DejaVu Sans Mono"/>
              </a:rPr>
              <a:t>online',</a:t>
            </a:r>
            <a:endParaRPr sz="750" dirty="0">
              <a:latin typeface="DejaVu Sans Mono"/>
              <a:cs typeface="DejaVu Sans Mono"/>
            </a:endParaRPr>
          </a:p>
          <a:p>
            <a:pPr marL="412750" marR="1148080" algn="just">
              <a:lnSpc>
                <a:spcPct val="102499"/>
              </a:lnSpc>
            </a:pPr>
            <a:r>
              <a:rPr sz="750" spc="-5" dirty="0">
                <a:latin typeface="DejaVu Sans Mono"/>
                <a:cs typeface="DejaVu Sans Mono"/>
              </a:rPr>
              <a:t>'35 Displaying quality Information on the website improves satisfaction of customers',  '36 User derive satisfaction while shopping on </a:t>
            </a:r>
            <a:r>
              <a:rPr sz="750" dirty="0">
                <a:latin typeface="DejaVu Sans Mono"/>
                <a:cs typeface="DejaVu Sans Mono"/>
              </a:rPr>
              <a:t>a </a:t>
            </a:r>
            <a:r>
              <a:rPr sz="750" spc="-5" dirty="0">
                <a:latin typeface="DejaVu Sans Mono"/>
                <a:cs typeface="DejaVu Sans Mono"/>
              </a:rPr>
              <a:t>good quality website or application',  '37 Net Benefit derived from shopping online can lead to users</a:t>
            </a:r>
            <a:r>
              <a:rPr sz="750" spc="-30" dirty="0">
                <a:latin typeface="DejaVu Sans Mono"/>
                <a:cs typeface="DejaVu Sans Mono"/>
              </a:rPr>
              <a:t> </a:t>
            </a:r>
            <a:r>
              <a:rPr sz="750" spc="-5" dirty="0">
                <a:latin typeface="DejaVu Sans Mono"/>
                <a:cs typeface="DejaVu Sans Mono"/>
              </a:rPr>
              <a:t>satisfaction',</a:t>
            </a:r>
            <a:endParaRPr sz="750" dirty="0">
              <a:latin typeface="DejaVu Sans Mono"/>
              <a:cs typeface="DejaVu Sans Mono"/>
            </a:endParaRPr>
          </a:p>
          <a:p>
            <a:pPr marL="412750" algn="just">
              <a:lnSpc>
                <a:spcPct val="100000"/>
              </a:lnSpc>
              <a:spcBef>
                <a:spcPts val="25"/>
              </a:spcBef>
            </a:pPr>
            <a:r>
              <a:rPr sz="750" spc="-5" dirty="0">
                <a:latin typeface="DejaVu Sans Mono"/>
                <a:cs typeface="DejaVu Sans Mono"/>
              </a:rPr>
              <a:t>'38 User satisfaction cannot exist without</a:t>
            </a:r>
            <a:r>
              <a:rPr sz="750" spc="-15" dirty="0">
                <a:latin typeface="DejaVu Sans Mono"/>
                <a:cs typeface="DejaVu Sans Mono"/>
              </a:rPr>
              <a:t> </a:t>
            </a:r>
            <a:r>
              <a:rPr sz="750" spc="-5" dirty="0">
                <a:latin typeface="DejaVu Sans Mono"/>
                <a:cs typeface="DejaVu Sans Mono"/>
              </a:rPr>
              <a:t>trust',</a:t>
            </a:r>
            <a:endParaRPr sz="750" dirty="0">
              <a:latin typeface="DejaVu Sans Mono"/>
              <a:cs typeface="DejaVu Sans Mono"/>
            </a:endParaRPr>
          </a:p>
          <a:p>
            <a:pPr marL="412750" marR="2234565">
              <a:lnSpc>
                <a:spcPct val="102499"/>
              </a:lnSpc>
            </a:pPr>
            <a:r>
              <a:rPr sz="750" spc="-5" dirty="0">
                <a:latin typeface="DejaVu Sans Mono"/>
                <a:cs typeface="DejaVu Sans Mono"/>
              </a:rPr>
              <a:t>'39 Offering </a:t>
            </a:r>
            <a:r>
              <a:rPr sz="750" dirty="0">
                <a:latin typeface="DejaVu Sans Mono"/>
                <a:cs typeface="DejaVu Sans Mono"/>
              </a:rPr>
              <a:t>a </a:t>
            </a:r>
            <a:r>
              <a:rPr sz="750" spc="-5" dirty="0">
                <a:latin typeface="DejaVu Sans Mono"/>
                <a:cs typeface="DejaVu Sans Mono"/>
              </a:rPr>
              <a:t>wide variety of listed product in several category',  '40 Provision of complete and relevant product</a:t>
            </a:r>
            <a:r>
              <a:rPr sz="750" spc="-35" dirty="0">
                <a:latin typeface="DejaVu Sans Mono"/>
                <a:cs typeface="DejaVu Sans Mono"/>
              </a:rPr>
              <a:t> </a:t>
            </a:r>
            <a:r>
              <a:rPr sz="750" spc="-5" dirty="0">
                <a:latin typeface="DejaVu Sans Mono"/>
                <a:cs typeface="DejaVu Sans Mono"/>
              </a:rPr>
              <a:t>information',</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'41 Monetary</a:t>
            </a:r>
            <a:r>
              <a:rPr sz="750" spc="-10" dirty="0">
                <a:latin typeface="DejaVu Sans Mono"/>
                <a:cs typeface="DejaVu Sans Mono"/>
              </a:rPr>
              <a:t> </a:t>
            </a:r>
            <a:r>
              <a:rPr sz="750" spc="-5" dirty="0">
                <a:latin typeface="DejaVu Sans Mono"/>
                <a:cs typeface="DejaVu Sans Mono"/>
              </a:rPr>
              <a:t>savings',</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'42 The Convenience of patronizing the online</a:t>
            </a:r>
            <a:r>
              <a:rPr sz="750" spc="-15" dirty="0">
                <a:latin typeface="DejaVu Sans Mono"/>
                <a:cs typeface="DejaVu Sans Mono"/>
              </a:rPr>
              <a:t> </a:t>
            </a:r>
            <a:r>
              <a:rPr sz="750" spc="-5" dirty="0">
                <a:latin typeface="DejaVu Sans Mono"/>
                <a:cs typeface="DejaVu Sans Mono"/>
              </a:rPr>
              <a:t>retailer',</a:t>
            </a:r>
            <a:endParaRPr sz="750" dirty="0">
              <a:latin typeface="DejaVu Sans Mono"/>
              <a:cs typeface="DejaVu Sans Mono"/>
            </a:endParaRPr>
          </a:p>
          <a:p>
            <a:pPr marL="412750">
              <a:lnSpc>
                <a:spcPct val="100000"/>
              </a:lnSpc>
              <a:spcBef>
                <a:spcPts val="25"/>
              </a:spcBef>
            </a:pPr>
            <a:r>
              <a:rPr sz="750" spc="-5" dirty="0">
                <a:latin typeface="DejaVu Sans Mono"/>
                <a:cs typeface="DejaVu Sans Mono"/>
              </a:rPr>
              <a:t>'43 Shopping on the website gives you the sense of</a:t>
            </a:r>
            <a:r>
              <a:rPr sz="750" spc="-15" dirty="0">
                <a:latin typeface="DejaVu Sans Mono"/>
                <a:cs typeface="DejaVu Sans Mono"/>
              </a:rPr>
              <a:t> </a:t>
            </a:r>
            <a:r>
              <a:rPr sz="750" spc="-5" dirty="0">
                <a:latin typeface="DejaVu Sans Mono"/>
                <a:cs typeface="DejaVu Sans Mono"/>
              </a:rPr>
              <a:t>adventure',</a:t>
            </a:r>
            <a:endParaRPr sz="750" dirty="0">
              <a:latin typeface="DejaVu Sans Mono"/>
              <a:cs typeface="DejaVu Sans Mono"/>
            </a:endParaRPr>
          </a:p>
          <a:p>
            <a:pPr marL="412750" marR="2120265">
              <a:lnSpc>
                <a:spcPct val="102499"/>
              </a:lnSpc>
            </a:pPr>
            <a:r>
              <a:rPr sz="750" spc="-5" dirty="0">
                <a:latin typeface="DejaVu Sans Mono"/>
                <a:cs typeface="DejaVu Sans Mono"/>
              </a:rPr>
              <a:t>'44 Shopping on your preferred e-tailer enhances your social status',  '45 You feel gratification shopping on your favorite</a:t>
            </a:r>
            <a:r>
              <a:rPr sz="750" spc="-40" dirty="0">
                <a:latin typeface="DejaVu Sans Mono"/>
                <a:cs typeface="DejaVu Sans Mono"/>
              </a:rPr>
              <a:t> </a:t>
            </a:r>
            <a:r>
              <a:rPr sz="750" spc="-5" dirty="0">
                <a:latin typeface="DejaVu Sans Mono"/>
                <a:cs typeface="DejaVu Sans Mono"/>
              </a:rPr>
              <a:t>e-tailer',</a:t>
            </a:r>
            <a:endParaRPr sz="750" dirty="0">
              <a:latin typeface="DejaVu Sans Mono"/>
              <a:cs typeface="DejaVu Sans Mono"/>
            </a:endParaRPr>
          </a:p>
          <a:p>
            <a:pPr marL="412750" marR="2578100">
              <a:lnSpc>
                <a:spcPct val="102499"/>
              </a:lnSpc>
            </a:pPr>
            <a:r>
              <a:rPr sz="750" spc="-5" dirty="0">
                <a:latin typeface="DejaVu Sans Mono"/>
                <a:cs typeface="DejaVu Sans Mono"/>
              </a:rPr>
              <a:t>'46 Shopping on the website helps you fulfill certain roles',  '47 Getting value for money</a:t>
            </a:r>
            <a:r>
              <a:rPr sz="750" spc="-20" dirty="0">
                <a:latin typeface="DejaVu Sans Mono"/>
                <a:cs typeface="DejaVu Sans Mono"/>
              </a:rPr>
              <a:t> </a:t>
            </a:r>
            <a:r>
              <a:rPr sz="750" spc="-5" dirty="0">
                <a:latin typeface="DejaVu Sans Mono"/>
                <a:cs typeface="DejaVu Sans Mono"/>
              </a:rPr>
              <a:t>spent',</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'From the following, tick any (or all) of the online retailers you have shopped</a:t>
            </a:r>
            <a:r>
              <a:rPr sz="750" spc="-15" dirty="0">
                <a:latin typeface="DejaVu Sans Mono"/>
                <a:cs typeface="DejaVu Sans Mono"/>
              </a:rPr>
              <a:t> </a:t>
            </a:r>
            <a:r>
              <a:rPr sz="750" spc="-5" dirty="0">
                <a:latin typeface="DejaVu Sans Mono"/>
                <a:cs typeface="DejaVu Sans Mono"/>
              </a:rPr>
              <a:t>from;</a:t>
            </a:r>
            <a:endParaRPr sz="750" dirty="0">
              <a:latin typeface="DejaVu Sans Mono"/>
              <a:cs typeface="DejaVu Sans Mono"/>
            </a:endParaRPr>
          </a:p>
          <a:p>
            <a:pPr marL="12700">
              <a:lnSpc>
                <a:spcPct val="100000"/>
              </a:lnSpc>
              <a:spcBef>
                <a:spcPts val="20"/>
              </a:spcBef>
            </a:pPr>
            <a:r>
              <a:rPr sz="750" spc="-5" dirty="0">
                <a:latin typeface="DejaVu Sans Mono"/>
                <a:cs typeface="DejaVu Sans Mono"/>
              </a:rPr>
              <a:t>',</a:t>
            </a:r>
            <a:endParaRPr sz="750" dirty="0">
              <a:latin typeface="DejaVu Sans Mono"/>
              <a:cs typeface="DejaVu Sans Mono"/>
            </a:endParaRPr>
          </a:p>
          <a:p>
            <a:pPr marL="412750">
              <a:lnSpc>
                <a:spcPct val="100000"/>
              </a:lnSpc>
              <a:spcBef>
                <a:spcPts val="25"/>
              </a:spcBef>
            </a:pPr>
            <a:r>
              <a:rPr sz="750" spc="-5" dirty="0">
                <a:latin typeface="DejaVu Sans Mono"/>
                <a:cs typeface="DejaVu Sans Mono"/>
              </a:rPr>
              <a:t>'Easy to use website or</a:t>
            </a:r>
            <a:r>
              <a:rPr sz="750" spc="-10" dirty="0">
                <a:latin typeface="DejaVu Sans Mono"/>
                <a:cs typeface="DejaVu Sans Mono"/>
              </a:rPr>
              <a:t> </a:t>
            </a:r>
            <a:r>
              <a:rPr sz="750" spc="-5" dirty="0">
                <a:latin typeface="DejaVu Sans Mono"/>
                <a:cs typeface="DejaVu Sans Mono"/>
              </a:rPr>
              <a:t>application',</a:t>
            </a:r>
            <a:endParaRPr sz="750" dirty="0">
              <a:latin typeface="DejaVu Sans Mono"/>
              <a:cs typeface="DejaVu Sans Mono"/>
            </a:endParaRPr>
          </a:p>
          <a:p>
            <a:pPr marL="412750" marR="2005964">
              <a:lnSpc>
                <a:spcPct val="102499"/>
              </a:lnSpc>
            </a:pPr>
            <a:r>
              <a:rPr sz="750" spc="-5" dirty="0">
                <a:latin typeface="DejaVu Sans Mono"/>
                <a:cs typeface="DejaVu Sans Mono"/>
              </a:rPr>
              <a:t>'Visual appealing web-page layout', 'Wild variety of product on offer',  'Complete, relevant description information of</a:t>
            </a:r>
            <a:r>
              <a:rPr sz="750" spc="-25" dirty="0">
                <a:latin typeface="DejaVu Sans Mono"/>
                <a:cs typeface="DejaVu Sans Mono"/>
              </a:rPr>
              <a:t> </a:t>
            </a:r>
            <a:r>
              <a:rPr sz="750" spc="-5" dirty="0">
                <a:latin typeface="DejaVu Sans Mono"/>
                <a:cs typeface="DejaVu Sans Mono"/>
              </a:rPr>
              <a:t>products',</a:t>
            </a:r>
            <a:endParaRPr sz="750" dirty="0">
              <a:latin typeface="DejaVu Sans Mono"/>
              <a:cs typeface="DejaVu Sans Mono"/>
            </a:endParaRPr>
          </a:p>
          <a:p>
            <a:pPr marL="412750" marR="2863850">
              <a:lnSpc>
                <a:spcPct val="102499"/>
              </a:lnSpc>
            </a:pPr>
            <a:r>
              <a:rPr sz="750" spc="-5" dirty="0">
                <a:latin typeface="DejaVu Sans Mono"/>
                <a:cs typeface="DejaVu Sans Mono"/>
              </a:rPr>
              <a:t>'Fast loading website speed of website and application',  'Reliability of the website or</a:t>
            </a:r>
            <a:r>
              <a:rPr sz="750" spc="-30" dirty="0">
                <a:latin typeface="DejaVu Sans Mono"/>
                <a:cs typeface="DejaVu Sans Mono"/>
              </a:rPr>
              <a:t> </a:t>
            </a:r>
            <a:r>
              <a:rPr sz="750" spc="-5" dirty="0">
                <a:latin typeface="DejaVu Sans Mono"/>
                <a:cs typeface="DejaVu Sans Mono"/>
              </a:rPr>
              <a:t>application',</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'Quickness to complete</a:t>
            </a:r>
            <a:r>
              <a:rPr sz="750" spc="-10" dirty="0">
                <a:latin typeface="DejaVu Sans Mono"/>
                <a:cs typeface="DejaVu Sans Mono"/>
              </a:rPr>
              <a:t> </a:t>
            </a:r>
            <a:r>
              <a:rPr sz="750" spc="-5" dirty="0">
                <a:latin typeface="DejaVu Sans Mono"/>
                <a:cs typeface="DejaVu Sans Mono"/>
              </a:rPr>
              <a:t>purchase',</a:t>
            </a:r>
            <a:endParaRPr sz="750" dirty="0">
              <a:latin typeface="DejaVu Sans Mono"/>
              <a:cs typeface="DejaVu Sans Mono"/>
            </a:endParaRPr>
          </a:p>
          <a:p>
            <a:pPr marL="412750" marR="2177415">
              <a:lnSpc>
                <a:spcPct val="102499"/>
              </a:lnSpc>
            </a:pPr>
            <a:r>
              <a:rPr sz="750" spc="-5" dirty="0">
                <a:latin typeface="DejaVu Sans Mono"/>
                <a:cs typeface="DejaVu Sans Mono"/>
              </a:rPr>
              <a:t>'Availability of several payment options', 'Speedy order delivery ',  'Privacy of customers’</a:t>
            </a:r>
            <a:r>
              <a:rPr sz="750" spc="-15" dirty="0">
                <a:latin typeface="DejaVu Sans Mono"/>
                <a:cs typeface="DejaVu Sans Mono"/>
              </a:rPr>
              <a:t> </a:t>
            </a:r>
            <a:r>
              <a:rPr sz="750" spc="-5" dirty="0">
                <a:latin typeface="DejaVu Sans Mono"/>
                <a:cs typeface="DejaVu Sans Mono"/>
              </a:rPr>
              <a:t>information',</a:t>
            </a:r>
            <a:endParaRPr sz="750" dirty="0">
              <a:latin typeface="DejaVu Sans Mono"/>
              <a:cs typeface="DejaVu Sans Mono"/>
            </a:endParaRPr>
          </a:p>
          <a:p>
            <a:pPr marL="412750" marR="3492500">
              <a:lnSpc>
                <a:spcPct val="102499"/>
              </a:lnSpc>
            </a:pPr>
            <a:r>
              <a:rPr sz="750" spc="-5" dirty="0">
                <a:latin typeface="DejaVu Sans Mono"/>
                <a:cs typeface="DejaVu Sans Mono"/>
              </a:rPr>
              <a:t>'Security of customer financial information',  'Perceived</a:t>
            </a:r>
            <a:r>
              <a:rPr sz="750" spc="-10" dirty="0">
                <a:latin typeface="DejaVu Sans Mono"/>
                <a:cs typeface="DejaVu Sans Mono"/>
              </a:rPr>
              <a:t> </a:t>
            </a:r>
            <a:r>
              <a:rPr sz="750" spc="-5" dirty="0">
                <a:latin typeface="DejaVu Sans Mono"/>
                <a:cs typeface="DejaVu Sans Mono"/>
              </a:rPr>
              <a:t>Trustworthiness',</a:t>
            </a:r>
            <a:endParaRPr sz="750" dirty="0">
              <a:latin typeface="DejaVu Sans Mono"/>
              <a:cs typeface="DejaVu Sans Mono"/>
            </a:endParaRPr>
          </a:p>
          <a:p>
            <a:pPr marL="412750" marR="2806700">
              <a:lnSpc>
                <a:spcPct val="102499"/>
              </a:lnSpc>
            </a:pPr>
            <a:r>
              <a:rPr sz="750" spc="-5" dirty="0">
                <a:latin typeface="DejaVu Sans Mono"/>
                <a:cs typeface="DejaVu Sans Mono"/>
              </a:rPr>
              <a:t>'Presence of online assistance through multi-channel',  'Longer time to get logged in (promotion, sales</a:t>
            </a:r>
            <a:r>
              <a:rPr sz="750" spc="-60" dirty="0">
                <a:latin typeface="DejaVu Sans Mono"/>
                <a:cs typeface="DejaVu Sans Mono"/>
              </a:rPr>
              <a:t> </a:t>
            </a:r>
            <a:r>
              <a:rPr sz="750" spc="-5" dirty="0">
                <a:latin typeface="DejaVu Sans Mono"/>
                <a:cs typeface="DejaVu Sans Mono"/>
              </a:rPr>
              <a:t>period)',</a:t>
            </a:r>
            <a:endParaRPr sz="750" dirty="0">
              <a:latin typeface="DejaVu Sans Mono"/>
              <a:cs typeface="DejaVu Sans Mono"/>
            </a:endParaRPr>
          </a:p>
          <a:p>
            <a:pPr marL="412750" marR="1834514">
              <a:lnSpc>
                <a:spcPct val="102499"/>
              </a:lnSpc>
            </a:pPr>
            <a:r>
              <a:rPr sz="750" spc="-5" dirty="0">
                <a:latin typeface="DejaVu Sans Mono"/>
                <a:cs typeface="DejaVu Sans Mono"/>
              </a:rPr>
              <a:t>'Longer time in displaying graphics and photos (promotion, sales period)',  'Late declaration of price (promotion, sales</a:t>
            </a:r>
            <a:r>
              <a:rPr sz="750" spc="-20" dirty="0">
                <a:latin typeface="DejaVu Sans Mono"/>
                <a:cs typeface="DejaVu Sans Mono"/>
              </a:rPr>
              <a:t> </a:t>
            </a:r>
            <a:r>
              <a:rPr sz="750" spc="-5" dirty="0">
                <a:latin typeface="DejaVu Sans Mono"/>
                <a:cs typeface="DejaVu Sans Mono"/>
              </a:rPr>
              <a:t>period)',</a:t>
            </a:r>
            <a:endParaRPr sz="750" dirty="0">
              <a:latin typeface="DejaVu Sans Mono"/>
              <a:cs typeface="DejaVu Sans Mono"/>
            </a:endParaRPr>
          </a:p>
          <a:p>
            <a:pPr marL="412750">
              <a:lnSpc>
                <a:spcPct val="100000"/>
              </a:lnSpc>
              <a:spcBef>
                <a:spcPts val="20"/>
              </a:spcBef>
            </a:pPr>
            <a:r>
              <a:rPr sz="750" spc="-5" dirty="0">
                <a:latin typeface="DejaVu Sans Mono"/>
                <a:cs typeface="DejaVu Sans Mono"/>
              </a:rPr>
              <a:t>'Longer page loading time (promotion, sales</a:t>
            </a:r>
            <a:r>
              <a:rPr sz="750" spc="-15" dirty="0">
                <a:latin typeface="DejaVu Sans Mono"/>
                <a:cs typeface="DejaVu Sans Mono"/>
              </a:rPr>
              <a:t> </a:t>
            </a:r>
            <a:r>
              <a:rPr sz="750" spc="-5" dirty="0">
                <a:latin typeface="DejaVu Sans Mono"/>
                <a:cs typeface="DejaVu Sans Mono"/>
              </a:rPr>
              <a:t>period)',</a:t>
            </a:r>
            <a:endParaRPr sz="750" dirty="0">
              <a:latin typeface="DejaVu Sans Mono"/>
              <a:cs typeface="DejaVu Sans Mono"/>
            </a:endParaRPr>
          </a:p>
          <a:p>
            <a:pPr marL="412750" marR="2120265">
              <a:lnSpc>
                <a:spcPct val="102499"/>
              </a:lnSpc>
            </a:pPr>
            <a:r>
              <a:rPr sz="750" spc="-5" dirty="0">
                <a:latin typeface="DejaVu Sans Mono"/>
                <a:cs typeface="DejaVu Sans Mono"/>
              </a:rPr>
              <a:t>'Limited mode of payment on most products (promotion, sales period)',  'Longer delivery period', 'Change in website/Application design',  'Frequent disruption when moving from one page to</a:t>
            </a:r>
            <a:r>
              <a:rPr sz="750" spc="-30" dirty="0">
                <a:latin typeface="DejaVu Sans Mono"/>
                <a:cs typeface="DejaVu Sans Mono"/>
              </a:rPr>
              <a:t> </a:t>
            </a:r>
            <a:r>
              <a:rPr sz="750" spc="-5" dirty="0">
                <a:latin typeface="DejaVu Sans Mono"/>
                <a:cs typeface="DejaVu Sans Mono"/>
              </a:rPr>
              <a:t>another',</a:t>
            </a:r>
            <a:endParaRPr sz="750" dirty="0">
              <a:latin typeface="DejaVu Sans Mono"/>
              <a:cs typeface="DejaVu Sans Mono"/>
            </a:endParaRPr>
          </a:p>
        </p:txBody>
      </p:sp>
      <p:sp>
        <p:nvSpPr>
          <p:cNvPr id="44" name="object 44"/>
          <p:cNvSpPr txBox="1"/>
          <p:nvPr/>
        </p:nvSpPr>
        <p:spPr>
          <a:xfrm>
            <a:off x="443450" y="672137"/>
            <a:ext cx="6513830" cy="197490"/>
          </a:xfrm>
          <a:prstGeom prst="rect">
            <a:avLst/>
          </a:prstGeom>
        </p:spPr>
        <p:txBody>
          <a:bodyPr vert="horz" wrap="square" lIns="0" tIns="12700" rIns="0" bIns="0" rtlCol="0">
            <a:spAutoFit/>
          </a:bodyPr>
          <a:lstStyle/>
          <a:p>
            <a:pPr marL="81280">
              <a:lnSpc>
                <a:spcPct val="100000"/>
              </a:lnSpc>
              <a:spcBef>
                <a:spcPts val="100"/>
              </a:spcBef>
            </a:pPr>
            <a:r>
              <a:rPr sz="1200" spc="-5" dirty="0">
                <a:solidFill>
                  <a:srgbClr val="212121"/>
                </a:solidFill>
                <a:latin typeface="DejaVu Sans Mono"/>
                <a:cs typeface="DejaVu Sans Mono"/>
              </a:rPr>
              <a:t>data</a:t>
            </a:r>
            <a:r>
              <a:rPr sz="1200" b="1" spc="-5" dirty="0">
                <a:solidFill>
                  <a:srgbClr val="AA21FF"/>
                </a:solidFill>
                <a:latin typeface="DejaVu Sans Mono"/>
                <a:cs typeface="DejaVu Sans Mono"/>
              </a:rPr>
              <a:t>.</a:t>
            </a:r>
            <a:r>
              <a:rPr sz="1200" spc="-5" dirty="0">
                <a:solidFill>
                  <a:srgbClr val="212121"/>
                </a:solidFill>
                <a:latin typeface="DejaVu Sans Mono"/>
                <a:cs typeface="DejaVu Sans Mono"/>
              </a:rPr>
              <a:t>columns</a:t>
            </a:r>
            <a:endParaRPr sz="1200" dirty="0">
              <a:latin typeface="DejaVu Sans Mono"/>
              <a:cs typeface="DejaVu Sans Mono"/>
            </a:endParaRPr>
          </a:p>
        </p:txBody>
      </p:sp>
      <p:sp>
        <p:nvSpPr>
          <p:cNvPr id="45" name="object 45"/>
          <p:cNvSpPr/>
          <p:nvPr/>
        </p:nvSpPr>
        <p:spPr>
          <a:xfrm>
            <a:off x="233608" y="1960864"/>
            <a:ext cx="556233" cy="8599693"/>
          </a:xfrm>
          <a:prstGeom prst="rect">
            <a:avLst/>
          </a:prstGeom>
          <a:blipFill>
            <a:blip r:embed="rId3" cstate="print"/>
            <a:stretch>
              <a:fillRect/>
            </a:stretch>
          </a:blipFill>
        </p:spPr>
        <p:txBody>
          <a:bodyPr wrap="square" lIns="0" tIns="0" rIns="0" bIns="0" rtlCol="0"/>
          <a:lstStyle/>
          <a:p>
            <a:endParaRPr/>
          </a:p>
        </p:txBody>
      </p:sp>
      <p:sp>
        <p:nvSpPr>
          <p:cNvPr id="46" name="Rectangle 45"/>
          <p:cNvSpPr/>
          <p:nvPr/>
        </p:nvSpPr>
        <p:spPr>
          <a:xfrm>
            <a:off x="3478809" y="5238978"/>
            <a:ext cx="598882" cy="215444"/>
          </a:xfrm>
          <a:prstGeom prst="rect">
            <a:avLst/>
          </a:prstGeom>
        </p:spPr>
        <p:txBody>
          <a:bodyPr wrap="none">
            <a:spAutoFit/>
          </a:bodyPr>
          <a:lstStyle/>
          <a:p>
            <a:r>
              <a:rPr lang="en-IN" sz="800" spc="-5" dirty="0" err="1" smtClean="0">
                <a:solidFill>
                  <a:srgbClr val="212121"/>
                </a:solidFill>
                <a:latin typeface="DejaVu Sans Mono"/>
                <a:cs typeface="DejaVu Sans Mono"/>
              </a:rPr>
              <a:t>data</a:t>
            </a:r>
            <a:r>
              <a:rPr lang="en-IN" sz="800" b="1" spc="-5" dirty="0" err="1" smtClean="0">
                <a:solidFill>
                  <a:srgbClr val="AA21FF"/>
                </a:solidFill>
                <a:latin typeface="DejaVu Sans Mono"/>
                <a:cs typeface="DejaVu Sans Mono"/>
              </a:rPr>
              <a:t>.</a:t>
            </a:r>
            <a:r>
              <a:rPr lang="en-IN" sz="800" spc="-5" dirty="0" err="1" smtClean="0">
                <a:solidFill>
                  <a:srgbClr val="212121"/>
                </a:solidFill>
                <a:latin typeface="DejaVu Sans Mono"/>
                <a:cs typeface="DejaVu Sans Mono"/>
              </a:rPr>
              <a:t>colu</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73050" y="861041"/>
            <a:ext cx="7077709" cy="439420"/>
            <a:chOff x="233608" y="863030"/>
            <a:chExt cx="7077709" cy="439420"/>
          </a:xfrm>
        </p:grpSpPr>
        <p:sp>
          <p:nvSpPr>
            <p:cNvPr id="4" name="object 4"/>
            <p:cNvSpPr/>
            <p:nvPr/>
          </p:nvSpPr>
          <p:spPr>
            <a:xfrm>
              <a:off x="789841" y="863069"/>
              <a:ext cx="6521450" cy="439420"/>
            </a:xfrm>
            <a:custGeom>
              <a:avLst/>
              <a:gdLst/>
              <a:ahLst/>
              <a:cxnLst/>
              <a:rect l="l" t="t" r="r" b="b"/>
              <a:pathLst>
                <a:path w="6521450" h="439419">
                  <a:moveTo>
                    <a:pt x="6521110" y="439132"/>
                  </a:moveTo>
                  <a:lnTo>
                    <a:pt x="0" y="439132"/>
                  </a:lnTo>
                  <a:lnTo>
                    <a:pt x="0" y="0"/>
                  </a:lnTo>
                  <a:lnTo>
                    <a:pt x="6521110" y="0"/>
                  </a:lnTo>
                  <a:lnTo>
                    <a:pt x="6521110" y="439132"/>
                  </a:lnTo>
                  <a:close/>
                </a:path>
              </a:pathLst>
            </a:custGeom>
            <a:solidFill>
              <a:srgbClr val="F4F4F4"/>
            </a:solidFill>
          </p:spPr>
          <p:txBody>
            <a:bodyPr wrap="square" lIns="0" tIns="0" rIns="0" bIns="0" rtlCol="0"/>
            <a:lstStyle/>
            <a:p>
              <a:endParaRPr/>
            </a:p>
          </p:txBody>
        </p:sp>
        <p:sp>
          <p:nvSpPr>
            <p:cNvPr id="5" name="object 5"/>
            <p:cNvSpPr/>
            <p:nvPr/>
          </p:nvSpPr>
          <p:spPr>
            <a:xfrm>
              <a:off x="789838" y="863078"/>
              <a:ext cx="6521450" cy="439420"/>
            </a:xfrm>
            <a:custGeom>
              <a:avLst/>
              <a:gdLst/>
              <a:ahLst/>
              <a:cxnLst/>
              <a:rect l="l" t="t" r="r" b="b"/>
              <a:pathLst>
                <a:path w="6521450" h="439419">
                  <a:moveTo>
                    <a:pt x="6521107" y="0"/>
                  </a:moveTo>
                  <a:lnTo>
                    <a:pt x="6513792" y="0"/>
                  </a:lnTo>
                  <a:lnTo>
                    <a:pt x="0" y="0"/>
                  </a:lnTo>
                  <a:lnTo>
                    <a:pt x="0" y="7315"/>
                  </a:lnTo>
                  <a:lnTo>
                    <a:pt x="6513792" y="7315"/>
                  </a:lnTo>
                  <a:lnTo>
                    <a:pt x="6513792" y="431812"/>
                  </a:lnTo>
                  <a:lnTo>
                    <a:pt x="0" y="431812"/>
                  </a:lnTo>
                  <a:lnTo>
                    <a:pt x="0" y="439127"/>
                  </a:lnTo>
                  <a:lnTo>
                    <a:pt x="6513792" y="439127"/>
                  </a:lnTo>
                  <a:lnTo>
                    <a:pt x="6521107" y="439127"/>
                  </a:lnTo>
                  <a:lnTo>
                    <a:pt x="6521107" y="431812"/>
                  </a:lnTo>
                  <a:lnTo>
                    <a:pt x="6521107" y="7315"/>
                  </a:lnTo>
                  <a:lnTo>
                    <a:pt x="6521107" y="0"/>
                  </a:lnTo>
                  <a:close/>
                </a:path>
              </a:pathLst>
            </a:custGeom>
            <a:solidFill>
              <a:srgbClr val="DFDFDF"/>
            </a:solidFill>
          </p:spPr>
          <p:txBody>
            <a:bodyPr wrap="square" lIns="0" tIns="0" rIns="0" bIns="0" rtlCol="0"/>
            <a:lstStyle/>
            <a:p>
              <a:endParaRPr/>
            </a:p>
          </p:txBody>
        </p:sp>
        <p:sp>
          <p:nvSpPr>
            <p:cNvPr id="6" name="object 6"/>
            <p:cNvSpPr/>
            <p:nvPr/>
          </p:nvSpPr>
          <p:spPr>
            <a:xfrm>
              <a:off x="233608" y="863030"/>
              <a:ext cx="563552" cy="439170"/>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813736" y="1318776"/>
            <a:ext cx="368935" cy="257175"/>
          </a:xfrm>
          <a:prstGeom prst="rect">
            <a:avLst/>
          </a:prstGeom>
        </p:spPr>
        <p:txBody>
          <a:bodyPr vert="horz" wrap="square" lIns="0" tIns="9525" rIns="0" bIns="0" rtlCol="0">
            <a:spAutoFit/>
          </a:bodyPr>
          <a:lstStyle/>
          <a:p>
            <a:pPr marL="12700" marR="5080">
              <a:lnSpc>
                <a:spcPct val="102499"/>
              </a:lnSpc>
              <a:spcBef>
                <a:spcPts val="75"/>
              </a:spcBef>
            </a:pPr>
            <a:r>
              <a:rPr sz="750" spc="-5" dirty="0">
                <a:latin typeface="DejaVu Sans Mono"/>
                <a:cs typeface="DejaVu Sans Mono"/>
              </a:rPr>
              <a:t>Femal</a:t>
            </a:r>
            <a:r>
              <a:rPr sz="750" dirty="0">
                <a:latin typeface="DejaVu Sans Mono"/>
                <a:cs typeface="DejaVu Sans Mono"/>
              </a:rPr>
              <a:t>e  </a:t>
            </a:r>
            <a:r>
              <a:rPr sz="750" spc="-5" dirty="0">
                <a:latin typeface="DejaVu Sans Mono"/>
                <a:cs typeface="DejaVu Sans Mono"/>
              </a:rPr>
              <a:t>Male</a:t>
            </a:r>
            <a:endParaRPr sz="750">
              <a:latin typeface="DejaVu Sans Mono"/>
              <a:cs typeface="DejaVu Sans Mono"/>
            </a:endParaRPr>
          </a:p>
        </p:txBody>
      </p:sp>
      <p:sp>
        <p:nvSpPr>
          <p:cNvPr id="8" name="object 8"/>
          <p:cNvSpPr txBox="1"/>
          <p:nvPr/>
        </p:nvSpPr>
        <p:spPr>
          <a:xfrm>
            <a:off x="1385522" y="1318776"/>
            <a:ext cx="197485"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18</a:t>
            </a:r>
            <a:r>
              <a:rPr sz="750" dirty="0">
                <a:latin typeface="DejaVu Sans Mono"/>
                <a:cs typeface="DejaVu Sans Mono"/>
              </a:rPr>
              <a:t>1</a:t>
            </a:r>
            <a:endParaRPr sz="750">
              <a:latin typeface="DejaVu Sans Mono"/>
              <a:cs typeface="DejaVu Sans Mono"/>
            </a:endParaRPr>
          </a:p>
          <a:p>
            <a:pPr marL="69850">
              <a:lnSpc>
                <a:spcPct val="100000"/>
              </a:lnSpc>
              <a:spcBef>
                <a:spcPts val="20"/>
              </a:spcBef>
            </a:pPr>
            <a:r>
              <a:rPr sz="750" spc="-5" dirty="0">
                <a:latin typeface="DejaVu Sans Mono"/>
                <a:cs typeface="DejaVu Sans Mono"/>
              </a:rPr>
              <a:t>8</a:t>
            </a:r>
            <a:r>
              <a:rPr sz="750" dirty="0">
                <a:latin typeface="DejaVu Sans Mono"/>
                <a:cs typeface="DejaVu Sans Mono"/>
              </a:rPr>
              <a:t>8</a:t>
            </a:r>
            <a:endParaRPr sz="750">
              <a:latin typeface="DejaVu Sans Mono"/>
              <a:cs typeface="DejaVu Sans Mono"/>
            </a:endParaRPr>
          </a:p>
        </p:txBody>
      </p:sp>
      <p:sp>
        <p:nvSpPr>
          <p:cNvPr id="9" name="object 9"/>
          <p:cNvSpPr txBox="1"/>
          <p:nvPr/>
        </p:nvSpPr>
        <p:spPr>
          <a:xfrm>
            <a:off x="813736" y="1552980"/>
            <a:ext cx="237045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1Gender of respondent, dtype:</a:t>
            </a:r>
            <a:r>
              <a:rPr sz="750" spc="-7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0" name="object 10"/>
          <p:cNvSpPr/>
          <p:nvPr/>
        </p:nvSpPr>
        <p:spPr>
          <a:xfrm>
            <a:off x="789841" y="1690100"/>
            <a:ext cx="2847039" cy="1917543"/>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877142" y="3607643"/>
            <a:ext cx="5568108" cy="505908"/>
          </a:xfrm>
          <a:prstGeom prst="rect">
            <a:avLst/>
          </a:prstGeom>
        </p:spPr>
        <p:txBody>
          <a:bodyPr vert="horz" wrap="square" lIns="0" tIns="13335" rIns="0" bIns="0" rtlCol="0">
            <a:spAutoFit/>
          </a:bodyPr>
          <a:lstStyle/>
          <a:p>
            <a:pPr marL="12700">
              <a:lnSpc>
                <a:spcPct val="100000"/>
              </a:lnSpc>
              <a:spcBef>
                <a:spcPts val="105"/>
              </a:spcBef>
            </a:pPr>
            <a:r>
              <a:rPr sz="1600" dirty="0">
                <a:solidFill>
                  <a:schemeClr val="accent2"/>
                </a:solidFill>
                <a:latin typeface="Arial"/>
                <a:cs typeface="Arial"/>
              </a:rPr>
              <a:t>In </a:t>
            </a:r>
            <a:r>
              <a:rPr sz="1600" spc="-5" dirty="0">
                <a:solidFill>
                  <a:schemeClr val="accent2"/>
                </a:solidFill>
                <a:latin typeface="Arial"/>
                <a:cs typeface="Arial"/>
              </a:rPr>
              <a:t>the data </a:t>
            </a:r>
            <a:r>
              <a:rPr sz="1600" dirty="0">
                <a:solidFill>
                  <a:schemeClr val="accent2"/>
                </a:solidFill>
                <a:latin typeface="Arial"/>
                <a:cs typeface="Arial"/>
              </a:rPr>
              <a:t>we can see </a:t>
            </a:r>
            <a:r>
              <a:rPr sz="1600" spc="-5" dirty="0">
                <a:solidFill>
                  <a:schemeClr val="accent2"/>
                </a:solidFill>
                <a:latin typeface="Arial"/>
                <a:cs typeface="Arial"/>
              </a:rPr>
              <a:t>clearly that there females are </a:t>
            </a:r>
            <a:r>
              <a:rPr sz="1600" dirty="0">
                <a:solidFill>
                  <a:schemeClr val="accent2"/>
                </a:solidFill>
                <a:latin typeface="Arial"/>
                <a:cs typeface="Arial"/>
              </a:rPr>
              <a:t>more who </a:t>
            </a:r>
            <a:r>
              <a:rPr sz="1600" spc="-5" dirty="0">
                <a:solidFill>
                  <a:schemeClr val="accent2"/>
                </a:solidFill>
                <a:latin typeface="Arial"/>
                <a:cs typeface="Arial"/>
              </a:rPr>
              <a:t>shpping </a:t>
            </a:r>
            <a:r>
              <a:rPr sz="1600" dirty="0">
                <a:solidFill>
                  <a:schemeClr val="accent2"/>
                </a:solidFill>
                <a:latin typeface="Arial"/>
                <a:cs typeface="Arial"/>
              </a:rPr>
              <a:t>more </a:t>
            </a:r>
            <a:r>
              <a:rPr sz="1600" spc="-5" dirty="0">
                <a:solidFill>
                  <a:schemeClr val="accent2"/>
                </a:solidFill>
                <a:latin typeface="Arial"/>
                <a:cs typeface="Arial"/>
              </a:rPr>
              <a:t>than</a:t>
            </a:r>
            <a:r>
              <a:rPr sz="1600" spc="165" dirty="0">
                <a:solidFill>
                  <a:schemeClr val="accent2"/>
                </a:solidFill>
                <a:latin typeface="Arial"/>
                <a:cs typeface="Arial"/>
              </a:rPr>
              <a:t> </a:t>
            </a:r>
            <a:r>
              <a:rPr sz="1600" spc="-5" dirty="0">
                <a:solidFill>
                  <a:schemeClr val="accent2"/>
                </a:solidFill>
                <a:latin typeface="Arial"/>
                <a:cs typeface="Arial"/>
              </a:rPr>
              <a:t>Males</a:t>
            </a:r>
            <a:endParaRPr sz="1600" dirty="0">
              <a:solidFill>
                <a:schemeClr val="accent2"/>
              </a:solidFill>
              <a:latin typeface="Arial"/>
              <a:cs typeface="Arial"/>
            </a:endParaRPr>
          </a:p>
        </p:txBody>
      </p:sp>
      <p:grpSp>
        <p:nvGrpSpPr>
          <p:cNvPr id="12" name="object 12"/>
          <p:cNvGrpSpPr/>
          <p:nvPr/>
        </p:nvGrpSpPr>
        <p:grpSpPr>
          <a:xfrm>
            <a:off x="233608" y="4434640"/>
            <a:ext cx="4991735" cy="3989070"/>
            <a:chOff x="233608" y="4434640"/>
            <a:chExt cx="4991735" cy="3989070"/>
          </a:xfrm>
        </p:grpSpPr>
        <p:sp>
          <p:nvSpPr>
            <p:cNvPr id="13" name="object 13"/>
            <p:cNvSpPr/>
            <p:nvPr/>
          </p:nvSpPr>
          <p:spPr>
            <a:xfrm>
              <a:off x="789841" y="4910402"/>
              <a:ext cx="4435233" cy="351305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233608" y="4434640"/>
              <a:ext cx="556233" cy="439131"/>
            </a:xfrm>
            <a:prstGeom prst="rect">
              <a:avLst/>
            </a:prstGeom>
            <a:blipFill>
              <a:blip r:embed="rId5" cstate="print"/>
              <a:stretch>
                <a:fillRect/>
              </a:stretch>
            </a:blipFill>
          </p:spPr>
          <p:txBody>
            <a:bodyPr wrap="square" lIns="0" tIns="0" rIns="0" bIns="0" rtlCol="0"/>
            <a:lstStyle/>
            <a:p>
              <a:endParaRPr/>
            </a:p>
          </p:txBody>
        </p:sp>
      </p:grpSp>
      <p:sp>
        <p:nvSpPr>
          <p:cNvPr id="15" name="object 15"/>
          <p:cNvSpPr txBox="1"/>
          <p:nvPr/>
        </p:nvSpPr>
        <p:spPr>
          <a:xfrm>
            <a:off x="654050" y="8394700"/>
            <a:ext cx="6477000" cy="505908"/>
          </a:xfrm>
          <a:prstGeom prst="rect">
            <a:avLst/>
          </a:prstGeom>
        </p:spPr>
        <p:txBody>
          <a:bodyPr vert="horz" wrap="square" lIns="0" tIns="13335" rIns="0" bIns="0" rtlCol="0">
            <a:spAutoFit/>
          </a:bodyPr>
          <a:lstStyle/>
          <a:p>
            <a:pPr marL="12700">
              <a:lnSpc>
                <a:spcPct val="100000"/>
              </a:lnSpc>
              <a:spcBef>
                <a:spcPts val="105"/>
              </a:spcBef>
            </a:pPr>
            <a:r>
              <a:rPr sz="1600" spc="-5" dirty="0">
                <a:solidFill>
                  <a:schemeClr val="accent2"/>
                </a:solidFill>
                <a:latin typeface="Arial"/>
                <a:cs typeface="Arial"/>
              </a:rPr>
              <a:t>Mostly people </a:t>
            </a:r>
            <a:r>
              <a:rPr sz="1600" dirty="0">
                <a:solidFill>
                  <a:schemeClr val="accent2"/>
                </a:solidFill>
                <a:latin typeface="Arial"/>
                <a:cs typeface="Arial"/>
              </a:rPr>
              <a:t>who </a:t>
            </a:r>
            <a:r>
              <a:rPr sz="1600" spc="-5" dirty="0">
                <a:solidFill>
                  <a:schemeClr val="accent2"/>
                </a:solidFill>
                <a:latin typeface="Arial"/>
                <a:cs typeface="Arial"/>
              </a:rPr>
              <a:t>are </a:t>
            </a:r>
            <a:r>
              <a:rPr sz="1600" dirty="0">
                <a:solidFill>
                  <a:schemeClr val="accent2"/>
                </a:solidFill>
                <a:latin typeface="Arial"/>
                <a:cs typeface="Arial"/>
              </a:rPr>
              <a:t>in </a:t>
            </a:r>
            <a:r>
              <a:rPr sz="1600" spc="-5" dirty="0">
                <a:solidFill>
                  <a:schemeClr val="accent2"/>
                </a:solidFill>
                <a:latin typeface="Arial"/>
                <a:cs typeface="Arial"/>
              </a:rPr>
              <a:t>the </a:t>
            </a:r>
            <a:r>
              <a:rPr sz="1600" dirty="0">
                <a:solidFill>
                  <a:schemeClr val="accent2"/>
                </a:solidFill>
                <a:latin typeface="Arial"/>
                <a:cs typeface="Arial"/>
              </a:rPr>
              <a:t>age </a:t>
            </a:r>
            <a:r>
              <a:rPr sz="1600" spc="-5" dirty="0">
                <a:solidFill>
                  <a:schemeClr val="accent2"/>
                </a:solidFill>
                <a:latin typeface="Arial"/>
                <a:cs typeface="Arial"/>
              </a:rPr>
              <a:t>from </a:t>
            </a:r>
            <a:r>
              <a:rPr sz="1600" dirty="0">
                <a:solidFill>
                  <a:schemeClr val="accent2"/>
                </a:solidFill>
                <a:latin typeface="Arial"/>
                <a:cs typeface="Arial"/>
              </a:rPr>
              <a:t>21 to 50 years </a:t>
            </a:r>
            <a:r>
              <a:rPr sz="1600" spc="-5" dirty="0">
                <a:solidFill>
                  <a:schemeClr val="accent2"/>
                </a:solidFill>
                <a:latin typeface="Arial"/>
                <a:cs typeface="Arial"/>
              </a:rPr>
              <a:t>shoppings </a:t>
            </a:r>
            <a:r>
              <a:rPr sz="1600" dirty="0">
                <a:solidFill>
                  <a:schemeClr val="accent2"/>
                </a:solidFill>
                <a:latin typeface="Arial"/>
                <a:cs typeface="Arial"/>
              </a:rPr>
              <a:t>more as compared to </a:t>
            </a:r>
            <a:r>
              <a:rPr sz="1600" spc="-5" dirty="0">
                <a:solidFill>
                  <a:schemeClr val="accent2"/>
                </a:solidFill>
                <a:latin typeface="Arial"/>
                <a:cs typeface="Arial"/>
              </a:rPr>
              <a:t>teenagers </a:t>
            </a:r>
            <a:r>
              <a:rPr sz="1600" dirty="0">
                <a:solidFill>
                  <a:schemeClr val="accent2"/>
                </a:solidFill>
                <a:latin typeface="Arial"/>
                <a:cs typeface="Arial"/>
              </a:rPr>
              <a:t>and more </a:t>
            </a:r>
            <a:r>
              <a:rPr sz="1600" spc="-5" dirty="0">
                <a:solidFill>
                  <a:schemeClr val="accent2"/>
                </a:solidFill>
                <a:latin typeface="Arial"/>
                <a:cs typeface="Arial"/>
              </a:rPr>
              <a:t>than </a:t>
            </a:r>
            <a:r>
              <a:rPr sz="1600" dirty="0">
                <a:solidFill>
                  <a:schemeClr val="accent2"/>
                </a:solidFill>
                <a:latin typeface="Arial"/>
                <a:cs typeface="Arial"/>
              </a:rPr>
              <a:t>51</a:t>
            </a:r>
            <a:r>
              <a:rPr sz="1600" spc="145" dirty="0">
                <a:solidFill>
                  <a:schemeClr val="accent2"/>
                </a:solidFill>
                <a:latin typeface="Arial"/>
                <a:cs typeface="Arial"/>
              </a:rPr>
              <a:t> </a:t>
            </a:r>
            <a:r>
              <a:rPr sz="1600" dirty="0">
                <a:solidFill>
                  <a:schemeClr val="accent2"/>
                </a:solidFill>
                <a:latin typeface="Arial"/>
                <a:cs typeface="Arial"/>
              </a:rPr>
              <a:t>years</a:t>
            </a:r>
          </a:p>
        </p:txBody>
      </p:sp>
      <p:sp>
        <p:nvSpPr>
          <p:cNvPr id="16" name="object 16"/>
          <p:cNvSpPr txBox="1"/>
          <p:nvPr/>
        </p:nvSpPr>
        <p:spPr>
          <a:xfrm>
            <a:off x="789841" y="945514"/>
            <a:ext cx="6513830" cy="257175"/>
          </a:xfrm>
          <a:prstGeom prst="rect">
            <a:avLst/>
          </a:prstGeom>
        </p:spPr>
        <p:txBody>
          <a:bodyPr vert="horz" wrap="square" lIns="0" tIns="9525" rIns="0" bIns="0" rtlCol="0">
            <a:spAutoFit/>
          </a:bodyPr>
          <a:lstStyle/>
          <a:p>
            <a:pPr marL="81280" marR="3221990">
              <a:lnSpc>
                <a:spcPct val="102499"/>
              </a:lnSpc>
              <a:spcBef>
                <a:spcPts val="75"/>
              </a:spcBef>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'1Gender of respondent'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'1Gender of</a:t>
            </a:r>
            <a:r>
              <a:rPr sz="750" spc="-30" dirty="0">
                <a:solidFill>
                  <a:srgbClr val="BA2121"/>
                </a:solidFill>
                <a:latin typeface="DejaVu Sans Mono"/>
                <a:cs typeface="DejaVu Sans Mono"/>
              </a:rPr>
              <a:t> </a:t>
            </a:r>
            <a:r>
              <a:rPr sz="750" spc="-5" dirty="0">
                <a:solidFill>
                  <a:srgbClr val="BA2121"/>
                </a:solidFill>
                <a:latin typeface="DejaVu Sans Mono"/>
                <a:cs typeface="DejaVu Sans Mono"/>
              </a:rPr>
              <a:t>respondent'</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p:txBody>
      </p:sp>
      <p:sp>
        <p:nvSpPr>
          <p:cNvPr id="17" name="object 17"/>
          <p:cNvSpPr txBox="1"/>
          <p:nvPr/>
        </p:nvSpPr>
        <p:spPr>
          <a:xfrm>
            <a:off x="793501" y="4438336"/>
            <a:ext cx="6513830" cy="432434"/>
          </a:xfrm>
          <a:prstGeom prst="rect">
            <a:avLst/>
          </a:prstGeom>
          <a:solidFill>
            <a:srgbClr val="F4F4F4"/>
          </a:solidFill>
          <a:ln w="7318">
            <a:solidFill>
              <a:srgbClr val="DFDFDF"/>
            </a:solidFill>
          </a:ln>
        </p:spPr>
        <p:txBody>
          <a:bodyPr vert="horz" wrap="square" lIns="0" tIns="91440" rIns="0" bIns="0" rtlCol="0">
            <a:spAutoFit/>
          </a:bodyPr>
          <a:lstStyle/>
          <a:p>
            <a:pPr marL="78105">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10</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8</a:t>
            </a:r>
            <a:r>
              <a:rPr sz="750" spc="-5" dirty="0">
                <a:solidFill>
                  <a:srgbClr val="0054AA"/>
                </a:solidFill>
                <a:latin typeface="DejaVu Sans Mono"/>
                <a:cs typeface="DejaVu Sans Mono"/>
              </a:rPr>
              <a:t>))</a:t>
            </a:r>
            <a:endParaRPr sz="750">
              <a:latin typeface="DejaVu Sans Mono"/>
              <a:cs typeface="DejaVu Sans Mono"/>
            </a:endParaRPr>
          </a:p>
          <a:p>
            <a:pPr marL="78105">
              <a:lnSpc>
                <a:spcPct val="100000"/>
              </a:lnSpc>
              <a:spcBef>
                <a:spcPts val="20"/>
              </a:spcBef>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'2 How old are you? '</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a:t>
            </a:r>
            <a:r>
              <a:rPr sz="750" b="1" spc="-15"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endParaRPr sz="750">
              <a:latin typeface="DejaVu Sans Mono"/>
              <a:cs typeface="DejaVu Sans Mono"/>
            </a:endParaRPr>
          </a:p>
        </p:txBody>
      </p:sp>
      <p:sp>
        <p:nvSpPr>
          <p:cNvPr id="18" name="object 18"/>
          <p:cNvSpPr/>
          <p:nvPr/>
        </p:nvSpPr>
        <p:spPr>
          <a:xfrm>
            <a:off x="233608" y="9045530"/>
            <a:ext cx="563552" cy="556266"/>
          </a:xfrm>
          <a:prstGeom prst="rect">
            <a:avLst/>
          </a:prstGeom>
          <a:blipFill>
            <a:blip r:embed="rId6" cstate="print"/>
            <a:stretch>
              <a:fillRect/>
            </a:stretch>
          </a:blipFill>
        </p:spPr>
        <p:txBody>
          <a:bodyPr wrap="square" lIns="0" tIns="0" rIns="0" bIns="0" rtlCol="0"/>
          <a:lstStyle/>
          <a:p>
            <a:endParaRPr/>
          </a:p>
        </p:txBody>
      </p:sp>
      <p:graphicFrame>
        <p:nvGraphicFramePr>
          <p:cNvPr id="19" name="object 19"/>
          <p:cNvGraphicFramePr>
            <a:graphicFrameLocks noGrp="1"/>
          </p:cNvGraphicFramePr>
          <p:nvPr/>
        </p:nvGraphicFramePr>
        <p:xfrm>
          <a:off x="786182" y="9049222"/>
          <a:ext cx="6517005" cy="1402040"/>
        </p:xfrm>
        <a:graphic>
          <a:graphicData uri="http://schemas.openxmlformats.org/drawingml/2006/table">
            <a:tbl>
              <a:tblPr firstRow="1" bandRow="1">
                <a:tableStyleId>{2D5ABB26-0587-4C30-8999-92F81FD0307C}</a:tableStyleId>
              </a:tblPr>
              <a:tblGrid>
                <a:gridCol w="894080">
                  <a:extLst>
                    <a:ext uri="{9D8B030D-6E8A-4147-A177-3AD203B41FA5}">
                      <a16:colId xmlns:a16="http://schemas.microsoft.com/office/drawing/2014/main" val="20000"/>
                    </a:ext>
                  </a:extLst>
                </a:gridCol>
                <a:gridCol w="56229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25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31076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'3 Which city do you shop online from?'</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'3 Which city do you shop online</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from?'</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2">
                <a:tc>
                  <a:txBody>
                    <a:bodyPr/>
                    <a:lstStyle/>
                    <a:p>
                      <a:pPr marL="36195">
                        <a:lnSpc>
                          <a:spcPts val="850"/>
                        </a:lnSpc>
                        <a:spcBef>
                          <a:spcPts val="254"/>
                        </a:spcBef>
                      </a:pPr>
                      <a:r>
                        <a:rPr sz="750" spc="-5" dirty="0">
                          <a:latin typeface="DejaVu Sans Mono"/>
                          <a:cs typeface="DejaVu Sans Mono"/>
                        </a:rPr>
                        <a:t>Delhi</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58</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Greater</a:t>
                      </a:r>
                      <a:r>
                        <a:rPr sz="750" spc="-35" dirty="0">
                          <a:latin typeface="DejaVu Sans Mono"/>
                          <a:cs typeface="DejaVu Sans Mono"/>
                        </a:rPr>
                        <a:t> </a:t>
                      </a:r>
                      <a:r>
                        <a:rPr sz="750" spc="-5" dirty="0">
                          <a:latin typeface="DejaVu Sans Mono"/>
                          <a:cs typeface="DejaVu Sans Mono"/>
                        </a:rPr>
                        <a:t>Noida</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43</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Noida</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40</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Bangalore</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37</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Karnal</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27</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7101">
                <a:tc>
                  <a:txBody>
                    <a:bodyPr/>
                    <a:lstStyle/>
                    <a:p>
                      <a:pPr marL="36195">
                        <a:lnSpc>
                          <a:spcPts val="819"/>
                        </a:lnSpc>
                      </a:pPr>
                      <a:r>
                        <a:rPr sz="750" spc="-5" dirty="0">
                          <a:latin typeface="DejaVu Sans Mono"/>
                          <a:cs typeface="DejaVu Sans Mono"/>
                        </a:rPr>
                        <a:t>Solan</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18</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r h="113928">
                <a:tc>
                  <a:txBody>
                    <a:bodyPr/>
                    <a:lstStyle/>
                    <a:p>
                      <a:pPr marL="36195">
                        <a:lnSpc>
                          <a:spcPts val="795"/>
                        </a:lnSpc>
                      </a:pPr>
                      <a:r>
                        <a:rPr sz="750" spc="-5" dirty="0">
                          <a:latin typeface="DejaVu Sans Mono"/>
                          <a:cs typeface="DejaVu Sans Mono"/>
                        </a:rPr>
                        <a:t>Ghaziabad</a:t>
                      </a:r>
                      <a:endParaRPr sz="750">
                        <a:latin typeface="DejaVu Sans Mono"/>
                        <a:cs typeface="DejaVu Sans Mono"/>
                      </a:endParaRPr>
                    </a:p>
                  </a:txBody>
                  <a:tcPr marL="0" marR="0" marT="0" marB="0"/>
                </a:tc>
                <a:tc>
                  <a:txBody>
                    <a:bodyPr/>
                    <a:lstStyle/>
                    <a:p>
                      <a:pPr marL="114300">
                        <a:lnSpc>
                          <a:spcPts val="795"/>
                        </a:lnSpc>
                      </a:pPr>
                      <a:r>
                        <a:rPr sz="750" spc="-5" dirty="0">
                          <a:latin typeface="DejaVu Sans Mono"/>
                          <a:cs typeface="DejaVu Sans Mono"/>
                        </a:rPr>
                        <a:t>18</a:t>
                      </a:r>
                      <a:endParaRPr sz="750">
                        <a:latin typeface="DejaVu Sans Mono"/>
                        <a:cs typeface="DejaVu Sans Mono"/>
                      </a:endParaRPr>
                    </a:p>
                  </a:txBody>
                  <a:tcPr marL="0" marR="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94686" y="130664"/>
          <a:ext cx="1150619" cy="462058"/>
        </p:xfrm>
        <a:graphic>
          <a:graphicData uri="http://schemas.openxmlformats.org/drawingml/2006/table">
            <a:tbl>
              <a:tblPr firstRow="1" bandRow="1">
                <a:tableStyleId>{2D5ABB26-0587-4C30-8999-92F81FD0307C}</a:tableStyleId>
              </a:tblPr>
              <a:tblGrid>
                <a:gridCol w="832485">
                  <a:extLst>
                    <a:ext uri="{9D8B030D-6E8A-4147-A177-3AD203B41FA5}">
                      <a16:colId xmlns:a16="http://schemas.microsoft.com/office/drawing/2014/main" val="20000"/>
                    </a:ext>
                  </a:extLst>
                </a:gridCol>
                <a:gridCol w="318134">
                  <a:extLst>
                    <a:ext uri="{9D8B030D-6E8A-4147-A177-3AD203B41FA5}">
                      <a16:colId xmlns:a16="http://schemas.microsoft.com/office/drawing/2014/main" val="20001"/>
                    </a:ext>
                  </a:extLst>
                </a:gridCol>
              </a:tblGrid>
              <a:tr h="113928">
                <a:tc>
                  <a:txBody>
                    <a:bodyPr/>
                    <a:lstStyle/>
                    <a:p>
                      <a:pPr marL="31750">
                        <a:lnSpc>
                          <a:spcPts val="795"/>
                        </a:lnSpc>
                      </a:pPr>
                      <a:r>
                        <a:rPr sz="750" spc="-5" dirty="0">
                          <a:latin typeface="DejaVu Sans Mono"/>
                          <a:cs typeface="DejaVu Sans Mono"/>
                        </a:rPr>
                        <a:t>Gurgaon</a:t>
                      </a:r>
                      <a:endParaRPr sz="750">
                        <a:latin typeface="DejaVu Sans Mono"/>
                        <a:cs typeface="DejaVu Sans Mono"/>
                      </a:endParaRPr>
                    </a:p>
                  </a:txBody>
                  <a:tcPr marL="0" marR="0" marT="0" marB="0"/>
                </a:tc>
                <a:tc>
                  <a:txBody>
                    <a:bodyPr/>
                    <a:lstStyle/>
                    <a:p>
                      <a:pPr marR="24130" algn="r">
                        <a:lnSpc>
                          <a:spcPts val="795"/>
                        </a:lnSpc>
                      </a:pPr>
                      <a:r>
                        <a:rPr sz="750" spc="-5" dirty="0">
                          <a:latin typeface="DejaVu Sans Mono"/>
                          <a:cs typeface="DejaVu Sans Mono"/>
                        </a:rPr>
                        <a:t>1</a:t>
                      </a: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0"/>
                  </a:ext>
                </a:extLst>
              </a:tr>
              <a:tr h="117101">
                <a:tc>
                  <a:txBody>
                    <a:bodyPr/>
                    <a:lstStyle/>
                    <a:p>
                      <a:pPr marL="31750">
                        <a:lnSpc>
                          <a:spcPts val="819"/>
                        </a:lnSpc>
                      </a:pPr>
                      <a:r>
                        <a:rPr sz="750" spc="-5" dirty="0">
                          <a:latin typeface="DejaVu Sans Mono"/>
                          <a:cs typeface="DejaVu Sans Mono"/>
                        </a:rPr>
                        <a:t>Merrut</a:t>
                      </a:r>
                      <a:endParaRPr sz="750">
                        <a:latin typeface="DejaVu Sans Mono"/>
                        <a:cs typeface="DejaVu Sans Mono"/>
                      </a:endParaRPr>
                    </a:p>
                  </a:txBody>
                  <a:tcPr marL="0" marR="0" marT="0" marB="0"/>
                </a:tc>
                <a:tc>
                  <a:txBody>
                    <a:bodyPr/>
                    <a:lstStyle/>
                    <a:p>
                      <a:pPr marR="24130" algn="r">
                        <a:lnSpc>
                          <a:spcPts val="819"/>
                        </a:lnSpc>
                      </a:pPr>
                      <a:r>
                        <a:rPr sz="750" dirty="0">
                          <a:latin typeface="DejaVu Sans Mono"/>
                          <a:cs typeface="DejaVu Sans Mono"/>
                        </a:rPr>
                        <a:t>9</a:t>
                      </a:r>
                      <a:endParaRPr sz="750">
                        <a:latin typeface="DejaVu Sans Mono"/>
                        <a:cs typeface="DejaVu Sans Mono"/>
                      </a:endParaRPr>
                    </a:p>
                  </a:txBody>
                  <a:tcPr marL="0" marR="0" marT="0" marB="0"/>
                </a:tc>
                <a:extLst>
                  <a:ext uri="{0D108BD9-81ED-4DB2-BD59-A6C34878D82A}">
                    <a16:rowId xmlns:a16="http://schemas.microsoft.com/office/drawing/2014/main" val="10001"/>
                  </a:ext>
                </a:extLst>
              </a:tr>
              <a:tr h="117101">
                <a:tc>
                  <a:txBody>
                    <a:bodyPr/>
                    <a:lstStyle/>
                    <a:p>
                      <a:pPr marL="31750">
                        <a:lnSpc>
                          <a:spcPts val="819"/>
                        </a:lnSpc>
                      </a:pPr>
                      <a:r>
                        <a:rPr sz="750" spc="-5" dirty="0">
                          <a:latin typeface="DejaVu Sans Mono"/>
                          <a:cs typeface="DejaVu Sans Mono"/>
                        </a:rPr>
                        <a:t>Moradabad</a:t>
                      </a:r>
                      <a:endParaRPr sz="750">
                        <a:latin typeface="DejaVu Sans Mono"/>
                        <a:cs typeface="DejaVu Sans Mono"/>
                      </a:endParaRPr>
                    </a:p>
                  </a:txBody>
                  <a:tcPr marL="0" marR="0" marT="0" marB="0"/>
                </a:tc>
                <a:tc>
                  <a:txBody>
                    <a:bodyPr/>
                    <a:lstStyle/>
                    <a:p>
                      <a:pPr marR="24130" algn="r">
                        <a:lnSpc>
                          <a:spcPts val="819"/>
                        </a:lnSpc>
                      </a:pPr>
                      <a:r>
                        <a:rPr sz="750" dirty="0">
                          <a:latin typeface="DejaVu Sans Mono"/>
                          <a:cs typeface="DejaVu Sans Mono"/>
                        </a:rPr>
                        <a:t>5</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3928">
                <a:tc>
                  <a:txBody>
                    <a:bodyPr/>
                    <a:lstStyle/>
                    <a:p>
                      <a:pPr marL="31750">
                        <a:lnSpc>
                          <a:spcPts val="795"/>
                        </a:lnSpc>
                      </a:pPr>
                      <a:r>
                        <a:rPr sz="750" spc="-5" dirty="0">
                          <a:latin typeface="DejaVu Sans Mono"/>
                          <a:cs typeface="DejaVu Sans Mono"/>
                        </a:rPr>
                        <a:t>Bulandshahr</a:t>
                      </a:r>
                      <a:endParaRPr sz="750">
                        <a:latin typeface="DejaVu Sans Mono"/>
                        <a:cs typeface="DejaVu Sans Mono"/>
                      </a:endParaRPr>
                    </a:p>
                  </a:txBody>
                  <a:tcPr marL="0" marR="0" marT="0" marB="0"/>
                </a:tc>
                <a:tc>
                  <a:txBody>
                    <a:bodyPr/>
                    <a:lstStyle/>
                    <a:p>
                      <a:pPr marR="24130" algn="r">
                        <a:lnSpc>
                          <a:spcPts val="795"/>
                        </a:lnSpc>
                      </a:pPr>
                      <a:r>
                        <a:rPr sz="750" dirty="0">
                          <a:latin typeface="DejaVu Sans Mono"/>
                          <a:cs typeface="DejaVu Sans Mono"/>
                        </a:rPr>
                        <a:t>2</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bl>
          </a:graphicData>
        </a:graphic>
      </p:graphicFrame>
      <p:sp>
        <p:nvSpPr>
          <p:cNvPr id="3" name="object 3"/>
          <p:cNvSpPr txBox="1"/>
          <p:nvPr/>
        </p:nvSpPr>
        <p:spPr>
          <a:xfrm>
            <a:off x="813736" y="579542"/>
            <a:ext cx="3284854"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a:t>
            </a:r>
            <a:r>
              <a:rPr sz="750" dirty="0">
                <a:latin typeface="DejaVu Sans Mono"/>
                <a:cs typeface="DejaVu Sans Mono"/>
              </a:rPr>
              <a:t>3 </a:t>
            </a:r>
            <a:r>
              <a:rPr sz="750" spc="-5" dirty="0">
                <a:latin typeface="DejaVu Sans Mono"/>
                <a:cs typeface="DejaVu Sans Mono"/>
              </a:rPr>
              <a:t>Which city do you shop online from?, dtype:</a:t>
            </a:r>
            <a:r>
              <a:rPr sz="750" spc="-6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4" name="object 4"/>
          <p:cNvSpPr/>
          <p:nvPr/>
        </p:nvSpPr>
        <p:spPr>
          <a:xfrm>
            <a:off x="789841" y="716663"/>
            <a:ext cx="6521109" cy="163893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13736" y="2364617"/>
            <a:ext cx="6277709" cy="259686"/>
          </a:xfrm>
          <a:prstGeom prst="rect">
            <a:avLst/>
          </a:prstGeom>
        </p:spPr>
        <p:txBody>
          <a:bodyPr vert="horz" wrap="square" lIns="0" tIns="13335" rIns="0" bIns="0" rtlCol="0">
            <a:spAutoFit/>
          </a:bodyPr>
          <a:lstStyle/>
          <a:p>
            <a:pPr marL="12700">
              <a:lnSpc>
                <a:spcPct val="100000"/>
              </a:lnSpc>
              <a:spcBef>
                <a:spcPts val="105"/>
              </a:spcBef>
            </a:pPr>
            <a:r>
              <a:rPr sz="1600" spc="-5" dirty="0">
                <a:solidFill>
                  <a:schemeClr val="accent2"/>
                </a:solidFill>
                <a:latin typeface="Arial"/>
                <a:cs typeface="Arial"/>
              </a:rPr>
              <a:t>People from Delhi </a:t>
            </a:r>
            <a:r>
              <a:rPr sz="1600" dirty="0">
                <a:solidFill>
                  <a:schemeClr val="accent2"/>
                </a:solidFill>
                <a:latin typeface="Arial"/>
                <a:cs typeface="Arial"/>
              </a:rPr>
              <a:t>or </a:t>
            </a:r>
            <a:r>
              <a:rPr sz="1600" spc="-5" dirty="0">
                <a:solidFill>
                  <a:schemeClr val="accent2"/>
                </a:solidFill>
                <a:latin typeface="Arial"/>
                <a:cs typeface="Arial"/>
              </a:rPr>
              <a:t>metropolitian </a:t>
            </a:r>
            <a:r>
              <a:rPr sz="1600" dirty="0">
                <a:solidFill>
                  <a:schemeClr val="accent2"/>
                </a:solidFill>
                <a:latin typeface="Arial"/>
                <a:cs typeface="Arial"/>
              </a:rPr>
              <a:t>city </a:t>
            </a:r>
            <a:r>
              <a:rPr sz="1600" spc="-5" dirty="0">
                <a:solidFill>
                  <a:schemeClr val="accent2"/>
                </a:solidFill>
                <a:latin typeface="Arial"/>
                <a:cs typeface="Arial"/>
              </a:rPr>
              <a:t>doing shoppings </a:t>
            </a:r>
            <a:r>
              <a:rPr sz="1600" dirty="0">
                <a:solidFill>
                  <a:schemeClr val="accent2"/>
                </a:solidFill>
                <a:latin typeface="Arial"/>
                <a:cs typeface="Arial"/>
              </a:rPr>
              <a:t>more</a:t>
            </a:r>
            <a:r>
              <a:rPr sz="1600" spc="110" dirty="0">
                <a:solidFill>
                  <a:schemeClr val="accent2"/>
                </a:solidFill>
                <a:latin typeface="Arial"/>
                <a:cs typeface="Arial"/>
              </a:rPr>
              <a:t> </a:t>
            </a:r>
            <a:r>
              <a:rPr sz="1600" spc="-5" dirty="0">
                <a:solidFill>
                  <a:schemeClr val="accent2"/>
                </a:solidFill>
                <a:latin typeface="Arial"/>
                <a:cs typeface="Arial"/>
              </a:rPr>
              <a:t>online</a:t>
            </a:r>
            <a:endParaRPr sz="1600" dirty="0">
              <a:solidFill>
                <a:schemeClr val="accent2"/>
              </a:solidFill>
              <a:latin typeface="Arial"/>
              <a:cs typeface="Arial"/>
            </a:endParaRPr>
          </a:p>
        </p:txBody>
      </p:sp>
      <p:sp>
        <p:nvSpPr>
          <p:cNvPr id="6" name="object 6"/>
          <p:cNvSpPr txBox="1"/>
          <p:nvPr/>
        </p:nvSpPr>
        <p:spPr>
          <a:xfrm>
            <a:off x="813736" y="4129192"/>
            <a:ext cx="3570604"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a:t>
            </a:r>
            <a:r>
              <a:rPr sz="750" dirty="0">
                <a:latin typeface="DejaVu Sans Mono"/>
                <a:cs typeface="DejaVu Sans Mono"/>
              </a:rPr>
              <a:t>5 </a:t>
            </a:r>
            <a:r>
              <a:rPr sz="750" spc="-5" dirty="0">
                <a:latin typeface="DejaVu Sans Mono"/>
                <a:cs typeface="DejaVu Sans Mono"/>
              </a:rPr>
              <a:t>Since How Long You are Shopping Online ?, dtype:</a:t>
            </a:r>
            <a:r>
              <a:rPr sz="750" spc="-5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7" name="object 7"/>
          <p:cNvSpPr/>
          <p:nvPr/>
        </p:nvSpPr>
        <p:spPr>
          <a:xfrm>
            <a:off x="789841" y="4266313"/>
            <a:ext cx="5198209" cy="232008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938245" y="6617109"/>
            <a:ext cx="6028690" cy="382797"/>
          </a:xfrm>
          <a:prstGeom prst="rect">
            <a:avLst/>
          </a:prstGeom>
        </p:spPr>
        <p:txBody>
          <a:bodyPr vert="horz" wrap="square" lIns="0" tIns="13335" rIns="0" bIns="0" rtlCol="0">
            <a:spAutoFit/>
          </a:bodyPr>
          <a:lstStyle/>
          <a:p>
            <a:pPr marL="12700">
              <a:lnSpc>
                <a:spcPct val="100000"/>
              </a:lnSpc>
              <a:spcBef>
                <a:spcPts val="105"/>
              </a:spcBef>
            </a:pPr>
            <a:r>
              <a:rPr sz="1200" spc="-5" dirty="0">
                <a:solidFill>
                  <a:schemeClr val="accent2"/>
                </a:solidFill>
                <a:latin typeface="Arial"/>
                <a:cs typeface="Arial"/>
              </a:rPr>
              <a:t>There</a:t>
            </a:r>
            <a:r>
              <a:rPr sz="1200" spc="5" dirty="0">
                <a:solidFill>
                  <a:schemeClr val="accent2"/>
                </a:solidFill>
                <a:latin typeface="Arial"/>
                <a:cs typeface="Arial"/>
              </a:rPr>
              <a:t> </a:t>
            </a:r>
            <a:r>
              <a:rPr sz="1200" spc="-5" dirty="0">
                <a:solidFill>
                  <a:schemeClr val="accent2"/>
                </a:solidFill>
                <a:latin typeface="Arial"/>
                <a:cs typeface="Arial"/>
              </a:rPr>
              <a:t>are</a:t>
            </a:r>
            <a:r>
              <a:rPr sz="1200" spc="10" dirty="0">
                <a:solidFill>
                  <a:schemeClr val="accent2"/>
                </a:solidFill>
                <a:latin typeface="Arial"/>
                <a:cs typeface="Arial"/>
              </a:rPr>
              <a:t> </a:t>
            </a:r>
            <a:r>
              <a:rPr sz="1200" spc="-5" dirty="0">
                <a:solidFill>
                  <a:schemeClr val="accent2"/>
                </a:solidFill>
                <a:latin typeface="Arial"/>
                <a:cs typeface="Arial"/>
              </a:rPr>
              <a:t>abt</a:t>
            </a:r>
            <a:r>
              <a:rPr sz="1200" spc="5" dirty="0">
                <a:solidFill>
                  <a:schemeClr val="accent2"/>
                </a:solidFill>
                <a:latin typeface="Arial"/>
                <a:cs typeface="Arial"/>
              </a:rPr>
              <a:t> </a:t>
            </a:r>
            <a:r>
              <a:rPr sz="1200" dirty="0">
                <a:solidFill>
                  <a:schemeClr val="accent2"/>
                </a:solidFill>
                <a:latin typeface="Arial"/>
                <a:cs typeface="Arial"/>
              </a:rPr>
              <a:t>98</a:t>
            </a:r>
            <a:r>
              <a:rPr sz="1200" spc="10" dirty="0">
                <a:solidFill>
                  <a:schemeClr val="accent2"/>
                </a:solidFill>
                <a:latin typeface="Arial"/>
                <a:cs typeface="Arial"/>
              </a:rPr>
              <a:t> </a:t>
            </a:r>
            <a:r>
              <a:rPr sz="1200" spc="-5" dirty="0">
                <a:solidFill>
                  <a:schemeClr val="accent2"/>
                </a:solidFill>
                <a:latin typeface="Arial"/>
                <a:cs typeface="Arial"/>
              </a:rPr>
              <a:t>people</a:t>
            </a:r>
            <a:r>
              <a:rPr sz="1200" spc="10" dirty="0">
                <a:solidFill>
                  <a:schemeClr val="accent2"/>
                </a:solidFill>
                <a:latin typeface="Arial"/>
                <a:cs typeface="Arial"/>
              </a:rPr>
              <a:t> </a:t>
            </a:r>
            <a:r>
              <a:rPr sz="1200" dirty="0">
                <a:solidFill>
                  <a:schemeClr val="accent2"/>
                </a:solidFill>
                <a:latin typeface="Arial"/>
                <a:cs typeface="Arial"/>
              </a:rPr>
              <a:t>as</a:t>
            </a:r>
            <a:r>
              <a:rPr sz="1200" spc="5" dirty="0">
                <a:solidFill>
                  <a:schemeClr val="accent2"/>
                </a:solidFill>
                <a:latin typeface="Arial"/>
                <a:cs typeface="Arial"/>
              </a:rPr>
              <a:t> </a:t>
            </a:r>
            <a:r>
              <a:rPr sz="1200" spc="-5" dirty="0">
                <a:solidFill>
                  <a:schemeClr val="accent2"/>
                </a:solidFill>
                <a:latin typeface="Arial"/>
                <a:cs typeface="Arial"/>
              </a:rPr>
              <a:t>the</a:t>
            </a:r>
            <a:r>
              <a:rPr sz="1200" spc="10" dirty="0">
                <a:solidFill>
                  <a:schemeClr val="accent2"/>
                </a:solidFill>
                <a:latin typeface="Arial"/>
                <a:cs typeface="Arial"/>
              </a:rPr>
              <a:t> </a:t>
            </a:r>
            <a:r>
              <a:rPr sz="1200" spc="-5" dirty="0">
                <a:solidFill>
                  <a:schemeClr val="accent2"/>
                </a:solidFill>
                <a:latin typeface="Arial"/>
                <a:cs typeface="Arial"/>
              </a:rPr>
              <a:t>data</a:t>
            </a:r>
            <a:r>
              <a:rPr sz="1200" spc="5" dirty="0">
                <a:solidFill>
                  <a:schemeClr val="accent2"/>
                </a:solidFill>
                <a:latin typeface="Arial"/>
                <a:cs typeface="Arial"/>
              </a:rPr>
              <a:t> </a:t>
            </a:r>
            <a:r>
              <a:rPr sz="1200" dirty="0">
                <a:solidFill>
                  <a:schemeClr val="accent2"/>
                </a:solidFill>
                <a:latin typeface="Arial"/>
                <a:cs typeface="Arial"/>
              </a:rPr>
              <a:t>shows</a:t>
            </a:r>
            <a:r>
              <a:rPr sz="1200" spc="10" dirty="0">
                <a:solidFill>
                  <a:schemeClr val="accent2"/>
                </a:solidFill>
                <a:latin typeface="Arial"/>
                <a:cs typeface="Arial"/>
              </a:rPr>
              <a:t> </a:t>
            </a:r>
            <a:r>
              <a:rPr sz="1200" dirty="0">
                <a:solidFill>
                  <a:schemeClr val="accent2"/>
                </a:solidFill>
                <a:latin typeface="Arial"/>
                <a:cs typeface="Arial"/>
              </a:rPr>
              <a:t>which</a:t>
            </a:r>
            <a:r>
              <a:rPr sz="1200" spc="10" dirty="0">
                <a:solidFill>
                  <a:schemeClr val="accent2"/>
                </a:solidFill>
                <a:latin typeface="Arial"/>
                <a:cs typeface="Arial"/>
              </a:rPr>
              <a:t> </a:t>
            </a:r>
            <a:r>
              <a:rPr sz="1200" spc="-5" dirty="0">
                <a:solidFill>
                  <a:schemeClr val="accent2"/>
                </a:solidFill>
                <a:latin typeface="Arial"/>
                <a:cs typeface="Arial"/>
              </a:rPr>
              <a:t>are</a:t>
            </a:r>
            <a:r>
              <a:rPr sz="1200" spc="5" dirty="0">
                <a:solidFill>
                  <a:schemeClr val="accent2"/>
                </a:solidFill>
                <a:latin typeface="Arial"/>
                <a:cs typeface="Arial"/>
              </a:rPr>
              <a:t> </a:t>
            </a:r>
            <a:r>
              <a:rPr sz="1200" dirty="0">
                <a:solidFill>
                  <a:schemeClr val="accent2"/>
                </a:solidFill>
                <a:latin typeface="Arial"/>
                <a:cs typeface="Arial"/>
              </a:rPr>
              <a:t>maximum</a:t>
            </a:r>
            <a:r>
              <a:rPr sz="1200" spc="10" dirty="0">
                <a:solidFill>
                  <a:schemeClr val="accent2"/>
                </a:solidFill>
                <a:latin typeface="Arial"/>
                <a:cs typeface="Arial"/>
              </a:rPr>
              <a:t> </a:t>
            </a:r>
            <a:r>
              <a:rPr sz="1200" spc="-5" dirty="0">
                <a:solidFill>
                  <a:schemeClr val="accent2"/>
                </a:solidFill>
                <a:latin typeface="Arial"/>
                <a:cs typeface="Arial"/>
              </a:rPr>
              <a:t>from</a:t>
            </a:r>
            <a:r>
              <a:rPr sz="1200" spc="5" dirty="0">
                <a:solidFill>
                  <a:schemeClr val="accent2"/>
                </a:solidFill>
                <a:latin typeface="Arial"/>
                <a:cs typeface="Arial"/>
              </a:rPr>
              <a:t> </a:t>
            </a:r>
            <a:r>
              <a:rPr sz="1200" spc="-5" dirty="0">
                <a:solidFill>
                  <a:schemeClr val="accent2"/>
                </a:solidFill>
                <a:latin typeface="Arial"/>
                <a:cs typeface="Arial"/>
              </a:rPr>
              <a:t>the</a:t>
            </a:r>
            <a:r>
              <a:rPr sz="1200" spc="10" dirty="0">
                <a:solidFill>
                  <a:schemeClr val="accent2"/>
                </a:solidFill>
                <a:latin typeface="Arial"/>
                <a:cs typeface="Arial"/>
              </a:rPr>
              <a:t> </a:t>
            </a:r>
            <a:r>
              <a:rPr sz="1200" spc="-5" dirty="0">
                <a:solidFill>
                  <a:schemeClr val="accent2"/>
                </a:solidFill>
                <a:latin typeface="Arial"/>
                <a:cs typeface="Arial"/>
              </a:rPr>
              <a:t>dataset</a:t>
            </a:r>
            <a:r>
              <a:rPr sz="1200" spc="10" dirty="0">
                <a:solidFill>
                  <a:schemeClr val="accent2"/>
                </a:solidFill>
                <a:latin typeface="Arial"/>
                <a:cs typeface="Arial"/>
              </a:rPr>
              <a:t> </a:t>
            </a:r>
            <a:r>
              <a:rPr sz="1200" dirty="0">
                <a:solidFill>
                  <a:schemeClr val="accent2"/>
                </a:solidFill>
                <a:latin typeface="Arial"/>
                <a:cs typeface="Arial"/>
              </a:rPr>
              <a:t>who</a:t>
            </a:r>
            <a:r>
              <a:rPr sz="1200" spc="5" dirty="0">
                <a:solidFill>
                  <a:schemeClr val="accent2"/>
                </a:solidFill>
                <a:latin typeface="Arial"/>
                <a:cs typeface="Arial"/>
              </a:rPr>
              <a:t> </a:t>
            </a:r>
            <a:r>
              <a:rPr sz="1200" dirty="0">
                <a:solidFill>
                  <a:schemeClr val="accent2"/>
                </a:solidFill>
                <a:latin typeface="Arial"/>
                <a:cs typeface="Arial"/>
              </a:rPr>
              <a:t>loves</a:t>
            </a:r>
            <a:r>
              <a:rPr sz="1200" spc="10" dirty="0">
                <a:solidFill>
                  <a:schemeClr val="accent2"/>
                </a:solidFill>
                <a:latin typeface="Arial"/>
                <a:cs typeface="Arial"/>
              </a:rPr>
              <a:t> </a:t>
            </a:r>
            <a:r>
              <a:rPr sz="1200" spc="-5" dirty="0">
                <a:solidFill>
                  <a:schemeClr val="accent2"/>
                </a:solidFill>
                <a:latin typeface="Arial"/>
                <a:cs typeface="Arial"/>
              </a:rPr>
              <a:t>shopping</a:t>
            </a:r>
            <a:r>
              <a:rPr sz="1200" spc="5" dirty="0">
                <a:solidFill>
                  <a:schemeClr val="accent2"/>
                </a:solidFill>
                <a:latin typeface="Arial"/>
                <a:cs typeface="Arial"/>
              </a:rPr>
              <a:t> </a:t>
            </a:r>
            <a:r>
              <a:rPr sz="1200" spc="-5" dirty="0">
                <a:solidFill>
                  <a:schemeClr val="accent2"/>
                </a:solidFill>
                <a:latin typeface="Arial"/>
                <a:cs typeface="Arial"/>
              </a:rPr>
              <a:t>online</a:t>
            </a:r>
            <a:r>
              <a:rPr sz="1200" spc="10" dirty="0">
                <a:solidFill>
                  <a:schemeClr val="accent2"/>
                </a:solidFill>
                <a:latin typeface="Arial"/>
                <a:cs typeface="Arial"/>
              </a:rPr>
              <a:t> </a:t>
            </a:r>
            <a:r>
              <a:rPr sz="1200" dirty="0">
                <a:solidFill>
                  <a:schemeClr val="accent2"/>
                </a:solidFill>
                <a:latin typeface="Arial"/>
                <a:cs typeface="Arial"/>
              </a:rPr>
              <a:t>since</a:t>
            </a:r>
            <a:r>
              <a:rPr sz="1200" spc="10" dirty="0">
                <a:solidFill>
                  <a:schemeClr val="accent2"/>
                </a:solidFill>
                <a:latin typeface="Arial"/>
                <a:cs typeface="Arial"/>
              </a:rPr>
              <a:t> </a:t>
            </a:r>
            <a:r>
              <a:rPr sz="1200" dirty="0">
                <a:solidFill>
                  <a:schemeClr val="accent2"/>
                </a:solidFill>
                <a:latin typeface="Arial"/>
                <a:cs typeface="Arial"/>
              </a:rPr>
              <a:t>more</a:t>
            </a:r>
            <a:r>
              <a:rPr sz="1200" spc="5" dirty="0">
                <a:solidFill>
                  <a:schemeClr val="accent2"/>
                </a:solidFill>
                <a:latin typeface="Arial"/>
                <a:cs typeface="Arial"/>
              </a:rPr>
              <a:t> </a:t>
            </a:r>
            <a:r>
              <a:rPr sz="1200" spc="-5" dirty="0">
                <a:solidFill>
                  <a:schemeClr val="accent2"/>
                </a:solidFill>
                <a:latin typeface="Arial"/>
                <a:cs typeface="Arial"/>
              </a:rPr>
              <a:t>than</a:t>
            </a:r>
            <a:r>
              <a:rPr sz="1200" spc="10" dirty="0">
                <a:solidFill>
                  <a:schemeClr val="accent2"/>
                </a:solidFill>
                <a:latin typeface="Arial"/>
                <a:cs typeface="Arial"/>
              </a:rPr>
              <a:t> </a:t>
            </a:r>
            <a:r>
              <a:rPr sz="1200" dirty="0">
                <a:solidFill>
                  <a:schemeClr val="accent2"/>
                </a:solidFill>
                <a:latin typeface="Arial"/>
                <a:cs typeface="Arial"/>
              </a:rPr>
              <a:t>4</a:t>
            </a:r>
            <a:r>
              <a:rPr sz="1200" spc="5" dirty="0">
                <a:solidFill>
                  <a:schemeClr val="accent2"/>
                </a:solidFill>
                <a:latin typeface="Arial"/>
                <a:cs typeface="Arial"/>
              </a:rPr>
              <a:t> </a:t>
            </a:r>
            <a:r>
              <a:rPr sz="1200" dirty="0">
                <a:solidFill>
                  <a:schemeClr val="accent2"/>
                </a:solidFill>
                <a:latin typeface="Arial"/>
                <a:cs typeface="Arial"/>
              </a:rPr>
              <a:t>years</a:t>
            </a:r>
          </a:p>
        </p:txBody>
      </p:sp>
      <p:sp>
        <p:nvSpPr>
          <p:cNvPr id="9" name="object 9"/>
          <p:cNvSpPr txBox="1"/>
          <p:nvPr/>
        </p:nvSpPr>
        <p:spPr>
          <a:xfrm>
            <a:off x="813736" y="8688847"/>
            <a:ext cx="5114925"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a:t>
            </a:r>
            <a:r>
              <a:rPr sz="750" dirty="0">
                <a:latin typeface="DejaVu Sans Mono"/>
                <a:cs typeface="DejaVu Sans Mono"/>
              </a:rPr>
              <a:t>6 </a:t>
            </a:r>
            <a:r>
              <a:rPr sz="750" spc="-5" dirty="0">
                <a:latin typeface="DejaVu Sans Mono"/>
                <a:cs typeface="DejaVu Sans Mono"/>
              </a:rPr>
              <a:t>How many times you have made an online purchase in the past </a:t>
            </a:r>
            <a:r>
              <a:rPr sz="750" dirty="0">
                <a:latin typeface="DejaVu Sans Mono"/>
                <a:cs typeface="DejaVu Sans Mono"/>
              </a:rPr>
              <a:t>1 </a:t>
            </a:r>
            <a:r>
              <a:rPr sz="750" spc="-5" dirty="0">
                <a:latin typeface="DejaVu Sans Mono"/>
                <a:cs typeface="DejaVu Sans Mono"/>
              </a:rPr>
              <a:t>year?, dtype:</a:t>
            </a:r>
            <a:r>
              <a:rPr sz="750" spc="-3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0" name="object 10"/>
          <p:cNvSpPr/>
          <p:nvPr/>
        </p:nvSpPr>
        <p:spPr>
          <a:xfrm>
            <a:off x="233608" y="2970866"/>
            <a:ext cx="563552" cy="556242"/>
          </a:xfrm>
          <a:prstGeom prst="rect">
            <a:avLst/>
          </a:prstGeom>
          <a:blipFill>
            <a:blip r:embed="rId4" cstate="print"/>
            <a:stretch>
              <a:fillRect/>
            </a:stretch>
          </a:blipFill>
        </p:spPr>
        <p:txBody>
          <a:bodyPr wrap="square" lIns="0" tIns="0" rIns="0" bIns="0" rtlCol="0"/>
          <a:lstStyle/>
          <a:p>
            <a:endParaRPr/>
          </a:p>
        </p:txBody>
      </p:sp>
      <p:graphicFrame>
        <p:nvGraphicFramePr>
          <p:cNvPr id="11" name="object 11"/>
          <p:cNvGraphicFramePr>
            <a:graphicFrameLocks noGrp="1"/>
          </p:cNvGraphicFramePr>
          <p:nvPr/>
        </p:nvGraphicFramePr>
        <p:xfrm>
          <a:off x="786182" y="2974534"/>
          <a:ext cx="6518275" cy="1167838"/>
        </p:xfrm>
        <a:graphic>
          <a:graphicData uri="http://schemas.openxmlformats.org/drawingml/2006/table">
            <a:tbl>
              <a:tblPr firstRow="1" bandRow="1">
                <a:tableStyleId>{2D5ABB26-0587-4C30-8999-92F81FD0307C}</a:tableStyleId>
              </a:tblPr>
              <a:tblGrid>
                <a:gridCol w="1066165">
                  <a:extLst>
                    <a:ext uri="{9D8B030D-6E8A-4147-A177-3AD203B41FA5}">
                      <a16:colId xmlns:a16="http://schemas.microsoft.com/office/drawing/2014/main" val="20000"/>
                    </a:ext>
                  </a:extLst>
                </a:gridCol>
                <a:gridCol w="5452110">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025014">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'5 Since How Long You are Shopping Online ?'</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'5 Since How Long You are Shopping Online</a:t>
                      </a:r>
                      <a:r>
                        <a:rPr sz="750" spc="-40" dirty="0">
                          <a:solidFill>
                            <a:srgbClr val="BA2121"/>
                          </a:solidFill>
                          <a:latin typeface="DejaVu Sans Mono"/>
                          <a:cs typeface="DejaVu Sans Mono"/>
                        </a:rPr>
                        <a:t> </a:t>
                      </a:r>
                      <a:r>
                        <a:rPr sz="750" spc="-5" dirty="0">
                          <a:solidFill>
                            <a:srgbClr val="BA2121"/>
                          </a:solidFill>
                          <a:latin typeface="DejaVu Sans Mono"/>
                          <a:cs typeface="DejaVu Sans Mono"/>
                        </a:rPr>
                        <a:t>?'</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2">
                <a:tc>
                  <a:txBody>
                    <a:bodyPr/>
                    <a:lstStyle/>
                    <a:p>
                      <a:pPr marL="36195">
                        <a:lnSpc>
                          <a:spcPts val="850"/>
                        </a:lnSpc>
                        <a:spcBef>
                          <a:spcPts val="254"/>
                        </a:spcBef>
                      </a:pPr>
                      <a:r>
                        <a:rPr sz="750" spc="-5" dirty="0">
                          <a:latin typeface="DejaVu Sans Mono"/>
                          <a:cs typeface="DejaVu Sans Mono"/>
                        </a:rPr>
                        <a:t>Above </a:t>
                      </a:r>
                      <a:r>
                        <a:rPr sz="750" dirty="0">
                          <a:latin typeface="DejaVu Sans Mono"/>
                          <a:cs typeface="DejaVu Sans Mono"/>
                        </a:rPr>
                        <a:t>4</a:t>
                      </a:r>
                      <a:r>
                        <a:rPr sz="750" spc="-35" dirty="0">
                          <a:latin typeface="DejaVu Sans Mono"/>
                          <a:cs typeface="DejaVu Sans Mono"/>
                        </a:rPr>
                        <a:t> </a:t>
                      </a:r>
                      <a:r>
                        <a:rPr sz="750" spc="-5" dirty="0">
                          <a:latin typeface="DejaVu Sans Mono"/>
                          <a:cs typeface="DejaVu Sans Mono"/>
                        </a:rPr>
                        <a:t>years</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98</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2-3</a:t>
                      </a:r>
                      <a:r>
                        <a:rPr sz="750" spc="-15" dirty="0">
                          <a:latin typeface="DejaVu Sans Mono"/>
                          <a:cs typeface="DejaVu Sans Mono"/>
                        </a:rPr>
                        <a:t> </a:t>
                      </a:r>
                      <a:r>
                        <a:rPr sz="750" spc="-5" dirty="0">
                          <a:latin typeface="DejaVu Sans Mono"/>
                          <a:cs typeface="DejaVu Sans Mono"/>
                        </a:rPr>
                        <a:t>years</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65</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3-4</a:t>
                      </a:r>
                      <a:r>
                        <a:rPr sz="750" spc="-15" dirty="0">
                          <a:latin typeface="DejaVu Sans Mono"/>
                          <a:cs typeface="DejaVu Sans Mono"/>
                        </a:rPr>
                        <a:t> </a:t>
                      </a:r>
                      <a:r>
                        <a:rPr sz="750" spc="-5" dirty="0">
                          <a:latin typeface="DejaVu Sans Mono"/>
                          <a:cs typeface="DejaVu Sans Mono"/>
                        </a:rPr>
                        <a:t>years</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47</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Less than </a:t>
                      </a:r>
                      <a:r>
                        <a:rPr sz="750" dirty="0">
                          <a:latin typeface="DejaVu Sans Mono"/>
                          <a:cs typeface="DejaVu Sans Mono"/>
                        </a:rPr>
                        <a:t>1</a:t>
                      </a:r>
                      <a:r>
                        <a:rPr sz="750" spc="-55" dirty="0">
                          <a:latin typeface="DejaVu Sans Mono"/>
                          <a:cs typeface="DejaVu Sans Mono"/>
                        </a:rPr>
                        <a:t> </a:t>
                      </a:r>
                      <a:r>
                        <a:rPr sz="750" spc="-5" dirty="0">
                          <a:latin typeface="DejaVu Sans Mono"/>
                          <a:cs typeface="DejaVu Sans Mono"/>
                        </a:rPr>
                        <a:t>year</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43</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3928">
                <a:tc>
                  <a:txBody>
                    <a:bodyPr/>
                    <a:lstStyle/>
                    <a:p>
                      <a:pPr marL="36195">
                        <a:lnSpc>
                          <a:spcPts val="795"/>
                        </a:lnSpc>
                      </a:pPr>
                      <a:r>
                        <a:rPr sz="750" spc="-5" dirty="0">
                          <a:latin typeface="DejaVu Sans Mono"/>
                          <a:cs typeface="DejaVu Sans Mono"/>
                        </a:rPr>
                        <a:t>1-2</a:t>
                      </a:r>
                      <a:r>
                        <a:rPr sz="750" spc="-15" dirty="0">
                          <a:latin typeface="DejaVu Sans Mono"/>
                          <a:cs typeface="DejaVu Sans Mono"/>
                        </a:rPr>
                        <a:t> </a:t>
                      </a:r>
                      <a:r>
                        <a:rPr sz="750" spc="-5" dirty="0">
                          <a:latin typeface="DejaVu Sans Mono"/>
                          <a:cs typeface="DejaVu Sans Mono"/>
                        </a:rPr>
                        <a:t>years</a:t>
                      </a:r>
                      <a:endParaRPr sz="750">
                        <a:latin typeface="DejaVu Sans Mono"/>
                        <a:cs typeface="DejaVu Sans Mono"/>
                      </a:endParaRPr>
                    </a:p>
                  </a:txBody>
                  <a:tcPr marL="0" marR="0" marT="0" marB="0"/>
                </a:tc>
                <a:tc>
                  <a:txBody>
                    <a:bodyPr/>
                    <a:lstStyle/>
                    <a:p>
                      <a:pPr marL="114300">
                        <a:lnSpc>
                          <a:spcPts val="795"/>
                        </a:lnSpc>
                      </a:pPr>
                      <a:r>
                        <a:rPr sz="750" spc="-5" dirty="0">
                          <a:latin typeface="DejaVu Sans Mono"/>
                          <a:cs typeface="DejaVu Sans Mono"/>
                        </a:rPr>
                        <a:t>16</a:t>
                      </a:r>
                      <a:endParaRPr sz="750" dirty="0">
                        <a:latin typeface="DejaVu Sans Mono"/>
                        <a:cs typeface="DejaVu Sans Mono"/>
                      </a:endParaRPr>
                    </a:p>
                  </a:txBody>
                  <a:tcPr marL="0" marR="0" marT="0" marB="0"/>
                </a:tc>
                <a:extLst>
                  <a:ext uri="{0D108BD9-81ED-4DB2-BD59-A6C34878D82A}">
                    <a16:rowId xmlns:a16="http://schemas.microsoft.com/office/drawing/2014/main" val="10005"/>
                  </a:ext>
                </a:extLst>
              </a:tr>
            </a:tbl>
          </a:graphicData>
        </a:graphic>
      </p:graphicFrame>
      <p:sp>
        <p:nvSpPr>
          <p:cNvPr id="12" name="object 12"/>
          <p:cNvSpPr/>
          <p:nvPr/>
        </p:nvSpPr>
        <p:spPr>
          <a:xfrm>
            <a:off x="789841" y="8928431"/>
            <a:ext cx="6521109" cy="1632126"/>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33608" y="7413421"/>
            <a:ext cx="563552" cy="556239"/>
          </a:xfrm>
          <a:prstGeom prst="rect">
            <a:avLst/>
          </a:prstGeom>
          <a:blipFill>
            <a:blip r:embed="rId6" cstate="print"/>
            <a:stretch>
              <a:fillRect/>
            </a:stretch>
          </a:blipFill>
        </p:spPr>
        <p:txBody>
          <a:bodyPr wrap="square" lIns="0" tIns="0" rIns="0" bIns="0" rtlCol="0"/>
          <a:lstStyle/>
          <a:p>
            <a:endParaRPr/>
          </a:p>
        </p:txBody>
      </p:sp>
      <p:graphicFrame>
        <p:nvGraphicFramePr>
          <p:cNvPr id="14" name="object 14"/>
          <p:cNvGraphicFramePr>
            <a:graphicFrameLocks noGrp="1"/>
          </p:cNvGraphicFramePr>
          <p:nvPr/>
        </p:nvGraphicFramePr>
        <p:xfrm>
          <a:off x="786182" y="7417086"/>
          <a:ext cx="6517640" cy="1284938"/>
        </p:xfrm>
        <a:graphic>
          <a:graphicData uri="http://schemas.openxmlformats.org/drawingml/2006/table">
            <a:tbl>
              <a:tblPr firstRow="1" bandRow="1">
                <a:tableStyleId>{2D5ABB26-0587-4C30-8999-92F81FD0307C}</a:tableStyleId>
              </a:tblPr>
              <a:tblGrid>
                <a:gridCol w="1180465">
                  <a:extLst>
                    <a:ext uri="{9D8B030D-6E8A-4147-A177-3AD203B41FA5}">
                      <a16:colId xmlns:a16="http://schemas.microsoft.com/office/drawing/2014/main" val="20000"/>
                    </a:ext>
                  </a:extLst>
                </a:gridCol>
                <a:gridCol w="533717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25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12</a:t>
                      </a:r>
                      <a:r>
                        <a:rPr sz="750" spc="-5" dirty="0">
                          <a:solidFill>
                            <a:srgbClr val="0054AA"/>
                          </a:solidFill>
                          <a:latin typeface="DejaVu Sans Mono"/>
                          <a:cs typeface="DejaVu Sans Mono"/>
                        </a:rPr>
                        <a:t>))</a:t>
                      </a:r>
                      <a:endParaRPr sz="750">
                        <a:latin typeface="DejaVu Sans Mono"/>
                        <a:cs typeface="DejaVu Sans Mono"/>
                      </a:endParaRPr>
                    </a:p>
                    <a:p>
                      <a:pPr marL="81280" marR="48069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'6 How many times you have made an online purchase in the past </a:t>
                      </a:r>
                      <a:r>
                        <a:rPr sz="750" dirty="0">
                          <a:solidFill>
                            <a:srgbClr val="BA2121"/>
                          </a:solidFill>
                          <a:latin typeface="DejaVu Sans Mono"/>
                          <a:cs typeface="DejaVu Sans Mono"/>
                        </a:rPr>
                        <a:t>1 </a:t>
                      </a:r>
                      <a:r>
                        <a:rPr sz="750" spc="-5" dirty="0">
                          <a:solidFill>
                            <a:srgbClr val="BA2121"/>
                          </a:solidFill>
                          <a:latin typeface="DejaVu Sans Mono"/>
                          <a:cs typeface="DejaVu Sans Mono"/>
                        </a:rPr>
                        <a:t>year?'</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'6 How many times you have made an online purchase in the past </a:t>
                      </a:r>
                      <a:r>
                        <a:rPr sz="750" dirty="0">
                          <a:solidFill>
                            <a:srgbClr val="BA2121"/>
                          </a:solidFill>
                          <a:latin typeface="DejaVu Sans Mono"/>
                          <a:cs typeface="DejaVu Sans Mono"/>
                        </a:rPr>
                        <a:t>1</a:t>
                      </a:r>
                      <a:r>
                        <a:rPr sz="750" spc="-30" dirty="0">
                          <a:solidFill>
                            <a:srgbClr val="BA2121"/>
                          </a:solidFill>
                          <a:latin typeface="DejaVu Sans Mono"/>
                          <a:cs typeface="DejaVu Sans Mono"/>
                        </a:rPr>
                        <a:t> </a:t>
                      </a:r>
                      <a:r>
                        <a:rPr sz="750" spc="-5" dirty="0">
                          <a:solidFill>
                            <a:srgbClr val="BA2121"/>
                          </a:solidFill>
                          <a:latin typeface="DejaVu Sans Mono"/>
                          <a:cs typeface="DejaVu Sans Mono"/>
                        </a:rPr>
                        <a:t>year?'</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Less than 10</a:t>
                      </a:r>
                      <a:r>
                        <a:rPr sz="750" spc="-55" dirty="0">
                          <a:latin typeface="DejaVu Sans Mono"/>
                          <a:cs typeface="DejaVu Sans Mono"/>
                        </a:rPr>
                        <a:t> </a:t>
                      </a:r>
                      <a:r>
                        <a:rPr sz="750" spc="-5" dirty="0">
                          <a:latin typeface="DejaVu Sans Mono"/>
                          <a:cs typeface="DejaVu Sans Mono"/>
                        </a:rPr>
                        <a:t>times</a:t>
                      </a:r>
                      <a:endParaRPr sz="750">
                        <a:latin typeface="DejaVu Sans Mono"/>
                        <a:cs typeface="DejaVu Sans Mono"/>
                      </a:endParaRPr>
                    </a:p>
                  </a:txBody>
                  <a:tcPr marL="0" marR="0" marT="32384" marB="0">
                    <a:lnT w="9525">
                      <a:solidFill>
                        <a:srgbClr val="DFDFDF"/>
                      </a:solidFill>
                      <a:prstDash val="solid"/>
                    </a:lnT>
                  </a:tcPr>
                </a:tc>
                <a:tc>
                  <a:txBody>
                    <a:bodyPr/>
                    <a:lstStyle/>
                    <a:p>
                      <a:pPr marR="5043170" algn="r">
                        <a:lnSpc>
                          <a:spcPts val="850"/>
                        </a:lnSpc>
                        <a:spcBef>
                          <a:spcPts val="254"/>
                        </a:spcBef>
                      </a:pPr>
                      <a:r>
                        <a:rPr sz="750" spc="-5" dirty="0">
                          <a:latin typeface="DejaVu Sans Mono"/>
                          <a:cs typeface="DejaVu Sans Mono"/>
                        </a:rPr>
                        <a:t>11</a:t>
                      </a:r>
                      <a:r>
                        <a:rPr sz="750" dirty="0">
                          <a:latin typeface="DejaVu Sans Mono"/>
                          <a:cs typeface="DejaVu Sans Mono"/>
                        </a:rPr>
                        <a:t>4</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31-40</a:t>
                      </a:r>
                      <a:r>
                        <a:rPr sz="750" spc="-15" dirty="0">
                          <a:latin typeface="DejaVu Sans Mono"/>
                          <a:cs typeface="DejaVu Sans Mono"/>
                        </a:rPr>
                        <a:t> </a:t>
                      </a:r>
                      <a:r>
                        <a:rPr sz="750" spc="-5" dirty="0">
                          <a:latin typeface="DejaVu Sans Mono"/>
                          <a:cs typeface="DejaVu Sans Mono"/>
                        </a:rPr>
                        <a:t>times</a:t>
                      </a:r>
                      <a:endParaRPr sz="750">
                        <a:latin typeface="DejaVu Sans Mono"/>
                        <a:cs typeface="DejaVu Sans Mono"/>
                      </a:endParaRPr>
                    </a:p>
                  </a:txBody>
                  <a:tcPr marL="0" marR="0" marT="0" marB="0"/>
                </a:tc>
                <a:tc>
                  <a:txBody>
                    <a:bodyPr/>
                    <a:lstStyle/>
                    <a:p>
                      <a:pPr marR="5043170" algn="r">
                        <a:lnSpc>
                          <a:spcPts val="819"/>
                        </a:lnSpc>
                      </a:pPr>
                      <a:r>
                        <a:rPr sz="750" spc="-5" dirty="0">
                          <a:latin typeface="DejaVu Sans Mono"/>
                          <a:cs typeface="DejaVu Sans Mono"/>
                        </a:rPr>
                        <a:t>6</a:t>
                      </a:r>
                      <a:r>
                        <a:rPr sz="750" dirty="0">
                          <a:latin typeface="DejaVu Sans Mono"/>
                          <a:cs typeface="DejaVu Sans Mono"/>
                        </a:rPr>
                        <a:t>3</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41 times and</a:t>
                      </a:r>
                      <a:r>
                        <a:rPr sz="750" spc="-55" dirty="0">
                          <a:latin typeface="DejaVu Sans Mono"/>
                          <a:cs typeface="DejaVu Sans Mono"/>
                        </a:rPr>
                        <a:t> </a:t>
                      </a:r>
                      <a:r>
                        <a:rPr sz="750" spc="-5" dirty="0">
                          <a:latin typeface="DejaVu Sans Mono"/>
                          <a:cs typeface="DejaVu Sans Mono"/>
                        </a:rPr>
                        <a:t>above</a:t>
                      </a:r>
                      <a:endParaRPr sz="750">
                        <a:latin typeface="DejaVu Sans Mono"/>
                        <a:cs typeface="DejaVu Sans Mono"/>
                      </a:endParaRPr>
                    </a:p>
                  </a:txBody>
                  <a:tcPr marL="0" marR="0" marT="0" marB="0"/>
                </a:tc>
                <a:tc>
                  <a:txBody>
                    <a:bodyPr/>
                    <a:lstStyle/>
                    <a:p>
                      <a:pPr marR="5043170" algn="r">
                        <a:lnSpc>
                          <a:spcPts val="819"/>
                        </a:lnSpc>
                      </a:pPr>
                      <a:r>
                        <a:rPr sz="750" spc="-5" dirty="0">
                          <a:latin typeface="DejaVu Sans Mono"/>
                          <a:cs typeface="DejaVu Sans Mono"/>
                        </a:rPr>
                        <a:t>4</a:t>
                      </a:r>
                      <a:r>
                        <a:rPr sz="750" dirty="0">
                          <a:latin typeface="DejaVu Sans Mono"/>
                          <a:cs typeface="DejaVu Sans Mono"/>
                        </a:rPr>
                        <a:t>7</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11-20</a:t>
                      </a:r>
                      <a:r>
                        <a:rPr sz="750" spc="-15" dirty="0">
                          <a:latin typeface="DejaVu Sans Mono"/>
                          <a:cs typeface="DejaVu Sans Mono"/>
                        </a:rPr>
                        <a:t> </a:t>
                      </a:r>
                      <a:r>
                        <a:rPr sz="750" spc="-5" dirty="0">
                          <a:latin typeface="DejaVu Sans Mono"/>
                          <a:cs typeface="DejaVu Sans Mono"/>
                        </a:rPr>
                        <a:t>times</a:t>
                      </a:r>
                      <a:endParaRPr sz="750">
                        <a:latin typeface="DejaVu Sans Mono"/>
                        <a:cs typeface="DejaVu Sans Mono"/>
                      </a:endParaRPr>
                    </a:p>
                  </a:txBody>
                  <a:tcPr marL="0" marR="0" marT="0" marB="0"/>
                </a:tc>
                <a:tc>
                  <a:txBody>
                    <a:bodyPr/>
                    <a:lstStyle/>
                    <a:p>
                      <a:pPr marR="5043170" algn="r">
                        <a:lnSpc>
                          <a:spcPts val="819"/>
                        </a:lnSpc>
                      </a:pPr>
                      <a:r>
                        <a:rPr sz="750" spc="-5" dirty="0">
                          <a:latin typeface="DejaVu Sans Mono"/>
                          <a:cs typeface="DejaVu Sans Mono"/>
                        </a:rPr>
                        <a:t>2</a:t>
                      </a:r>
                      <a:r>
                        <a:rPr sz="750" dirty="0">
                          <a:latin typeface="DejaVu Sans Mono"/>
                          <a:cs typeface="DejaVu Sans Mono"/>
                        </a:rPr>
                        <a:t>9</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7101">
                <a:tc>
                  <a:txBody>
                    <a:bodyPr/>
                    <a:lstStyle/>
                    <a:p>
                      <a:pPr marL="36195">
                        <a:lnSpc>
                          <a:spcPts val="819"/>
                        </a:lnSpc>
                      </a:pPr>
                      <a:r>
                        <a:rPr sz="750" spc="-5" dirty="0">
                          <a:latin typeface="DejaVu Sans Mono"/>
                          <a:cs typeface="DejaVu Sans Mono"/>
                        </a:rPr>
                        <a:t>21-30</a:t>
                      </a:r>
                      <a:r>
                        <a:rPr sz="750" spc="-15" dirty="0">
                          <a:latin typeface="DejaVu Sans Mono"/>
                          <a:cs typeface="DejaVu Sans Mono"/>
                        </a:rPr>
                        <a:t> </a:t>
                      </a:r>
                      <a:r>
                        <a:rPr sz="750" spc="-5" dirty="0">
                          <a:latin typeface="DejaVu Sans Mono"/>
                          <a:cs typeface="DejaVu Sans Mono"/>
                        </a:rPr>
                        <a:t>times</a:t>
                      </a:r>
                      <a:endParaRPr sz="750">
                        <a:latin typeface="DejaVu Sans Mono"/>
                        <a:cs typeface="DejaVu Sans Mono"/>
                      </a:endParaRPr>
                    </a:p>
                  </a:txBody>
                  <a:tcPr marL="0" marR="0" marT="0" marB="0"/>
                </a:tc>
                <a:tc>
                  <a:txBody>
                    <a:bodyPr/>
                    <a:lstStyle/>
                    <a:p>
                      <a:pPr marR="5043170" algn="r">
                        <a:lnSpc>
                          <a:spcPts val="819"/>
                        </a:lnSpc>
                      </a:pPr>
                      <a:r>
                        <a:rPr sz="750" spc="-5" dirty="0">
                          <a:latin typeface="DejaVu Sans Mono"/>
                          <a:cs typeface="DejaVu Sans Mono"/>
                        </a:rPr>
                        <a:t>1</a:t>
                      </a:r>
                      <a:r>
                        <a:rPr sz="750" dirty="0">
                          <a:latin typeface="DejaVu Sans Mono"/>
                          <a:cs typeface="DejaVu Sans Mono"/>
                        </a:rPr>
                        <a:t>0</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r h="113928">
                <a:tc>
                  <a:txBody>
                    <a:bodyPr/>
                    <a:lstStyle/>
                    <a:p>
                      <a:pPr marL="36195">
                        <a:lnSpc>
                          <a:spcPts val="795"/>
                        </a:lnSpc>
                      </a:pPr>
                      <a:r>
                        <a:rPr sz="750" spc="-5" dirty="0">
                          <a:latin typeface="DejaVu Sans Mono"/>
                          <a:cs typeface="DejaVu Sans Mono"/>
                        </a:rPr>
                        <a:t>42 times and</a:t>
                      </a:r>
                      <a:r>
                        <a:rPr sz="750" spc="-55" dirty="0">
                          <a:latin typeface="DejaVu Sans Mono"/>
                          <a:cs typeface="DejaVu Sans Mono"/>
                        </a:rPr>
                        <a:t> </a:t>
                      </a:r>
                      <a:r>
                        <a:rPr sz="750" spc="-5" dirty="0">
                          <a:latin typeface="DejaVu Sans Mono"/>
                          <a:cs typeface="DejaVu Sans Mono"/>
                        </a:rPr>
                        <a:t>above</a:t>
                      </a:r>
                      <a:endParaRPr sz="750">
                        <a:latin typeface="DejaVu Sans Mono"/>
                        <a:cs typeface="DejaVu Sans Mono"/>
                      </a:endParaRPr>
                    </a:p>
                  </a:txBody>
                  <a:tcPr marL="0" marR="0" marT="0" marB="0"/>
                </a:tc>
                <a:tc>
                  <a:txBody>
                    <a:bodyPr/>
                    <a:lstStyle/>
                    <a:p>
                      <a:pPr marR="5043170" algn="r">
                        <a:lnSpc>
                          <a:spcPts val="795"/>
                        </a:lnSpc>
                      </a:pPr>
                      <a:r>
                        <a:rPr sz="750" dirty="0">
                          <a:latin typeface="DejaVu Sans Mono"/>
                          <a:cs typeface="DejaVu Sans Mono"/>
                        </a:rPr>
                        <a:t>6</a:t>
                      </a:r>
                      <a:endParaRPr sz="750">
                        <a:latin typeface="DejaVu Sans Mono"/>
                        <a:cs typeface="DejaVu Sans Mono"/>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6521109" cy="150766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82650" y="1649834"/>
            <a:ext cx="6231255" cy="473912"/>
          </a:xfrm>
          <a:prstGeom prst="rect">
            <a:avLst/>
          </a:prstGeom>
        </p:spPr>
        <p:txBody>
          <a:bodyPr vert="horz" wrap="square" lIns="0" tIns="12065" rIns="0" bIns="0" rtlCol="0">
            <a:spAutoFit/>
          </a:bodyPr>
          <a:lstStyle/>
          <a:p>
            <a:pPr marL="12700" marR="5080">
              <a:lnSpc>
                <a:spcPct val="132100"/>
              </a:lnSpc>
              <a:spcBef>
                <a:spcPts val="95"/>
              </a:spcBef>
            </a:pPr>
            <a:r>
              <a:rPr sz="1200" spc="-5" dirty="0">
                <a:solidFill>
                  <a:schemeClr val="accent2"/>
                </a:solidFill>
                <a:latin typeface="Arial"/>
                <a:cs typeface="Arial"/>
              </a:rPr>
              <a:t>There are </a:t>
            </a:r>
            <a:r>
              <a:rPr sz="1200" dirty="0">
                <a:solidFill>
                  <a:schemeClr val="accent2"/>
                </a:solidFill>
                <a:latin typeface="Arial"/>
                <a:cs typeface="Arial"/>
              </a:rPr>
              <a:t>max </a:t>
            </a:r>
            <a:r>
              <a:rPr sz="1200" spc="-5" dirty="0">
                <a:solidFill>
                  <a:schemeClr val="accent2"/>
                </a:solidFill>
                <a:latin typeface="Arial"/>
                <a:cs typeface="Arial"/>
              </a:rPr>
              <a:t>people(114) </a:t>
            </a:r>
            <a:r>
              <a:rPr sz="1200" dirty="0">
                <a:solidFill>
                  <a:schemeClr val="accent2"/>
                </a:solidFill>
                <a:latin typeface="Arial"/>
                <a:cs typeface="Arial"/>
              </a:rPr>
              <a:t>who purchased (Less </a:t>
            </a:r>
            <a:r>
              <a:rPr sz="1200" spc="-5" dirty="0">
                <a:solidFill>
                  <a:schemeClr val="accent2"/>
                </a:solidFill>
                <a:latin typeface="Arial"/>
                <a:cs typeface="Arial"/>
              </a:rPr>
              <a:t>than </a:t>
            </a:r>
            <a:r>
              <a:rPr sz="1200" dirty="0">
                <a:solidFill>
                  <a:schemeClr val="accent2"/>
                </a:solidFill>
                <a:latin typeface="Arial"/>
                <a:cs typeface="Arial"/>
              </a:rPr>
              <a:t>10 </a:t>
            </a:r>
            <a:r>
              <a:rPr sz="1200" spc="-5" dirty="0">
                <a:solidFill>
                  <a:schemeClr val="accent2"/>
                </a:solidFill>
                <a:latin typeface="Arial"/>
                <a:cs typeface="Arial"/>
              </a:rPr>
              <a:t>times) online </a:t>
            </a:r>
            <a:r>
              <a:rPr sz="1200" dirty="0">
                <a:solidFill>
                  <a:schemeClr val="accent2"/>
                </a:solidFill>
                <a:latin typeface="Arial"/>
                <a:cs typeface="Arial"/>
              </a:rPr>
              <a:t>in </a:t>
            </a:r>
            <a:r>
              <a:rPr sz="1200" spc="-5" dirty="0">
                <a:solidFill>
                  <a:schemeClr val="accent2"/>
                </a:solidFill>
                <a:latin typeface="Arial"/>
                <a:cs typeface="Arial"/>
              </a:rPr>
              <a:t>the </a:t>
            </a:r>
            <a:r>
              <a:rPr sz="1200" dirty="0">
                <a:solidFill>
                  <a:schemeClr val="accent2"/>
                </a:solidFill>
                <a:latin typeface="Arial"/>
                <a:cs typeface="Arial"/>
              </a:rPr>
              <a:t>past 1 year however </a:t>
            </a:r>
            <a:r>
              <a:rPr sz="1200" spc="-5" dirty="0">
                <a:solidFill>
                  <a:schemeClr val="accent2"/>
                </a:solidFill>
                <a:latin typeface="Arial"/>
                <a:cs typeface="Arial"/>
              </a:rPr>
              <a:t>there are </a:t>
            </a:r>
            <a:r>
              <a:rPr sz="1200" dirty="0">
                <a:solidFill>
                  <a:schemeClr val="accent2"/>
                </a:solidFill>
                <a:latin typeface="Arial"/>
                <a:cs typeface="Arial"/>
              </a:rPr>
              <a:t>120+ </a:t>
            </a:r>
            <a:r>
              <a:rPr sz="1200" spc="-5" dirty="0">
                <a:solidFill>
                  <a:schemeClr val="accent2"/>
                </a:solidFill>
                <a:latin typeface="Arial"/>
                <a:cs typeface="Arial"/>
              </a:rPr>
              <a:t>people </a:t>
            </a:r>
            <a:r>
              <a:rPr sz="1200" dirty="0">
                <a:solidFill>
                  <a:schemeClr val="accent2"/>
                </a:solidFill>
                <a:latin typeface="Arial"/>
                <a:cs typeface="Arial"/>
              </a:rPr>
              <a:t>who purchased  more </a:t>
            </a:r>
            <a:r>
              <a:rPr sz="1200" spc="-5" dirty="0">
                <a:solidFill>
                  <a:schemeClr val="accent2"/>
                </a:solidFill>
                <a:latin typeface="Arial"/>
                <a:cs typeface="Arial"/>
              </a:rPr>
              <a:t>than </a:t>
            </a:r>
            <a:r>
              <a:rPr sz="1200" dirty="0">
                <a:solidFill>
                  <a:schemeClr val="accent2"/>
                </a:solidFill>
                <a:latin typeface="Arial"/>
                <a:cs typeface="Arial"/>
              </a:rPr>
              <a:t>31 </a:t>
            </a:r>
            <a:r>
              <a:rPr sz="1200" spc="-5" dirty="0">
                <a:solidFill>
                  <a:schemeClr val="accent2"/>
                </a:solidFill>
                <a:latin typeface="Arial"/>
                <a:cs typeface="Arial"/>
              </a:rPr>
              <a:t>items </a:t>
            </a:r>
            <a:r>
              <a:rPr sz="1200" dirty="0">
                <a:solidFill>
                  <a:schemeClr val="accent2"/>
                </a:solidFill>
                <a:latin typeface="Arial"/>
                <a:cs typeface="Arial"/>
              </a:rPr>
              <a:t>in a</a:t>
            </a:r>
            <a:r>
              <a:rPr sz="1200" spc="5" dirty="0">
                <a:solidFill>
                  <a:schemeClr val="accent2"/>
                </a:solidFill>
                <a:latin typeface="Arial"/>
                <a:cs typeface="Arial"/>
              </a:rPr>
              <a:t> </a:t>
            </a:r>
            <a:r>
              <a:rPr sz="1200" dirty="0">
                <a:solidFill>
                  <a:schemeClr val="accent2"/>
                </a:solidFill>
                <a:latin typeface="Arial"/>
                <a:cs typeface="Arial"/>
              </a:rPr>
              <a:t>year</a:t>
            </a:r>
          </a:p>
        </p:txBody>
      </p:sp>
      <p:sp>
        <p:nvSpPr>
          <p:cNvPr id="4" name="object 4"/>
          <p:cNvSpPr txBox="1"/>
          <p:nvPr/>
        </p:nvSpPr>
        <p:spPr>
          <a:xfrm>
            <a:off x="813736" y="3550973"/>
            <a:ext cx="4371340" cy="13970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a:t>
            </a:r>
            <a:r>
              <a:rPr sz="750" dirty="0">
                <a:latin typeface="DejaVu Sans Mono"/>
                <a:cs typeface="DejaVu Sans Mono"/>
              </a:rPr>
              <a:t>8 </a:t>
            </a:r>
            <a:r>
              <a:rPr sz="750" spc="-5" dirty="0">
                <a:latin typeface="DejaVu Sans Mono"/>
                <a:cs typeface="DejaVu Sans Mono"/>
              </a:rPr>
              <a:t>Which device do you use to access the online shopping?, dtype:</a:t>
            </a:r>
            <a:r>
              <a:rPr sz="750" spc="-4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5" name="object 5"/>
          <p:cNvSpPr/>
          <p:nvPr/>
        </p:nvSpPr>
        <p:spPr>
          <a:xfrm>
            <a:off x="789841" y="3688118"/>
            <a:ext cx="5122009" cy="232005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195386" y="6132140"/>
            <a:ext cx="5249864"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chemeClr val="accent2"/>
                </a:solidFill>
                <a:latin typeface="Arial"/>
                <a:cs typeface="Arial"/>
              </a:rPr>
              <a:t>Mostly people </a:t>
            </a:r>
            <a:r>
              <a:rPr sz="1400" dirty="0">
                <a:solidFill>
                  <a:schemeClr val="accent2"/>
                </a:solidFill>
                <a:latin typeface="Arial"/>
                <a:cs typeface="Arial"/>
              </a:rPr>
              <a:t>uses </a:t>
            </a:r>
            <a:r>
              <a:rPr sz="1400" spc="-5" dirty="0">
                <a:solidFill>
                  <a:schemeClr val="accent2"/>
                </a:solidFill>
                <a:latin typeface="Arial"/>
                <a:cs typeface="Arial"/>
              </a:rPr>
              <a:t>their phones </a:t>
            </a:r>
            <a:r>
              <a:rPr sz="1400" dirty="0">
                <a:solidFill>
                  <a:schemeClr val="accent2"/>
                </a:solidFill>
                <a:latin typeface="Arial"/>
                <a:cs typeface="Arial"/>
              </a:rPr>
              <a:t>or </a:t>
            </a:r>
            <a:r>
              <a:rPr sz="1400" spc="-5" dirty="0">
                <a:solidFill>
                  <a:schemeClr val="accent2"/>
                </a:solidFill>
                <a:latin typeface="Arial"/>
                <a:cs typeface="Arial"/>
              </a:rPr>
              <a:t>lapies for online</a:t>
            </a:r>
            <a:r>
              <a:rPr sz="1400" spc="114" dirty="0">
                <a:solidFill>
                  <a:schemeClr val="accent2"/>
                </a:solidFill>
                <a:latin typeface="Arial"/>
                <a:cs typeface="Arial"/>
              </a:rPr>
              <a:t> </a:t>
            </a:r>
            <a:r>
              <a:rPr sz="1400" spc="-5" dirty="0">
                <a:solidFill>
                  <a:schemeClr val="accent2"/>
                </a:solidFill>
                <a:latin typeface="Arial"/>
                <a:cs typeface="Arial"/>
              </a:rPr>
              <a:t>shopping</a:t>
            </a:r>
            <a:endParaRPr sz="1400" dirty="0">
              <a:solidFill>
                <a:schemeClr val="accent2"/>
              </a:solidFill>
              <a:latin typeface="Arial"/>
              <a:cs typeface="Arial"/>
            </a:endParaRPr>
          </a:p>
        </p:txBody>
      </p:sp>
      <p:sp>
        <p:nvSpPr>
          <p:cNvPr id="7" name="object 7"/>
          <p:cNvSpPr txBox="1"/>
          <p:nvPr/>
        </p:nvSpPr>
        <p:spPr>
          <a:xfrm>
            <a:off x="813736" y="7876424"/>
            <a:ext cx="4371340"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11 What browser do you run on your device to access the</a:t>
            </a:r>
            <a:r>
              <a:rPr sz="750" spc="-35" dirty="0">
                <a:latin typeface="DejaVu Sans Mono"/>
                <a:cs typeface="DejaVu Sans Mono"/>
              </a:rPr>
              <a:t> </a:t>
            </a:r>
            <a:r>
              <a:rPr sz="750" spc="-5" dirty="0">
                <a:latin typeface="DejaVu Sans Mono"/>
                <a:cs typeface="DejaVu Sans Mono"/>
              </a:rPr>
              <a:t>website?\t\t\t</a:t>
            </a:r>
            <a:endParaRPr sz="750">
              <a:latin typeface="DejaVu Sans Mono"/>
              <a:cs typeface="DejaVu Sans Mono"/>
            </a:endParaRPr>
          </a:p>
          <a:p>
            <a:pPr marL="12700">
              <a:lnSpc>
                <a:spcPct val="100000"/>
              </a:lnSpc>
              <a:spcBef>
                <a:spcPts val="20"/>
              </a:spcBef>
            </a:pPr>
            <a:r>
              <a:rPr sz="750" dirty="0">
                <a:latin typeface="DejaVu Sans Mono"/>
                <a:cs typeface="DejaVu Sans Mono"/>
              </a:rPr>
              <a:t>, </a:t>
            </a:r>
            <a:r>
              <a:rPr sz="750" spc="-5" dirty="0">
                <a:latin typeface="DejaVu Sans Mono"/>
                <a:cs typeface="DejaVu Sans Mono"/>
              </a:rPr>
              <a:t>dtype:</a:t>
            </a:r>
            <a:r>
              <a:rPr sz="750" spc="-1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8" name="object 8"/>
          <p:cNvSpPr/>
          <p:nvPr/>
        </p:nvSpPr>
        <p:spPr>
          <a:xfrm>
            <a:off x="233608" y="2509757"/>
            <a:ext cx="563552" cy="556254"/>
          </a:xfrm>
          <a:prstGeom prst="rect">
            <a:avLst/>
          </a:prstGeom>
          <a:blipFill>
            <a:blip r:embed="rId4"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nvGraphicFramePr>
        <p:xfrm>
          <a:off x="786182" y="2513417"/>
          <a:ext cx="6517005" cy="1050736"/>
        </p:xfrm>
        <a:graphic>
          <a:graphicData uri="http://schemas.openxmlformats.org/drawingml/2006/table">
            <a:tbl>
              <a:tblPr firstRow="1" bandRow="1">
                <a:tableStyleId>{2D5ABB26-0587-4C30-8999-92F81FD0307C}</a:tableStyleId>
              </a:tblPr>
              <a:tblGrid>
                <a:gridCol w="722630">
                  <a:extLst>
                    <a:ext uri="{9D8B030D-6E8A-4147-A177-3AD203B41FA5}">
                      <a16:colId xmlns:a16="http://schemas.microsoft.com/office/drawing/2014/main" val="20000"/>
                    </a:ext>
                  </a:extLst>
                </a:gridCol>
                <a:gridCol w="579437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22428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'8 Which device do you use to access the online shopping?'</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 </a:t>
                      </a:r>
                      <a:r>
                        <a:rPr sz="750" b="1" dirty="0">
                          <a:solidFill>
                            <a:srgbClr val="AA21FF"/>
                          </a:solidFill>
                          <a:latin typeface="DejaVu Sans Mono"/>
                          <a:cs typeface="DejaVu Sans Mono"/>
                        </a:rPr>
                        <a:t>= </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'8 Which device do you use to access the online</a:t>
                      </a:r>
                      <a:r>
                        <a:rPr sz="750" spc="-35" dirty="0">
                          <a:solidFill>
                            <a:srgbClr val="BA2121"/>
                          </a:solidFill>
                          <a:latin typeface="DejaVu Sans Mono"/>
                          <a:cs typeface="DejaVu Sans Mono"/>
                        </a:rPr>
                        <a:t> </a:t>
                      </a:r>
                      <a:r>
                        <a:rPr sz="750" spc="-5" dirty="0">
                          <a:solidFill>
                            <a:srgbClr val="BA2121"/>
                          </a:solidFill>
                          <a:latin typeface="DejaVu Sans Mono"/>
                          <a:cs typeface="DejaVu Sans Mono"/>
                        </a:rPr>
                        <a:t>shopping?'</a:t>
                      </a:r>
                      <a:r>
                        <a:rPr sz="750" spc="-5" dirty="0">
                          <a:solidFill>
                            <a:srgbClr val="0054AA"/>
                          </a:solidFill>
                          <a:latin typeface="DejaVu Sans Mono"/>
                          <a:cs typeface="DejaVu Sans Mono"/>
                        </a:rPr>
                        <a: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value_counts</a:t>
                      </a:r>
                      <a:r>
                        <a:rPr sz="750" spc="-5" dirty="0">
                          <a:solidFill>
                            <a:srgbClr val="0054AA"/>
                          </a:solidFill>
                          <a:latin typeface="DejaVu Sans Mono"/>
                          <a:cs typeface="DejaVu Sans Mono"/>
                        </a:rPr>
                        <a: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Smartphone</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141</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Laptop</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86</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Desktop</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30</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3928">
                <a:tc>
                  <a:txBody>
                    <a:bodyPr/>
                    <a:lstStyle/>
                    <a:p>
                      <a:pPr marL="36195">
                        <a:lnSpc>
                          <a:spcPts val="795"/>
                        </a:lnSpc>
                      </a:pPr>
                      <a:r>
                        <a:rPr sz="750" spc="-5" dirty="0">
                          <a:latin typeface="DejaVu Sans Mono"/>
                          <a:cs typeface="DejaVu Sans Mono"/>
                        </a:rPr>
                        <a:t>Tablet</a:t>
                      </a:r>
                      <a:endParaRPr sz="750">
                        <a:latin typeface="DejaVu Sans Mono"/>
                        <a:cs typeface="DejaVu Sans Mono"/>
                      </a:endParaRPr>
                    </a:p>
                  </a:txBody>
                  <a:tcPr marL="0" marR="0" marT="0" marB="0"/>
                </a:tc>
                <a:tc>
                  <a:txBody>
                    <a:bodyPr/>
                    <a:lstStyle/>
                    <a:p>
                      <a:pPr marL="171450">
                        <a:lnSpc>
                          <a:spcPts val="795"/>
                        </a:lnSpc>
                      </a:pPr>
                      <a:r>
                        <a:rPr sz="750" spc="-5" dirty="0">
                          <a:latin typeface="DejaVu Sans Mono"/>
                          <a:cs typeface="DejaVu Sans Mono"/>
                        </a:rPr>
                        <a:t>12</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bl>
          </a:graphicData>
        </a:graphic>
      </p:graphicFrame>
      <p:sp>
        <p:nvSpPr>
          <p:cNvPr id="10" name="object 10"/>
          <p:cNvSpPr/>
          <p:nvPr/>
        </p:nvSpPr>
        <p:spPr>
          <a:xfrm>
            <a:off x="789841" y="8233133"/>
            <a:ext cx="6218555" cy="232005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33608" y="6835208"/>
            <a:ext cx="563552" cy="556248"/>
          </a:xfrm>
          <a:prstGeom prst="rect">
            <a:avLst/>
          </a:prstGeom>
          <a:blipFill>
            <a:blip r:embed="rId6" cstate="print"/>
            <a:stretch>
              <a:fillRect/>
            </a:stretch>
          </a:blipFill>
        </p:spPr>
        <p:txBody>
          <a:bodyPr wrap="square" lIns="0" tIns="0" rIns="0" bIns="0" rtlCol="0"/>
          <a:lstStyle/>
          <a:p>
            <a:endParaRPr/>
          </a:p>
        </p:txBody>
      </p:sp>
      <p:graphicFrame>
        <p:nvGraphicFramePr>
          <p:cNvPr id="12" name="object 12"/>
          <p:cNvGraphicFramePr>
            <a:graphicFrameLocks noGrp="1"/>
          </p:cNvGraphicFramePr>
          <p:nvPr/>
        </p:nvGraphicFramePr>
        <p:xfrm>
          <a:off x="786182" y="6838867"/>
          <a:ext cx="6517005" cy="1050736"/>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55086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22428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'11 What browser do you run on your device to access the website?\t\t\t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'11 What browser do you run on your device to access the</a:t>
                      </a:r>
                      <a:r>
                        <a:rPr sz="750" spc="-25" dirty="0">
                          <a:solidFill>
                            <a:srgbClr val="BA2121"/>
                          </a:solidFill>
                          <a:latin typeface="DejaVu Sans Mono"/>
                          <a:cs typeface="DejaVu Sans Mono"/>
                        </a:rPr>
                        <a:t> </a:t>
                      </a:r>
                      <a:r>
                        <a:rPr sz="750" spc="-5" dirty="0">
                          <a:solidFill>
                            <a:srgbClr val="BA2121"/>
                          </a:solidFill>
                          <a:latin typeface="DejaVu Sans Mono"/>
                          <a:cs typeface="DejaVu Sans Mono"/>
                        </a:rPr>
                        <a:t>website?\t\t\t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Google</a:t>
                      </a:r>
                      <a:r>
                        <a:rPr sz="750" spc="-25" dirty="0">
                          <a:latin typeface="DejaVu Sans Mono"/>
                          <a:cs typeface="DejaVu Sans Mono"/>
                        </a:rPr>
                        <a:t> </a:t>
                      </a:r>
                      <a:r>
                        <a:rPr sz="750" spc="-5" dirty="0">
                          <a:latin typeface="DejaVu Sans Mono"/>
                          <a:cs typeface="DejaVu Sans Mono"/>
                        </a:rPr>
                        <a:t>chrome</a:t>
                      </a:r>
                      <a:endParaRPr sz="750">
                        <a:latin typeface="DejaVu Sans Mono"/>
                        <a:cs typeface="DejaVu Sans Mono"/>
                      </a:endParaRPr>
                    </a:p>
                  </a:txBody>
                  <a:tcPr marL="0" marR="0" marT="32384" marB="0">
                    <a:lnT w="9525">
                      <a:solidFill>
                        <a:srgbClr val="DFDFDF"/>
                      </a:solidFill>
                      <a:prstDash val="solid"/>
                    </a:lnT>
                  </a:tcPr>
                </a:tc>
                <a:tc>
                  <a:txBody>
                    <a:bodyPr/>
                    <a:lstStyle/>
                    <a:p>
                      <a:pPr marR="5214620" algn="r">
                        <a:lnSpc>
                          <a:spcPts val="850"/>
                        </a:lnSpc>
                        <a:spcBef>
                          <a:spcPts val="254"/>
                        </a:spcBef>
                      </a:pPr>
                      <a:r>
                        <a:rPr sz="750" spc="-5" dirty="0">
                          <a:latin typeface="DejaVu Sans Mono"/>
                          <a:cs typeface="DejaVu Sans Mono"/>
                        </a:rPr>
                        <a:t>21</a:t>
                      </a:r>
                      <a:r>
                        <a:rPr sz="750" dirty="0">
                          <a:latin typeface="DejaVu Sans Mono"/>
                          <a:cs typeface="DejaVu Sans Mono"/>
                        </a:rPr>
                        <a:t>6</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Safari</a:t>
                      </a:r>
                      <a:endParaRPr sz="750">
                        <a:latin typeface="DejaVu Sans Mono"/>
                        <a:cs typeface="DejaVu Sans Mono"/>
                      </a:endParaRPr>
                    </a:p>
                  </a:txBody>
                  <a:tcPr marL="0" marR="0" marT="0" marB="0"/>
                </a:tc>
                <a:tc>
                  <a:txBody>
                    <a:bodyPr/>
                    <a:lstStyle/>
                    <a:p>
                      <a:pPr marR="5214620" algn="r">
                        <a:lnSpc>
                          <a:spcPts val="819"/>
                        </a:lnSpc>
                      </a:pPr>
                      <a:r>
                        <a:rPr sz="750" spc="-5" dirty="0">
                          <a:latin typeface="DejaVu Sans Mono"/>
                          <a:cs typeface="DejaVu Sans Mono"/>
                        </a:rPr>
                        <a:t>4</a:t>
                      </a:r>
                      <a:r>
                        <a:rPr sz="750" dirty="0">
                          <a:latin typeface="DejaVu Sans Mono"/>
                          <a:cs typeface="DejaVu Sans Mono"/>
                        </a:rPr>
                        <a:t>0</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Opera</a:t>
                      </a:r>
                      <a:endParaRPr sz="750">
                        <a:latin typeface="DejaVu Sans Mono"/>
                        <a:cs typeface="DejaVu Sans Mono"/>
                      </a:endParaRPr>
                    </a:p>
                  </a:txBody>
                  <a:tcPr marL="0" marR="0" marT="0" marB="0"/>
                </a:tc>
                <a:tc>
                  <a:txBody>
                    <a:bodyPr/>
                    <a:lstStyle/>
                    <a:p>
                      <a:pPr marR="5214620" algn="r">
                        <a:lnSpc>
                          <a:spcPts val="819"/>
                        </a:lnSpc>
                      </a:pP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3928">
                <a:tc>
                  <a:txBody>
                    <a:bodyPr/>
                    <a:lstStyle/>
                    <a:p>
                      <a:pPr marL="36195">
                        <a:lnSpc>
                          <a:spcPts val="795"/>
                        </a:lnSpc>
                      </a:pPr>
                      <a:r>
                        <a:rPr sz="750" spc="-5" dirty="0">
                          <a:latin typeface="DejaVu Sans Mono"/>
                          <a:cs typeface="DejaVu Sans Mono"/>
                        </a:rPr>
                        <a:t>Mozilla</a:t>
                      </a:r>
                      <a:r>
                        <a:rPr sz="750" spc="-35" dirty="0">
                          <a:latin typeface="DejaVu Sans Mono"/>
                          <a:cs typeface="DejaVu Sans Mono"/>
                        </a:rPr>
                        <a:t> </a:t>
                      </a:r>
                      <a:r>
                        <a:rPr sz="750" spc="-5" dirty="0">
                          <a:latin typeface="DejaVu Sans Mono"/>
                          <a:cs typeface="DejaVu Sans Mono"/>
                        </a:rPr>
                        <a:t>Firefox</a:t>
                      </a:r>
                      <a:endParaRPr sz="750">
                        <a:latin typeface="DejaVu Sans Mono"/>
                        <a:cs typeface="DejaVu Sans Mono"/>
                      </a:endParaRPr>
                    </a:p>
                  </a:txBody>
                  <a:tcPr marL="0" marR="0" marT="0" marB="0"/>
                </a:tc>
                <a:tc>
                  <a:txBody>
                    <a:bodyPr/>
                    <a:lstStyle/>
                    <a:p>
                      <a:pPr marR="5214620" algn="r">
                        <a:lnSpc>
                          <a:spcPts val="795"/>
                        </a:lnSpc>
                      </a:pPr>
                      <a:r>
                        <a:rPr sz="750" dirty="0">
                          <a:latin typeface="DejaVu Sans Mono"/>
                          <a:cs typeface="DejaVu Sans Mono"/>
                        </a:rPr>
                        <a:t>5</a:t>
                      </a: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7140" y="352608"/>
            <a:ext cx="6011546"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chemeClr val="accent2"/>
                </a:solidFill>
                <a:latin typeface="Arial"/>
                <a:cs typeface="Arial"/>
              </a:rPr>
              <a:t>Most </a:t>
            </a:r>
            <a:r>
              <a:rPr sz="1400" spc="-5" dirty="0">
                <a:solidFill>
                  <a:schemeClr val="accent2"/>
                </a:solidFill>
                <a:latin typeface="Arial"/>
                <a:cs typeface="Arial"/>
              </a:rPr>
              <a:t>people </a:t>
            </a:r>
            <a:r>
              <a:rPr sz="1400" dirty="0">
                <a:solidFill>
                  <a:schemeClr val="accent2"/>
                </a:solidFill>
                <a:latin typeface="Arial"/>
                <a:cs typeface="Arial"/>
              </a:rPr>
              <a:t>using </a:t>
            </a:r>
            <a:r>
              <a:rPr sz="1400" spc="-5" dirty="0">
                <a:solidFill>
                  <a:schemeClr val="accent2"/>
                </a:solidFill>
                <a:latin typeface="Arial"/>
                <a:cs typeface="Arial"/>
              </a:rPr>
              <a:t>Google </a:t>
            </a:r>
            <a:r>
              <a:rPr sz="1400" dirty="0">
                <a:solidFill>
                  <a:schemeClr val="accent2"/>
                </a:solidFill>
                <a:latin typeface="Arial"/>
                <a:cs typeface="Arial"/>
              </a:rPr>
              <a:t>chrome </a:t>
            </a:r>
            <a:r>
              <a:rPr sz="1400" spc="-5" dirty="0">
                <a:solidFill>
                  <a:schemeClr val="accent2"/>
                </a:solidFill>
                <a:latin typeface="Arial"/>
                <a:cs typeface="Arial"/>
              </a:rPr>
              <a:t>browser </a:t>
            </a:r>
            <a:r>
              <a:rPr sz="1400" dirty="0">
                <a:solidFill>
                  <a:schemeClr val="accent2"/>
                </a:solidFill>
                <a:latin typeface="Arial"/>
                <a:cs typeface="Arial"/>
              </a:rPr>
              <a:t>to access </a:t>
            </a:r>
            <a:r>
              <a:rPr sz="1400" spc="-5" dirty="0">
                <a:solidFill>
                  <a:schemeClr val="accent2"/>
                </a:solidFill>
                <a:latin typeface="Arial"/>
                <a:cs typeface="Arial"/>
              </a:rPr>
              <a:t>the</a:t>
            </a:r>
            <a:r>
              <a:rPr sz="1400" spc="60" dirty="0">
                <a:solidFill>
                  <a:schemeClr val="accent2"/>
                </a:solidFill>
                <a:latin typeface="Arial"/>
                <a:cs typeface="Arial"/>
              </a:rPr>
              <a:t> </a:t>
            </a:r>
            <a:r>
              <a:rPr sz="1400" spc="-5" dirty="0">
                <a:solidFill>
                  <a:schemeClr val="accent2"/>
                </a:solidFill>
                <a:latin typeface="Arial"/>
                <a:cs typeface="Arial"/>
              </a:rPr>
              <a:t>website</a:t>
            </a:r>
            <a:endParaRPr sz="1400" dirty="0">
              <a:solidFill>
                <a:schemeClr val="accent2"/>
              </a:solidFill>
              <a:latin typeface="Arial"/>
              <a:cs typeface="Arial"/>
            </a:endParaRPr>
          </a:p>
        </p:txBody>
      </p:sp>
      <p:grpSp>
        <p:nvGrpSpPr>
          <p:cNvPr id="3" name="object 3"/>
          <p:cNvGrpSpPr/>
          <p:nvPr/>
        </p:nvGrpSpPr>
        <p:grpSpPr>
          <a:xfrm>
            <a:off x="233608" y="841027"/>
            <a:ext cx="7077709" cy="556895"/>
            <a:chOff x="233608" y="841027"/>
            <a:chExt cx="7077709" cy="556895"/>
          </a:xfrm>
        </p:grpSpPr>
        <p:sp>
          <p:nvSpPr>
            <p:cNvPr id="4" name="object 4"/>
            <p:cNvSpPr/>
            <p:nvPr/>
          </p:nvSpPr>
          <p:spPr>
            <a:xfrm>
              <a:off x="789841" y="841027"/>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5" name="object 5"/>
            <p:cNvSpPr/>
            <p:nvPr/>
          </p:nvSpPr>
          <p:spPr>
            <a:xfrm>
              <a:off x="789838" y="841031"/>
              <a:ext cx="6521450" cy="556260"/>
            </a:xfrm>
            <a:custGeom>
              <a:avLst/>
              <a:gdLst/>
              <a:ahLst/>
              <a:cxnLst/>
              <a:rect l="l" t="t" r="r" b="b"/>
              <a:pathLst>
                <a:path w="6521450" h="556260">
                  <a:moveTo>
                    <a:pt x="6521107" y="0"/>
                  </a:moveTo>
                  <a:lnTo>
                    <a:pt x="6513792" y="0"/>
                  </a:lnTo>
                  <a:lnTo>
                    <a:pt x="0" y="0"/>
                  </a:lnTo>
                  <a:lnTo>
                    <a:pt x="0" y="7315"/>
                  </a:lnTo>
                  <a:lnTo>
                    <a:pt x="6513792" y="7315"/>
                  </a:lnTo>
                  <a:lnTo>
                    <a:pt x="6513792" y="548919"/>
                  </a:lnTo>
                  <a:lnTo>
                    <a:pt x="0" y="548919"/>
                  </a:lnTo>
                  <a:lnTo>
                    <a:pt x="0" y="556234"/>
                  </a:lnTo>
                  <a:lnTo>
                    <a:pt x="6513792" y="556234"/>
                  </a:lnTo>
                  <a:lnTo>
                    <a:pt x="6521107" y="556234"/>
                  </a:lnTo>
                  <a:lnTo>
                    <a:pt x="6521107" y="548919"/>
                  </a:lnTo>
                  <a:lnTo>
                    <a:pt x="6521107" y="7315"/>
                  </a:lnTo>
                  <a:lnTo>
                    <a:pt x="6521107" y="0"/>
                  </a:lnTo>
                  <a:close/>
                </a:path>
              </a:pathLst>
            </a:custGeom>
            <a:solidFill>
              <a:srgbClr val="DFDFDF"/>
            </a:solidFill>
          </p:spPr>
          <p:txBody>
            <a:bodyPr wrap="square" lIns="0" tIns="0" rIns="0" bIns="0" rtlCol="0"/>
            <a:lstStyle/>
            <a:p>
              <a:endParaRPr/>
            </a:p>
          </p:txBody>
        </p:sp>
        <p:sp>
          <p:nvSpPr>
            <p:cNvPr id="6" name="object 6"/>
            <p:cNvSpPr/>
            <p:nvPr/>
          </p:nvSpPr>
          <p:spPr>
            <a:xfrm>
              <a:off x="233608" y="841027"/>
              <a:ext cx="563552" cy="556280"/>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813736" y="1413836"/>
            <a:ext cx="997585" cy="374015"/>
          </a:xfrm>
          <a:prstGeom prst="rect">
            <a:avLst/>
          </a:prstGeom>
        </p:spPr>
        <p:txBody>
          <a:bodyPr vert="horz" wrap="square" lIns="0" tIns="9525" rIns="0" bIns="0" rtlCol="0">
            <a:spAutoFit/>
          </a:bodyPr>
          <a:lstStyle/>
          <a:p>
            <a:pPr marL="12700" marR="5080">
              <a:lnSpc>
                <a:spcPct val="102499"/>
              </a:lnSpc>
              <a:spcBef>
                <a:spcPts val="75"/>
              </a:spcBef>
            </a:pPr>
            <a:r>
              <a:rPr sz="750" spc="-5" dirty="0">
                <a:latin typeface="DejaVu Sans Mono"/>
                <a:cs typeface="DejaVu Sans Mono"/>
              </a:rPr>
              <a:t>Search Engine  Content</a:t>
            </a:r>
            <a:r>
              <a:rPr sz="750" spc="-85" dirty="0">
                <a:latin typeface="DejaVu Sans Mono"/>
                <a:cs typeface="DejaVu Sans Mono"/>
              </a:rPr>
              <a:t> </a:t>
            </a:r>
            <a:r>
              <a:rPr sz="750" spc="-5" dirty="0">
                <a:latin typeface="DejaVu Sans Mono"/>
                <a:cs typeface="DejaVu Sans Mono"/>
              </a:rPr>
              <a:t>Marketing  Display</a:t>
            </a:r>
            <a:r>
              <a:rPr sz="750" spc="-35" dirty="0">
                <a:latin typeface="DejaVu Sans Mono"/>
                <a:cs typeface="DejaVu Sans Mono"/>
              </a:rPr>
              <a:t> </a:t>
            </a:r>
            <a:r>
              <a:rPr sz="750" spc="-5" dirty="0">
                <a:latin typeface="DejaVu Sans Mono"/>
                <a:cs typeface="DejaVu Sans Mono"/>
              </a:rPr>
              <a:t>Adverts</a:t>
            </a:r>
            <a:endParaRPr sz="750">
              <a:latin typeface="DejaVu Sans Mono"/>
              <a:cs typeface="DejaVu Sans Mono"/>
            </a:endParaRPr>
          </a:p>
        </p:txBody>
      </p:sp>
      <p:sp>
        <p:nvSpPr>
          <p:cNvPr id="8" name="object 8"/>
          <p:cNvSpPr txBox="1"/>
          <p:nvPr/>
        </p:nvSpPr>
        <p:spPr>
          <a:xfrm>
            <a:off x="2014487" y="1413836"/>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23</a:t>
            </a:r>
            <a:r>
              <a:rPr sz="750" dirty="0">
                <a:latin typeface="DejaVu Sans Mono"/>
                <a:cs typeface="DejaVu Sans Mono"/>
              </a:rPr>
              <a:t>0</a:t>
            </a:r>
            <a:endParaRPr sz="750">
              <a:latin typeface="DejaVu Sans Mono"/>
              <a:cs typeface="DejaVu Sans Mono"/>
            </a:endParaRPr>
          </a:p>
          <a:p>
            <a:pPr marL="69850">
              <a:lnSpc>
                <a:spcPct val="100000"/>
              </a:lnSpc>
              <a:spcBef>
                <a:spcPts val="20"/>
              </a:spcBef>
            </a:pPr>
            <a:r>
              <a:rPr sz="750" spc="-5" dirty="0">
                <a:latin typeface="DejaVu Sans Mono"/>
                <a:cs typeface="DejaVu Sans Mono"/>
              </a:rPr>
              <a:t>2</a:t>
            </a:r>
            <a:r>
              <a:rPr sz="750" dirty="0">
                <a:latin typeface="DejaVu Sans Mono"/>
                <a:cs typeface="DejaVu Sans Mono"/>
              </a:rPr>
              <a:t>0</a:t>
            </a:r>
            <a:endParaRPr sz="750">
              <a:latin typeface="DejaVu Sans Mono"/>
              <a:cs typeface="DejaVu Sans Mono"/>
            </a:endParaRPr>
          </a:p>
          <a:p>
            <a:pPr marL="69850">
              <a:lnSpc>
                <a:spcPct val="100000"/>
              </a:lnSpc>
              <a:spcBef>
                <a:spcPts val="20"/>
              </a:spcBef>
            </a:pPr>
            <a:r>
              <a:rPr sz="750" spc="-5" dirty="0">
                <a:latin typeface="DejaVu Sans Mono"/>
                <a:cs typeface="DejaVu Sans Mono"/>
              </a:rPr>
              <a:t>1</a:t>
            </a:r>
            <a:r>
              <a:rPr sz="750" dirty="0">
                <a:latin typeface="DejaVu Sans Mono"/>
                <a:cs typeface="DejaVu Sans Mono"/>
              </a:rPr>
              <a:t>9</a:t>
            </a:r>
            <a:endParaRPr sz="750">
              <a:latin typeface="DejaVu Sans Mono"/>
              <a:cs typeface="DejaVu Sans Mono"/>
            </a:endParaRPr>
          </a:p>
        </p:txBody>
      </p:sp>
      <p:sp>
        <p:nvSpPr>
          <p:cNvPr id="9" name="object 9"/>
          <p:cNvSpPr txBox="1"/>
          <p:nvPr/>
        </p:nvSpPr>
        <p:spPr>
          <a:xfrm>
            <a:off x="813736" y="1765141"/>
            <a:ext cx="5572125"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12 Which channel did you follow to arrive at your favorite online store for the first</a:t>
            </a:r>
            <a:r>
              <a:rPr sz="750" spc="-15" dirty="0">
                <a:latin typeface="DejaVu Sans Mono"/>
                <a:cs typeface="DejaVu Sans Mono"/>
              </a:rPr>
              <a:t> </a:t>
            </a:r>
            <a:r>
              <a:rPr sz="750" spc="-5" dirty="0">
                <a:latin typeface="DejaVu Sans Mono"/>
                <a:cs typeface="DejaVu Sans Mono"/>
              </a:rPr>
              <a:t>time?</a:t>
            </a:r>
            <a:endParaRPr sz="750">
              <a:latin typeface="DejaVu Sans Mono"/>
              <a:cs typeface="DejaVu Sans Mono"/>
            </a:endParaRPr>
          </a:p>
          <a:p>
            <a:pPr marL="12700">
              <a:lnSpc>
                <a:spcPct val="100000"/>
              </a:lnSpc>
              <a:spcBef>
                <a:spcPts val="20"/>
              </a:spcBef>
            </a:pPr>
            <a:r>
              <a:rPr sz="750" dirty="0">
                <a:latin typeface="DejaVu Sans Mono"/>
                <a:cs typeface="DejaVu Sans Mono"/>
              </a:rPr>
              <a:t>, </a:t>
            </a:r>
            <a:r>
              <a:rPr sz="750" spc="-5" dirty="0">
                <a:latin typeface="DejaVu Sans Mono"/>
                <a:cs typeface="DejaVu Sans Mono"/>
              </a:rPr>
              <a:t>dtype:</a:t>
            </a:r>
            <a:r>
              <a:rPr sz="750" spc="-1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0" name="object 10"/>
          <p:cNvSpPr/>
          <p:nvPr/>
        </p:nvSpPr>
        <p:spPr>
          <a:xfrm>
            <a:off x="349251" y="2019414"/>
            <a:ext cx="6781800" cy="2320031"/>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035050" y="4438778"/>
            <a:ext cx="5943600" cy="444352"/>
          </a:xfrm>
          <a:prstGeom prst="rect">
            <a:avLst/>
          </a:prstGeom>
        </p:spPr>
        <p:txBody>
          <a:bodyPr vert="horz" wrap="square" lIns="0" tIns="13335" rIns="0" bIns="0" rtlCol="0">
            <a:spAutoFit/>
          </a:bodyPr>
          <a:lstStyle/>
          <a:p>
            <a:pPr marL="12700">
              <a:lnSpc>
                <a:spcPct val="100000"/>
              </a:lnSpc>
              <a:spcBef>
                <a:spcPts val="105"/>
              </a:spcBef>
            </a:pPr>
            <a:r>
              <a:rPr sz="1400" dirty="0">
                <a:solidFill>
                  <a:schemeClr val="accent2"/>
                </a:solidFill>
                <a:latin typeface="Arial"/>
                <a:cs typeface="Arial"/>
              </a:rPr>
              <a:t>Maximum </a:t>
            </a:r>
            <a:r>
              <a:rPr sz="1400" spc="-5" dirty="0">
                <a:solidFill>
                  <a:schemeClr val="accent2"/>
                </a:solidFill>
                <a:latin typeface="Arial"/>
                <a:cs typeface="Arial"/>
              </a:rPr>
              <a:t>people followed </a:t>
            </a:r>
            <a:r>
              <a:rPr sz="1400" dirty="0">
                <a:solidFill>
                  <a:schemeClr val="accent2"/>
                </a:solidFill>
                <a:latin typeface="Arial"/>
                <a:cs typeface="Arial"/>
              </a:rPr>
              <a:t>Search </a:t>
            </a:r>
            <a:r>
              <a:rPr sz="1400" spc="-5" dirty="0">
                <a:solidFill>
                  <a:schemeClr val="accent2"/>
                </a:solidFill>
                <a:latin typeface="Arial"/>
                <a:cs typeface="Arial"/>
              </a:rPr>
              <a:t>Engine </a:t>
            </a:r>
            <a:r>
              <a:rPr sz="1400" dirty="0">
                <a:solidFill>
                  <a:schemeClr val="accent2"/>
                </a:solidFill>
                <a:latin typeface="Arial"/>
                <a:cs typeface="Arial"/>
              </a:rPr>
              <a:t>to </a:t>
            </a:r>
            <a:r>
              <a:rPr sz="1400" spc="-5" dirty="0">
                <a:solidFill>
                  <a:schemeClr val="accent2"/>
                </a:solidFill>
                <a:latin typeface="Arial"/>
                <a:cs typeface="Arial"/>
              </a:rPr>
              <a:t>arrive </a:t>
            </a:r>
            <a:r>
              <a:rPr sz="1400" dirty="0">
                <a:solidFill>
                  <a:schemeClr val="accent2"/>
                </a:solidFill>
                <a:latin typeface="Arial"/>
                <a:cs typeface="Arial"/>
              </a:rPr>
              <a:t>at </a:t>
            </a:r>
            <a:r>
              <a:rPr sz="1400" spc="-5" dirty="0">
                <a:solidFill>
                  <a:schemeClr val="accent2"/>
                </a:solidFill>
                <a:latin typeface="Arial"/>
                <a:cs typeface="Arial"/>
              </a:rPr>
              <a:t>their favorite online </a:t>
            </a:r>
            <a:r>
              <a:rPr sz="1400" dirty="0">
                <a:solidFill>
                  <a:schemeClr val="accent2"/>
                </a:solidFill>
                <a:latin typeface="Arial"/>
                <a:cs typeface="Arial"/>
              </a:rPr>
              <a:t>store </a:t>
            </a:r>
            <a:r>
              <a:rPr sz="1400" spc="-5" dirty="0">
                <a:solidFill>
                  <a:schemeClr val="accent2"/>
                </a:solidFill>
                <a:latin typeface="Arial"/>
                <a:cs typeface="Arial"/>
              </a:rPr>
              <a:t>for the first</a:t>
            </a:r>
            <a:r>
              <a:rPr sz="1400" spc="180" dirty="0">
                <a:solidFill>
                  <a:schemeClr val="accent2"/>
                </a:solidFill>
                <a:latin typeface="Arial"/>
                <a:cs typeface="Arial"/>
              </a:rPr>
              <a:t> </a:t>
            </a:r>
            <a:r>
              <a:rPr sz="1400" spc="-5" dirty="0">
                <a:solidFill>
                  <a:schemeClr val="accent2"/>
                </a:solidFill>
                <a:latin typeface="Arial"/>
                <a:cs typeface="Arial"/>
              </a:rPr>
              <a:t>time</a:t>
            </a:r>
            <a:endParaRPr sz="1400" dirty="0">
              <a:solidFill>
                <a:schemeClr val="accent2"/>
              </a:solidFill>
              <a:latin typeface="Arial"/>
              <a:cs typeface="Arial"/>
            </a:endParaRPr>
          </a:p>
        </p:txBody>
      </p:sp>
      <p:sp>
        <p:nvSpPr>
          <p:cNvPr id="12" name="object 12"/>
          <p:cNvSpPr txBox="1"/>
          <p:nvPr/>
        </p:nvSpPr>
        <p:spPr>
          <a:xfrm>
            <a:off x="813736" y="6324796"/>
            <a:ext cx="4428490"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13 After first visit, how do you reach the online retail</a:t>
            </a:r>
            <a:r>
              <a:rPr sz="750" spc="-40" dirty="0">
                <a:latin typeface="DejaVu Sans Mono"/>
                <a:cs typeface="DejaVu Sans Mono"/>
              </a:rPr>
              <a:t> </a:t>
            </a:r>
            <a:r>
              <a:rPr sz="750" spc="-5" dirty="0">
                <a:latin typeface="DejaVu Sans Mono"/>
                <a:cs typeface="DejaVu Sans Mono"/>
              </a:rPr>
              <a:t>store?\t\t\t\t</a:t>
            </a:r>
            <a:endParaRPr sz="750">
              <a:latin typeface="DejaVu Sans Mono"/>
              <a:cs typeface="DejaVu Sans Mono"/>
            </a:endParaRPr>
          </a:p>
          <a:p>
            <a:pPr marL="12700">
              <a:lnSpc>
                <a:spcPct val="100000"/>
              </a:lnSpc>
              <a:spcBef>
                <a:spcPts val="20"/>
              </a:spcBef>
            </a:pPr>
            <a:r>
              <a:rPr sz="750" dirty="0">
                <a:latin typeface="DejaVu Sans Mono"/>
                <a:cs typeface="DejaVu Sans Mono"/>
              </a:rPr>
              <a:t>, </a:t>
            </a:r>
            <a:r>
              <a:rPr sz="750" spc="-5" dirty="0">
                <a:latin typeface="DejaVu Sans Mono"/>
                <a:cs typeface="DejaVu Sans Mono"/>
              </a:rPr>
              <a:t>dtype:</a:t>
            </a:r>
            <a:r>
              <a:rPr sz="750" spc="-1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3" name="object 13"/>
          <p:cNvSpPr/>
          <p:nvPr/>
        </p:nvSpPr>
        <p:spPr>
          <a:xfrm>
            <a:off x="789841" y="6783990"/>
            <a:ext cx="6521109" cy="1434455"/>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734378" y="8239840"/>
            <a:ext cx="6011545" cy="444352"/>
          </a:xfrm>
          <a:prstGeom prst="rect">
            <a:avLst/>
          </a:prstGeom>
        </p:spPr>
        <p:txBody>
          <a:bodyPr vert="horz" wrap="square" lIns="0" tIns="13335" rIns="0" bIns="0" rtlCol="0">
            <a:spAutoFit/>
          </a:bodyPr>
          <a:lstStyle/>
          <a:p>
            <a:pPr marL="12700">
              <a:lnSpc>
                <a:spcPct val="100000"/>
              </a:lnSpc>
              <a:spcBef>
                <a:spcPts val="105"/>
              </a:spcBef>
            </a:pPr>
            <a:r>
              <a:rPr sz="1400" dirty="0">
                <a:solidFill>
                  <a:schemeClr val="accent2"/>
                </a:solidFill>
                <a:latin typeface="Arial"/>
                <a:cs typeface="Arial"/>
              </a:rPr>
              <a:t>Most</a:t>
            </a:r>
            <a:r>
              <a:rPr sz="1400" spc="10" dirty="0">
                <a:solidFill>
                  <a:schemeClr val="accent2"/>
                </a:solidFill>
                <a:latin typeface="Arial"/>
                <a:cs typeface="Arial"/>
              </a:rPr>
              <a:t> </a:t>
            </a:r>
            <a:r>
              <a:rPr sz="1400" spc="-5" dirty="0">
                <a:solidFill>
                  <a:schemeClr val="accent2"/>
                </a:solidFill>
                <a:latin typeface="Arial"/>
                <a:cs typeface="Arial"/>
              </a:rPr>
              <a:t>people</a:t>
            </a:r>
            <a:r>
              <a:rPr sz="1400" spc="10" dirty="0">
                <a:solidFill>
                  <a:schemeClr val="accent2"/>
                </a:solidFill>
                <a:latin typeface="Arial"/>
                <a:cs typeface="Arial"/>
              </a:rPr>
              <a:t> </a:t>
            </a:r>
            <a:r>
              <a:rPr sz="1400" dirty="0">
                <a:solidFill>
                  <a:schemeClr val="accent2"/>
                </a:solidFill>
                <a:latin typeface="Arial"/>
                <a:cs typeface="Arial"/>
              </a:rPr>
              <a:t>who</a:t>
            </a:r>
            <a:r>
              <a:rPr sz="1400" spc="10" dirty="0">
                <a:solidFill>
                  <a:schemeClr val="accent2"/>
                </a:solidFill>
                <a:latin typeface="Arial"/>
                <a:cs typeface="Arial"/>
              </a:rPr>
              <a:t> </a:t>
            </a:r>
            <a:r>
              <a:rPr sz="1400" dirty="0">
                <a:solidFill>
                  <a:schemeClr val="accent2"/>
                </a:solidFill>
                <a:latin typeface="Arial"/>
                <a:cs typeface="Arial"/>
              </a:rPr>
              <a:t>once</a:t>
            </a:r>
            <a:r>
              <a:rPr sz="1400" spc="15" dirty="0">
                <a:solidFill>
                  <a:schemeClr val="accent2"/>
                </a:solidFill>
                <a:latin typeface="Arial"/>
                <a:cs typeface="Arial"/>
              </a:rPr>
              <a:t> </a:t>
            </a:r>
            <a:r>
              <a:rPr sz="1400" spc="-5" dirty="0">
                <a:solidFill>
                  <a:schemeClr val="accent2"/>
                </a:solidFill>
                <a:latin typeface="Arial"/>
                <a:cs typeface="Arial"/>
              </a:rPr>
              <a:t>reached</a:t>
            </a:r>
            <a:r>
              <a:rPr sz="1400" spc="10" dirty="0">
                <a:solidFill>
                  <a:schemeClr val="accent2"/>
                </a:solidFill>
                <a:latin typeface="Arial"/>
                <a:cs typeface="Arial"/>
              </a:rPr>
              <a:t> </a:t>
            </a:r>
            <a:r>
              <a:rPr sz="1400" spc="-5" dirty="0">
                <a:solidFill>
                  <a:schemeClr val="accent2"/>
                </a:solidFill>
                <a:latin typeface="Arial"/>
                <a:cs typeface="Arial"/>
              </a:rPr>
              <a:t>the</a:t>
            </a:r>
            <a:r>
              <a:rPr sz="1400" spc="10" dirty="0">
                <a:solidFill>
                  <a:schemeClr val="accent2"/>
                </a:solidFill>
                <a:latin typeface="Arial"/>
                <a:cs typeface="Arial"/>
              </a:rPr>
              <a:t> </a:t>
            </a:r>
            <a:r>
              <a:rPr sz="1400" spc="-5" dirty="0">
                <a:solidFill>
                  <a:schemeClr val="accent2"/>
                </a:solidFill>
                <a:latin typeface="Arial"/>
                <a:cs typeface="Arial"/>
              </a:rPr>
              <a:t>website</a:t>
            </a:r>
            <a:r>
              <a:rPr sz="1400" spc="10" dirty="0">
                <a:solidFill>
                  <a:schemeClr val="accent2"/>
                </a:solidFill>
                <a:latin typeface="Arial"/>
                <a:cs typeface="Arial"/>
              </a:rPr>
              <a:t> </a:t>
            </a:r>
            <a:r>
              <a:rPr sz="1400" spc="-5" dirty="0">
                <a:solidFill>
                  <a:schemeClr val="accent2"/>
                </a:solidFill>
                <a:latin typeface="Arial"/>
                <a:cs typeface="Arial"/>
              </a:rPr>
              <a:t>then</a:t>
            </a:r>
            <a:r>
              <a:rPr sz="1400" spc="15" dirty="0">
                <a:solidFill>
                  <a:schemeClr val="accent2"/>
                </a:solidFill>
                <a:latin typeface="Arial"/>
                <a:cs typeface="Arial"/>
              </a:rPr>
              <a:t> </a:t>
            </a:r>
            <a:r>
              <a:rPr sz="1400" spc="-5" dirty="0">
                <a:solidFill>
                  <a:schemeClr val="accent2"/>
                </a:solidFill>
                <a:latin typeface="Arial"/>
                <a:cs typeface="Arial"/>
              </a:rPr>
              <a:t>after</a:t>
            </a:r>
            <a:r>
              <a:rPr sz="1400" spc="10" dirty="0">
                <a:solidFill>
                  <a:schemeClr val="accent2"/>
                </a:solidFill>
                <a:latin typeface="Arial"/>
                <a:cs typeface="Arial"/>
              </a:rPr>
              <a:t> </a:t>
            </a:r>
            <a:r>
              <a:rPr sz="1400" spc="-5" dirty="0">
                <a:solidFill>
                  <a:schemeClr val="accent2"/>
                </a:solidFill>
                <a:latin typeface="Arial"/>
                <a:cs typeface="Arial"/>
              </a:rPr>
              <a:t>that</a:t>
            </a:r>
            <a:r>
              <a:rPr sz="1400" spc="10" dirty="0">
                <a:solidFill>
                  <a:schemeClr val="accent2"/>
                </a:solidFill>
                <a:latin typeface="Arial"/>
                <a:cs typeface="Arial"/>
              </a:rPr>
              <a:t> </a:t>
            </a:r>
            <a:r>
              <a:rPr sz="1400" spc="-5" dirty="0">
                <a:solidFill>
                  <a:schemeClr val="accent2"/>
                </a:solidFill>
                <a:latin typeface="Arial"/>
                <a:cs typeface="Arial"/>
              </a:rPr>
              <a:t>they</a:t>
            </a:r>
            <a:r>
              <a:rPr sz="1400" spc="15" dirty="0">
                <a:solidFill>
                  <a:schemeClr val="accent2"/>
                </a:solidFill>
                <a:latin typeface="Arial"/>
                <a:cs typeface="Arial"/>
              </a:rPr>
              <a:t> </a:t>
            </a:r>
            <a:r>
              <a:rPr sz="1400" spc="-5" dirty="0">
                <a:solidFill>
                  <a:schemeClr val="accent2"/>
                </a:solidFill>
                <a:latin typeface="Arial"/>
                <a:cs typeface="Arial"/>
              </a:rPr>
              <a:t>mostly</a:t>
            </a:r>
            <a:r>
              <a:rPr sz="1400" spc="10" dirty="0">
                <a:solidFill>
                  <a:schemeClr val="accent2"/>
                </a:solidFill>
                <a:latin typeface="Arial"/>
                <a:cs typeface="Arial"/>
              </a:rPr>
              <a:t> </a:t>
            </a:r>
            <a:r>
              <a:rPr sz="1400" spc="-5" dirty="0">
                <a:solidFill>
                  <a:schemeClr val="accent2"/>
                </a:solidFill>
                <a:latin typeface="Arial"/>
                <a:cs typeface="Arial"/>
              </a:rPr>
              <a:t>download</a:t>
            </a:r>
            <a:r>
              <a:rPr sz="1400" spc="10" dirty="0">
                <a:solidFill>
                  <a:schemeClr val="accent2"/>
                </a:solidFill>
                <a:latin typeface="Arial"/>
                <a:cs typeface="Arial"/>
              </a:rPr>
              <a:t> </a:t>
            </a:r>
            <a:r>
              <a:rPr sz="1400" spc="-5" dirty="0">
                <a:solidFill>
                  <a:schemeClr val="accent2"/>
                </a:solidFill>
                <a:latin typeface="Arial"/>
                <a:cs typeface="Arial"/>
              </a:rPr>
              <a:t>the</a:t>
            </a:r>
            <a:r>
              <a:rPr sz="1400" spc="10" dirty="0">
                <a:solidFill>
                  <a:schemeClr val="accent2"/>
                </a:solidFill>
                <a:latin typeface="Arial"/>
                <a:cs typeface="Arial"/>
              </a:rPr>
              <a:t> </a:t>
            </a:r>
            <a:r>
              <a:rPr sz="1400" dirty="0">
                <a:solidFill>
                  <a:schemeClr val="accent2"/>
                </a:solidFill>
                <a:latin typeface="Arial"/>
                <a:cs typeface="Arial"/>
              </a:rPr>
              <a:t>app</a:t>
            </a:r>
            <a:r>
              <a:rPr sz="1400" spc="15" dirty="0">
                <a:solidFill>
                  <a:schemeClr val="accent2"/>
                </a:solidFill>
                <a:latin typeface="Arial"/>
                <a:cs typeface="Arial"/>
              </a:rPr>
              <a:t> </a:t>
            </a:r>
            <a:r>
              <a:rPr sz="1400" dirty="0">
                <a:solidFill>
                  <a:schemeClr val="accent2"/>
                </a:solidFill>
                <a:latin typeface="Arial"/>
                <a:cs typeface="Arial"/>
              </a:rPr>
              <a:t>or</a:t>
            </a:r>
            <a:r>
              <a:rPr sz="1400" spc="10" dirty="0">
                <a:solidFill>
                  <a:schemeClr val="accent2"/>
                </a:solidFill>
                <a:latin typeface="Arial"/>
                <a:cs typeface="Arial"/>
              </a:rPr>
              <a:t> </a:t>
            </a:r>
            <a:r>
              <a:rPr sz="1400" spc="-5" dirty="0">
                <a:solidFill>
                  <a:schemeClr val="accent2"/>
                </a:solidFill>
                <a:latin typeface="Arial"/>
                <a:cs typeface="Arial"/>
              </a:rPr>
              <a:t>again</a:t>
            </a:r>
            <a:r>
              <a:rPr sz="1400" spc="10" dirty="0">
                <a:solidFill>
                  <a:schemeClr val="accent2"/>
                </a:solidFill>
                <a:latin typeface="Arial"/>
                <a:cs typeface="Arial"/>
              </a:rPr>
              <a:t> </a:t>
            </a:r>
            <a:r>
              <a:rPr sz="1400" spc="-5" dirty="0">
                <a:solidFill>
                  <a:schemeClr val="accent2"/>
                </a:solidFill>
                <a:latin typeface="Arial"/>
                <a:cs typeface="Arial"/>
              </a:rPr>
              <a:t>they</a:t>
            </a:r>
            <a:r>
              <a:rPr sz="1400" spc="15" dirty="0">
                <a:solidFill>
                  <a:schemeClr val="accent2"/>
                </a:solidFill>
                <a:latin typeface="Arial"/>
                <a:cs typeface="Arial"/>
              </a:rPr>
              <a:t> </a:t>
            </a:r>
            <a:r>
              <a:rPr sz="1400" dirty="0">
                <a:solidFill>
                  <a:schemeClr val="accent2"/>
                </a:solidFill>
                <a:latin typeface="Arial"/>
                <a:cs typeface="Arial"/>
              </a:rPr>
              <a:t>searched</a:t>
            </a:r>
            <a:r>
              <a:rPr sz="1400" spc="10" dirty="0">
                <a:solidFill>
                  <a:schemeClr val="accent2"/>
                </a:solidFill>
                <a:latin typeface="Arial"/>
                <a:cs typeface="Arial"/>
              </a:rPr>
              <a:t> </a:t>
            </a:r>
            <a:r>
              <a:rPr sz="1400" spc="-5" dirty="0">
                <a:solidFill>
                  <a:schemeClr val="accent2"/>
                </a:solidFill>
                <a:latin typeface="Arial"/>
                <a:cs typeface="Arial"/>
              </a:rPr>
              <a:t>from</a:t>
            </a:r>
            <a:r>
              <a:rPr sz="1400" spc="10" dirty="0">
                <a:solidFill>
                  <a:schemeClr val="accent2"/>
                </a:solidFill>
                <a:latin typeface="Arial"/>
                <a:cs typeface="Arial"/>
              </a:rPr>
              <a:t> </a:t>
            </a:r>
            <a:r>
              <a:rPr sz="1400" dirty="0">
                <a:solidFill>
                  <a:schemeClr val="accent2"/>
                </a:solidFill>
                <a:latin typeface="Arial"/>
                <a:cs typeface="Arial"/>
              </a:rPr>
              <a:t>search</a:t>
            </a:r>
            <a:r>
              <a:rPr sz="1400" spc="10" dirty="0">
                <a:solidFill>
                  <a:schemeClr val="accent2"/>
                </a:solidFill>
                <a:latin typeface="Arial"/>
                <a:cs typeface="Arial"/>
              </a:rPr>
              <a:t> </a:t>
            </a:r>
            <a:r>
              <a:rPr sz="1400" spc="-5" dirty="0">
                <a:solidFill>
                  <a:schemeClr val="accent2"/>
                </a:solidFill>
                <a:latin typeface="Arial"/>
                <a:cs typeface="Arial"/>
              </a:rPr>
              <a:t>engine</a:t>
            </a:r>
            <a:endParaRPr sz="1400" dirty="0">
              <a:solidFill>
                <a:schemeClr val="accent2"/>
              </a:solidFill>
              <a:latin typeface="Arial"/>
              <a:cs typeface="Arial"/>
            </a:endParaRPr>
          </a:p>
        </p:txBody>
      </p:sp>
      <p:grpSp>
        <p:nvGrpSpPr>
          <p:cNvPr id="15" name="object 15"/>
          <p:cNvGrpSpPr/>
          <p:nvPr/>
        </p:nvGrpSpPr>
        <p:grpSpPr>
          <a:xfrm>
            <a:off x="233608" y="8833230"/>
            <a:ext cx="7077709" cy="556895"/>
            <a:chOff x="233608" y="8833230"/>
            <a:chExt cx="7077709" cy="556895"/>
          </a:xfrm>
        </p:grpSpPr>
        <p:sp>
          <p:nvSpPr>
            <p:cNvPr id="16" name="object 16"/>
            <p:cNvSpPr/>
            <p:nvPr/>
          </p:nvSpPr>
          <p:spPr>
            <a:xfrm>
              <a:off x="789841" y="8833230"/>
              <a:ext cx="6521450" cy="556260"/>
            </a:xfrm>
            <a:custGeom>
              <a:avLst/>
              <a:gdLst/>
              <a:ahLst/>
              <a:cxnLst/>
              <a:rect l="l" t="t" r="r" b="b"/>
              <a:pathLst>
                <a:path w="6521450" h="556259">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17" name="object 17"/>
            <p:cNvSpPr/>
            <p:nvPr/>
          </p:nvSpPr>
          <p:spPr>
            <a:xfrm>
              <a:off x="789838" y="8833230"/>
              <a:ext cx="6521450" cy="556260"/>
            </a:xfrm>
            <a:custGeom>
              <a:avLst/>
              <a:gdLst/>
              <a:ahLst/>
              <a:cxnLst/>
              <a:rect l="l" t="t" r="r" b="b"/>
              <a:pathLst>
                <a:path w="6521450" h="556259">
                  <a:moveTo>
                    <a:pt x="6521107" y="0"/>
                  </a:moveTo>
                  <a:lnTo>
                    <a:pt x="6513792" y="0"/>
                  </a:lnTo>
                  <a:lnTo>
                    <a:pt x="0" y="0"/>
                  </a:lnTo>
                  <a:lnTo>
                    <a:pt x="0" y="7327"/>
                  </a:lnTo>
                  <a:lnTo>
                    <a:pt x="6513792" y="7327"/>
                  </a:lnTo>
                  <a:lnTo>
                    <a:pt x="6513792" y="548919"/>
                  </a:lnTo>
                  <a:lnTo>
                    <a:pt x="0" y="548919"/>
                  </a:lnTo>
                  <a:lnTo>
                    <a:pt x="0" y="556234"/>
                  </a:lnTo>
                  <a:lnTo>
                    <a:pt x="6513792" y="556234"/>
                  </a:lnTo>
                  <a:lnTo>
                    <a:pt x="6521107" y="556234"/>
                  </a:lnTo>
                  <a:lnTo>
                    <a:pt x="6521107" y="548919"/>
                  </a:lnTo>
                  <a:lnTo>
                    <a:pt x="6521107" y="7327"/>
                  </a:lnTo>
                  <a:lnTo>
                    <a:pt x="6521107" y="0"/>
                  </a:lnTo>
                  <a:close/>
                </a:path>
              </a:pathLst>
            </a:custGeom>
            <a:solidFill>
              <a:srgbClr val="DFDFDF"/>
            </a:solidFill>
          </p:spPr>
          <p:txBody>
            <a:bodyPr wrap="square" lIns="0" tIns="0" rIns="0" bIns="0" rtlCol="0"/>
            <a:lstStyle/>
            <a:p>
              <a:endParaRPr/>
            </a:p>
          </p:txBody>
        </p:sp>
        <p:sp>
          <p:nvSpPr>
            <p:cNvPr id="18" name="object 18"/>
            <p:cNvSpPr/>
            <p:nvPr/>
          </p:nvSpPr>
          <p:spPr>
            <a:xfrm>
              <a:off x="233608" y="8833230"/>
              <a:ext cx="563552" cy="556285"/>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813736" y="9406039"/>
            <a:ext cx="997585" cy="608330"/>
          </a:xfrm>
          <a:prstGeom prst="rect">
            <a:avLst/>
          </a:prstGeom>
        </p:spPr>
        <p:txBody>
          <a:bodyPr vert="horz" wrap="square" lIns="0" tIns="9525" rIns="0" bIns="0" rtlCol="0">
            <a:spAutoFit/>
          </a:bodyPr>
          <a:lstStyle/>
          <a:p>
            <a:pPr marL="12700" marR="5080">
              <a:lnSpc>
                <a:spcPct val="102499"/>
              </a:lnSpc>
              <a:spcBef>
                <a:spcPts val="75"/>
              </a:spcBef>
            </a:pPr>
            <a:r>
              <a:rPr sz="750" spc="-5" dirty="0">
                <a:latin typeface="DejaVu Sans Mono"/>
                <a:cs typeface="DejaVu Sans Mono"/>
              </a:rPr>
              <a:t>more than 15</a:t>
            </a:r>
            <a:r>
              <a:rPr sz="750" spc="-85" dirty="0">
                <a:latin typeface="DejaVu Sans Mono"/>
                <a:cs typeface="DejaVu Sans Mono"/>
              </a:rPr>
              <a:t> </a:t>
            </a:r>
            <a:r>
              <a:rPr sz="750" spc="-5" dirty="0">
                <a:latin typeface="DejaVu Sans Mono"/>
                <a:cs typeface="DejaVu Sans Mono"/>
              </a:rPr>
              <a:t>mins  6-10</a:t>
            </a:r>
            <a:r>
              <a:rPr sz="750" spc="-15" dirty="0">
                <a:latin typeface="DejaVu Sans Mono"/>
                <a:cs typeface="DejaVu Sans Mono"/>
              </a:rPr>
              <a:t> </a:t>
            </a:r>
            <a:r>
              <a:rPr sz="750" spc="-5" dirty="0">
                <a:latin typeface="DejaVu Sans Mono"/>
                <a:cs typeface="DejaVu Sans Mono"/>
              </a:rPr>
              <a:t>mins</a:t>
            </a:r>
            <a:endParaRPr sz="750">
              <a:latin typeface="DejaVu Sans Mono"/>
              <a:cs typeface="DejaVu Sans Mono"/>
            </a:endParaRPr>
          </a:p>
          <a:p>
            <a:pPr marL="12700" marR="119380">
              <a:lnSpc>
                <a:spcPct val="102499"/>
              </a:lnSpc>
            </a:pPr>
            <a:r>
              <a:rPr sz="750" spc="-5" dirty="0">
                <a:latin typeface="DejaVu Sans Mono"/>
                <a:cs typeface="DejaVu Sans Mono"/>
              </a:rPr>
              <a:t>11-15 mins  Less than </a:t>
            </a:r>
            <a:r>
              <a:rPr sz="750" dirty="0">
                <a:latin typeface="DejaVu Sans Mono"/>
                <a:cs typeface="DejaVu Sans Mono"/>
              </a:rPr>
              <a:t>1</a:t>
            </a:r>
            <a:r>
              <a:rPr sz="750" spc="-90" dirty="0">
                <a:latin typeface="DejaVu Sans Mono"/>
                <a:cs typeface="DejaVu Sans Mono"/>
              </a:rPr>
              <a:t> </a:t>
            </a:r>
            <a:r>
              <a:rPr sz="750" spc="-5" dirty="0">
                <a:latin typeface="DejaVu Sans Mono"/>
                <a:cs typeface="DejaVu Sans Mono"/>
              </a:rPr>
              <a:t>min  1-5</a:t>
            </a:r>
            <a:r>
              <a:rPr sz="750" spc="-20" dirty="0">
                <a:latin typeface="DejaVu Sans Mono"/>
                <a:cs typeface="DejaVu Sans Mono"/>
              </a:rPr>
              <a:t> </a:t>
            </a:r>
            <a:r>
              <a:rPr sz="750" spc="-5" dirty="0">
                <a:latin typeface="DejaVu Sans Mono"/>
                <a:cs typeface="DejaVu Sans Mono"/>
              </a:rPr>
              <a:t>mins</a:t>
            </a:r>
            <a:endParaRPr sz="750">
              <a:latin typeface="DejaVu Sans Mono"/>
              <a:cs typeface="DejaVu Sans Mono"/>
            </a:endParaRPr>
          </a:p>
        </p:txBody>
      </p:sp>
      <p:sp>
        <p:nvSpPr>
          <p:cNvPr id="20" name="object 20"/>
          <p:cNvSpPr txBox="1"/>
          <p:nvPr/>
        </p:nvSpPr>
        <p:spPr>
          <a:xfrm>
            <a:off x="2014487" y="9406039"/>
            <a:ext cx="197485" cy="608330"/>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12</a:t>
            </a:r>
            <a:r>
              <a:rPr sz="750" dirty="0">
                <a:latin typeface="DejaVu Sans Mono"/>
                <a:cs typeface="DejaVu Sans Mono"/>
              </a:rPr>
              <a:t>3</a:t>
            </a:r>
            <a:endParaRPr sz="750">
              <a:latin typeface="DejaVu Sans Mono"/>
              <a:cs typeface="DejaVu Sans Mono"/>
            </a:endParaRPr>
          </a:p>
          <a:p>
            <a:pPr marL="69850">
              <a:lnSpc>
                <a:spcPct val="100000"/>
              </a:lnSpc>
              <a:spcBef>
                <a:spcPts val="20"/>
              </a:spcBef>
            </a:pPr>
            <a:r>
              <a:rPr sz="750" spc="-5" dirty="0">
                <a:latin typeface="DejaVu Sans Mono"/>
                <a:cs typeface="DejaVu Sans Mono"/>
              </a:rPr>
              <a:t>7</a:t>
            </a:r>
            <a:r>
              <a:rPr sz="750" dirty="0">
                <a:latin typeface="DejaVu Sans Mono"/>
                <a:cs typeface="DejaVu Sans Mono"/>
              </a:rPr>
              <a:t>1</a:t>
            </a:r>
            <a:endParaRPr sz="750">
              <a:latin typeface="DejaVu Sans Mono"/>
              <a:cs typeface="DejaVu Sans Mono"/>
            </a:endParaRPr>
          </a:p>
          <a:p>
            <a:pPr marL="69850">
              <a:lnSpc>
                <a:spcPct val="100000"/>
              </a:lnSpc>
              <a:spcBef>
                <a:spcPts val="20"/>
              </a:spcBef>
            </a:pPr>
            <a:r>
              <a:rPr sz="750" spc="-5" dirty="0">
                <a:latin typeface="DejaVu Sans Mono"/>
                <a:cs typeface="DejaVu Sans Mono"/>
              </a:rPr>
              <a:t>4</a:t>
            </a:r>
            <a:r>
              <a:rPr sz="750" dirty="0">
                <a:latin typeface="DejaVu Sans Mono"/>
                <a:cs typeface="DejaVu Sans Mono"/>
              </a:rPr>
              <a:t>6</a:t>
            </a:r>
            <a:endParaRPr sz="750">
              <a:latin typeface="DejaVu Sans Mono"/>
              <a:cs typeface="DejaVu Sans Mono"/>
            </a:endParaRPr>
          </a:p>
          <a:p>
            <a:pPr marL="69850">
              <a:lnSpc>
                <a:spcPct val="100000"/>
              </a:lnSpc>
              <a:spcBef>
                <a:spcPts val="25"/>
              </a:spcBef>
            </a:pPr>
            <a:r>
              <a:rPr sz="750" spc="-5" dirty="0">
                <a:latin typeface="DejaVu Sans Mono"/>
                <a:cs typeface="DejaVu Sans Mono"/>
              </a:rPr>
              <a:t>1</a:t>
            </a:r>
            <a:r>
              <a:rPr sz="750" dirty="0">
                <a:latin typeface="DejaVu Sans Mono"/>
                <a:cs typeface="DejaVu Sans Mono"/>
              </a:rPr>
              <a:t>5</a:t>
            </a:r>
            <a:endParaRPr sz="750">
              <a:latin typeface="DejaVu Sans Mono"/>
              <a:cs typeface="DejaVu Sans Mono"/>
            </a:endParaRPr>
          </a:p>
          <a:p>
            <a:pPr marL="69850">
              <a:lnSpc>
                <a:spcPct val="100000"/>
              </a:lnSpc>
              <a:spcBef>
                <a:spcPts val="20"/>
              </a:spcBef>
            </a:pPr>
            <a:r>
              <a:rPr sz="750" spc="-5" dirty="0">
                <a:latin typeface="DejaVu Sans Mono"/>
                <a:cs typeface="DejaVu Sans Mono"/>
              </a:rPr>
              <a:t>1</a:t>
            </a:r>
            <a:r>
              <a:rPr sz="750" dirty="0">
                <a:latin typeface="DejaVu Sans Mono"/>
                <a:cs typeface="DejaVu Sans Mono"/>
              </a:rPr>
              <a:t>4</a:t>
            </a:r>
            <a:endParaRPr sz="750">
              <a:latin typeface="DejaVu Sans Mono"/>
              <a:cs typeface="DejaVu Sans Mono"/>
            </a:endParaRPr>
          </a:p>
        </p:txBody>
      </p:sp>
      <p:sp>
        <p:nvSpPr>
          <p:cNvPr id="21" name="object 21"/>
          <p:cNvSpPr txBox="1"/>
          <p:nvPr/>
        </p:nvSpPr>
        <p:spPr>
          <a:xfrm>
            <a:off x="813736" y="9991548"/>
            <a:ext cx="5286375"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14 How much time do you explore the e- retail store before making </a:t>
            </a:r>
            <a:r>
              <a:rPr sz="750" dirty="0">
                <a:latin typeface="DejaVu Sans Mono"/>
                <a:cs typeface="DejaVu Sans Mono"/>
              </a:rPr>
              <a:t>a </a:t>
            </a:r>
            <a:r>
              <a:rPr sz="750" spc="-5" dirty="0">
                <a:latin typeface="DejaVu Sans Mono"/>
                <a:cs typeface="DejaVu Sans Mono"/>
              </a:rPr>
              <a:t>purchase</a:t>
            </a:r>
            <a:r>
              <a:rPr sz="750" spc="-30" dirty="0">
                <a:latin typeface="DejaVu Sans Mono"/>
                <a:cs typeface="DejaVu Sans Mono"/>
              </a:rPr>
              <a:t> </a:t>
            </a:r>
            <a:r>
              <a:rPr sz="750" spc="-5" dirty="0">
                <a:latin typeface="DejaVu Sans Mono"/>
                <a:cs typeface="DejaVu Sans Mono"/>
              </a:rPr>
              <a:t>decision?</a:t>
            </a:r>
            <a:endParaRPr sz="750">
              <a:latin typeface="DejaVu Sans Mono"/>
              <a:cs typeface="DejaVu Sans Mono"/>
            </a:endParaRPr>
          </a:p>
          <a:p>
            <a:pPr marL="12700">
              <a:lnSpc>
                <a:spcPct val="100000"/>
              </a:lnSpc>
              <a:spcBef>
                <a:spcPts val="20"/>
              </a:spcBef>
            </a:pPr>
            <a:r>
              <a:rPr sz="750" dirty="0">
                <a:latin typeface="DejaVu Sans Mono"/>
                <a:cs typeface="DejaVu Sans Mono"/>
              </a:rPr>
              <a:t>, </a:t>
            </a:r>
            <a:r>
              <a:rPr sz="750" spc="-5" dirty="0">
                <a:latin typeface="DejaVu Sans Mono"/>
                <a:cs typeface="DejaVu Sans Mono"/>
              </a:rPr>
              <a:t>dtype:</a:t>
            </a:r>
            <a:r>
              <a:rPr sz="750" spc="-1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22" name="object 22"/>
          <p:cNvSpPr/>
          <p:nvPr/>
        </p:nvSpPr>
        <p:spPr>
          <a:xfrm>
            <a:off x="789841" y="10245852"/>
            <a:ext cx="6521109" cy="314705"/>
          </a:xfrm>
          <a:prstGeom prst="rect">
            <a:avLst/>
          </a:prstGeom>
          <a:blipFill>
            <a:blip r:embed="rId6" cstate="print"/>
            <a:stretch>
              <a:fillRect/>
            </a:stretch>
          </a:blipFill>
        </p:spPr>
        <p:txBody>
          <a:bodyPr wrap="square" lIns="0" tIns="0" rIns="0" bIns="0" rtlCol="0"/>
          <a:lstStyle/>
          <a:p>
            <a:endParaRPr/>
          </a:p>
        </p:txBody>
      </p:sp>
      <p:sp>
        <p:nvSpPr>
          <p:cNvPr id="23" name="object 23"/>
          <p:cNvSpPr txBox="1"/>
          <p:nvPr/>
        </p:nvSpPr>
        <p:spPr>
          <a:xfrm>
            <a:off x="859025" y="923472"/>
            <a:ext cx="6430010" cy="374015"/>
          </a:xfrm>
          <a:prstGeom prst="rect">
            <a:avLst/>
          </a:prstGeom>
        </p:spPr>
        <p:txBody>
          <a:bodyPr vert="horz" wrap="square" lIns="0" tIns="12700" rIns="0" bIns="0" rtlCol="0">
            <a:spAutoFit/>
          </a:bodyPr>
          <a:lstStyle/>
          <a:p>
            <a:pPr marL="1270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12700" marR="508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'12 Which channel did you follow to arrive at your favorite online store for the first time?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'12 Which channel did you follow to arrive at your favorite online store for the first</a:t>
            </a:r>
            <a:r>
              <a:rPr sz="750" spc="-15" dirty="0">
                <a:solidFill>
                  <a:srgbClr val="BA2121"/>
                </a:solidFill>
                <a:latin typeface="DejaVu Sans Mono"/>
                <a:cs typeface="DejaVu Sans Mono"/>
              </a:rPr>
              <a:t> </a:t>
            </a:r>
            <a:r>
              <a:rPr sz="750" spc="-5" dirty="0">
                <a:solidFill>
                  <a:srgbClr val="BA2121"/>
                </a:solidFill>
                <a:latin typeface="DejaVu Sans Mono"/>
                <a:cs typeface="DejaVu Sans Mono"/>
              </a:rPr>
              <a:t>time?</a:t>
            </a:r>
            <a:endParaRPr sz="750">
              <a:latin typeface="DejaVu Sans Mono"/>
              <a:cs typeface="DejaVu Sans Mono"/>
            </a:endParaRPr>
          </a:p>
        </p:txBody>
      </p:sp>
      <p:sp>
        <p:nvSpPr>
          <p:cNvPr id="24" name="object 24"/>
          <p:cNvSpPr/>
          <p:nvPr/>
        </p:nvSpPr>
        <p:spPr>
          <a:xfrm>
            <a:off x="233608" y="5166478"/>
            <a:ext cx="563552" cy="556284"/>
          </a:xfrm>
          <a:prstGeom prst="rect">
            <a:avLst/>
          </a:prstGeom>
          <a:blipFill>
            <a:blip r:embed="rId7" cstate="print"/>
            <a:stretch>
              <a:fillRect/>
            </a:stretch>
          </a:blipFill>
        </p:spPr>
        <p:txBody>
          <a:bodyPr wrap="square" lIns="0" tIns="0" rIns="0" bIns="0" rtlCol="0"/>
          <a:lstStyle/>
          <a:p>
            <a:endParaRPr/>
          </a:p>
        </p:txBody>
      </p:sp>
      <p:graphicFrame>
        <p:nvGraphicFramePr>
          <p:cNvPr id="25" name="object 25"/>
          <p:cNvGraphicFramePr>
            <a:graphicFrameLocks noGrp="1"/>
          </p:cNvGraphicFramePr>
          <p:nvPr/>
        </p:nvGraphicFramePr>
        <p:xfrm>
          <a:off x="786182" y="5170137"/>
          <a:ext cx="6517005" cy="1167837"/>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55086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25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116713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'13 After first visit, how do you reach the online retail store?\t\t\t\t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'13 After first visit, how do you reach the online retail</a:t>
                      </a:r>
                      <a:r>
                        <a:rPr sz="750" spc="-30" dirty="0">
                          <a:solidFill>
                            <a:srgbClr val="BA2121"/>
                          </a:solidFill>
                          <a:latin typeface="DejaVu Sans Mono"/>
                          <a:cs typeface="DejaVu Sans Mono"/>
                        </a:rPr>
                        <a:t> </a:t>
                      </a:r>
                      <a:r>
                        <a:rPr sz="750" spc="-5" dirty="0">
                          <a:solidFill>
                            <a:srgbClr val="BA2121"/>
                          </a:solidFill>
                          <a:latin typeface="DejaVu Sans Mono"/>
                          <a:cs typeface="DejaVu Sans Mono"/>
                        </a:rPr>
                        <a:t>store?\t\t\t\t</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Search</a:t>
                      </a:r>
                      <a:r>
                        <a:rPr sz="750" spc="-25" dirty="0">
                          <a:latin typeface="DejaVu Sans Mono"/>
                          <a:cs typeface="DejaVu Sans Mono"/>
                        </a:rPr>
                        <a:t> </a:t>
                      </a:r>
                      <a:r>
                        <a:rPr sz="750" spc="-5" dirty="0">
                          <a:latin typeface="DejaVu Sans Mono"/>
                          <a:cs typeface="DejaVu Sans Mono"/>
                        </a:rPr>
                        <a:t>Engine</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87</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Via</a:t>
                      </a:r>
                      <a:r>
                        <a:rPr sz="750" spc="-35" dirty="0">
                          <a:latin typeface="DejaVu Sans Mono"/>
                          <a:cs typeface="DejaVu Sans Mono"/>
                        </a:rPr>
                        <a:t> </a:t>
                      </a:r>
                      <a:r>
                        <a:rPr sz="750" spc="-5" dirty="0">
                          <a:latin typeface="DejaVu Sans Mono"/>
                          <a:cs typeface="DejaVu Sans Mono"/>
                        </a:rPr>
                        <a:t>application</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86</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Direct</a:t>
                      </a:r>
                      <a:r>
                        <a:rPr sz="750" spc="-20" dirty="0">
                          <a:latin typeface="DejaVu Sans Mono"/>
                          <a:cs typeface="DejaVu Sans Mono"/>
                        </a:rPr>
                        <a:t> </a:t>
                      </a:r>
                      <a:r>
                        <a:rPr sz="750" spc="-5" dirty="0">
                          <a:latin typeface="DejaVu Sans Mono"/>
                          <a:cs typeface="DejaVu Sans Mono"/>
                        </a:rPr>
                        <a:t>URL</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70</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7101">
                <a:tc>
                  <a:txBody>
                    <a:bodyPr/>
                    <a:lstStyle/>
                    <a:p>
                      <a:pPr marL="36195">
                        <a:lnSpc>
                          <a:spcPts val="819"/>
                        </a:lnSpc>
                      </a:pPr>
                      <a:r>
                        <a:rPr sz="750" spc="-5" dirty="0">
                          <a:latin typeface="DejaVu Sans Mono"/>
                          <a:cs typeface="DejaVu Sans Mono"/>
                        </a:rPr>
                        <a:t>E-mail</a:t>
                      </a:r>
                      <a:endParaRPr sz="750">
                        <a:latin typeface="DejaVu Sans Mono"/>
                        <a:cs typeface="DejaVu Sans Mono"/>
                      </a:endParaRPr>
                    </a:p>
                  </a:txBody>
                  <a:tcPr marL="0" marR="0" marT="0" marB="0"/>
                </a:tc>
                <a:tc>
                  <a:txBody>
                    <a:bodyPr/>
                    <a:lstStyle/>
                    <a:p>
                      <a:pPr marL="114300">
                        <a:lnSpc>
                          <a:spcPts val="819"/>
                        </a:lnSpc>
                      </a:pPr>
                      <a:r>
                        <a:rPr sz="750" spc="-5" dirty="0">
                          <a:latin typeface="DejaVu Sans Mono"/>
                          <a:cs typeface="DejaVu Sans Mono"/>
                        </a:rPr>
                        <a:t>18</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r h="113928">
                <a:tc>
                  <a:txBody>
                    <a:bodyPr/>
                    <a:lstStyle/>
                    <a:p>
                      <a:pPr marL="36195">
                        <a:lnSpc>
                          <a:spcPts val="795"/>
                        </a:lnSpc>
                      </a:pPr>
                      <a:r>
                        <a:rPr sz="750" spc="-5" dirty="0">
                          <a:latin typeface="DejaVu Sans Mono"/>
                          <a:cs typeface="DejaVu Sans Mono"/>
                        </a:rPr>
                        <a:t>Social</a:t>
                      </a:r>
                      <a:r>
                        <a:rPr sz="750" spc="-20" dirty="0">
                          <a:latin typeface="DejaVu Sans Mono"/>
                          <a:cs typeface="DejaVu Sans Mono"/>
                        </a:rPr>
                        <a:t> </a:t>
                      </a:r>
                      <a:r>
                        <a:rPr sz="750" spc="-5" dirty="0">
                          <a:latin typeface="DejaVu Sans Mono"/>
                          <a:cs typeface="DejaVu Sans Mono"/>
                        </a:rPr>
                        <a:t>Media</a:t>
                      </a:r>
                      <a:endParaRPr sz="750">
                        <a:latin typeface="DejaVu Sans Mono"/>
                        <a:cs typeface="DejaVu Sans Mono"/>
                      </a:endParaRPr>
                    </a:p>
                  </a:txBody>
                  <a:tcPr marL="0" marR="0" marT="0" marB="0"/>
                </a:tc>
                <a:tc>
                  <a:txBody>
                    <a:bodyPr/>
                    <a:lstStyle/>
                    <a:p>
                      <a:pPr marL="171450">
                        <a:lnSpc>
                          <a:spcPts val="795"/>
                        </a:lnSpc>
                      </a:pPr>
                      <a:r>
                        <a:rPr sz="750" dirty="0">
                          <a:latin typeface="DejaVu Sans Mono"/>
                          <a:cs typeface="DejaVu Sans Mono"/>
                        </a:rPr>
                        <a:t>8</a:t>
                      </a:r>
                      <a:endParaRPr sz="750">
                        <a:latin typeface="DejaVu Sans Mono"/>
                        <a:cs typeface="DejaVu Sans Mono"/>
                      </a:endParaRPr>
                    </a:p>
                  </a:txBody>
                  <a:tcPr marL="0" marR="0" marT="0" marB="0"/>
                </a:tc>
                <a:extLst>
                  <a:ext uri="{0D108BD9-81ED-4DB2-BD59-A6C34878D82A}">
                    <a16:rowId xmlns:a16="http://schemas.microsoft.com/office/drawing/2014/main" val="10005"/>
                  </a:ext>
                </a:extLst>
              </a:tr>
            </a:tbl>
          </a:graphicData>
        </a:graphic>
      </p:graphicFrame>
      <p:sp>
        <p:nvSpPr>
          <p:cNvPr id="26" name="object 26"/>
          <p:cNvSpPr txBox="1"/>
          <p:nvPr/>
        </p:nvSpPr>
        <p:spPr>
          <a:xfrm>
            <a:off x="789841" y="8915675"/>
            <a:ext cx="6513830" cy="374015"/>
          </a:xfrm>
          <a:prstGeom prst="rect">
            <a:avLst/>
          </a:prstGeom>
        </p:spPr>
        <p:txBody>
          <a:bodyPr vert="horz" wrap="square" lIns="0" tIns="12700" rIns="0" bIns="0" rtlCol="0">
            <a:spAutoFit/>
          </a:bodyPr>
          <a:lstStyle/>
          <a:p>
            <a:pPr marL="8128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25</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30607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'14 How much time do you explore the e- retail store before making </a:t>
            </a:r>
            <a:r>
              <a:rPr sz="750" dirty="0">
                <a:solidFill>
                  <a:srgbClr val="BA2121"/>
                </a:solidFill>
                <a:latin typeface="DejaVu Sans Mono"/>
                <a:cs typeface="DejaVu Sans Mono"/>
              </a:rPr>
              <a:t>a </a:t>
            </a:r>
            <a:r>
              <a:rPr sz="750" spc="-5" dirty="0">
                <a:solidFill>
                  <a:srgbClr val="BA2121"/>
                </a:solidFill>
                <a:latin typeface="DejaVu Sans Mono"/>
                <a:cs typeface="DejaVu Sans Mono"/>
              </a:rPr>
              <a:t>purchase decision?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'14 How much time do you explore the e- retail store before making </a:t>
            </a:r>
            <a:r>
              <a:rPr sz="750" dirty="0">
                <a:solidFill>
                  <a:srgbClr val="BA2121"/>
                </a:solidFill>
                <a:latin typeface="DejaVu Sans Mono"/>
                <a:cs typeface="DejaVu Sans Mono"/>
              </a:rPr>
              <a:t>a </a:t>
            </a:r>
            <a:r>
              <a:rPr sz="750" spc="-5" dirty="0">
                <a:solidFill>
                  <a:srgbClr val="BA2121"/>
                </a:solidFill>
                <a:latin typeface="DejaVu Sans Mono"/>
                <a:cs typeface="DejaVu Sans Mono"/>
              </a:rPr>
              <a:t>purchase</a:t>
            </a:r>
            <a:r>
              <a:rPr sz="750" spc="-30" dirty="0">
                <a:solidFill>
                  <a:srgbClr val="BA2121"/>
                </a:solidFill>
                <a:latin typeface="DejaVu Sans Mono"/>
                <a:cs typeface="DejaVu Sans Mono"/>
              </a:rPr>
              <a:t> </a:t>
            </a:r>
            <a:r>
              <a:rPr sz="750" spc="-5" dirty="0">
                <a:solidFill>
                  <a:srgbClr val="BA2121"/>
                </a:solidFill>
                <a:latin typeface="DejaVu Sans Mono"/>
                <a:cs typeface="DejaVu Sans Mono"/>
              </a:rPr>
              <a:t>decision?</a:t>
            </a:r>
            <a:endParaRPr sz="750">
              <a:latin typeface="DejaVu Sans Mono"/>
              <a:cs typeface="DejaVu Sans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9841" y="123825"/>
            <a:ext cx="6521109" cy="111248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111250" y="1471103"/>
            <a:ext cx="5867400" cy="444352"/>
          </a:xfrm>
          <a:prstGeom prst="rect">
            <a:avLst/>
          </a:prstGeom>
        </p:spPr>
        <p:txBody>
          <a:bodyPr vert="horz" wrap="square" lIns="0" tIns="13335" rIns="0" bIns="0" rtlCol="0">
            <a:spAutoFit/>
          </a:bodyPr>
          <a:lstStyle/>
          <a:p>
            <a:pPr marL="12700">
              <a:lnSpc>
                <a:spcPct val="100000"/>
              </a:lnSpc>
              <a:spcBef>
                <a:spcPts val="105"/>
              </a:spcBef>
            </a:pPr>
            <a:r>
              <a:rPr sz="1400" dirty="0">
                <a:solidFill>
                  <a:schemeClr val="accent2"/>
                </a:solidFill>
                <a:latin typeface="Arial"/>
                <a:cs typeface="Arial"/>
              </a:rPr>
              <a:t>Max </a:t>
            </a:r>
            <a:r>
              <a:rPr sz="1400" spc="-5" dirty="0">
                <a:solidFill>
                  <a:schemeClr val="accent2"/>
                </a:solidFill>
                <a:latin typeface="Arial"/>
                <a:cs typeface="Arial"/>
              </a:rPr>
              <a:t>public took </a:t>
            </a:r>
            <a:r>
              <a:rPr sz="1400" dirty="0">
                <a:solidFill>
                  <a:schemeClr val="accent2"/>
                </a:solidFill>
                <a:latin typeface="Arial"/>
                <a:cs typeface="Arial"/>
              </a:rPr>
              <a:t>more </a:t>
            </a:r>
            <a:r>
              <a:rPr sz="1400" spc="-5" dirty="0">
                <a:solidFill>
                  <a:schemeClr val="accent2"/>
                </a:solidFill>
                <a:latin typeface="Arial"/>
                <a:cs typeface="Arial"/>
              </a:rPr>
              <a:t>than </a:t>
            </a:r>
            <a:r>
              <a:rPr sz="1400" dirty="0">
                <a:solidFill>
                  <a:schemeClr val="accent2"/>
                </a:solidFill>
                <a:latin typeface="Arial"/>
                <a:cs typeface="Arial"/>
              </a:rPr>
              <a:t>15 min </a:t>
            </a:r>
            <a:r>
              <a:rPr sz="1400" spc="-5" dirty="0">
                <a:solidFill>
                  <a:schemeClr val="accent2"/>
                </a:solidFill>
                <a:latin typeface="Arial"/>
                <a:cs typeface="Arial"/>
              </a:rPr>
              <a:t>before </a:t>
            </a:r>
            <a:r>
              <a:rPr sz="1400" dirty="0">
                <a:solidFill>
                  <a:schemeClr val="accent2"/>
                </a:solidFill>
                <a:latin typeface="Arial"/>
                <a:cs typeface="Arial"/>
              </a:rPr>
              <a:t>making a purchase decision on </a:t>
            </a:r>
            <a:r>
              <a:rPr sz="1400" spc="-5" dirty="0">
                <a:solidFill>
                  <a:schemeClr val="accent2"/>
                </a:solidFill>
                <a:latin typeface="Arial"/>
                <a:cs typeface="Arial"/>
              </a:rPr>
              <a:t>the e-retail</a:t>
            </a:r>
            <a:r>
              <a:rPr sz="1400" spc="60" dirty="0">
                <a:solidFill>
                  <a:schemeClr val="accent2"/>
                </a:solidFill>
                <a:latin typeface="Arial"/>
                <a:cs typeface="Arial"/>
              </a:rPr>
              <a:t> </a:t>
            </a:r>
            <a:r>
              <a:rPr sz="1400" dirty="0">
                <a:solidFill>
                  <a:schemeClr val="accent2"/>
                </a:solidFill>
                <a:latin typeface="Arial"/>
                <a:cs typeface="Arial"/>
              </a:rPr>
              <a:t>store</a:t>
            </a:r>
          </a:p>
        </p:txBody>
      </p:sp>
      <p:grpSp>
        <p:nvGrpSpPr>
          <p:cNvPr id="4" name="object 4"/>
          <p:cNvGrpSpPr/>
          <p:nvPr/>
        </p:nvGrpSpPr>
        <p:grpSpPr>
          <a:xfrm>
            <a:off x="233608" y="2056009"/>
            <a:ext cx="7077709" cy="556260"/>
            <a:chOff x="233608" y="2056009"/>
            <a:chExt cx="7077709" cy="556260"/>
          </a:xfrm>
        </p:grpSpPr>
        <p:sp>
          <p:nvSpPr>
            <p:cNvPr id="5" name="object 5"/>
            <p:cNvSpPr/>
            <p:nvPr/>
          </p:nvSpPr>
          <p:spPr>
            <a:xfrm>
              <a:off x="789841" y="2056026"/>
              <a:ext cx="6521450" cy="556260"/>
            </a:xfrm>
            <a:custGeom>
              <a:avLst/>
              <a:gdLst/>
              <a:ahLst/>
              <a:cxnLst/>
              <a:rect l="l" t="t" r="r" b="b"/>
              <a:pathLst>
                <a:path w="6521450" h="556260">
                  <a:moveTo>
                    <a:pt x="6521110" y="556233"/>
                  </a:moveTo>
                  <a:lnTo>
                    <a:pt x="0" y="556233"/>
                  </a:lnTo>
                  <a:lnTo>
                    <a:pt x="0" y="0"/>
                  </a:lnTo>
                  <a:lnTo>
                    <a:pt x="6521110" y="0"/>
                  </a:lnTo>
                  <a:lnTo>
                    <a:pt x="6521110" y="556233"/>
                  </a:lnTo>
                  <a:close/>
                </a:path>
              </a:pathLst>
            </a:custGeom>
            <a:solidFill>
              <a:srgbClr val="F4F4F4"/>
            </a:solidFill>
          </p:spPr>
          <p:txBody>
            <a:bodyPr wrap="square" lIns="0" tIns="0" rIns="0" bIns="0" rtlCol="0"/>
            <a:lstStyle/>
            <a:p>
              <a:endParaRPr/>
            </a:p>
          </p:txBody>
        </p:sp>
        <p:sp>
          <p:nvSpPr>
            <p:cNvPr id="6" name="object 6"/>
            <p:cNvSpPr/>
            <p:nvPr/>
          </p:nvSpPr>
          <p:spPr>
            <a:xfrm>
              <a:off x="789838" y="2056028"/>
              <a:ext cx="6521450" cy="556260"/>
            </a:xfrm>
            <a:custGeom>
              <a:avLst/>
              <a:gdLst/>
              <a:ahLst/>
              <a:cxnLst/>
              <a:rect l="l" t="t" r="r" b="b"/>
              <a:pathLst>
                <a:path w="6521450" h="556260">
                  <a:moveTo>
                    <a:pt x="6521107" y="0"/>
                  </a:moveTo>
                  <a:lnTo>
                    <a:pt x="6513792" y="0"/>
                  </a:lnTo>
                  <a:lnTo>
                    <a:pt x="0" y="0"/>
                  </a:lnTo>
                  <a:lnTo>
                    <a:pt x="0" y="7327"/>
                  </a:lnTo>
                  <a:lnTo>
                    <a:pt x="6513792" y="7327"/>
                  </a:lnTo>
                  <a:lnTo>
                    <a:pt x="6513792" y="548919"/>
                  </a:lnTo>
                  <a:lnTo>
                    <a:pt x="0" y="548919"/>
                  </a:lnTo>
                  <a:lnTo>
                    <a:pt x="0" y="556234"/>
                  </a:lnTo>
                  <a:lnTo>
                    <a:pt x="6513792" y="556234"/>
                  </a:lnTo>
                  <a:lnTo>
                    <a:pt x="6521107" y="556234"/>
                  </a:lnTo>
                  <a:lnTo>
                    <a:pt x="6521107" y="548919"/>
                  </a:lnTo>
                  <a:lnTo>
                    <a:pt x="6521107" y="7327"/>
                  </a:lnTo>
                  <a:lnTo>
                    <a:pt x="6521107" y="0"/>
                  </a:lnTo>
                  <a:close/>
                </a:path>
              </a:pathLst>
            </a:custGeom>
            <a:solidFill>
              <a:srgbClr val="DFDFDF"/>
            </a:solidFill>
          </p:spPr>
          <p:txBody>
            <a:bodyPr wrap="square" lIns="0" tIns="0" rIns="0" bIns="0" rtlCol="0"/>
            <a:lstStyle/>
            <a:p>
              <a:endParaRPr/>
            </a:p>
          </p:txBody>
        </p:sp>
        <p:sp>
          <p:nvSpPr>
            <p:cNvPr id="7" name="object 7"/>
            <p:cNvSpPr/>
            <p:nvPr/>
          </p:nvSpPr>
          <p:spPr>
            <a:xfrm>
              <a:off x="233608" y="2056009"/>
              <a:ext cx="563552" cy="556251"/>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813736" y="2628834"/>
            <a:ext cx="1969770" cy="374015"/>
          </a:xfrm>
          <a:prstGeom prst="rect">
            <a:avLst/>
          </a:prstGeom>
        </p:spPr>
        <p:txBody>
          <a:bodyPr vert="horz" wrap="square" lIns="0" tIns="9525" rIns="0" bIns="0" rtlCol="0">
            <a:spAutoFit/>
          </a:bodyPr>
          <a:lstStyle/>
          <a:p>
            <a:pPr marL="12700" marR="690880">
              <a:lnSpc>
                <a:spcPct val="102499"/>
              </a:lnSpc>
              <a:spcBef>
                <a:spcPts val="75"/>
              </a:spcBef>
            </a:pPr>
            <a:r>
              <a:rPr sz="750" spc="-5" dirty="0">
                <a:latin typeface="DejaVu Sans Mono"/>
                <a:cs typeface="DejaVu Sans Mono"/>
              </a:rPr>
              <a:t>Credit/Debit cards  Cash on delivery</a:t>
            </a:r>
            <a:r>
              <a:rPr sz="750" spc="-85" dirty="0">
                <a:latin typeface="DejaVu Sans Mono"/>
                <a:cs typeface="DejaVu Sans Mono"/>
              </a:rPr>
              <a:t> </a:t>
            </a:r>
            <a:r>
              <a:rPr sz="750" spc="-5" dirty="0">
                <a:latin typeface="DejaVu Sans Mono"/>
                <a:cs typeface="DejaVu Sans Mono"/>
              </a:rPr>
              <a:t>(CoD)</a:t>
            </a:r>
            <a:endParaRPr sz="750">
              <a:latin typeface="DejaVu Sans Mono"/>
              <a:cs typeface="DejaVu Sans Mono"/>
            </a:endParaRPr>
          </a:p>
          <a:p>
            <a:pPr marL="12700">
              <a:lnSpc>
                <a:spcPct val="100000"/>
              </a:lnSpc>
              <a:spcBef>
                <a:spcPts val="20"/>
              </a:spcBef>
            </a:pPr>
            <a:r>
              <a:rPr sz="750" spc="-5" dirty="0">
                <a:latin typeface="DejaVu Sans Mono"/>
                <a:cs typeface="DejaVu Sans Mono"/>
              </a:rPr>
              <a:t>E-wallets (Paytm, Freecharge</a:t>
            </a:r>
            <a:r>
              <a:rPr sz="750" spc="-75" dirty="0">
                <a:latin typeface="DejaVu Sans Mono"/>
                <a:cs typeface="DejaVu Sans Mono"/>
              </a:rPr>
              <a:t> </a:t>
            </a:r>
            <a:r>
              <a:rPr sz="750" spc="-5" dirty="0">
                <a:latin typeface="DejaVu Sans Mono"/>
                <a:cs typeface="DejaVu Sans Mono"/>
              </a:rPr>
              <a:t>etc.)</a:t>
            </a:r>
            <a:endParaRPr sz="750">
              <a:latin typeface="DejaVu Sans Mono"/>
              <a:cs typeface="DejaVu Sans Mono"/>
            </a:endParaRPr>
          </a:p>
        </p:txBody>
      </p:sp>
      <p:sp>
        <p:nvSpPr>
          <p:cNvPr id="9" name="object 9"/>
          <p:cNvSpPr txBox="1"/>
          <p:nvPr/>
        </p:nvSpPr>
        <p:spPr>
          <a:xfrm>
            <a:off x="2986524" y="2628834"/>
            <a:ext cx="197485" cy="37401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14</a:t>
            </a:r>
            <a:r>
              <a:rPr sz="750" dirty="0">
                <a:latin typeface="DejaVu Sans Mono"/>
                <a:cs typeface="DejaVu Sans Mono"/>
              </a:rPr>
              <a:t>8</a:t>
            </a:r>
            <a:endParaRPr sz="750">
              <a:latin typeface="DejaVu Sans Mono"/>
              <a:cs typeface="DejaVu Sans Mono"/>
            </a:endParaRPr>
          </a:p>
          <a:p>
            <a:pPr marL="69850">
              <a:lnSpc>
                <a:spcPct val="100000"/>
              </a:lnSpc>
              <a:spcBef>
                <a:spcPts val="20"/>
              </a:spcBef>
            </a:pPr>
            <a:r>
              <a:rPr sz="750" spc="-5" dirty="0">
                <a:latin typeface="DejaVu Sans Mono"/>
                <a:cs typeface="DejaVu Sans Mono"/>
              </a:rPr>
              <a:t>7</a:t>
            </a:r>
            <a:r>
              <a:rPr sz="750" dirty="0">
                <a:latin typeface="DejaVu Sans Mono"/>
                <a:cs typeface="DejaVu Sans Mono"/>
              </a:rPr>
              <a:t>6</a:t>
            </a:r>
            <a:endParaRPr sz="750">
              <a:latin typeface="DejaVu Sans Mono"/>
              <a:cs typeface="DejaVu Sans Mono"/>
            </a:endParaRPr>
          </a:p>
          <a:p>
            <a:pPr marL="69850">
              <a:lnSpc>
                <a:spcPct val="100000"/>
              </a:lnSpc>
              <a:spcBef>
                <a:spcPts val="20"/>
              </a:spcBef>
            </a:pPr>
            <a:r>
              <a:rPr sz="750" spc="-5" dirty="0">
                <a:latin typeface="DejaVu Sans Mono"/>
                <a:cs typeface="DejaVu Sans Mono"/>
              </a:rPr>
              <a:t>4</a:t>
            </a:r>
            <a:r>
              <a:rPr sz="750" dirty="0">
                <a:latin typeface="DejaVu Sans Mono"/>
                <a:cs typeface="DejaVu Sans Mono"/>
              </a:rPr>
              <a:t>5</a:t>
            </a:r>
            <a:endParaRPr sz="750">
              <a:latin typeface="DejaVu Sans Mono"/>
              <a:cs typeface="DejaVu Sans Mono"/>
            </a:endParaRPr>
          </a:p>
        </p:txBody>
      </p:sp>
      <p:sp>
        <p:nvSpPr>
          <p:cNvPr id="10" name="object 10"/>
          <p:cNvSpPr txBox="1"/>
          <p:nvPr/>
        </p:nvSpPr>
        <p:spPr>
          <a:xfrm>
            <a:off x="813736" y="2980140"/>
            <a:ext cx="3284854"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15 What is your preferred payment</a:t>
            </a:r>
            <a:r>
              <a:rPr sz="750" spc="-65" dirty="0">
                <a:latin typeface="DejaVu Sans Mono"/>
                <a:cs typeface="DejaVu Sans Mono"/>
              </a:rPr>
              <a:t> </a:t>
            </a:r>
            <a:r>
              <a:rPr sz="750" spc="-5" dirty="0">
                <a:latin typeface="DejaVu Sans Mono"/>
                <a:cs typeface="DejaVu Sans Mono"/>
              </a:rPr>
              <a:t>Option?\t\t\t\t\t</a:t>
            </a:r>
            <a:endParaRPr sz="750">
              <a:latin typeface="DejaVu Sans Mono"/>
              <a:cs typeface="DejaVu Sans Mono"/>
            </a:endParaRPr>
          </a:p>
          <a:p>
            <a:pPr marL="12700">
              <a:lnSpc>
                <a:spcPct val="100000"/>
              </a:lnSpc>
              <a:spcBef>
                <a:spcPts val="20"/>
              </a:spcBef>
            </a:pPr>
            <a:r>
              <a:rPr sz="750" dirty="0">
                <a:latin typeface="DejaVu Sans Mono"/>
                <a:cs typeface="DejaVu Sans Mono"/>
              </a:rPr>
              <a:t>, </a:t>
            </a:r>
            <a:r>
              <a:rPr sz="750" spc="-5" dirty="0">
                <a:latin typeface="DejaVu Sans Mono"/>
                <a:cs typeface="DejaVu Sans Mono"/>
              </a:rPr>
              <a:t>dtype:</a:t>
            </a:r>
            <a:r>
              <a:rPr sz="750" spc="-15"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1" name="object 11"/>
          <p:cNvSpPr/>
          <p:nvPr/>
        </p:nvSpPr>
        <p:spPr>
          <a:xfrm>
            <a:off x="0" y="3234363"/>
            <a:ext cx="7556499" cy="232008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958849" y="5433255"/>
            <a:ext cx="6096000" cy="444352"/>
          </a:xfrm>
          <a:prstGeom prst="rect">
            <a:avLst/>
          </a:prstGeom>
        </p:spPr>
        <p:txBody>
          <a:bodyPr vert="horz" wrap="square" lIns="0" tIns="13335" rIns="0" bIns="0" rtlCol="0">
            <a:spAutoFit/>
          </a:bodyPr>
          <a:lstStyle/>
          <a:p>
            <a:pPr marL="12700">
              <a:lnSpc>
                <a:spcPct val="100000"/>
              </a:lnSpc>
              <a:spcBef>
                <a:spcPts val="105"/>
              </a:spcBef>
            </a:pPr>
            <a:r>
              <a:rPr sz="1400" dirty="0">
                <a:solidFill>
                  <a:schemeClr val="accent2"/>
                </a:solidFill>
                <a:latin typeface="Arial"/>
                <a:cs typeface="Arial"/>
              </a:rPr>
              <a:t>Maximum </a:t>
            </a:r>
            <a:r>
              <a:rPr sz="1400" spc="-5" dirty="0">
                <a:solidFill>
                  <a:schemeClr val="accent2"/>
                </a:solidFill>
                <a:latin typeface="Arial"/>
                <a:cs typeface="Arial"/>
              </a:rPr>
              <a:t>people </a:t>
            </a:r>
            <a:r>
              <a:rPr sz="1400" dirty="0">
                <a:solidFill>
                  <a:schemeClr val="accent2"/>
                </a:solidFill>
                <a:latin typeface="Arial"/>
                <a:cs typeface="Arial"/>
              </a:rPr>
              <a:t>used </a:t>
            </a:r>
            <a:r>
              <a:rPr sz="1400" spc="-5" dirty="0">
                <a:solidFill>
                  <a:schemeClr val="accent2"/>
                </a:solidFill>
                <a:latin typeface="Arial"/>
                <a:cs typeface="Arial"/>
              </a:rPr>
              <a:t>Credit cards/Debit </a:t>
            </a:r>
            <a:r>
              <a:rPr sz="1400" dirty="0">
                <a:solidFill>
                  <a:schemeClr val="accent2"/>
                </a:solidFill>
                <a:latin typeface="Arial"/>
                <a:cs typeface="Arial"/>
              </a:rPr>
              <a:t>cards as </a:t>
            </a:r>
            <a:r>
              <a:rPr sz="1400" spc="-5" dirty="0">
                <a:solidFill>
                  <a:schemeClr val="accent2"/>
                </a:solidFill>
                <a:latin typeface="Arial"/>
                <a:cs typeface="Arial"/>
              </a:rPr>
              <a:t>the preferred </a:t>
            </a:r>
            <a:r>
              <a:rPr sz="1400" dirty="0">
                <a:solidFill>
                  <a:schemeClr val="accent2"/>
                </a:solidFill>
                <a:latin typeface="Arial"/>
                <a:cs typeface="Arial"/>
              </a:rPr>
              <a:t>paymnet mode on </a:t>
            </a:r>
            <a:r>
              <a:rPr sz="1400" spc="-5" dirty="0">
                <a:solidFill>
                  <a:schemeClr val="accent2"/>
                </a:solidFill>
                <a:latin typeface="Arial"/>
                <a:cs typeface="Arial"/>
              </a:rPr>
              <a:t>the e-retail </a:t>
            </a:r>
            <a:r>
              <a:rPr sz="1400" dirty="0">
                <a:solidFill>
                  <a:schemeClr val="accent2"/>
                </a:solidFill>
                <a:latin typeface="Arial"/>
                <a:cs typeface="Arial"/>
              </a:rPr>
              <a:t>store and </a:t>
            </a:r>
            <a:r>
              <a:rPr sz="1400" spc="-5" dirty="0">
                <a:solidFill>
                  <a:schemeClr val="accent2"/>
                </a:solidFill>
                <a:latin typeface="Arial"/>
                <a:cs typeface="Arial"/>
              </a:rPr>
              <a:t>half </a:t>
            </a:r>
            <a:r>
              <a:rPr sz="1400" dirty="0">
                <a:solidFill>
                  <a:schemeClr val="accent2"/>
                </a:solidFill>
                <a:latin typeface="Arial"/>
                <a:cs typeface="Arial"/>
              </a:rPr>
              <a:t>of them used</a:t>
            </a:r>
            <a:r>
              <a:rPr sz="1400" spc="155" dirty="0">
                <a:solidFill>
                  <a:schemeClr val="accent2"/>
                </a:solidFill>
                <a:latin typeface="Arial"/>
                <a:cs typeface="Arial"/>
              </a:rPr>
              <a:t> </a:t>
            </a:r>
            <a:r>
              <a:rPr sz="1400" dirty="0">
                <a:solidFill>
                  <a:schemeClr val="accent2"/>
                </a:solidFill>
                <a:latin typeface="Arial"/>
                <a:cs typeface="Arial"/>
              </a:rPr>
              <a:t>Cod</a:t>
            </a:r>
          </a:p>
        </p:txBody>
      </p:sp>
      <p:sp>
        <p:nvSpPr>
          <p:cNvPr id="13" name="object 13"/>
          <p:cNvSpPr txBox="1"/>
          <p:nvPr/>
        </p:nvSpPr>
        <p:spPr>
          <a:xfrm>
            <a:off x="813736" y="7422692"/>
            <a:ext cx="6487160" cy="257175"/>
          </a:xfrm>
          <a:prstGeom prst="rect">
            <a:avLst/>
          </a:prstGeom>
        </p:spPr>
        <p:txBody>
          <a:bodyPr vert="horz" wrap="square" lIns="0" tIns="12700" rIns="0" bIns="0" rtlCol="0">
            <a:spAutoFit/>
          </a:bodyPr>
          <a:lstStyle/>
          <a:p>
            <a:pPr marL="12700">
              <a:lnSpc>
                <a:spcPct val="100000"/>
              </a:lnSpc>
              <a:spcBef>
                <a:spcPts val="100"/>
              </a:spcBef>
            </a:pPr>
            <a:r>
              <a:rPr sz="750" spc="-5" dirty="0">
                <a:latin typeface="DejaVu Sans Mono"/>
                <a:cs typeface="DejaVu Sans Mono"/>
              </a:rPr>
              <a:t>Name: 16 How frequently do you abandon (selecting an items and leaving without making payment) your shopping</a:t>
            </a:r>
            <a:r>
              <a:rPr sz="750" spc="-15" dirty="0">
                <a:latin typeface="DejaVu Sans Mono"/>
                <a:cs typeface="DejaVu Sans Mono"/>
              </a:rPr>
              <a:t> </a:t>
            </a:r>
            <a:r>
              <a:rPr sz="750" spc="-5" dirty="0">
                <a:latin typeface="DejaVu Sans Mono"/>
                <a:cs typeface="DejaVu Sans Mono"/>
              </a:rPr>
              <a:t>cart</a:t>
            </a:r>
            <a:endParaRPr sz="750">
              <a:latin typeface="DejaVu Sans Mono"/>
              <a:cs typeface="DejaVu Sans Mono"/>
            </a:endParaRPr>
          </a:p>
          <a:p>
            <a:pPr marL="12700">
              <a:lnSpc>
                <a:spcPct val="100000"/>
              </a:lnSpc>
              <a:spcBef>
                <a:spcPts val="20"/>
              </a:spcBef>
              <a:tabLst>
                <a:tab pos="3785870" algn="l"/>
              </a:tabLst>
            </a:pPr>
            <a:r>
              <a:rPr sz="750" spc="-5" dirty="0">
                <a:latin typeface="DejaVu Sans Mono"/>
                <a:cs typeface="DejaVu Sans Mono"/>
              </a:rPr>
              <a:t>?\t\t\t\t\t\t\t	</a:t>
            </a:r>
            <a:r>
              <a:rPr sz="750" dirty="0">
                <a:latin typeface="DejaVu Sans Mono"/>
                <a:cs typeface="DejaVu Sans Mono"/>
              </a:rPr>
              <a:t>, </a:t>
            </a:r>
            <a:r>
              <a:rPr sz="750" spc="-5" dirty="0">
                <a:latin typeface="DejaVu Sans Mono"/>
                <a:cs typeface="DejaVu Sans Mono"/>
              </a:rPr>
              <a:t>dtype:</a:t>
            </a:r>
            <a:r>
              <a:rPr sz="750" spc="-20" dirty="0">
                <a:latin typeface="DejaVu Sans Mono"/>
                <a:cs typeface="DejaVu Sans Mono"/>
              </a:rPr>
              <a:t> </a:t>
            </a:r>
            <a:r>
              <a:rPr sz="750" spc="-5" dirty="0">
                <a:latin typeface="DejaVu Sans Mono"/>
                <a:cs typeface="DejaVu Sans Mono"/>
              </a:rPr>
              <a:t>int64</a:t>
            </a:r>
            <a:endParaRPr sz="750">
              <a:latin typeface="DejaVu Sans Mono"/>
              <a:cs typeface="DejaVu Sans Mono"/>
            </a:endParaRPr>
          </a:p>
        </p:txBody>
      </p:sp>
      <p:sp>
        <p:nvSpPr>
          <p:cNvPr id="14" name="object 14"/>
          <p:cNvSpPr/>
          <p:nvPr/>
        </p:nvSpPr>
        <p:spPr>
          <a:xfrm>
            <a:off x="-31750" y="7881843"/>
            <a:ext cx="8077199" cy="2320080"/>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767132" y="10053333"/>
            <a:ext cx="6668718" cy="629018"/>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B0F0"/>
                </a:solidFill>
                <a:latin typeface="Arial"/>
                <a:cs typeface="Arial"/>
              </a:rPr>
              <a:t>Max </a:t>
            </a:r>
            <a:r>
              <a:rPr sz="2000" spc="-5" dirty="0">
                <a:solidFill>
                  <a:srgbClr val="00B0F0"/>
                </a:solidFill>
                <a:latin typeface="Arial"/>
                <a:cs typeface="Arial"/>
              </a:rPr>
              <a:t>people </a:t>
            </a:r>
            <a:r>
              <a:rPr sz="2000" dirty="0">
                <a:solidFill>
                  <a:srgbClr val="00B0F0"/>
                </a:solidFill>
                <a:latin typeface="Arial"/>
                <a:cs typeface="Arial"/>
              </a:rPr>
              <a:t>on </a:t>
            </a:r>
            <a:r>
              <a:rPr sz="2000" spc="-5" dirty="0">
                <a:solidFill>
                  <a:srgbClr val="00B0F0"/>
                </a:solidFill>
                <a:latin typeface="Arial"/>
                <a:cs typeface="Arial"/>
              </a:rPr>
              <a:t>the e-retail </a:t>
            </a:r>
            <a:r>
              <a:rPr sz="2000" dirty="0">
                <a:solidFill>
                  <a:srgbClr val="00B0F0"/>
                </a:solidFill>
                <a:latin typeface="Arial"/>
                <a:cs typeface="Arial"/>
              </a:rPr>
              <a:t>store </a:t>
            </a:r>
            <a:r>
              <a:rPr sz="2000" spc="-5" dirty="0">
                <a:solidFill>
                  <a:srgbClr val="00B0F0"/>
                </a:solidFill>
                <a:latin typeface="Arial"/>
                <a:cs typeface="Arial"/>
              </a:rPr>
              <a:t>are </a:t>
            </a:r>
            <a:r>
              <a:rPr sz="2000" dirty="0">
                <a:solidFill>
                  <a:srgbClr val="00B0F0"/>
                </a:solidFill>
                <a:latin typeface="Arial"/>
                <a:cs typeface="Arial"/>
              </a:rPr>
              <a:t>those who </a:t>
            </a:r>
            <a:r>
              <a:rPr sz="2000" spc="-5" dirty="0">
                <a:solidFill>
                  <a:srgbClr val="00B0F0"/>
                </a:solidFill>
                <a:latin typeface="Arial"/>
                <a:cs typeface="Arial"/>
              </a:rPr>
              <a:t>Sometimes abondon their</a:t>
            </a:r>
            <a:r>
              <a:rPr sz="2000" spc="100" dirty="0">
                <a:solidFill>
                  <a:srgbClr val="00B0F0"/>
                </a:solidFill>
                <a:latin typeface="Arial"/>
                <a:cs typeface="Arial"/>
              </a:rPr>
              <a:t> </a:t>
            </a:r>
            <a:r>
              <a:rPr sz="2000" dirty="0">
                <a:solidFill>
                  <a:srgbClr val="00B0F0"/>
                </a:solidFill>
                <a:latin typeface="Arial"/>
                <a:cs typeface="Arial"/>
              </a:rPr>
              <a:t>cart</a:t>
            </a:r>
          </a:p>
        </p:txBody>
      </p:sp>
      <p:sp>
        <p:nvSpPr>
          <p:cNvPr id="16" name="object 16"/>
          <p:cNvSpPr txBox="1"/>
          <p:nvPr/>
        </p:nvSpPr>
        <p:spPr>
          <a:xfrm>
            <a:off x="859025" y="2138471"/>
            <a:ext cx="4142740" cy="374015"/>
          </a:xfrm>
          <a:prstGeom prst="rect">
            <a:avLst/>
          </a:prstGeom>
        </p:spPr>
        <p:txBody>
          <a:bodyPr vert="horz" wrap="square" lIns="0" tIns="12700" rIns="0" bIns="0" rtlCol="0">
            <a:spAutoFit/>
          </a:bodyPr>
          <a:lstStyle/>
          <a:p>
            <a:pPr marL="12700">
              <a:lnSpc>
                <a:spcPct val="100000"/>
              </a:lnSpc>
              <a:spcBef>
                <a:spcPts val="10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12700" marR="5080">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'15 What is your preferred payment Option?\t\t\t\t\t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'15 What is your preferred payment</a:t>
            </a:r>
            <a:r>
              <a:rPr sz="750" spc="-35" dirty="0">
                <a:solidFill>
                  <a:srgbClr val="BA2121"/>
                </a:solidFill>
                <a:latin typeface="DejaVu Sans Mono"/>
                <a:cs typeface="DejaVu Sans Mono"/>
              </a:rPr>
              <a:t> </a:t>
            </a:r>
            <a:r>
              <a:rPr sz="750" spc="-5" dirty="0">
                <a:solidFill>
                  <a:srgbClr val="BA2121"/>
                </a:solidFill>
                <a:latin typeface="DejaVu Sans Mono"/>
                <a:cs typeface="DejaVu Sans Mono"/>
              </a:rPr>
              <a:t>Option?\t\t\t\t\t</a:t>
            </a:r>
            <a:endParaRPr sz="750">
              <a:latin typeface="DejaVu Sans Mono"/>
              <a:cs typeface="DejaVu Sans Mono"/>
            </a:endParaRPr>
          </a:p>
        </p:txBody>
      </p:sp>
      <p:sp>
        <p:nvSpPr>
          <p:cNvPr id="17" name="object 17"/>
          <p:cNvSpPr/>
          <p:nvPr/>
        </p:nvSpPr>
        <p:spPr>
          <a:xfrm>
            <a:off x="233608" y="6381454"/>
            <a:ext cx="563552" cy="556256"/>
          </a:xfrm>
          <a:prstGeom prst="rect">
            <a:avLst/>
          </a:prstGeom>
          <a:blipFill>
            <a:blip r:embed="rId6" cstate="print"/>
            <a:stretch>
              <a:fillRect/>
            </a:stretch>
          </a:blipFill>
        </p:spPr>
        <p:txBody>
          <a:bodyPr wrap="square" lIns="0" tIns="0" rIns="0" bIns="0" rtlCol="0"/>
          <a:lstStyle/>
          <a:p>
            <a:endParaRPr/>
          </a:p>
        </p:txBody>
      </p:sp>
      <p:graphicFrame>
        <p:nvGraphicFramePr>
          <p:cNvPr id="18" name="object 18"/>
          <p:cNvGraphicFramePr>
            <a:graphicFrameLocks noGrp="1"/>
          </p:cNvGraphicFramePr>
          <p:nvPr/>
        </p:nvGraphicFramePr>
        <p:xfrm>
          <a:off x="786182" y="6385136"/>
          <a:ext cx="6517005" cy="1050736"/>
        </p:xfrm>
        <a:graphic>
          <a:graphicData uri="http://schemas.openxmlformats.org/drawingml/2006/table">
            <a:tbl>
              <a:tblPr firstRow="1" bandRow="1">
                <a:tableStyleId>{2D5ABB26-0587-4C30-8999-92F81FD0307C}</a:tableStyleId>
              </a:tblPr>
              <a:tblGrid>
                <a:gridCol w="1008380">
                  <a:extLst>
                    <a:ext uri="{9D8B030D-6E8A-4147-A177-3AD203B41FA5}">
                      <a16:colId xmlns:a16="http://schemas.microsoft.com/office/drawing/2014/main" val="20000"/>
                    </a:ext>
                  </a:extLst>
                </a:gridCol>
                <a:gridCol w="5508625">
                  <a:extLst>
                    <a:ext uri="{9D8B030D-6E8A-4147-A177-3AD203B41FA5}">
                      <a16:colId xmlns:a16="http://schemas.microsoft.com/office/drawing/2014/main" val="20001"/>
                    </a:ext>
                  </a:extLst>
                </a:gridCol>
              </a:tblGrid>
              <a:tr h="548915">
                <a:tc gridSpan="2">
                  <a:txBody>
                    <a:bodyPr/>
                    <a:lstStyle/>
                    <a:p>
                      <a:pPr marL="81280">
                        <a:lnSpc>
                          <a:spcPct val="100000"/>
                        </a:lnSpc>
                        <a:spcBef>
                          <a:spcPts val="720"/>
                        </a:spcBef>
                      </a:pPr>
                      <a:r>
                        <a:rPr sz="750" spc="-5" dirty="0">
                          <a:solidFill>
                            <a:srgbClr val="212121"/>
                          </a:solidFill>
                          <a:latin typeface="DejaVu Sans Mono"/>
                          <a:cs typeface="DejaVu Sans Mono"/>
                        </a:rPr>
                        <a:t>plt</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figure</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figsize</a:t>
                      </a:r>
                      <a:r>
                        <a:rPr sz="750" b="1" spc="-5" dirty="0">
                          <a:solidFill>
                            <a:srgbClr val="AA21FF"/>
                          </a:solidFill>
                          <a:latin typeface="DejaVu Sans Mono"/>
                          <a:cs typeface="DejaVu Sans Mono"/>
                        </a:rPr>
                        <a:t>=</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7</a:t>
                      </a:r>
                      <a:r>
                        <a:rPr sz="750" spc="-5" dirty="0">
                          <a:solidFill>
                            <a:srgbClr val="0054AA"/>
                          </a:solidFill>
                          <a:latin typeface="DejaVu Sans Mono"/>
                          <a:cs typeface="DejaVu Sans Mono"/>
                        </a:rPr>
                        <a:t>,</a:t>
                      </a:r>
                      <a:r>
                        <a:rPr sz="750" spc="-5" dirty="0">
                          <a:solidFill>
                            <a:srgbClr val="008700"/>
                          </a:solidFill>
                          <a:latin typeface="DejaVu Sans Mono"/>
                          <a:cs typeface="DejaVu Sans Mono"/>
                        </a:rPr>
                        <a:t>5</a:t>
                      </a:r>
                      <a:r>
                        <a:rPr sz="750" spc="-5" dirty="0">
                          <a:solidFill>
                            <a:srgbClr val="0054AA"/>
                          </a:solidFill>
                          <a:latin typeface="DejaVu Sans Mono"/>
                          <a:cs typeface="DejaVu Sans Mono"/>
                        </a:rPr>
                        <a:t>))</a:t>
                      </a:r>
                      <a:endParaRPr sz="750">
                        <a:latin typeface="DejaVu Sans Mono"/>
                        <a:cs typeface="DejaVu Sans Mono"/>
                      </a:endParaRPr>
                    </a:p>
                    <a:p>
                      <a:pPr marL="81280" marR="23495">
                        <a:lnSpc>
                          <a:spcPct val="102499"/>
                        </a:lnSpc>
                      </a:pPr>
                      <a:r>
                        <a:rPr sz="750" spc="-5" dirty="0">
                          <a:solidFill>
                            <a:srgbClr val="212121"/>
                          </a:solidFill>
                          <a:latin typeface="DejaVu Sans Mono"/>
                          <a:cs typeface="DejaVu Sans Mono"/>
                        </a:rPr>
                        <a:t>ax</a:t>
                      </a:r>
                      <a:r>
                        <a:rPr sz="750" b="1" spc="-5" dirty="0">
                          <a:solidFill>
                            <a:srgbClr val="AA21FF"/>
                          </a:solidFill>
                          <a:latin typeface="DejaVu Sans Mono"/>
                          <a:cs typeface="DejaVu Sans Mono"/>
                        </a:rPr>
                        <a:t>= </a:t>
                      </a:r>
                      <a:r>
                        <a:rPr sz="750" spc="-5" dirty="0">
                          <a:solidFill>
                            <a:srgbClr val="212121"/>
                          </a:solidFill>
                          <a:latin typeface="DejaVu Sans Mono"/>
                          <a:cs typeface="DejaVu Sans Mono"/>
                        </a:rPr>
                        <a:t>sns</a:t>
                      </a:r>
                      <a:r>
                        <a:rPr sz="750" b="1" spc="-5" dirty="0">
                          <a:solidFill>
                            <a:srgbClr val="AA21FF"/>
                          </a:solidFill>
                          <a:latin typeface="DejaVu Sans Mono"/>
                          <a:cs typeface="DejaVu Sans Mono"/>
                        </a:rPr>
                        <a:t>.</a:t>
                      </a:r>
                      <a:r>
                        <a:rPr sz="750" spc="-5" dirty="0">
                          <a:solidFill>
                            <a:srgbClr val="212121"/>
                          </a:solidFill>
                          <a:latin typeface="DejaVu Sans Mono"/>
                          <a:cs typeface="DejaVu Sans Mono"/>
                        </a:rPr>
                        <a:t>countplot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x</a:t>
                      </a:r>
                      <a:r>
                        <a:rPr sz="750" b="1" spc="-5" dirty="0">
                          <a:solidFill>
                            <a:srgbClr val="AA21FF"/>
                          </a:solidFill>
                          <a:latin typeface="DejaVu Sans Mono"/>
                          <a:cs typeface="DejaVu Sans Mono"/>
                        </a:rPr>
                        <a:t>=</a:t>
                      </a:r>
                      <a:r>
                        <a:rPr sz="750" spc="-5" dirty="0">
                          <a:solidFill>
                            <a:srgbClr val="BA2121"/>
                          </a:solidFill>
                          <a:latin typeface="DejaVu Sans Mono"/>
                          <a:cs typeface="DejaVu Sans Mono"/>
                        </a:rPr>
                        <a:t>'16 How frequently do you abandon (selecting an items and leaving without making payment) yo  </a:t>
                      </a:r>
                      <a:r>
                        <a:rPr sz="750" spc="-5" dirty="0">
                          <a:solidFill>
                            <a:srgbClr val="212121"/>
                          </a:solidFill>
                          <a:latin typeface="DejaVu Sans Mono"/>
                          <a:cs typeface="DejaVu Sans Mono"/>
                        </a:rPr>
                        <a:t>print</a:t>
                      </a:r>
                      <a:r>
                        <a:rPr sz="750" spc="-5" dirty="0">
                          <a:solidFill>
                            <a:srgbClr val="0054AA"/>
                          </a:solidFill>
                          <a:latin typeface="DejaVu Sans Mono"/>
                          <a:cs typeface="DejaVu Sans Mono"/>
                        </a:rPr>
                        <a:t>(</a:t>
                      </a:r>
                      <a:r>
                        <a:rPr sz="750" spc="-5" dirty="0">
                          <a:solidFill>
                            <a:srgbClr val="212121"/>
                          </a:solidFill>
                          <a:latin typeface="DejaVu Sans Mono"/>
                          <a:cs typeface="DejaVu Sans Mono"/>
                        </a:rPr>
                        <a:t>data</a:t>
                      </a:r>
                      <a:r>
                        <a:rPr sz="750" spc="-5" dirty="0">
                          <a:solidFill>
                            <a:srgbClr val="0054AA"/>
                          </a:solidFill>
                          <a:latin typeface="DejaVu Sans Mono"/>
                          <a:cs typeface="DejaVu Sans Mono"/>
                        </a:rPr>
                        <a:t>[</a:t>
                      </a:r>
                      <a:r>
                        <a:rPr sz="750" spc="-5" dirty="0">
                          <a:solidFill>
                            <a:srgbClr val="BA2121"/>
                          </a:solidFill>
                          <a:latin typeface="DejaVu Sans Mono"/>
                          <a:cs typeface="DejaVu Sans Mono"/>
                        </a:rPr>
                        <a:t>'16 How frequently do you abandon (selecting an items and leaving without making payment) your</a:t>
                      </a:r>
                      <a:r>
                        <a:rPr sz="750" spc="-25" dirty="0">
                          <a:solidFill>
                            <a:srgbClr val="BA2121"/>
                          </a:solidFill>
                          <a:latin typeface="DejaVu Sans Mono"/>
                          <a:cs typeface="DejaVu Sans Mono"/>
                        </a:rPr>
                        <a:t> </a:t>
                      </a:r>
                      <a:r>
                        <a:rPr sz="750" spc="-5" dirty="0">
                          <a:solidFill>
                            <a:srgbClr val="BA2121"/>
                          </a:solidFill>
                          <a:latin typeface="DejaVu Sans Mono"/>
                          <a:cs typeface="DejaVu Sans Mono"/>
                        </a:rPr>
                        <a:t>shoppi</a:t>
                      </a:r>
                      <a:endParaRPr sz="750">
                        <a:latin typeface="DejaVu Sans Mono"/>
                        <a:cs typeface="DejaVu Sans Mono"/>
                      </a:endParaRPr>
                    </a:p>
                  </a:txBody>
                  <a:tcPr marL="0" marR="0" marT="91440" marB="0">
                    <a:lnR w="9525">
                      <a:solidFill>
                        <a:srgbClr val="DFDFDF"/>
                      </a:solidFill>
                      <a:prstDash val="solid"/>
                    </a:lnR>
                    <a:lnT w="9525">
                      <a:solidFill>
                        <a:srgbClr val="DFDFDF"/>
                      </a:solidFill>
                      <a:prstDash val="solid"/>
                    </a:lnT>
                    <a:lnB w="9525">
                      <a:solidFill>
                        <a:srgbClr val="DFDFDF"/>
                      </a:solidFill>
                      <a:prstDash val="solid"/>
                    </a:lnB>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153691">
                <a:tc>
                  <a:txBody>
                    <a:bodyPr/>
                    <a:lstStyle/>
                    <a:p>
                      <a:pPr marL="36195">
                        <a:lnSpc>
                          <a:spcPts val="850"/>
                        </a:lnSpc>
                        <a:spcBef>
                          <a:spcPts val="254"/>
                        </a:spcBef>
                      </a:pPr>
                      <a:r>
                        <a:rPr sz="750" spc="-5" dirty="0">
                          <a:latin typeface="DejaVu Sans Mono"/>
                          <a:cs typeface="DejaVu Sans Mono"/>
                        </a:rPr>
                        <a:t>Sometimes</a:t>
                      </a:r>
                      <a:endParaRPr sz="750">
                        <a:latin typeface="DejaVu Sans Mono"/>
                        <a:cs typeface="DejaVu Sans Mono"/>
                      </a:endParaRPr>
                    </a:p>
                  </a:txBody>
                  <a:tcPr marL="0" marR="0" marT="32384" marB="0">
                    <a:lnT w="9525">
                      <a:solidFill>
                        <a:srgbClr val="DFDFDF"/>
                      </a:solidFill>
                      <a:prstDash val="solid"/>
                    </a:lnT>
                  </a:tcPr>
                </a:tc>
                <a:tc>
                  <a:txBody>
                    <a:bodyPr/>
                    <a:lstStyle/>
                    <a:p>
                      <a:pPr marL="114300">
                        <a:lnSpc>
                          <a:spcPts val="850"/>
                        </a:lnSpc>
                        <a:spcBef>
                          <a:spcPts val="254"/>
                        </a:spcBef>
                      </a:pPr>
                      <a:r>
                        <a:rPr sz="750" spc="-5" dirty="0">
                          <a:latin typeface="DejaVu Sans Mono"/>
                          <a:cs typeface="DejaVu Sans Mono"/>
                        </a:rPr>
                        <a:t>171</a:t>
                      </a:r>
                      <a:endParaRPr sz="750">
                        <a:latin typeface="DejaVu Sans Mono"/>
                        <a:cs typeface="DejaVu Sans Mono"/>
                      </a:endParaRPr>
                    </a:p>
                  </a:txBody>
                  <a:tcPr marL="0" marR="0" marT="32384" marB="0">
                    <a:lnT w="9525">
                      <a:solidFill>
                        <a:srgbClr val="DFDFDF"/>
                      </a:solidFill>
                      <a:prstDash val="solid"/>
                    </a:lnT>
                  </a:tcPr>
                </a:tc>
                <a:extLst>
                  <a:ext uri="{0D108BD9-81ED-4DB2-BD59-A6C34878D82A}">
                    <a16:rowId xmlns:a16="http://schemas.microsoft.com/office/drawing/2014/main" val="10001"/>
                  </a:ext>
                </a:extLst>
              </a:tr>
              <a:tr h="117101">
                <a:tc>
                  <a:txBody>
                    <a:bodyPr/>
                    <a:lstStyle/>
                    <a:p>
                      <a:pPr marL="36195">
                        <a:lnSpc>
                          <a:spcPts val="819"/>
                        </a:lnSpc>
                      </a:pPr>
                      <a:r>
                        <a:rPr sz="750" spc="-5" dirty="0">
                          <a:latin typeface="DejaVu Sans Mono"/>
                          <a:cs typeface="DejaVu Sans Mono"/>
                        </a:rPr>
                        <a:t>Never</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48</a:t>
                      </a:r>
                      <a:endParaRPr sz="750">
                        <a:latin typeface="DejaVu Sans Mono"/>
                        <a:cs typeface="DejaVu Sans Mono"/>
                      </a:endParaRPr>
                    </a:p>
                  </a:txBody>
                  <a:tcPr marL="0" marR="0" marT="0" marB="0"/>
                </a:tc>
                <a:extLst>
                  <a:ext uri="{0D108BD9-81ED-4DB2-BD59-A6C34878D82A}">
                    <a16:rowId xmlns:a16="http://schemas.microsoft.com/office/drawing/2014/main" val="10002"/>
                  </a:ext>
                </a:extLst>
              </a:tr>
              <a:tr h="117101">
                <a:tc>
                  <a:txBody>
                    <a:bodyPr/>
                    <a:lstStyle/>
                    <a:p>
                      <a:pPr marL="36195">
                        <a:lnSpc>
                          <a:spcPts val="819"/>
                        </a:lnSpc>
                      </a:pPr>
                      <a:r>
                        <a:rPr sz="750" spc="-5" dirty="0">
                          <a:latin typeface="DejaVu Sans Mono"/>
                          <a:cs typeface="DejaVu Sans Mono"/>
                        </a:rPr>
                        <a:t>Frequently</a:t>
                      </a:r>
                      <a:endParaRPr sz="750">
                        <a:latin typeface="DejaVu Sans Mono"/>
                        <a:cs typeface="DejaVu Sans Mono"/>
                      </a:endParaRPr>
                    </a:p>
                  </a:txBody>
                  <a:tcPr marL="0" marR="0" marT="0" marB="0"/>
                </a:tc>
                <a:tc>
                  <a:txBody>
                    <a:bodyPr/>
                    <a:lstStyle/>
                    <a:p>
                      <a:pPr marL="171450">
                        <a:lnSpc>
                          <a:spcPts val="819"/>
                        </a:lnSpc>
                      </a:pPr>
                      <a:r>
                        <a:rPr sz="750" spc="-5" dirty="0">
                          <a:latin typeface="DejaVu Sans Mono"/>
                          <a:cs typeface="DejaVu Sans Mono"/>
                        </a:rPr>
                        <a:t>35</a:t>
                      </a:r>
                      <a:endParaRPr sz="750">
                        <a:latin typeface="DejaVu Sans Mono"/>
                        <a:cs typeface="DejaVu Sans Mono"/>
                      </a:endParaRPr>
                    </a:p>
                  </a:txBody>
                  <a:tcPr marL="0" marR="0" marT="0" marB="0"/>
                </a:tc>
                <a:extLst>
                  <a:ext uri="{0D108BD9-81ED-4DB2-BD59-A6C34878D82A}">
                    <a16:rowId xmlns:a16="http://schemas.microsoft.com/office/drawing/2014/main" val="10003"/>
                  </a:ext>
                </a:extLst>
              </a:tr>
              <a:tr h="113928">
                <a:tc>
                  <a:txBody>
                    <a:bodyPr/>
                    <a:lstStyle/>
                    <a:p>
                      <a:pPr marL="36195">
                        <a:lnSpc>
                          <a:spcPts val="795"/>
                        </a:lnSpc>
                      </a:pPr>
                      <a:r>
                        <a:rPr sz="750" spc="-5" dirty="0">
                          <a:latin typeface="DejaVu Sans Mono"/>
                          <a:cs typeface="DejaVu Sans Mono"/>
                        </a:rPr>
                        <a:t>Very</a:t>
                      </a:r>
                      <a:r>
                        <a:rPr sz="750" spc="-35" dirty="0">
                          <a:latin typeface="DejaVu Sans Mono"/>
                          <a:cs typeface="DejaVu Sans Mono"/>
                        </a:rPr>
                        <a:t> </a:t>
                      </a:r>
                      <a:r>
                        <a:rPr sz="750" spc="-5" dirty="0">
                          <a:latin typeface="DejaVu Sans Mono"/>
                          <a:cs typeface="DejaVu Sans Mono"/>
                        </a:rPr>
                        <a:t>frequently</a:t>
                      </a:r>
                      <a:endParaRPr sz="750">
                        <a:latin typeface="DejaVu Sans Mono"/>
                        <a:cs typeface="DejaVu Sans Mono"/>
                      </a:endParaRPr>
                    </a:p>
                  </a:txBody>
                  <a:tcPr marL="0" marR="0" marT="0" marB="0"/>
                </a:tc>
                <a:tc>
                  <a:txBody>
                    <a:bodyPr/>
                    <a:lstStyle/>
                    <a:p>
                      <a:pPr marL="171450">
                        <a:lnSpc>
                          <a:spcPts val="795"/>
                        </a:lnSpc>
                      </a:pPr>
                      <a:r>
                        <a:rPr sz="750" spc="-5" dirty="0">
                          <a:latin typeface="DejaVu Sans Mono"/>
                          <a:cs typeface="DejaVu Sans Mono"/>
                        </a:rPr>
                        <a:t>15</a:t>
                      </a:r>
                      <a:endParaRPr sz="750">
                        <a:latin typeface="DejaVu Sans Mono"/>
                        <a:cs typeface="DejaVu Sans Mono"/>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103</TotalTime>
  <Words>4541</Words>
  <Application>Microsoft Office PowerPoint</Application>
  <PresentationFormat>Custom</PresentationFormat>
  <Paragraphs>744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DejaVu Sans Mono</vt:lpstr>
      <vt:lpstr>Times New Roman</vt:lpstr>
      <vt:lpstr>Vapor Trail</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LENOVO</dc:creator>
  <cp:lastModifiedBy>LENOVO</cp:lastModifiedBy>
  <cp:revision>11</cp:revision>
  <dcterms:created xsi:type="dcterms:W3CDTF">2022-08-20T11:12:06Z</dcterms:created>
  <dcterms:modified xsi:type="dcterms:W3CDTF">2022-08-20T13:45:29Z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2022-08-20T00:00:00Z</vt:filetime>
  </property>
  <property fmtid="{D5CDD505-2E9C-101B-9397-08002B2CF9AE}" pid="3" name="Creator">
    <vt:lpwstr>wkhtmltopdf 0.12.5</vt:lpwstr>
  </property>
  <property fmtid="{D5CDD505-2E9C-101B-9397-08002B2CF9AE}" pid="4" name="LastSaved">
    <vt:filetime>2022-08-20T00:00:00Z</vt:filetime>
  </property>
</Properties>
</file>