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66" d="100"/>
          <a:sy n="66" d="100"/>
        </p:scale>
        <p:origin x="162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72" y="929348"/>
            <a:ext cx="6206599" cy="5011431"/>
          </a:xfrm>
        </p:spPr>
        <p:txBody>
          <a:bodyPr anchor="b">
            <a:normAutofit/>
          </a:bodyPr>
          <a:lstStyle>
            <a:lvl1pPr algn="ctr">
              <a:defRPr sz="3306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072" y="6059593"/>
            <a:ext cx="6206599" cy="3460165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58" y="6825635"/>
            <a:ext cx="6126027" cy="1415036"/>
          </a:xfrm>
        </p:spPr>
        <p:txBody>
          <a:bodyPr anchor="b">
            <a:normAutofit/>
          </a:bodyPr>
          <a:lstStyle>
            <a:lvl1pPr algn="l">
              <a:defRPr sz="165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359" y="1553316"/>
            <a:ext cx="6033818" cy="46483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358" y="8240670"/>
            <a:ext cx="6126027" cy="1274024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359" y="9638318"/>
            <a:ext cx="4410667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3" y="929346"/>
            <a:ext cx="6207399" cy="4892616"/>
          </a:xfrm>
        </p:spPr>
        <p:txBody>
          <a:bodyPr anchor="ctr">
            <a:normAutofit/>
          </a:bodyPr>
          <a:lstStyle>
            <a:lvl1pPr algn="l">
              <a:defRPr sz="2314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3" y="6772487"/>
            <a:ext cx="6207399" cy="274220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8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2461" y="134139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9235" y="4655828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85" y="929348"/>
            <a:ext cx="5763331" cy="4746508"/>
          </a:xfrm>
        </p:spPr>
        <p:txBody>
          <a:bodyPr anchor="ctr">
            <a:normAutofit/>
          </a:bodyPr>
          <a:lstStyle>
            <a:lvl1pPr algn="l">
              <a:defRPr sz="2314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38305" y="5692241"/>
            <a:ext cx="5479891" cy="59407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57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3" y="7236843"/>
            <a:ext cx="6207398" cy="2257496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3" y="5618894"/>
            <a:ext cx="6208113" cy="2290240"/>
          </a:xfrm>
        </p:spPr>
        <p:txBody>
          <a:bodyPr anchor="b">
            <a:normAutofit/>
          </a:bodyPr>
          <a:lstStyle>
            <a:lvl1pPr algn="l">
              <a:defRPr sz="2314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7909134"/>
            <a:ext cx="6208113" cy="1605560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9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82461" y="117544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8189" y="448988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85" y="929347"/>
            <a:ext cx="5763331" cy="4435109"/>
          </a:xfrm>
        </p:spPr>
        <p:txBody>
          <a:bodyPr anchor="ctr">
            <a:normAutofit/>
          </a:bodyPr>
          <a:lstStyle>
            <a:lvl1pPr algn="l">
              <a:defRPr sz="2314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6273" y="6059593"/>
            <a:ext cx="6208113" cy="16429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5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3" y="7702526"/>
            <a:ext cx="6208113" cy="1812168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43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2" y="929348"/>
            <a:ext cx="6207398" cy="42985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14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6272" y="5742661"/>
            <a:ext cx="6207398" cy="16361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3" y="7378764"/>
            <a:ext cx="6207397" cy="2135929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7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6273" y="929346"/>
            <a:ext cx="6207398" cy="2046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4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4259" y="929347"/>
            <a:ext cx="1469412" cy="85853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273" y="929347"/>
            <a:ext cx="4647724" cy="858534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8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2" y="5099867"/>
            <a:ext cx="6206599" cy="2843005"/>
          </a:xfrm>
        </p:spPr>
        <p:txBody>
          <a:bodyPr anchor="b">
            <a:normAutofit/>
          </a:bodyPr>
          <a:lstStyle>
            <a:lvl1pPr algn="r">
              <a:defRPr sz="2314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72" y="7958163"/>
            <a:ext cx="6206599" cy="1556531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3" y="3213475"/>
            <a:ext cx="3045303" cy="6285890"/>
          </a:xfrm>
        </p:spPr>
        <p:txBody>
          <a:bodyPr>
            <a:normAutofit/>
          </a:bodyPr>
          <a:lstStyle>
            <a:lvl1pPr>
              <a:defRPr sz="1322"/>
            </a:lvl1pPr>
            <a:lvl2pPr>
              <a:defRPr sz="1157"/>
            </a:lvl2pPr>
            <a:lvl3pPr>
              <a:defRPr sz="992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4924" y="3213474"/>
            <a:ext cx="3048746" cy="6285889"/>
          </a:xfrm>
        </p:spPr>
        <p:txBody>
          <a:bodyPr>
            <a:normAutofit/>
          </a:bodyPr>
          <a:lstStyle>
            <a:lvl1pPr>
              <a:defRPr sz="1322"/>
            </a:lvl1pPr>
            <a:lvl2pPr>
              <a:defRPr sz="1157"/>
            </a:lvl2pPr>
            <a:lvl3pPr>
              <a:defRPr sz="992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40" y="3213474"/>
            <a:ext cx="2807336" cy="1143866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3" y="4344139"/>
            <a:ext cx="3045303" cy="5170555"/>
          </a:xfrm>
        </p:spPr>
        <p:txBody>
          <a:bodyPr anchor="t">
            <a:normAutofit/>
          </a:bodyPr>
          <a:lstStyle>
            <a:lvl1pPr>
              <a:defRPr sz="1322"/>
            </a:lvl1pPr>
            <a:lvl2pPr>
              <a:defRPr sz="1157"/>
            </a:lvl2pPr>
            <a:lvl3pPr>
              <a:defRPr sz="992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7694" y="3213475"/>
            <a:ext cx="2825977" cy="1130664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91" y="4344139"/>
            <a:ext cx="3058895" cy="5170555"/>
          </a:xfrm>
        </p:spPr>
        <p:txBody>
          <a:bodyPr anchor="t">
            <a:normAutofit/>
          </a:bodyPr>
          <a:lstStyle>
            <a:lvl1pPr>
              <a:defRPr sz="1322"/>
            </a:lvl1pPr>
            <a:lvl2pPr>
              <a:defRPr sz="1157"/>
            </a:lvl2pPr>
            <a:lvl3pPr>
              <a:defRPr sz="992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1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4" y="2736388"/>
            <a:ext cx="2255647" cy="2138680"/>
          </a:xfrm>
        </p:spPr>
        <p:txBody>
          <a:bodyPr anchor="b">
            <a:normAutofit/>
          </a:bodyPr>
          <a:lstStyle>
            <a:lvl1pPr algn="l">
              <a:defRPr sz="181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124" y="929348"/>
            <a:ext cx="3719547" cy="8585345"/>
          </a:xfrm>
        </p:spPr>
        <p:txBody>
          <a:bodyPr anchor="ctr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274" y="4875068"/>
            <a:ext cx="2255647" cy="2851573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3" y="2959894"/>
            <a:ext cx="3655782" cy="2138680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7900" y="-28516"/>
            <a:ext cx="2066023" cy="10764689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423" y="5098574"/>
            <a:ext cx="3655782" cy="2851573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38293" y="9638318"/>
            <a:ext cx="593762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6274" y="9638318"/>
            <a:ext cx="3062019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31161" y="9638318"/>
            <a:ext cx="252202" cy="51338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273" y="929346"/>
            <a:ext cx="6207398" cy="204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4" y="3213474"/>
            <a:ext cx="6207397" cy="6301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4259" y="9633510"/>
            <a:ext cx="106394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273" y="9633510"/>
            <a:ext cx="464772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688" y="9633510"/>
            <a:ext cx="34169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80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0" rtl="0" eaLnBrk="1" latinLnBrk="0" hangingPunct="1">
        <a:spcBef>
          <a:spcPct val="0"/>
        </a:spcBef>
        <a:buNone/>
        <a:defRPr sz="2314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1488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115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115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99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90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90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30000"/>
        <a:buFont typeface="Arial"/>
        <a:buChar char="•"/>
        <a:defRPr sz="90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100000"/>
        <a:buFont typeface="Arial"/>
        <a:buChar char="•"/>
        <a:defRPr sz="90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3665"/>
            <a:ext cx="324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36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NAME:-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62452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[CAR</a:t>
            </a:r>
            <a:r>
              <a:rPr sz="3600" b="1" u="heavy" spc="-35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1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PRICE</a:t>
            </a:r>
            <a:r>
              <a:rPr sz="3600" b="1" u="heavy" spc="-2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PREDICTION]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76061"/>
            <a:ext cx="300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SUBMITTED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2526" y="7015606"/>
            <a:ext cx="3394710" cy="5613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3600" b="1" i="1" spc="-10" dirty="0">
                <a:solidFill>
                  <a:srgbClr val="BCD5ED"/>
                </a:solidFill>
                <a:latin typeface="Calibri"/>
                <a:cs typeface="Calibri"/>
              </a:rPr>
              <a:t>SHIVAM</a:t>
            </a:r>
            <a:r>
              <a:rPr sz="3600" b="1" i="1" spc="-7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BCD5ED"/>
                </a:solidFill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804" y="883665"/>
            <a:ext cx="302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INT</a:t>
            </a:r>
            <a:r>
              <a:rPr sz="3600" b="1" u="heavy" spc="-1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R</a:t>
            </a: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O</a:t>
            </a:r>
            <a:r>
              <a:rPr sz="3600" b="1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UC</a:t>
            </a:r>
            <a:r>
              <a:rPr sz="3600" b="1" u="heavy" spc="-1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75300"/>
            <a:ext cx="5744210" cy="373443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00" b="1" spc="-10" dirty="0">
                <a:latin typeface="Calibri"/>
                <a:cs typeface="Calibri"/>
              </a:rPr>
              <a:t>Problem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Statement: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895"/>
              </a:spcBef>
            </a:pP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covid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19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market,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seen </a:t>
            </a:r>
            <a:r>
              <a:rPr sz="2000" spc="-5" dirty="0">
                <a:latin typeface="Calibri"/>
                <a:cs typeface="Calibri"/>
              </a:rPr>
              <a:t> lot of changes in the car market. Now some </a:t>
            </a:r>
            <a:r>
              <a:rPr sz="2000" dirty="0">
                <a:latin typeface="Calibri"/>
                <a:cs typeface="Calibri"/>
              </a:rPr>
              <a:t>cars </a:t>
            </a:r>
            <a:r>
              <a:rPr sz="2000" spc="-5" dirty="0">
                <a:latin typeface="Calibri"/>
                <a:cs typeface="Calibri"/>
              </a:rPr>
              <a:t>are 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cheaper.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traders,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due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covid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19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impact,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facing </a:t>
            </a:r>
            <a:r>
              <a:rPr sz="2000" spc="-5" dirty="0">
                <a:latin typeface="Calibri"/>
                <a:cs typeface="Calibri"/>
              </a:rPr>
              <a:t> problems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previous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valuation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 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827" y="5637224"/>
            <a:ext cx="2619375" cy="311785"/>
          </a:xfrm>
          <a:custGeom>
            <a:avLst/>
            <a:gdLst/>
            <a:ahLst/>
            <a:cxnLst/>
            <a:rect l="l" t="t" r="r" b="b"/>
            <a:pathLst>
              <a:path w="2619375" h="311785">
                <a:moveTo>
                  <a:pt x="2619121" y="0"/>
                </a:moveTo>
                <a:lnTo>
                  <a:pt x="0" y="0"/>
                </a:lnTo>
                <a:lnTo>
                  <a:pt x="0" y="311200"/>
                </a:lnTo>
                <a:lnTo>
                  <a:pt x="2619121" y="311200"/>
                </a:lnTo>
                <a:lnTo>
                  <a:pt x="261912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5615685"/>
            <a:ext cx="5525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valuation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818682"/>
            <a:ext cx="5706745" cy="36779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spc="-5" dirty="0">
                <a:latin typeface="Calibri"/>
                <a:cs typeface="Calibri"/>
              </a:rPr>
              <a:t>two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phase..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b="1" spc="-10" dirty="0">
                <a:latin typeface="Calibri"/>
                <a:cs typeface="Calibri"/>
              </a:rPr>
              <a:t>Data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Collection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Phase:-</a:t>
            </a:r>
            <a:endParaRPr sz="2000" dirty="0">
              <a:latin typeface="Calibri"/>
              <a:cs typeface="Calibri"/>
            </a:endParaRPr>
          </a:p>
          <a:p>
            <a:pPr marL="12700" marR="5080" indent="57785">
              <a:lnSpc>
                <a:spcPct val="109900"/>
              </a:lnSpc>
              <a:spcBef>
                <a:spcPts val="795"/>
              </a:spcBef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scrape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5000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scrape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well,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scrape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websites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(Olx,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cardekho,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Cars24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etc.)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scraping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this.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 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limit,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creativity.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Generally,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columns </a:t>
            </a:r>
            <a:r>
              <a:rPr sz="2000" spc="-5" dirty="0">
                <a:latin typeface="Calibri"/>
                <a:cs typeface="Calibri"/>
              </a:rPr>
              <a:t>are Brand, model, variant,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manufacturing year,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kilometers,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fuel,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spc="5" dirty="0">
                <a:latin typeface="Calibri"/>
                <a:cs typeface="Calibri"/>
              </a:rPr>
              <a:t> of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1110"/>
            <a:ext cx="5703570" cy="494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owners,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target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website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fetching the data. </a:t>
            </a:r>
            <a:r>
              <a:rPr sz="2000" spc="-10" dirty="0">
                <a:latin typeface="Calibri"/>
                <a:cs typeface="Calibri"/>
              </a:rPr>
              <a:t>Try </a:t>
            </a:r>
            <a:r>
              <a:rPr sz="2000" spc="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include all </a:t>
            </a:r>
            <a:r>
              <a:rPr sz="2000" spc="-5" dirty="0">
                <a:latin typeface="Calibri"/>
                <a:cs typeface="Calibri"/>
              </a:rPr>
              <a:t>types of cars in our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example-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SUV,</a:t>
            </a:r>
            <a:r>
              <a:rPr sz="2000" spc="-5" dirty="0">
                <a:latin typeface="Calibri"/>
                <a:cs typeface="Calibri"/>
              </a:rPr>
              <a:t> Sedans,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Coupe,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minivan,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Hatchback.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collecting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Calibri"/>
                <a:cs typeface="Calibri"/>
              </a:rPr>
              <a:t>Model Building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Phase</a:t>
            </a:r>
            <a:r>
              <a:rPr sz="2000" spc="-5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12700" marR="95250" indent="57785">
              <a:lnSpc>
                <a:spcPct val="110000"/>
              </a:lnSpc>
              <a:spcBef>
                <a:spcPts val="850"/>
              </a:spcBef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collecting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data,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model.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</a:t>
            </a:r>
            <a:r>
              <a:rPr sz="2000" dirty="0">
                <a:latin typeface="Calibri"/>
                <a:cs typeface="Calibri"/>
              </a:rPr>
              <a:t> do all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steps.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hyper parameters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301" y="7454010"/>
            <a:ext cx="3036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Review</a:t>
            </a:r>
            <a:r>
              <a:rPr sz="2800" b="1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4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Literature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35136"/>
            <a:ext cx="5698490" cy="9283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FETCHED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CARS24.COM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 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5377"/>
            <a:ext cx="539686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 </a:t>
            </a:r>
            <a:r>
              <a:rPr sz="1800" spc="-10" dirty="0">
                <a:latin typeface="Calibri"/>
                <a:cs typeface="Calibri"/>
              </a:rPr>
              <a:t>ADVANTAGE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PROFIT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SELLING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993518"/>
            <a:ext cx="55016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Undertaken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498520"/>
            <a:ext cx="5744210" cy="4946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ue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covid19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market,</a:t>
            </a:r>
            <a:r>
              <a:rPr sz="2000" spc="5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seen </a:t>
            </a:r>
            <a:r>
              <a:rPr sz="2000" spc="-5" dirty="0">
                <a:latin typeface="Calibri"/>
                <a:cs typeface="Calibri"/>
              </a:rPr>
              <a:t> lot of changes in the car market. Now some </a:t>
            </a:r>
            <a:r>
              <a:rPr sz="2000" dirty="0">
                <a:latin typeface="Calibri"/>
                <a:cs typeface="Calibri"/>
              </a:rPr>
              <a:t>cars </a:t>
            </a:r>
            <a:r>
              <a:rPr sz="2000" spc="-5" dirty="0">
                <a:latin typeface="Calibri"/>
                <a:cs typeface="Calibri"/>
              </a:rPr>
              <a:t>are 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cheaper.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traders,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due 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covid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19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impact,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facing </a:t>
            </a:r>
            <a:r>
              <a:rPr sz="2000" spc="-5" dirty="0">
                <a:latin typeface="Calibri"/>
                <a:cs typeface="Calibri"/>
              </a:rPr>
              <a:t> problems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previous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valuation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 machine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Sources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their</a:t>
            </a: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format</a:t>
            </a:r>
            <a:endParaRPr sz="36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385"/>
              </a:spcBef>
              <a:buFont typeface="Symbol"/>
              <a:buChar char=""/>
              <a:tabLst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Cars24.com</a:t>
            </a:r>
            <a:endParaRPr sz="20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fetched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excel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depository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8007095"/>
            <a:ext cx="5965825" cy="1732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49" y="883665"/>
            <a:ext cx="527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Data</a:t>
            </a:r>
            <a:r>
              <a:rPr sz="3600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Preprocessing</a:t>
            </a: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and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</a:rPr>
              <a:t>EDA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10000"/>
              </a:lnSpc>
              <a:spcBef>
                <a:spcPts val="100"/>
              </a:spcBef>
            </a:pPr>
            <a:r>
              <a:rPr spc="-5" dirty="0"/>
              <a:t>columns</a:t>
            </a:r>
            <a:r>
              <a:rPr spc="-15" dirty="0"/>
              <a:t> </a:t>
            </a:r>
            <a:r>
              <a:rPr spc="-5" dirty="0"/>
              <a:t>from the</a:t>
            </a:r>
            <a:r>
              <a:rPr spc="-10" dirty="0"/>
              <a:t> </a:t>
            </a:r>
            <a:r>
              <a:rPr spc="-5" dirty="0"/>
              <a:t>dataset</a:t>
            </a:r>
            <a:r>
              <a:rPr spc="10" dirty="0"/>
              <a:t> </a:t>
            </a:r>
            <a:r>
              <a:rPr spc="-5" dirty="0"/>
              <a:t>which</a:t>
            </a:r>
            <a:r>
              <a:rPr dirty="0"/>
              <a:t> </a:t>
            </a:r>
            <a:r>
              <a:rPr spc="-5" dirty="0"/>
              <a:t>having</a:t>
            </a:r>
            <a:r>
              <a:rPr spc="40" dirty="0"/>
              <a:t> </a:t>
            </a:r>
            <a:r>
              <a:rPr spc="-10" dirty="0"/>
              <a:t>some </a:t>
            </a:r>
            <a:r>
              <a:rPr spc="-5" dirty="0"/>
              <a:t>Index </a:t>
            </a:r>
            <a:r>
              <a:rPr spc="-434" dirty="0"/>
              <a:t> </a:t>
            </a:r>
            <a:r>
              <a:rPr spc="-10" dirty="0"/>
              <a:t>(ex-</a:t>
            </a:r>
            <a:r>
              <a:rPr spc="10" dirty="0"/>
              <a:t> </a:t>
            </a:r>
            <a:r>
              <a:rPr spc="-5" dirty="0"/>
              <a:t>Unnamed:0)</a:t>
            </a:r>
          </a:p>
          <a:p>
            <a:pPr marL="241300" marR="259715" indent="-229235">
              <a:lnSpc>
                <a:spcPct val="109500"/>
              </a:lnSpc>
              <a:spcBef>
                <a:spcPts val="10"/>
              </a:spcBef>
              <a:buSzPct val="80000"/>
              <a:buFont typeface="Calibri"/>
              <a:buAutoNum type="arabicParenR" startAt="3"/>
              <a:tabLst>
                <a:tab pos="299720" algn="l"/>
              </a:tabLst>
            </a:pPr>
            <a:r>
              <a:rPr dirty="0"/>
              <a:t>	</a:t>
            </a:r>
            <a:r>
              <a:rPr spc="-10" dirty="0"/>
              <a:t>Then</a:t>
            </a:r>
            <a:r>
              <a:rPr dirty="0"/>
              <a:t> </a:t>
            </a:r>
            <a:r>
              <a:rPr spc="-5" dirty="0"/>
              <a:t>we</a:t>
            </a:r>
            <a:r>
              <a:rPr spc="-15" dirty="0"/>
              <a:t> </a:t>
            </a:r>
            <a:r>
              <a:rPr dirty="0"/>
              <a:t>analyse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40" dirty="0"/>
              <a:t> </a:t>
            </a:r>
            <a:r>
              <a:rPr spc="-5" dirty="0"/>
              <a:t>countplot </a:t>
            </a:r>
            <a:r>
              <a:rPr dirty="0"/>
              <a:t> </a:t>
            </a:r>
            <a:r>
              <a:rPr spc="-5" dirty="0"/>
              <a:t>visualization</a:t>
            </a:r>
            <a:r>
              <a:rPr spc="5" dirty="0"/>
              <a:t> </a:t>
            </a:r>
            <a:r>
              <a:rPr spc="-5" dirty="0"/>
              <a:t>techniques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25" dirty="0"/>
              <a:t> </a:t>
            </a:r>
            <a:r>
              <a:rPr spc="-5" dirty="0"/>
              <a:t>column</a:t>
            </a:r>
            <a:r>
              <a:rPr spc="35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x axis</a:t>
            </a:r>
            <a:r>
              <a:rPr spc="-20" dirty="0"/>
              <a:t> </a:t>
            </a:r>
            <a:r>
              <a:rPr dirty="0"/>
              <a:t>by </a:t>
            </a:r>
            <a:r>
              <a:rPr spc="-434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easy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interpret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5" dirty="0"/>
              <a:t>data.</a:t>
            </a:r>
          </a:p>
          <a:p>
            <a:pPr marL="241300" marR="321310" indent="-229235">
              <a:lnSpc>
                <a:spcPct val="101499"/>
              </a:lnSpc>
              <a:spcBef>
                <a:spcPts val="204"/>
              </a:spcBef>
              <a:buSzPct val="80000"/>
              <a:buFont typeface="Calibri"/>
              <a:buAutoNum type="arabicParenR" startAt="3"/>
              <a:tabLst>
                <a:tab pos="299720" algn="l"/>
              </a:tabLst>
            </a:pPr>
            <a:r>
              <a:rPr dirty="0"/>
              <a:t>	</a:t>
            </a:r>
            <a:r>
              <a:rPr spc="-10" dirty="0"/>
              <a:t>Then</a:t>
            </a:r>
            <a:r>
              <a:rPr spc="5" dirty="0"/>
              <a:t> </a:t>
            </a:r>
            <a:r>
              <a:rPr spc="-5" dirty="0"/>
              <a:t>we</a:t>
            </a:r>
            <a:r>
              <a:rPr spc="-15" dirty="0"/>
              <a:t> </a:t>
            </a:r>
            <a:r>
              <a:rPr spc="-5" dirty="0"/>
              <a:t>replace</a:t>
            </a:r>
            <a:r>
              <a:rPr spc="25" dirty="0"/>
              <a:t> </a:t>
            </a:r>
            <a:r>
              <a:rPr spc="-10" dirty="0"/>
              <a:t>some </a:t>
            </a:r>
            <a:r>
              <a:rPr spc="-5" dirty="0"/>
              <a:t>columns</a:t>
            </a:r>
            <a:r>
              <a:rPr spc="-15" dirty="0"/>
              <a:t> </a:t>
            </a:r>
            <a:r>
              <a:rPr spc="-5" dirty="0"/>
              <a:t>value </a:t>
            </a:r>
            <a:r>
              <a:rPr dirty="0"/>
              <a:t>which </a:t>
            </a:r>
            <a:r>
              <a:rPr spc="-5" dirty="0"/>
              <a:t>has </a:t>
            </a:r>
            <a:r>
              <a:rPr spc="-440" dirty="0"/>
              <a:t> </a:t>
            </a:r>
            <a:r>
              <a:rPr spc="-10" dirty="0"/>
              <a:t>object</a:t>
            </a:r>
            <a:r>
              <a:rPr spc="5" dirty="0"/>
              <a:t> </a:t>
            </a:r>
            <a:r>
              <a:rPr spc="-5" dirty="0"/>
              <a:t>datatype</a:t>
            </a:r>
            <a:r>
              <a:rPr spc="-10" dirty="0"/>
              <a:t> so</a:t>
            </a:r>
            <a:r>
              <a:rPr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5" dirty="0"/>
              <a:t>they</a:t>
            </a:r>
            <a:r>
              <a:rPr spc="5" dirty="0"/>
              <a:t> </a:t>
            </a:r>
            <a:r>
              <a:rPr spc="-15" dirty="0"/>
              <a:t>can</a:t>
            </a:r>
            <a:r>
              <a:rPr spc="10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easily </a:t>
            </a:r>
            <a:r>
              <a:rPr dirty="0"/>
              <a:t> </a:t>
            </a:r>
            <a:r>
              <a:rPr spc="-5" dirty="0"/>
              <a:t>understandable</a:t>
            </a:r>
            <a:r>
              <a:rPr spc="-1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spc="-10" dirty="0"/>
              <a:t> </a:t>
            </a:r>
            <a:r>
              <a:rPr spc="-5" dirty="0"/>
              <a:t>i.e-</a:t>
            </a:r>
            <a:r>
              <a:rPr spc="-10" dirty="0"/>
              <a:t> </a:t>
            </a:r>
            <a:r>
              <a:rPr spc="-5" dirty="0"/>
              <a:t>int</a:t>
            </a:r>
            <a:r>
              <a:rPr spc="5" dirty="0"/>
              <a:t> </a:t>
            </a:r>
            <a:r>
              <a:rPr spc="-5" dirty="0"/>
              <a:t>datatypes..</a:t>
            </a: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SzPct val="80000"/>
              <a:buAutoNum type="arabicParenR" startAt="3"/>
              <a:tabLst>
                <a:tab pos="241935" algn="l"/>
              </a:tabLst>
            </a:pPr>
            <a:r>
              <a:rPr spc="-10" dirty="0"/>
              <a:t>After</a:t>
            </a:r>
            <a:r>
              <a:rPr spc="-5" dirty="0"/>
              <a:t> that</a:t>
            </a:r>
            <a:r>
              <a:rPr spc="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-5" dirty="0"/>
              <a:t>plot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graph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regression</a:t>
            </a:r>
            <a:r>
              <a:rPr spc="15" dirty="0"/>
              <a:t> </a:t>
            </a:r>
            <a:r>
              <a:rPr spc="-5" dirty="0"/>
              <a:t>plot</a:t>
            </a:r>
            <a:r>
              <a:rPr spc="10" dirty="0"/>
              <a:t> </a:t>
            </a:r>
            <a:r>
              <a:rPr spc="-5" dirty="0"/>
              <a:t>with</a:t>
            </a:r>
          </a:p>
          <a:p>
            <a:pPr marL="241300" marR="80645">
              <a:lnSpc>
                <a:spcPct val="102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help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regplot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analyse</a:t>
            </a:r>
            <a:r>
              <a:rPr spc="-10" dirty="0"/>
              <a:t> </a:t>
            </a:r>
            <a:r>
              <a:rPr spc="-5" dirty="0"/>
              <a:t>the Price</a:t>
            </a:r>
            <a:r>
              <a:rPr spc="-15" dirty="0"/>
              <a:t> </a:t>
            </a:r>
            <a:r>
              <a:rPr spc="-5" dirty="0"/>
              <a:t>trends</a:t>
            </a:r>
            <a:r>
              <a:rPr spc="20" dirty="0"/>
              <a:t> </a:t>
            </a:r>
            <a:r>
              <a:rPr spc="-10" dirty="0"/>
              <a:t>with </a:t>
            </a:r>
            <a:r>
              <a:rPr spc="-440" dirty="0"/>
              <a:t> </a:t>
            </a:r>
            <a:r>
              <a:rPr spc="-5" dirty="0"/>
              <a:t>many</a:t>
            </a:r>
            <a:r>
              <a:rPr dirty="0"/>
              <a:t> </a:t>
            </a:r>
            <a:r>
              <a:rPr spc="-10" dirty="0"/>
              <a:t>columns..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95347"/>
            <a:ext cx="530415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1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steps</a:t>
            </a:r>
            <a:r>
              <a:rPr sz="2000" spc="-10" dirty="0">
                <a:latin typeface="Calibri"/>
                <a:cs typeface="Calibri"/>
              </a:rPr>
              <a:t> followed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cleaning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data:-</a:t>
            </a:r>
            <a:endParaRPr sz="2000">
              <a:latin typeface="Calibri"/>
              <a:cs typeface="Calibri"/>
            </a:endParaRPr>
          </a:p>
          <a:p>
            <a:pPr marL="329565" marR="13970" indent="-229235">
              <a:lnSpc>
                <a:spcPct val="109000"/>
              </a:lnSpc>
              <a:spcBef>
                <a:spcPts val="820"/>
              </a:spcBef>
            </a:pPr>
            <a:r>
              <a:rPr sz="1600" dirty="0">
                <a:latin typeface="Calibri"/>
                <a:cs typeface="Calibri"/>
              </a:rPr>
              <a:t>1)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DATA.INFO()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704" y="3487877"/>
            <a:ext cx="1433195" cy="3117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spc="-10" dirty="0">
                <a:latin typeface="Calibri"/>
                <a:cs typeface="Calibri"/>
              </a:rPr>
              <a:t>Drop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396" y="3466337"/>
            <a:ext cx="4863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20085" algn="l"/>
              </a:tabLst>
            </a:pPr>
            <a:r>
              <a:rPr sz="1600" dirty="0">
                <a:latin typeface="Calibri"/>
                <a:cs typeface="Calibri"/>
              </a:rPr>
              <a:t>2)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513367"/>
            <a:ext cx="5343721" cy="21669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61110"/>
            <a:ext cx="5230495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100"/>
              </a:lnSpc>
              <a:spcBef>
                <a:spcPts val="100"/>
              </a:spcBef>
              <a:buSzPct val="80000"/>
              <a:buAutoNum type="arabicParenR" startAt="6"/>
              <a:tabLst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correlation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  <a:p>
            <a:pPr marL="241300" marR="393065" indent="-229235">
              <a:lnSpc>
                <a:spcPts val="2640"/>
              </a:lnSpc>
              <a:spcBef>
                <a:spcPts val="70"/>
              </a:spcBef>
              <a:buSzPct val="80000"/>
              <a:buAutoNum type="arabicParenR" startAt="6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clearly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correlations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6824904"/>
            <a:ext cx="5650865" cy="270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36575" indent="-229235">
              <a:lnSpc>
                <a:spcPct val="110000"/>
              </a:lnSpc>
              <a:spcBef>
                <a:spcPts val="100"/>
              </a:spcBef>
              <a:buSzPct val="80000"/>
              <a:buAutoNum type="arabicParenR" startAt="8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Since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continuous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skewness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outliers.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09700"/>
              </a:lnSpc>
              <a:spcBef>
                <a:spcPts val="5"/>
              </a:spcBef>
              <a:buSzPct val="80000"/>
              <a:buAutoNum type="arabicParenR" startAt="8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these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seprate the lables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dataframe</a:t>
            </a:r>
            <a:r>
              <a:rPr sz="2000" spc="-10" dirty="0">
                <a:latin typeface="Calibri"/>
                <a:cs typeface="Calibri"/>
              </a:rPr>
              <a:t> 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differently..</a:t>
            </a:r>
            <a:endParaRPr sz="2000">
              <a:latin typeface="Calibri"/>
              <a:cs typeface="Calibri"/>
            </a:endParaRPr>
          </a:p>
          <a:p>
            <a:pPr marL="241300" marR="39370" indent="-229235">
              <a:lnSpc>
                <a:spcPct val="110000"/>
              </a:lnSpc>
              <a:spcBef>
                <a:spcPts val="5"/>
              </a:spcBef>
              <a:buSzPct val="80000"/>
              <a:buAutoNum type="arabicParenR" startAt="8"/>
              <a:tabLst>
                <a:tab pos="382270" algn="l"/>
                <a:tab pos="153479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applied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(x)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help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	Standard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Scaler…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689" y="2739770"/>
            <a:ext cx="4899285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92809"/>
            <a:ext cx="4980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dirty="0">
                <a:latin typeface="Calibri"/>
                <a:cs typeface="Calibri"/>
              </a:rPr>
              <a:t>11)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 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building……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2414" y="2545461"/>
            <a:ext cx="46139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used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u="heavy" spc="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project:-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15689"/>
            <a:ext cx="5638800" cy="11214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For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building machine learning models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there are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several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models </a:t>
            </a:r>
            <a:r>
              <a:rPr sz="1600" spc="-3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present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inside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 the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Sklearn</a:t>
            </a:r>
            <a:r>
              <a:rPr sz="16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module.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 marR="18415">
              <a:lnSpc>
                <a:spcPct val="102499"/>
              </a:lnSpc>
              <a:spcBef>
                <a:spcPts val="790"/>
              </a:spcBef>
            </a:pP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Sklearn provides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two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types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of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models i.e.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regression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classification.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Our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dataset’s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target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predict</a:t>
            </a:r>
            <a:r>
              <a:rPr sz="1600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1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sale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716271"/>
            <a:ext cx="384111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price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 of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car.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Georgia"/>
                <a:cs typeface="Georgia"/>
              </a:rPr>
              <a:t>So</a:t>
            </a:r>
            <a:r>
              <a:rPr sz="1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for</a:t>
            </a:r>
            <a:r>
              <a:rPr sz="16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this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kind</a:t>
            </a:r>
            <a:r>
              <a:rPr sz="16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of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problem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1041" y="4746954"/>
            <a:ext cx="1570355" cy="2324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use</a:t>
            </a:r>
            <a:r>
              <a:rPr sz="1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regression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4994147"/>
            <a:ext cx="714375" cy="231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mo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ls.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313679"/>
            <a:ext cx="5727700" cy="22193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But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before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fitting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we</a:t>
            </a:r>
            <a:r>
              <a:rPr sz="1600" spc="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have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1600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seprate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predictor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target variable, 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then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pass this variable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train_test_split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method to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create the training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set and testing set </a:t>
            </a:r>
            <a:r>
              <a:rPr sz="1600" spc="-3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for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</a:t>
            </a:r>
            <a:r>
              <a:rPr sz="1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training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 prediction.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 marR="413384">
              <a:lnSpc>
                <a:spcPct val="101899"/>
              </a:lnSpc>
              <a:spcBef>
                <a:spcPts val="1520"/>
              </a:spcBef>
            </a:pP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can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build as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many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models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as 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we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want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compare </a:t>
            </a:r>
            <a:r>
              <a:rPr sz="1600" spc="-15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accuracy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given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by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these models and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to select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best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model </a:t>
            </a:r>
            <a:r>
              <a:rPr sz="1600" spc="-3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among</a:t>
            </a:r>
            <a:r>
              <a:rPr sz="1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Georgia"/>
                <a:cs typeface="Georgia"/>
              </a:rPr>
              <a:t>them.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8088756"/>
            <a:ext cx="3071495" cy="3200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I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BCD5ED"/>
                </a:solidFill>
                <a:latin typeface="Georgia"/>
                <a:cs typeface="Georgia"/>
              </a:rPr>
              <a:t>have</a:t>
            </a:r>
            <a:r>
              <a:rPr sz="2200" spc="-3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selected</a:t>
            </a:r>
            <a:r>
              <a:rPr sz="2200" spc="-4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5</a:t>
            </a:r>
            <a:r>
              <a:rPr sz="2200" spc="-2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models: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9009126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dirty="0" smtClean="0">
                <a:latin typeface="Calibri"/>
                <a:cs typeface="Calibri"/>
              </a:rPr>
              <a:t>1.	Linear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Regression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49" y="2038875"/>
            <a:ext cx="3733801" cy="36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</a:tabLst>
            </a:pPr>
            <a:r>
              <a:rPr spc="10" dirty="0"/>
              <a:t>2</a:t>
            </a:r>
            <a:r>
              <a:rPr dirty="0"/>
              <a:t>.	</a:t>
            </a:r>
            <a:r>
              <a:rPr spc="-5" dirty="0"/>
              <a:t>Lasso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050" y="2258928"/>
            <a:ext cx="4237990" cy="14338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8980" indent="-716915">
              <a:lnSpc>
                <a:spcPct val="100000"/>
              </a:lnSpc>
              <a:spcBef>
                <a:spcPts val="1180"/>
              </a:spcBef>
              <a:buAutoNum type="arabicPeriod" startAt="3"/>
              <a:tabLst>
                <a:tab pos="728980" algn="l"/>
                <a:tab pos="729615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 dirty="0">
              <a:latin typeface="Calibri"/>
              <a:cs typeface="Calibri"/>
            </a:endParaRPr>
          </a:p>
          <a:p>
            <a:pPr marL="698500" indent="-686435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698500" algn="l"/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Adaboost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Regressor</a:t>
            </a:r>
          </a:p>
          <a:p>
            <a:pPr marL="698500" indent="-686435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698500" algn="l"/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13097"/>
            <a:ext cx="5702300" cy="2677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9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228600">
              <a:lnSpc>
                <a:spcPct val="96200"/>
              </a:lnSpc>
              <a:spcBef>
                <a:spcPts val="2225"/>
              </a:spcBef>
              <a:tabLst>
                <a:tab pos="459867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Gradient boosting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Regressor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best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algo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1800" b="1" spc="-5" dirty="0">
                <a:latin typeface="Times New Roman"/>
                <a:cs typeface="Times New Roman"/>
              </a:rPr>
              <a:t>all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l</a:t>
            </a:r>
            <a:r>
              <a:rPr sz="1800" b="1" spc="10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w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ich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 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spc="15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re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ict	</a:t>
            </a:r>
            <a:r>
              <a:rPr sz="1800" spc="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u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e  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94400"/>
              </a:lnSpc>
              <a:spcBef>
                <a:spcPts val="25"/>
              </a:spcBef>
            </a:pPr>
            <a:r>
              <a:rPr sz="1800" dirty="0">
                <a:latin typeface="Arial MT"/>
                <a:cs typeface="Arial MT"/>
              </a:rPr>
              <a:t>accuracy score </a:t>
            </a:r>
            <a:r>
              <a:rPr sz="1800" spc="-1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minimum for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 </a:t>
            </a:r>
            <a:r>
              <a:rPr sz="1800" dirty="0">
                <a:latin typeface="Arial MT"/>
                <a:cs typeface="Arial MT"/>
              </a:rPr>
              <a:t>and it </a:t>
            </a:r>
            <a:r>
              <a:rPr sz="1800" spc="-5" dirty="0">
                <a:latin typeface="Arial MT"/>
                <a:cs typeface="Arial MT"/>
              </a:rPr>
              <a:t>also give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ACCURACY(approx.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97%) </a:t>
            </a:r>
            <a:r>
              <a:rPr sz="1800" dirty="0">
                <a:latin typeface="Arial MT"/>
                <a:cs typeface="Arial MT"/>
              </a:rPr>
              <a:t>after </a:t>
            </a:r>
            <a:r>
              <a:rPr sz="1800" spc="-5" dirty="0">
                <a:latin typeface="Arial MT"/>
                <a:cs typeface="Arial MT"/>
              </a:rPr>
              <a:t>Hypertuningwith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GRIDSEARCHCV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why</a:t>
            </a:r>
            <a:r>
              <a:rPr sz="1800" spc="-15" dirty="0">
                <a:latin typeface="Arial MT"/>
                <a:cs typeface="Arial MT"/>
              </a:rPr>
              <a:t> 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Algo.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7682610"/>
            <a:ext cx="5414645" cy="562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5080" indent="-229235">
              <a:lnSpc>
                <a:spcPts val="2070"/>
              </a:lnSpc>
              <a:spcBef>
                <a:spcPts val="240"/>
              </a:spcBef>
              <a:buSzPct val="108333"/>
              <a:buFont typeface="Symbol"/>
              <a:buChar char=""/>
              <a:tabLst>
                <a:tab pos="241935" algn="l"/>
              </a:tabLst>
            </a:pPr>
            <a:r>
              <a:rPr sz="1800" b="1" spc="-5" dirty="0">
                <a:latin typeface="Arial"/>
                <a:cs typeface="Arial"/>
              </a:rPr>
              <a:t>Save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model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later predictions </a:t>
            </a:r>
            <a:r>
              <a:rPr sz="1800" b="1" spc="10" dirty="0">
                <a:latin typeface="Arial"/>
                <a:cs typeface="Arial"/>
              </a:rPr>
              <a:t>by </a:t>
            </a:r>
            <a:r>
              <a:rPr sz="1800" b="1" dirty="0">
                <a:latin typeface="Arial"/>
                <a:cs typeface="Arial"/>
              </a:rPr>
              <a:t>the help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pickle..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326067"/>
            <a:ext cx="392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34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Now	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predict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407" y="2591180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CON</a:t>
            </a:r>
            <a:r>
              <a:rPr sz="3600" b="1" u="heavy" spc="-1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L</a:t>
            </a:r>
            <a:r>
              <a:rPr sz="3600" b="1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U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SI</a:t>
            </a:r>
            <a:r>
              <a:rPr sz="3600" b="1" u="heavy" spc="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O</a:t>
            </a: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829049"/>
            <a:ext cx="5732145" cy="202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44450">
              <a:lnSpc>
                <a:spcPts val="1610"/>
              </a:lnSpc>
              <a:spcBef>
                <a:spcPts val="20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DATAFRAME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CAR..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 MT"/>
              <a:cs typeface="Arial MT"/>
            </a:endParaRPr>
          </a:p>
          <a:p>
            <a:pPr marL="12700" marR="90170">
              <a:lnSpc>
                <a:spcPts val="207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We </a:t>
            </a:r>
            <a:r>
              <a:rPr sz="1800" spc="-10" dirty="0">
                <a:latin typeface="Georgia"/>
                <a:cs typeface="Georgia"/>
              </a:rPr>
              <a:t>got </a:t>
            </a:r>
            <a:r>
              <a:rPr sz="1800" spc="-5" dirty="0">
                <a:latin typeface="Georgia"/>
                <a:cs typeface="Georgia"/>
              </a:rPr>
              <a:t>our </a:t>
            </a:r>
            <a:r>
              <a:rPr sz="1800" spc="-10" dirty="0">
                <a:latin typeface="Georgia"/>
                <a:cs typeface="Georgia"/>
              </a:rPr>
              <a:t>best model </a:t>
            </a:r>
            <a:r>
              <a:rPr sz="1800" spc="-5" dirty="0">
                <a:latin typeface="Georgia"/>
                <a:cs typeface="Georgia"/>
              </a:rPr>
              <a:t>i.e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GRADIENT BOOSTING </a:t>
            </a:r>
            <a:r>
              <a:rPr sz="1800" b="1" dirty="0">
                <a:latin typeface="Georgia"/>
                <a:cs typeface="Georgia"/>
              </a:rPr>
              <a:t>R </a:t>
            </a:r>
            <a:r>
              <a:rPr sz="1800" b="1" spc="-4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EGRESSOR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with</a:t>
            </a:r>
            <a:r>
              <a:rPr sz="1800" b="1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the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accuracy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score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96.7</a:t>
            </a:r>
            <a:r>
              <a:rPr sz="1800" dirty="0">
                <a:latin typeface="Georgia"/>
                <a:cs typeface="Georgia"/>
              </a:rPr>
              <a:t>%.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latin typeface="Georgia"/>
                <a:cs typeface="Georgia"/>
              </a:rPr>
              <a:t>HERE</a:t>
            </a:r>
            <a:r>
              <a:rPr sz="1800" spc="4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our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model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predicts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ROOT MEAN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SQUARED </a:t>
            </a:r>
            <a:r>
              <a:rPr sz="1800" spc="-15" dirty="0">
                <a:latin typeface="Georgia"/>
                <a:cs typeface="Georgia"/>
              </a:rPr>
              <a:t>ER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ts val="2039"/>
              </a:lnSpc>
              <a:spcBef>
                <a:spcPts val="105"/>
              </a:spcBef>
            </a:pPr>
            <a:r>
              <a:rPr sz="1800" spc="-10" dirty="0">
                <a:latin typeface="Georgia"/>
                <a:cs typeface="Georgia"/>
              </a:rPr>
              <a:t>ROR </a:t>
            </a:r>
            <a:r>
              <a:rPr sz="1800" spc="-5" dirty="0">
                <a:latin typeface="Georgia"/>
                <a:cs typeface="Georgia"/>
              </a:rPr>
              <a:t>OF </a:t>
            </a:r>
            <a:r>
              <a:rPr sz="1800" spc="-10" dirty="0">
                <a:latin typeface="Georgia"/>
                <a:cs typeface="Georgia"/>
              </a:rPr>
              <a:t>183574.60 THAT </a:t>
            </a:r>
            <a:r>
              <a:rPr sz="1800" spc="-5" dirty="0">
                <a:latin typeface="Georgia"/>
                <a:cs typeface="Georgia"/>
              </a:rPr>
              <a:t>IS </a:t>
            </a:r>
            <a:r>
              <a:rPr sz="1800" spc="-10" dirty="0">
                <a:latin typeface="Georgia"/>
                <a:cs typeface="Georgia"/>
              </a:rPr>
              <a:t>VERY LOW THAN </a:t>
            </a:r>
            <a:r>
              <a:rPr sz="1800" spc="-5" dirty="0">
                <a:latin typeface="Georgia"/>
                <a:cs typeface="Georgia"/>
              </a:rPr>
              <a:t>OTHER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S..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32803"/>
            <a:ext cx="5636260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KEYFINDING:-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070"/>
              </a:lnSpc>
              <a:spcBef>
                <a:spcPts val="1155"/>
              </a:spcBef>
            </a:pPr>
            <a:r>
              <a:rPr sz="1800" spc="25" dirty="0">
                <a:latin typeface="Arial MT"/>
                <a:cs typeface="Arial MT"/>
              </a:rPr>
              <a:t>WE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DON’T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CHECK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OUTLIERS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SKEWNESS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T</a:t>
            </a:r>
            <a:r>
              <a:rPr sz="1800" spc="-5" dirty="0">
                <a:latin typeface="Arial MT"/>
                <a:cs typeface="Arial MT"/>
              </a:rPr>
              <a:t>HI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D</a:t>
            </a:r>
            <a:r>
              <a:rPr sz="1800" spc="-125" dirty="0">
                <a:latin typeface="Arial MT"/>
                <a:cs typeface="Arial MT"/>
              </a:rPr>
              <a:t>A</a:t>
            </a:r>
            <a:r>
              <a:rPr sz="1800" spc="-16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BECAU</a:t>
            </a:r>
            <a:r>
              <a:rPr sz="1800" spc="-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D</a:t>
            </a:r>
            <a:r>
              <a:rPr sz="1800" spc="-125" dirty="0">
                <a:latin typeface="Arial MT"/>
                <a:cs typeface="Arial MT"/>
              </a:rPr>
              <a:t>A</a:t>
            </a:r>
            <a:r>
              <a:rPr sz="1800" spc="-14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CONTINOUS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</TotalTime>
  <Words>917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MT</vt:lpstr>
      <vt:lpstr>Calibri</vt:lpstr>
      <vt:lpstr>Century Gothic</vt:lpstr>
      <vt:lpstr>Georgia</vt:lpstr>
      <vt:lpstr>Symbol</vt:lpstr>
      <vt:lpstr>Times New Roman</vt:lpstr>
      <vt:lpstr>Mesh</vt:lpstr>
      <vt:lpstr>PROJECT NAME:-</vt:lpstr>
      <vt:lpstr>INTRODUCTION</vt:lpstr>
      <vt:lpstr>PowerPoint Presentation</vt:lpstr>
      <vt:lpstr>Motivation for the Problem Undertaken</vt:lpstr>
      <vt:lpstr>Data Preprocessing and EDA</vt:lpstr>
      <vt:lpstr>PowerPoint Presentation</vt:lpstr>
      <vt:lpstr>Algorithm used in this project:-</vt:lpstr>
      <vt:lpstr>2. Lasso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LENOVO</cp:lastModifiedBy>
  <cp:revision>1</cp:revision>
  <dcterms:created xsi:type="dcterms:W3CDTF">2022-09-17T06:10:13Z</dcterms:created>
  <dcterms:modified xsi:type="dcterms:W3CDTF">2022-09-17T06:21:24Z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2022-09-17T00:00:00Z</vt:filetime>
  </property>
</Properties>
</file>