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sldIdLst>
    <p:sldId id="256" r:id="rId2"/>
    <p:sldId id="257" r:id="rId3"/>
    <p:sldId id="258" r:id="rId4"/>
    <p:sldId id="259" r:id="rId5"/>
    <p:sldId id="260" r:id="rId6"/>
    <p:sldId id="261" r:id="rId7"/>
    <p:sldId id="265" r:id="rId8"/>
    <p:sldId id="262" r:id="rId9"/>
    <p:sldId id="263" r:id="rId10"/>
    <p:sldId id="264"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08"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6018" y="2257498"/>
            <a:ext cx="5471494" cy="5191680"/>
          </a:xfrm>
        </p:spPr>
        <p:txBody>
          <a:bodyPr anchor="b"/>
          <a:lstStyle>
            <a:lvl1pPr>
              <a:defRPr sz="5950"/>
            </a:lvl1pPr>
          </a:lstStyle>
          <a:p>
            <a:r>
              <a:rPr lang="en-US" smtClean="0"/>
              <a:t>Click to edit Master title style</a:t>
            </a:r>
            <a:endParaRPr lang="en-US" dirty="0"/>
          </a:p>
        </p:txBody>
      </p:sp>
      <p:sp>
        <p:nvSpPr>
          <p:cNvPr id="3" name="Subtitle 2"/>
          <p:cNvSpPr>
            <a:spLocks noGrp="1"/>
          </p:cNvSpPr>
          <p:nvPr>
            <p:ph type="subTitle" idx="1"/>
          </p:nvPr>
        </p:nvSpPr>
        <p:spPr>
          <a:xfrm>
            <a:off x="716018" y="7449174"/>
            <a:ext cx="5471494" cy="1343177"/>
          </a:xfrm>
        </p:spPr>
        <p:txBody>
          <a:bodyPr anchor="t"/>
          <a:lstStyle>
            <a:lvl1pPr marL="0" indent="0" algn="l">
              <a:buNone/>
              <a:defRPr cap="all">
                <a:solidFill>
                  <a:schemeClr val="bg2">
                    <a:lumMod val="40000"/>
                    <a:lumOff val="60000"/>
                  </a:schemeClr>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1143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9" y="7485360"/>
            <a:ext cx="5471494" cy="883691"/>
          </a:xfrm>
        </p:spPr>
        <p:txBody>
          <a:bodyPr anchor="b">
            <a:normAutofit/>
          </a:bodyPr>
          <a:lstStyle>
            <a:lvl1pPr algn="l">
              <a:defRPr sz="198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16018" y="1069340"/>
            <a:ext cx="5471494" cy="56767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4" name="Text Placeholder 3"/>
          <p:cNvSpPr>
            <a:spLocks noGrp="1"/>
          </p:cNvSpPr>
          <p:nvPr>
            <p:ph type="body" sz="half" idx="2"/>
          </p:nvPr>
        </p:nvSpPr>
        <p:spPr>
          <a:xfrm>
            <a:off x="716019" y="8369051"/>
            <a:ext cx="5471493" cy="769825"/>
          </a:xfrm>
        </p:spPr>
        <p:txBody>
          <a:bodyPr>
            <a:normAutofit/>
          </a:bodyPr>
          <a:lstStyle>
            <a:lvl1pPr marL="0" indent="0">
              <a:buNone/>
              <a:defRPr sz="99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9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8" y="2257496"/>
            <a:ext cx="5471494" cy="3089204"/>
          </a:xfrm>
        </p:spPr>
        <p:txBody>
          <a:bodyPr/>
          <a:lstStyle>
            <a:lvl1pPr>
              <a:defRPr sz="3967"/>
            </a:lvl1pPr>
          </a:lstStyle>
          <a:p>
            <a:r>
              <a:rPr lang="en-US" smtClean="0"/>
              <a:t>Click to edit Master title style</a:t>
            </a:r>
            <a:endParaRPr lang="en-US" dirty="0"/>
          </a:p>
        </p:txBody>
      </p:sp>
      <p:sp>
        <p:nvSpPr>
          <p:cNvPr id="8" name="Text Placeholder 3"/>
          <p:cNvSpPr>
            <a:spLocks noGrp="1"/>
          </p:cNvSpPr>
          <p:nvPr>
            <p:ph type="body" sz="half" idx="2"/>
          </p:nvPr>
        </p:nvSpPr>
        <p:spPr>
          <a:xfrm>
            <a:off x="716018" y="5703147"/>
            <a:ext cx="5471494" cy="3683282"/>
          </a:xfrm>
        </p:spPr>
        <p:txBody>
          <a:bodyPr anchor="ctr">
            <a:normAutofit/>
          </a:bodyPr>
          <a:lstStyle>
            <a:lvl1pPr marL="0" indent="0">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8850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304" y="2257496"/>
            <a:ext cx="4959200" cy="3622742"/>
          </a:xfrm>
        </p:spPr>
        <p:txBody>
          <a:bodyPr/>
          <a:lstStyle>
            <a:lvl1pPr>
              <a:defRPr sz="3967"/>
            </a:lvl1pPr>
          </a:lstStyle>
          <a:p>
            <a:r>
              <a:rPr lang="en-US" smtClean="0"/>
              <a:t>Click to edit Master title style</a:t>
            </a:r>
            <a:endParaRPr lang="en-US" dirty="0"/>
          </a:p>
        </p:txBody>
      </p:sp>
      <p:sp>
        <p:nvSpPr>
          <p:cNvPr id="11" name="Text Placeholder 3"/>
          <p:cNvSpPr>
            <a:spLocks noGrp="1"/>
          </p:cNvSpPr>
          <p:nvPr>
            <p:ph type="body" sz="half" idx="14"/>
          </p:nvPr>
        </p:nvSpPr>
        <p:spPr>
          <a:xfrm>
            <a:off x="1196758" y="5880238"/>
            <a:ext cx="4513041" cy="533538"/>
          </a:xfrm>
        </p:spPr>
        <p:txBody>
          <a:bodyPr vert="horz" lIns="91440" tIns="45720" rIns="91440" bIns="45720" rtlCol="0" anchor="t">
            <a:normAutofit/>
          </a:bodyPr>
          <a:lstStyle>
            <a:lvl1pPr marL="0" indent="0">
              <a:buNone/>
              <a:defRPr lang="en-US" sz="1157" b="0" i="0" kern="1200" cap="small" dirty="0">
                <a:solidFill>
                  <a:schemeClr val="bg2">
                    <a:lumMod val="40000"/>
                    <a:lumOff val="60000"/>
                  </a:schemeClr>
                </a:solidFill>
                <a:latin typeface="+mj-lt"/>
                <a:ea typeface="+mj-ea"/>
                <a:cs typeface="+mj-cs"/>
              </a:defRPr>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marL="0" lvl="0" indent="0">
              <a:buNone/>
            </a:pPr>
            <a:r>
              <a:rPr lang="en-US" smtClean="0"/>
              <a:t>Edit Master text styles</a:t>
            </a:r>
          </a:p>
        </p:txBody>
      </p:sp>
      <p:sp>
        <p:nvSpPr>
          <p:cNvPr id="10" name="Text Placeholder 3"/>
          <p:cNvSpPr>
            <a:spLocks noGrp="1"/>
          </p:cNvSpPr>
          <p:nvPr>
            <p:ph type="body" sz="half" idx="2"/>
          </p:nvPr>
        </p:nvSpPr>
        <p:spPr>
          <a:xfrm>
            <a:off x="716018" y="6783802"/>
            <a:ext cx="5471494" cy="2613942"/>
          </a:xfrm>
        </p:spPr>
        <p:txBody>
          <a:bodyPr anchor="ctr">
            <a:normAutofit/>
          </a:bodyPr>
          <a:lstStyle>
            <a:lvl1pPr marL="0" indent="0">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556901" y="1514435"/>
            <a:ext cx="497148" cy="164384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2" dirty="0"/>
              <a:t>“</a:t>
            </a:r>
          </a:p>
        </p:txBody>
      </p:sp>
      <p:sp>
        <p:nvSpPr>
          <p:cNvPr id="15" name="TextBox 14"/>
          <p:cNvSpPr txBox="1"/>
          <p:nvPr/>
        </p:nvSpPr>
        <p:spPr>
          <a:xfrm>
            <a:off x="5784467" y="4075572"/>
            <a:ext cx="497148" cy="164384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2" dirty="0"/>
              <a:t>”</a:t>
            </a:r>
          </a:p>
        </p:txBody>
      </p:sp>
    </p:spTree>
    <p:extLst>
      <p:ext uri="{BB962C8B-B14F-4D97-AF65-F5344CB8AC3E}">
        <p14:creationId xmlns:p14="http://schemas.microsoft.com/office/powerpoint/2010/main" val="244025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6018" y="4871439"/>
            <a:ext cx="5471495" cy="2577736"/>
          </a:xfrm>
        </p:spPr>
        <p:txBody>
          <a:bodyPr anchor="b"/>
          <a:lstStyle>
            <a:lvl1pPr algn="l">
              <a:defRPr sz="330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6018" y="7449175"/>
            <a:ext cx="5471494" cy="1341587"/>
          </a:xfrm>
        </p:spPr>
        <p:txBody>
          <a:bodyPr anchor="t"/>
          <a:lstStyle>
            <a:lvl1pPr marL="0" indent="0" algn="l">
              <a:buNone/>
              <a:defRPr sz="1653" cap="none">
                <a:solidFill>
                  <a:schemeClr val="bg2">
                    <a:lumMod val="40000"/>
                    <a:lumOff val="6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7618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1"/>
            </a:lvl1pPr>
          </a:lstStyle>
          <a:p>
            <a:r>
              <a:rPr lang="en-US" smtClean="0"/>
              <a:t>Click to edit Master title style</a:t>
            </a:r>
            <a:endParaRPr lang="en-US" dirty="0"/>
          </a:p>
        </p:txBody>
      </p:sp>
      <p:sp>
        <p:nvSpPr>
          <p:cNvPr id="3" name="Text Placeholder 2"/>
          <p:cNvSpPr>
            <a:spLocks noGrp="1"/>
          </p:cNvSpPr>
          <p:nvPr>
            <p:ph type="body" idx="1"/>
          </p:nvPr>
        </p:nvSpPr>
        <p:spPr>
          <a:xfrm>
            <a:off x="392398" y="3089204"/>
            <a:ext cx="1826919"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16" name="Text Placeholder 3"/>
          <p:cNvSpPr>
            <a:spLocks noGrp="1"/>
          </p:cNvSpPr>
          <p:nvPr>
            <p:ph type="body" sz="half" idx="15"/>
          </p:nvPr>
        </p:nvSpPr>
        <p:spPr>
          <a:xfrm>
            <a:off x="404497" y="4158544"/>
            <a:ext cx="1814819"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5" name="Text Placeholder 4"/>
          <p:cNvSpPr>
            <a:spLocks noGrp="1"/>
          </p:cNvSpPr>
          <p:nvPr>
            <p:ph type="body" sz="quarter" idx="3"/>
          </p:nvPr>
        </p:nvSpPr>
        <p:spPr>
          <a:xfrm>
            <a:off x="2407688" y="3089204"/>
            <a:ext cx="1820331"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19" name="Text Placeholder 3"/>
          <p:cNvSpPr>
            <a:spLocks noGrp="1"/>
          </p:cNvSpPr>
          <p:nvPr>
            <p:ph type="body" sz="half" idx="16"/>
          </p:nvPr>
        </p:nvSpPr>
        <p:spPr>
          <a:xfrm>
            <a:off x="2401144" y="4158544"/>
            <a:ext cx="1826874"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14" name="Text Placeholder 4"/>
          <p:cNvSpPr>
            <a:spLocks noGrp="1"/>
          </p:cNvSpPr>
          <p:nvPr>
            <p:ph type="body" sz="quarter" idx="13"/>
          </p:nvPr>
        </p:nvSpPr>
        <p:spPr>
          <a:xfrm>
            <a:off x="4416980" y="3089204"/>
            <a:ext cx="181777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20" name="Text Placeholder 3"/>
          <p:cNvSpPr>
            <a:spLocks noGrp="1"/>
          </p:cNvSpPr>
          <p:nvPr>
            <p:ph type="body" sz="half" idx="17"/>
          </p:nvPr>
        </p:nvSpPr>
        <p:spPr>
          <a:xfrm>
            <a:off x="4416980" y="4158544"/>
            <a:ext cx="1817773" cy="559670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cxnSp>
        <p:nvCxnSpPr>
          <p:cNvPr id="17" name="Straight Connector 16"/>
          <p:cNvCxnSpPr/>
          <p:nvPr/>
        </p:nvCxnSpPr>
        <p:spPr>
          <a:xfrm>
            <a:off x="2310033"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16254"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79492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1"/>
            </a:lvl1pPr>
          </a:lstStyle>
          <a:p>
            <a:r>
              <a:rPr lang="en-US" smtClean="0"/>
              <a:t>Click to edit Master title style</a:t>
            </a:r>
            <a:endParaRPr lang="en-US" dirty="0"/>
          </a:p>
        </p:txBody>
      </p:sp>
      <p:sp>
        <p:nvSpPr>
          <p:cNvPr id="3" name="Text Placeholder 2"/>
          <p:cNvSpPr>
            <a:spLocks noGrp="1"/>
          </p:cNvSpPr>
          <p:nvPr>
            <p:ph type="body" idx="1"/>
          </p:nvPr>
        </p:nvSpPr>
        <p:spPr>
          <a:xfrm>
            <a:off x="404497" y="6628332"/>
            <a:ext cx="182269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29" name="Picture Placeholder 2"/>
          <p:cNvSpPr>
            <a:spLocks noGrp="1" noChangeAspect="1"/>
          </p:cNvSpPr>
          <p:nvPr>
            <p:ph type="pic" idx="15"/>
          </p:nvPr>
        </p:nvSpPr>
        <p:spPr>
          <a:xfrm>
            <a:off x="404497" y="3445651"/>
            <a:ext cx="182269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2" name="Text Placeholder 3"/>
          <p:cNvSpPr>
            <a:spLocks noGrp="1"/>
          </p:cNvSpPr>
          <p:nvPr>
            <p:ph type="body" sz="half" idx="18"/>
          </p:nvPr>
        </p:nvSpPr>
        <p:spPr>
          <a:xfrm>
            <a:off x="404497" y="7526876"/>
            <a:ext cx="1822693"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5" name="Text Placeholder 4"/>
          <p:cNvSpPr>
            <a:spLocks noGrp="1"/>
          </p:cNvSpPr>
          <p:nvPr>
            <p:ph type="body" sz="quarter" idx="3"/>
          </p:nvPr>
        </p:nvSpPr>
        <p:spPr>
          <a:xfrm>
            <a:off x="2411231" y="6628332"/>
            <a:ext cx="1816788"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30" name="Picture Placeholder 2"/>
          <p:cNvSpPr>
            <a:spLocks noGrp="1" noChangeAspect="1"/>
          </p:cNvSpPr>
          <p:nvPr>
            <p:ph type="pic" idx="21"/>
          </p:nvPr>
        </p:nvSpPr>
        <p:spPr>
          <a:xfrm>
            <a:off x="2411230" y="3445651"/>
            <a:ext cx="1816788"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3" name="Text Placeholder 3"/>
          <p:cNvSpPr>
            <a:spLocks noGrp="1"/>
          </p:cNvSpPr>
          <p:nvPr>
            <p:ph type="body" sz="half" idx="19"/>
          </p:nvPr>
        </p:nvSpPr>
        <p:spPr>
          <a:xfrm>
            <a:off x="2410391" y="7526874"/>
            <a:ext cx="1819194"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14" name="Text Placeholder 4"/>
          <p:cNvSpPr>
            <a:spLocks noGrp="1"/>
          </p:cNvSpPr>
          <p:nvPr>
            <p:ph type="body" sz="quarter" idx="13"/>
          </p:nvPr>
        </p:nvSpPr>
        <p:spPr>
          <a:xfrm>
            <a:off x="4416980" y="6628332"/>
            <a:ext cx="181777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31" name="Picture Placeholder 2"/>
          <p:cNvSpPr>
            <a:spLocks noGrp="1" noChangeAspect="1"/>
          </p:cNvSpPr>
          <p:nvPr>
            <p:ph type="pic" idx="22"/>
          </p:nvPr>
        </p:nvSpPr>
        <p:spPr>
          <a:xfrm>
            <a:off x="4416979" y="3445651"/>
            <a:ext cx="181777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4" name="Text Placeholder 3"/>
          <p:cNvSpPr>
            <a:spLocks noGrp="1"/>
          </p:cNvSpPr>
          <p:nvPr>
            <p:ph type="body" sz="half" idx="20"/>
          </p:nvPr>
        </p:nvSpPr>
        <p:spPr>
          <a:xfrm>
            <a:off x="4416904" y="7526871"/>
            <a:ext cx="1820180" cy="1027847"/>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cxnSp>
        <p:nvCxnSpPr>
          <p:cNvPr id="19" name="Straight Connector 18"/>
          <p:cNvCxnSpPr/>
          <p:nvPr/>
        </p:nvCxnSpPr>
        <p:spPr>
          <a:xfrm>
            <a:off x="2310033"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316254"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7695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30339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8223" y="670816"/>
            <a:ext cx="1086530" cy="908443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4497" y="1205627"/>
            <a:ext cx="4602004" cy="854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647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75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6019" y="4462186"/>
            <a:ext cx="5471494" cy="2986990"/>
          </a:xfrm>
        </p:spPr>
        <p:txBody>
          <a:bodyPr anchor="b"/>
          <a:lstStyle>
            <a:lvl1pPr algn="l">
              <a:defRPr sz="330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6018" y="7449175"/>
            <a:ext cx="5471494" cy="1341587"/>
          </a:xfrm>
        </p:spPr>
        <p:txBody>
          <a:bodyPr anchor="t"/>
          <a:lstStyle>
            <a:lvl1pPr marL="0" indent="0" algn="l">
              <a:buNone/>
              <a:defRPr sz="1653" cap="all">
                <a:solidFill>
                  <a:schemeClr val="bg2">
                    <a:lumMod val="40000"/>
                    <a:lumOff val="60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165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002" y="3212973"/>
            <a:ext cx="2725524" cy="6542282"/>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505521" y="3205983"/>
            <a:ext cx="2725526" cy="6549271"/>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235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84002" y="2970389"/>
            <a:ext cx="2725523"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4" name="Content Placeholder 3"/>
          <p:cNvSpPr>
            <a:spLocks noGrp="1"/>
          </p:cNvSpPr>
          <p:nvPr>
            <p:ph sz="half" idx="2"/>
          </p:nvPr>
        </p:nvSpPr>
        <p:spPr>
          <a:xfrm>
            <a:off x="684002" y="3920913"/>
            <a:ext cx="2725524" cy="5834340"/>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05522" y="2970389"/>
            <a:ext cx="2725524" cy="898542"/>
          </a:xfrm>
        </p:spPr>
        <p:txBody>
          <a:bodyPr anchor="b">
            <a:noAutofit/>
          </a:bodyPr>
          <a:lstStyle>
            <a:lvl1pPr marL="0" indent="0">
              <a:buNone/>
              <a:defRPr sz="1983" b="0">
                <a:solidFill>
                  <a:schemeClr val="bg2">
                    <a:lumMod val="40000"/>
                    <a:lumOff val="60000"/>
                  </a:schemeClr>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6" name="Content Placeholder 5"/>
          <p:cNvSpPr>
            <a:spLocks noGrp="1"/>
          </p:cNvSpPr>
          <p:nvPr>
            <p:ph sz="quarter" idx="4"/>
          </p:nvPr>
        </p:nvSpPr>
        <p:spPr>
          <a:xfrm>
            <a:off x="3505522" y="3920913"/>
            <a:ext cx="2725524" cy="5834340"/>
          </a:xfrm>
        </p:spPr>
        <p:txBody>
          <a:bodyPr>
            <a:normAutofit/>
          </a:bodyPr>
          <a:lstStyle>
            <a:lvl1pPr>
              <a:defRPr sz="1488"/>
            </a:lvl1pPr>
            <a:lvl2pPr>
              <a:defRPr sz="1322"/>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53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793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557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017" y="2257495"/>
            <a:ext cx="2108500" cy="2257496"/>
          </a:xfrm>
        </p:spPr>
        <p:txBody>
          <a:bodyPr anchor="b"/>
          <a:lstStyle>
            <a:lvl1pPr algn="l">
              <a:defRPr sz="1983" b="0"/>
            </a:lvl1pPr>
          </a:lstStyle>
          <a:p>
            <a:r>
              <a:rPr lang="en-US" smtClean="0"/>
              <a:t>Click to edit Master title style</a:t>
            </a:r>
            <a:endParaRPr lang="en-US" dirty="0"/>
          </a:p>
        </p:txBody>
      </p:sp>
      <p:sp>
        <p:nvSpPr>
          <p:cNvPr id="3" name="Content Placeholder 2"/>
          <p:cNvSpPr>
            <a:spLocks noGrp="1"/>
          </p:cNvSpPr>
          <p:nvPr>
            <p:ph idx="1"/>
          </p:nvPr>
        </p:nvSpPr>
        <p:spPr>
          <a:xfrm>
            <a:off x="2966238" y="2257496"/>
            <a:ext cx="3221275" cy="7128933"/>
          </a:xfrm>
        </p:spPr>
        <p:txBody>
          <a:bodyPr anchor="ctr">
            <a:normAutofit/>
          </a:bodyPr>
          <a:lstStyle>
            <a:lvl1pPr>
              <a:defRPr sz="1653"/>
            </a:lvl1pPr>
            <a:lvl2pPr>
              <a:defRPr sz="1488"/>
            </a:lvl2pPr>
            <a:lvl3pPr>
              <a:defRPr sz="1322"/>
            </a:lvl3pPr>
            <a:lvl4pPr>
              <a:defRPr sz="1157"/>
            </a:lvl4pPr>
            <a:lvl5pPr>
              <a:defRPr sz="1157"/>
            </a:lvl5pPr>
            <a:lvl6pPr>
              <a:defRPr sz="1157"/>
            </a:lvl6pPr>
            <a:lvl7pPr>
              <a:defRPr sz="1157"/>
            </a:lvl7pPr>
            <a:lvl8pPr>
              <a:defRPr sz="1157"/>
            </a:lvl8pPr>
            <a:lvl9pPr>
              <a:defRPr sz="115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16017" y="4879361"/>
            <a:ext cx="2108500" cy="4514990"/>
          </a:xfrm>
        </p:spPr>
        <p:txBody>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9/8/2022</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4306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5368" y="2891166"/>
            <a:ext cx="3157363" cy="2455534"/>
          </a:xfrm>
        </p:spPr>
        <p:txBody>
          <a:bodyPr anchor="b">
            <a:normAutofit/>
          </a:bodyPr>
          <a:lstStyle>
            <a:lvl1pPr algn="l">
              <a:defRPr sz="2975"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308393" y="1782234"/>
            <a:ext cx="1984098"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4" name="Text Placeholder 3"/>
          <p:cNvSpPr>
            <a:spLocks noGrp="1"/>
          </p:cNvSpPr>
          <p:nvPr>
            <p:ph type="body" sz="half" idx="2"/>
          </p:nvPr>
        </p:nvSpPr>
        <p:spPr>
          <a:xfrm>
            <a:off x="716017" y="5703147"/>
            <a:ext cx="3152449" cy="2138680"/>
          </a:xfrm>
        </p:spPr>
        <p:txBody>
          <a:bodyPr>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0539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5205781" y="2613942"/>
            <a:ext cx="2329921" cy="439617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702014" y="-712894"/>
            <a:ext cx="1322388" cy="2495127"/>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205781" y="9505245"/>
            <a:ext cx="818621" cy="1544602"/>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27254" y="4158544"/>
            <a:ext cx="3463396" cy="6534856"/>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93992" y="4514991"/>
            <a:ext cx="1952096" cy="368328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6400914" y="0"/>
            <a:ext cx="566738" cy="171434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0559" y="705905"/>
            <a:ext cx="5830488" cy="2183789"/>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84002" y="3201043"/>
            <a:ext cx="5546436" cy="654184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5830786" y="2935318"/>
            <a:ext cx="1544601" cy="188961"/>
          </a:xfrm>
          <a:prstGeom prst="rect">
            <a:avLst/>
          </a:prstGeom>
        </p:spPr>
        <p:txBody>
          <a:bodyPr vert="horz" lIns="91440" tIns="45720" rIns="91440" bIns="45720" rtlCol="0" anchor="t"/>
          <a:lstStyle>
            <a:lvl1pPr algn="l">
              <a:defRPr sz="909" b="0" i="0">
                <a:solidFill>
                  <a:schemeClr val="tx1">
                    <a:tint val="75000"/>
                    <a:alpha val="60000"/>
                  </a:schemeClr>
                </a:solidFill>
              </a:defRPr>
            </a:lvl1pPr>
          </a:lstStyle>
          <a:p>
            <a:fld id="{1D8BD707-D9CF-40AE-B4C6-C98DA3205C09}" type="datetimeFigureOut">
              <a:rPr lang="en-US" smtClean="0"/>
              <a:t>9/8/2022</a:t>
            </a:fld>
            <a:endParaRPr lang="en-US"/>
          </a:p>
        </p:txBody>
      </p:sp>
      <p:sp>
        <p:nvSpPr>
          <p:cNvPr id="5" name="Footer Placeholder 4"/>
          <p:cNvSpPr>
            <a:spLocks noGrp="1"/>
          </p:cNvSpPr>
          <p:nvPr>
            <p:ph type="ftr" sz="quarter" idx="3"/>
          </p:nvPr>
        </p:nvSpPr>
        <p:spPr>
          <a:xfrm rot="5400000">
            <a:off x="3736795" y="5172231"/>
            <a:ext cx="6018421" cy="188962"/>
          </a:xfrm>
          <a:prstGeom prst="rect">
            <a:avLst/>
          </a:prstGeom>
        </p:spPr>
        <p:txBody>
          <a:bodyPr vert="horz" lIns="91440" tIns="45720" rIns="91440" bIns="45720" rtlCol="0" anchor="b"/>
          <a:lstStyle>
            <a:lvl1pPr algn="l">
              <a:defRPr sz="909"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6418093" y="461130"/>
            <a:ext cx="519644" cy="1197023"/>
          </a:xfrm>
          <a:prstGeom prst="rect">
            <a:avLst/>
          </a:prstGeom>
        </p:spPr>
        <p:txBody>
          <a:bodyPr vert="horz" lIns="91440" tIns="45720" rIns="91440" bIns="45720" rtlCol="0" anchor="b"/>
          <a:lstStyle>
            <a:lvl1pPr algn="ctr">
              <a:defRPr sz="2315"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524821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377836" rtl="0" eaLnBrk="1" latinLnBrk="0" hangingPunct="1">
        <a:spcBef>
          <a:spcPct val="0"/>
        </a:spcBef>
        <a:buNone/>
        <a:defRPr sz="3471"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378" indent="-283378" algn="l" defTabSz="377836" rtl="0" eaLnBrk="1" latinLnBrk="0" hangingPunct="1">
        <a:spcBef>
          <a:spcPts val="826"/>
        </a:spcBef>
        <a:spcAft>
          <a:spcPts val="0"/>
        </a:spcAft>
        <a:buClr>
          <a:schemeClr val="bg2">
            <a:lumMod val="40000"/>
            <a:lumOff val="60000"/>
          </a:schemeClr>
        </a:buClr>
        <a:buSzPct val="80000"/>
        <a:buFont typeface="Wingdings 3" charset="2"/>
        <a:buChar char=""/>
        <a:defRPr sz="1653" b="0" i="0" kern="1200">
          <a:solidFill>
            <a:schemeClr val="tx1"/>
          </a:solidFill>
          <a:latin typeface="+mj-lt"/>
          <a:ea typeface="+mj-ea"/>
          <a:cs typeface="+mj-cs"/>
        </a:defRPr>
      </a:lvl1pPr>
      <a:lvl2pPr marL="613984" indent="-236148" algn="l" defTabSz="377836" rtl="0" eaLnBrk="1" latinLnBrk="0" hangingPunct="1">
        <a:spcBef>
          <a:spcPts val="826"/>
        </a:spcBef>
        <a:spcAft>
          <a:spcPts val="0"/>
        </a:spcAft>
        <a:buClr>
          <a:schemeClr val="bg2">
            <a:lumMod val="40000"/>
            <a:lumOff val="60000"/>
          </a:schemeClr>
        </a:buClr>
        <a:buSzPct val="80000"/>
        <a:buFont typeface="Wingdings 3" charset="2"/>
        <a:buChar char=""/>
        <a:defRPr sz="1488" b="0" i="0" kern="1200">
          <a:solidFill>
            <a:schemeClr val="tx1"/>
          </a:solidFill>
          <a:latin typeface="+mj-lt"/>
          <a:ea typeface="+mj-ea"/>
          <a:cs typeface="+mj-cs"/>
        </a:defRPr>
      </a:lvl2pPr>
      <a:lvl3pPr marL="944592"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322" b="0" i="0" kern="1200">
          <a:solidFill>
            <a:schemeClr val="tx1"/>
          </a:solidFill>
          <a:latin typeface="+mj-lt"/>
          <a:ea typeface="+mj-ea"/>
          <a:cs typeface="+mj-cs"/>
        </a:defRPr>
      </a:lvl3pPr>
      <a:lvl4pPr marL="1322428"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4pPr>
      <a:lvl5pPr marL="1700263"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5pPr>
      <a:lvl6pPr marL="2078100"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6pPr>
      <a:lvl7pPr marL="2455936"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7pPr>
      <a:lvl8pPr marL="2833773"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8pPr>
      <a:lvl9pPr marL="3211609" indent="-188918" algn="l" defTabSz="377836" rtl="0" eaLnBrk="1" latinLnBrk="0" hangingPunct="1">
        <a:spcBef>
          <a:spcPts val="826"/>
        </a:spcBef>
        <a:spcAft>
          <a:spcPts val="0"/>
        </a:spcAft>
        <a:buClr>
          <a:schemeClr val="bg2">
            <a:lumMod val="40000"/>
            <a:lumOff val="60000"/>
          </a:schemeClr>
        </a:buClr>
        <a:buSzPct val="80000"/>
        <a:buFont typeface="Wingdings 3" charset="2"/>
        <a:buChar char=""/>
        <a:defRPr sz="1157" b="0" i="0" kern="1200">
          <a:solidFill>
            <a:schemeClr val="tx1"/>
          </a:solidFill>
          <a:latin typeface="+mj-lt"/>
          <a:ea typeface="+mj-ea"/>
          <a:cs typeface="+mj-cs"/>
        </a:defRPr>
      </a:lvl9pPr>
    </p:bodyStyle>
    <p:otherStyle>
      <a:defPPr>
        <a:defRPr lang="en-US"/>
      </a:defPPr>
      <a:lvl1pPr marL="0" algn="l" defTabSz="377836" rtl="0" eaLnBrk="1" latinLnBrk="0" hangingPunct="1">
        <a:defRPr sz="1488" kern="1200">
          <a:solidFill>
            <a:schemeClr val="tx1"/>
          </a:solidFill>
          <a:latin typeface="+mn-lt"/>
          <a:ea typeface="+mn-ea"/>
          <a:cs typeface="+mn-cs"/>
        </a:defRPr>
      </a:lvl1pPr>
      <a:lvl2pPr marL="377836" algn="l" defTabSz="377836" rtl="0" eaLnBrk="1" latinLnBrk="0" hangingPunct="1">
        <a:defRPr sz="1488" kern="1200">
          <a:solidFill>
            <a:schemeClr val="tx1"/>
          </a:solidFill>
          <a:latin typeface="+mn-lt"/>
          <a:ea typeface="+mn-ea"/>
          <a:cs typeface="+mn-cs"/>
        </a:defRPr>
      </a:lvl2pPr>
      <a:lvl3pPr marL="755673" algn="l" defTabSz="377836" rtl="0" eaLnBrk="1" latinLnBrk="0" hangingPunct="1">
        <a:defRPr sz="1488" kern="1200">
          <a:solidFill>
            <a:schemeClr val="tx1"/>
          </a:solidFill>
          <a:latin typeface="+mn-lt"/>
          <a:ea typeface="+mn-ea"/>
          <a:cs typeface="+mn-cs"/>
        </a:defRPr>
      </a:lvl3pPr>
      <a:lvl4pPr marL="1133508" algn="l" defTabSz="377836" rtl="0" eaLnBrk="1" latinLnBrk="0" hangingPunct="1">
        <a:defRPr sz="1488" kern="1200">
          <a:solidFill>
            <a:schemeClr val="tx1"/>
          </a:solidFill>
          <a:latin typeface="+mn-lt"/>
          <a:ea typeface="+mn-ea"/>
          <a:cs typeface="+mn-cs"/>
        </a:defRPr>
      </a:lvl4pPr>
      <a:lvl5pPr marL="1511346" algn="l" defTabSz="377836" rtl="0" eaLnBrk="1" latinLnBrk="0" hangingPunct="1">
        <a:defRPr sz="1488" kern="1200">
          <a:solidFill>
            <a:schemeClr val="tx1"/>
          </a:solidFill>
          <a:latin typeface="+mn-lt"/>
          <a:ea typeface="+mn-ea"/>
          <a:cs typeface="+mn-cs"/>
        </a:defRPr>
      </a:lvl5pPr>
      <a:lvl6pPr marL="1889182" algn="l" defTabSz="377836" rtl="0" eaLnBrk="1" latinLnBrk="0" hangingPunct="1">
        <a:defRPr sz="1488" kern="1200">
          <a:solidFill>
            <a:schemeClr val="tx1"/>
          </a:solidFill>
          <a:latin typeface="+mn-lt"/>
          <a:ea typeface="+mn-ea"/>
          <a:cs typeface="+mn-cs"/>
        </a:defRPr>
      </a:lvl6pPr>
      <a:lvl7pPr marL="2267018" algn="l" defTabSz="377836" rtl="0" eaLnBrk="1" latinLnBrk="0" hangingPunct="1">
        <a:defRPr sz="1488" kern="1200">
          <a:solidFill>
            <a:schemeClr val="tx1"/>
          </a:solidFill>
          <a:latin typeface="+mn-lt"/>
          <a:ea typeface="+mn-ea"/>
          <a:cs typeface="+mn-cs"/>
        </a:defRPr>
      </a:lvl7pPr>
      <a:lvl8pPr marL="2644854" algn="l" defTabSz="377836" rtl="0" eaLnBrk="1" latinLnBrk="0" hangingPunct="1">
        <a:defRPr sz="1488" kern="1200">
          <a:solidFill>
            <a:schemeClr val="tx1"/>
          </a:solidFill>
          <a:latin typeface="+mn-lt"/>
          <a:ea typeface="+mn-ea"/>
          <a:cs typeface="+mn-cs"/>
        </a:defRPr>
      </a:lvl8pPr>
      <a:lvl9pPr marL="3022691" algn="l" defTabSz="37783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883665"/>
            <a:ext cx="3248660" cy="574040"/>
          </a:xfrm>
          <a:prstGeom prst="rect">
            <a:avLst/>
          </a:prstGeom>
        </p:spPr>
        <p:txBody>
          <a:bodyPr vert="horz" wrap="square" lIns="0" tIns="12700" rIns="0" bIns="0" rtlCol="0">
            <a:spAutoFit/>
          </a:bodyPr>
          <a:lstStyle/>
          <a:p>
            <a:pPr marL="12700">
              <a:lnSpc>
                <a:spcPct val="100000"/>
              </a:lnSpc>
              <a:spcBef>
                <a:spcPts val="100"/>
              </a:spcBef>
            </a:pPr>
            <a:r>
              <a:rPr sz="3600" u="heavy" spc="-10" dirty="0">
                <a:solidFill>
                  <a:srgbClr val="000000"/>
                </a:solidFill>
                <a:uFill>
                  <a:solidFill>
                    <a:srgbClr val="000000"/>
                  </a:solidFill>
                </a:uFill>
              </a:rPr>
              <a:t>PROJECT</a:t>
            </a:r>
            <a:r>
              <a:rPr sz="3600" u="heavy" spc="-65" dirty="0">
                <a:solidFill>
                  <a:srgbClr val="000000"/>
                </a:solidFill>
                <a:uFill>
                  <a:solidFill>
                    <a:srgbClr val="000000"/>
                  </a:solidFill>
                </a:uFill>
              </a:rPr>
              <a:t> </a:t>
            </a:r>
            <a:r>
              <a:rPr sz="3600" u="heavy" dirty="0">
                <a:solidFill>
                  <a:srgbClr val="000000"/>
                </a:solidFill>
                <a:uFill>
                  <a:solidFill>
                    <a:srgbClr val="000000"/>
                  </a:solidFill>
                </a:uFill>
              </a:rPr>
              <a:t>NAME:-</a:t>
            </a:r>
            <a:endParaRPr sz="3600"/>
          </a:p>
        </p:txBody>
      </p:sp>
      <p:sp>
        <p:nvSpPr>
          <p:cNvPr id="3" name="object 3"/>
          <p:cNvSpPr txBox="1"/>
          <p:nvPr/>
        </p:nvSpPr>
        <p:spPr>
          <a:xfrm>
            <a:off x="914704" y="2893440"/>
            <a:ext cx="5266690" cy="436245"/>
          </a:xfrm>
          <a:prstGeom prst="rect">
            <a:avLst/>
          </a:prstGeom>
          <a:solidFill>
            <a:srgbClr val="FFFF00"/>
          </a:solidFill>
        </p:spPr>
        <p:txBody>
          <a:bodyPr vert="horz" wrap="square" lIns="0" tIns="0" rIns="0" bIns="0" rtlCol="0">
            <a:spAutoFit/>
          </a:bodyPr>
          <a:lstStyle/>
          <a:p>
            <a:pPr>
              <a:lnSpc>
                <a:spcPts val="3250"/>
              </a:lnSpc>
            </a:pPr>
            <a:r>
              <a:rPr sz="2800" b="1" u="heavy" dirty="0">
                <a:uFill>
                  <a:solidFill>
                    <a:srgbClr val="000000"/>
                  </a:solidFill>
                </a:uFill>
                <a:latin typeface="Calibri"/>
                <a:cs typeface="Calibri"/>
              </a:rPr>
              <a:t>[</a:t>
            </a:r>
            <a:r>
              <a:rPr sz="2800" b="1" dirty="0">
                <a:solidFill>
                  <a:srgbClr val="4E5E6A"/>
                </a:solidFill>
                <a:latin typeface="Arial"/>
                <a:cs typeface="Arial"/>
              </a:rPr>
              <a:t>Micro</a:t>
            </a:r>
            <a:r>
              <a:rPr sz="2800" b="1" spc="-45" dirty="0">
                <a:solidFill>
                  <a:srgbClr val="4E5E6A"/>
                </a:solidFill>
                <a:latin typeface="Arial"/>
                <a:cs typeface="Arial"/>
              </a:rPr>
              <a:t> </a:t>
            </a:r>
            <a:r>
              <a:rPr sz="2800" b="1" spc="-5" dirty="0">
                <a:solidFill>
                  <a:srgbClr val="4E5E6A"/>
                </a:solidFill>
                <a:latin typeface="Arial"/>
                <a:cs typeface="Arial"/>
              </a:rPr>
              <a:t>Credit Defaulter</a:t>
            </a:r>
            <a:r>
              <a:rPr sz="2800" b="1" spc="15" dirty="0">
                <a:solidFill>
                  <a:srgbClr val="4E5E6A"/>
                </a:solidFill>
                <a:latin typeface="Arial"/>
                <a:cs typeface="Arial"/>
              </a:rPr>
              <a:t> </a:t>
            </a:r>
            <a:r>
              <a:rPr sz="2800" b="1" spc="-5" dirty="0">
                <a:solidFill>
                  <a:srgbClr val="4E5E6A"/>
                </a:solidFill>
                <a:latin typeface="Arial"/>
                <a:cs typeface="Arial"/>
              </a:rPr>
              <a:t>Project]</a:t>
            </a:r>
            <a:endParaRPr sz="2800">
              <a:latin typeface="Arial"/>
              <a:cs typeface="Arial"/>
            </a:endParaRPr>
          </a:p>
        </p:txBody>
      </p:sp>
      <p:sp>
        <p:nvSpPr>
          <p:cNvPr id="4" name="object 4"/>
          <p:cNvSpPr txBox="1"/>
          <p:nvPr/>
        </p:nvSpPr>
        <p:spPr>
          <a:xfrm>
            <a:off x="902004" y="6146037"/>
            <a:ext cx="300545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Calibri"/>
                <a:cs typeface="Calibri"/>
              </a:rPr>
              <a:t>SUBMITTED</a:t>
            </a:r>
            <a:r>
              <a:rPr sz="3600" b="1" spc="-65" dirty="0">
                <a:latin typeface="Calibri"/>
                <a:cs typeface="Calibri"/>
              </a:rPr>
              <a:t> </a:t>
            </a:r>
            <a:r>
              <a:rPr sz="3600" b="1" dirty="0">
                <a:latin typeface="Calibri"/>
                <a:cs typeface="Calibri"/>
              </a:rPr>
              <a:t>BY:</a:t>
            </a:r>
            <a:endParaRPr sz="3600">
              <a:latin typeface="Calibri"/>
              <a:cs typeface="Calibri"/>
            </a:endParaRPr>
          </a:p>
        </p:txBody>
      </p:sp>
      <p:sp>
        <p:nvSpPr>
          <p:cNvPr id="5" name="object 5"/>
          <p:cNvSpPr txBox="1"/>
          <p:nvPr/>
        </p:nvSpPr>
        <p:spPr>
          <a:xfrm>
            <a:off x="3192526" y="7585532"/>
            <a:ext cx="3394710" cy="561340"/>
          </a:xfrm>
          <a:prstGeom prst="rect">
            <a:avLst/>
          </a:prstGeom>
          <a:solidFill>
            <a:srgbClr val="008A8A"/>
          </a:solidFill>
        </p:spPr>
        <p:txBody>
          <a:bodyPr vert="horz" wrap="square" lIns="0" tIns="0" rIns="0" bIns="0" rtlCol="0">
            <a:spAutoFit/>
          </a:bodyPr>
          <a:lstStyle/>
          <a:p>
            <a:pPr>
              <a:lnSpc>
                <a:spcPts val="4180"/>
              </a:lnSpc>
            </a:pPr>
            <a:r>
              <a:rPr sz="3600" b="1" i="1" spc="-10" dirty="0">
                <a:latin typeface="Calibri"/>
                <a:cs typeface="Calibri"/>
              </a:rPr>
              <a:t>SHIVAM</a:t>
            </a:r>
            <a:r>
              <a:rPr sz="3600" b="1" i="1" spc="-70" dirty="0">
                <a:latin typeface="Calibri"/>
                <a:cs typeface="Calibri"/>
              </a:rPr>
              <a:t> </a:t>
            </a:r>
            <a:r>
              <a:rPr sz="3600" b="1" i="1" dirty="0">
                <a:latin typeface="Calibri"/>
                <a:cs typeface="Calibri"/>
              </a:rPr>
              <a:t>SHARMA</a:t>
            </a:r>
            <a:endParaRPr sz="36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989464"/>
            <a:ext cx="5693410" cy="1705610"/>
          </a:xfrm>
          <a:prstGeom prst="rect">
            <a:avLst/>
          </a:prstGeom>
        </p:spPr>
        <p:txBody>
          <a:bodyPr vert="horz" wrap="square" lIns="0" tIns="233045" rIns="0" bIns="0" rtlCol="0">
            <a:spAutoFit/>
          </a:bodyPr>
          <a:lstStyle/>
          <a:p>
            <a:pPr marR="370205" algn="ctr">
              <a:lnSpc>
                <a:spcPct val="100000"/>
              </a:lnSpc>
              <a:spcBef>
                <a:spcPts val="1835"/>
              </a:spcBef>
            </a:pPr>
            <a:r>
              <a:rPr sz="3600" spc="-5" dirty="0">
                <a:latin typeface="Arial"/>
                <a:cs typeface="Arial"/>
              </a:rPr>
              <a:t>CONCLUSIONS</a:t>
            </a:r>
            <a:endParaRPr sz="3600">
              <a:latin typeface="Arial"/>
              <a:cs typeface="Arial"/>
            </a:endParaRPr>
          </a:p>
          <a:p>
            <a:pPr marL="12700" marR="5080">
              <a:lnSpc>
                <a:spcPct val="95800"/>
              </a:lnSpc>
              <a:spcBef>
                <a:spcPts val="735"/>
              </a:spcBef>
            </a:pPr>
            <a:r>
              <a:rPr sz="1400" b="0" u="none" spc="-5" dirty="0">
                <a:solidFill>
                  <a:srgbClr val="000000"/>
                </a:solidFill>
                <a:latin typeface="Arial MT"/>
                <a:cs typeface="Arial MT"/>
              </a:rPr>
              <a:t>THE</a:t>
            </a:r>
            <a:r>
              <a:rPr sz="1400" b="0" u="none" spc="15" dirty="0">
                <a:solidFill>
                  <a:srgbClr val="000000"/>
                </a:solidFill>
                <a:latin typeface="Arial MT"/>
                <a:cs typeface="Arial MT"/>
              </a:rPr>
              <a:t> </a:t>
            </a:r>
            <a:r>
              <a:rPr sz="1400" b="0" u="none" spc="-10" dirty="0">
                <a:solidFill>
                  <a:srgbClr val="000000"/>
                </a:solidFill>
                <a:latin typeface="Arial MT"/>
                <a:cs typeface="Arial MT"/>
              </a:rPr>
              <a:t>DATAFRAME</a:t>
            </a:r>
            <a:r>
              <a:rPr sz="1400" b="0" u="none" dirty="0">
                <a:solidFill>
                  <a:srgbClr val="000000"/>
                </a:solidFill>
                <a:latin typeface="Arial MT"/>
                <a:cs typeface="Arial MT"/>
              </a:rPr>
              <a:t> </a:t>
            </a:r>
            <a:r>
              <a:rPr sz="1400" b="0" u="none" spc="-5" dirty="0">
                <a:solidFill>
                  <a:srgbClr val="000000"/>
                </a:solidFill>
                <a:latin typeface="Arial MT"/>
                <a:cs typeface="Arial MT"/>
              </a:rPr>
              <a:t>CONTAINS</a:t>
            </a:r>
            <a:r>
              <a:rPr sz="1400" b="0" u="none" spc="35" dirty="0">
                <a:solidFill>
                  <a:srgbClr val="000000"/>
                </a:solidFill>
                <a:latin typeface="Arial MT"/>
                <a:cs typeface="Arial MT"/>
              </a:rPr>
              <a:t> </a:t>
            </a:r>
            <a:r>
              <a:rPr sz="1400" b="0" u="none" spc="-5" dirty="0">
                <a:solidFill>
                  <a:srgbClr val="000000"/>
                </a:solidFill>
                <a:latin typeface="Arial MT"/>
                <a:cs typeface="Arial MT"/>
              </a:rPr>
              <a:t>THE</a:t>
            </a:r>
            <a:r>
              <a:rPr sz="1400" b="0" u="none" spc="10" dirty="0">
                <a:solidFill>
                  <a:srgbClr val="000000"/>
                </a:solidFill>
                <a:latin typeface="Arial MT"/>
                <a:cs typeface="Arial MT"/>
              </a:rPr>
              <a:t> </a:t>
            </a:r>
            <a:r>
              <a:rPr sz="1400" b="0" u="none" spc="5" dirty="0">
                <a:solidFill>
                  <a:srgbClr val="000000"/>
                </a:solidFill>
                <a:latin typeface="Arial MT"/>
                <a:cs typeface="Arial MT"/>
              </a:rPr>
              <a:t>DATA</a:t>
            </a:r>
            <a:r>
              <a:rPr sz="1400" b="0" u="none" spc="-25" dirty="0">
                <a:solidFill>
                  <a:srgbClr val="000000"/>
                </a:solidFill>
                <a:latin typeface="Arial MT"/>
                <a:cs typeface="Arial MT"/>
              </a:rPr>
              <a:t> </a:t>
            </a:r>
            <a:r>
              <a:rPr sz="1400" b="0" u="none" spc="-5" dirty="0">
                <a:solidFill>
                  <a:srgbClr val="000000"/>
                </a:solidFill>
                <a:latin typeface="Arial MT"/>
                <a:cs typeface="Arial MT"/>
              </a:rPr>
              <a:t>WHICH</a:t>
            </a:r>
            <a:r>
              <a:rPr sz="1400" b="0" u="none" spc="5" dirty="0">
                <a:solidFill>
                  <a:srgbClr val="000000"/>
                </a:solidFill>
                <a:latin typeface="Arial MT"/>
                <a:cs typeface="Arial MT"/>
              </a:rPr>
              <a:t> </a:t>
            </a:r>
            <a:r>
              <a:rPr sz="1400" b="0" u="none" spc="-5" dirty="0">
                <a:solidFill>
                  <a:srgbClr val="000000"/>
                </a:solidFill>
                <a:latin typeface="Arial MT"/>
                <a:cs typeface="Arial MT"/>
              </a:rPr>
              <a:t>RELATED TO THE </a:t>
            </a:r>
            <a:r>
              <a:rPr sz="1400" b="0" u="none" spc="-375" dirty="0">
                <a:solidFill>
                  <a:srgbClr val="000000"/>
                </a:solidFill>
                <a:latin typeface="Arial MT"/>
                <a:cs typeface="Arial MT"/>
              </a:rPr>
              <a:t> </a:t>
            </a:r>
            <a:r>
              <a:rPr sz="1400" b="0" u="none" spc="-10" dirty="0">
                <a:solidFill>
                  <a:srgbClr val="000000"/>
                </a:solidFill>
                <a:latin typeface="Arial MT"/>
                <a:cs typeface="Arial MT"/>
              </a:rPr>
              <a:t>LOAN</a:t>
            </a:r>
            <a:r>
              <a:rPr sz="1400" b="0" u="none" spc="-5" dirty="0">
                <a:solidFill>
                  <a:srgbClr val="000000"/>
                </a:solidFill>
                <a:latin typeface="Arial MT"/>
                <a:cs typeface="Arial MT"/>
              </a:rPr>
              <a:t> PREDICTION THAT</a:t>
            </a:r>
            <a:r>
              <a:rPr sz="1400" b="0" u="none" spc="15" dirty="0">
                <a:solidFill>
                  <a:srgbClr val="000000"/>
                </a:solidFill>
                <a:latin typeface="Arial MT"/>
                <a:cs typeface="Arial MT"/>
              </a:rPr>
              <a:t> </a:t>
            </a:r>
            <a:r>
              <a:rPr sz="1400" b="0" u="none" spc="-5" dirty="0">
                <a:solidFill>
                  <a:srgbClr val="000000"/>
                </a:solidFill>
                <a:latin typeface="Arial MT"/>
                <a:cs typeface="Arial MT"/>
              </a:rPr>
              <a:t>THE</a:t>
            </a:r>
            <a:r>
              <a:rPr sz="1400" b="0" u="none" spc="5" dirty="0">
                <a:solidFill>
                  <a:srgbClr val="000000"/>
                </a:solidFill>
                <a:latin typeface="Arial MT"/>
                <a:cs typeface="Arial MT"/>
              </a:rPr>
              <a:t> </a:t>
            </a:r>
            <a:r>
              <a:rPr sz="1400" b="0" u="none" spc="-10" dirty="0">
                <a:solidFill>
                  <a:srgbClr val="000000"/>
                </a:solidFill>
                <a:latin typeface="Arial MT"/>
                <a:cs typeface="Arial MT"/>
              </a:rPr>
              <a:t>LOAN</a:t>
            </a:r>
            <a:r>
              <a:rPr sz="1400" b="0" u="none" spc="-5" dirty="0">
                <a:solidFill>
                  <a:srgbClr val="000000"/>
                </a:solidFill>
                <a:latin typeface="Arial MT"/>
                <a:cs typeface="Arial MT"/>
              </a:rPr>
              <a:t> </a:t>
            </a:r>
            <a:r>
              <a:rPr sz="1400" b="0" u="none" dirty="0">
                <a:solidFill>
                  <a:srgbClr val="000000"/>
                </a:solidFill>
                <a:latin typeface="Arial MT"/>
                <a:cs typeface="Arial MT"/>
              </a:rPr>
              <a:t>WILL</a:t>
            </a:r>
            <a:r>
              <a:rPr sz="1400" b="0" u="none" spc="-5" dirty="0">
                <a:solidFill>
                  <a:srgbClr val="000000"/>
                </a:solidFill>
                <a:latin typeface="Arial MT"/>
                <a:cs typeface="Arial MT"/>
              </a:rPr>
              <a:t> </a:t>
            </a:r>
            <a:r>
              <a:rPr sz="1400" b="0" u="none" spc="-10" dirty="0">
                <a:solidFill>
                  <a:srgbClr val="000000"/>
                </a:solidFill>
                <a:latin typeface="Arial MT"/>
                <a:cs typeface="Arial MT"/>
              </a:rPr>
              <a:t>BE</a:t>
            </a:r>
            <a:r>
              <a:rPr sz="1400" b="0" u="none" dirty="0">
                <a:solidFill>
                  <a:srgbClr val="000000"/>
                </a:solidFill>
                <a:latin typeface="Arial MT"/>
                <a:cs typeface="Arial MT"/>
              </a:rPr>
              <a:t> </a:t>
            </a:r>
            <a:r>
              <a:rPr sz="1400" b="0" u="none" spc="-5" dirty="0">
                <a:solidFill>
                  <a:srgbClr val="000000"/>
                </a:solidFill>
                <a:latin typeface="Arial MT"/>
                <a:cs typeface="Arial MT"/>
              </a:rPr>
              <a:t>PAID BACK</a:t>
            </a:r>
            <a:r>
              <a:rPr sz="1400" b="0" u="none" spc="10" dirty="0">
                <a:solidFill>
                  <a:srgbClr val="000000"/>
                </a:solidFill>
                <a:latin typeface="Arial MT"/>
                <a:cs typeface="Arial MT"/>
              </a:rPr>
              <a:t> </a:t>
            </a:r>
            <a:r>
              <a:rPr sz="1400" b="0" u="none" spc="-15" dirty="0">
                <a:solidFill>
                  <a:srgbClr val="000000"/>
                </a:solidFill>
                <a:latin typeface="Arial MT"/>
                <a:cs typeface="Arial MT"/>
              </a:rPr>
              <a:t>OR</a:t>
            </a:r>
            <a:r>
              <a:rPr sz="1400" b="0" u="none" spc="20" dirty="0">
                <a:solidFill>
                  <a:srgbClr val="000000"/>
                </a:solidFill>
                <a:latin typeface="Arial MT"/>
                <a:cs typeface="Arial MT"/>
              </a:rPr>
              <a:t> </a:t>
            </a:r>
            <a:r>
              <a:rPr sz="1400" b="0" u="none" spc="-10" dirty="0">
                <a:solidFill>
                  <a:srgbClr val="000000"/>
                </a:solidFill>
                <a:latin typeface="Arial MT"/>
                <a:cs typeface="Arial MT"/>
              </a:rPr>
              <a:t>NOT </a:t>
            </a:r>
            <a:r>
              <a:rPr sz="1400" b="0" u="none" spc="-5" dirty="0">
                <a:solidFill>
                  <a:srgbClr val="000000"/>
                </a:solidFill>
                <a:latin typeface="Arial MT"/>
                <a:cs typeface="Arial MT"/>
              </a:rPr>
              <a:t> BY THE CUSTOMERS</a:t>
            </a:r>
            <a:r>
              <a:rPr sz="1400" b="0" u="none" dirty="0">
                <a:solidFill>
                  <a:srgbClr val="000000"/>
                </a:solidFill>
                <a:latin typeface="Arial MT"/>
                <a:cs typeface="Arial MT"/>
              </a:rPr>
              <a:t> </a:t>
            </a:r>
            <a:r>
              <a:rPr sz="1400" b="0" u="none" spc="-5" dirty="0">
                <a:solidFill>
                  <a:srgbClr val="000000"/>
                </a:solidFill>
                <a:latin typeface="Arial MT"/>
                <a:cs typeface="Arial MT"/>
              </a:rPr>
              <a:t>SO THAT </a:t>
            </a:r>
            <a:r>
              <a:rPr sz="1400" b="0" u="none" spc="30" dirty="0">
                <a:solidFill>
                  <a:srgbClr val="000000"/>
                </a:solidFill>
                <a:latin typeface="Arial MT"/>
                <a:cs typeface="Arial MT"/>
              </a:rPr>
              <a:t>WE </a:t>
            </a:r>
            <a:r>
              <a:rPr sz="1400" b="0" u="none" spc="-5" dirty="0">
                <a:solidFill>
                  <a:srgbClr val="000000"/>
                </a:solidFill>
                <a:latin typeface="Arial MT"/>
                <a:cs typeface="Arial MT"/>
              </a:rPr>
              <a:t>CAN PREDICT</a:t>
            </a:r>
            <a:r>
              <a:rPr sz="1400" b="0" u="none" dirty="0">
                <a:solidFill>
                  <a:srgbClr val="000000"/>
                </a:solidFill>
                <a:latin typeface="Arial MT"/>
                <a:cs typeface="Arial MT"/>
              </a:rPr>
              <a:t> </a:t>
            </a:r>
            <a:r>
              <a:rPr sz="1400" b="0" u="none" spc="-5" dirty="0">
                <a:solidFill>
                  <a:srgbClr val="000000"/>
                </a:solidFill>
                <a:latin typeface="Arial MT"/>
                <a:cs typeface="Arial MT"/>
              </a:rPr>
              <a:t>THE </a:t>
            </a:r>
            <a:r>
              <a:rPr sz="1400" b="0" u="none" dirty="0">
                <a:solidFill>
                  <a:srgbClr val="000000"/>
                </a:solidFill>
                <a:latin typeface="Arial MT"/>
                <a:cs typeface="Arial MT"/>
              </a:rPr>
              <a:t> </a:t>
            </a:r>
            <a:r>
              <a:rPr sz="1400" b="0" u="none" spc="-5" dirty="0">
                <a:solidFill>
                  <a:srgbClr val="000000"/>
                </a:solidFill>
                <a:latin typeface="Arial MT"/>
                <a:cs typeface="Arial MT"/>
              </a:rPr>
              <a:t>DEFAULTERS</a:t>
            </a:r>
            <a:r>
              <a:rPr sz="1400" b="0" u="none" dirty="0">
                <a:solidFill>
                  <a:srgbClr val="000000"/>
                </a:solidFill>
                <a:latin typeface="Arial MT"/>
                <a:cs typeface="Arial MT"/>
              </a:rPr>
              <a:t> OF</a:t>
            </a:r>
            <a:r>
              <a:rPr sz="1400" b="0" u="none" spc="-15" dirty="0">
                <a:solidFill>
                  <a:srgbClr val="000000"/>
                </a:solidFill>
                <a:latin typeface="Arial MT"/>
                <a:cs typeface="Arial MT"/>
              </a:rPr>
              <a:t> </a:t>
            </a:r>
            <a:r>
              <a:rPr sz="1400" b="0" u="none" spc="-5" dirty="0">
                <a:solidFill>
                  <a:srgbClr val="000000"/>
                </a:solidFill>
                <a:latin typeface="Arial MT"/>
                <a:cs typeface="Arial MT"/>
              </a:rPr>
              <a:t>THAT</a:t>
            </a:r>
            <a:r>
              <a:rPr sz="1400" b="0" u="none" spc="10" dirty="0">
                <a:solidFill>
                  <a:srgbClr val="000000"/>
                </a:solidFill>
                <a:latin typeface="Arial MT"/>
                <a:cs typeface="Arial MT"/>
              </a:rPr>
              <a:t> </a:t>
            </a:r>
            <a:r>
              <a:rPr sz="1400" b="0" u="none" spc="-5" dirty="0">
                <a:solidFill>
                  <a:srgbClr val="000000"/>
                </a:solidFill>
                <a:latin typeface="Arial MT"/>
                <a:cs typeface="Arial MT"/>
              </a:rPr>
              <a:t>LOAN.</a:t>
            </a:r>
            <a:endParaRPr sz="1400">
              <a:latin typeface="Arial MT"/>
              <a:cs typeface="Arial MT"/>
            </a:endParaRPr>
          </a:p>
        </p:txBody>
      </p:sp>
      <p:sp>
        <p:nvSpPr>
          <p:cNvPr id="3" name="object 3"/>
          <p:cNvSpPr txBox="1"/>
          <p:nvPr/>
        </p:nvSpPr>
        <p:spPr>
          <a:xfrm>
            <a:off x="902004" y="3020948"/>
            <a:ext cx="5750560" cy="1858010"/>
          </a:xfrm>
          <a:prstGeom prst="rect">
            <a:avLst/>
          </a:prstGeom>
        </p:spPr>
        <p:txBody>
          <a:bodyPr vert="horz" wrap="square" lIns="0" tIns="27305" rIns="0" bIns="0" rtlCol="0">
            <a:spAutoFit/>
          </a:bodyPr>
          <a:lstStyle/>
          <a:p>
            <a:pPr marL="12700" marR="5080">
              <a:lnSpc>
                <a:spcPct val="94700"/>
              </a:lnSpc>
              <a:spcBef>
                <a:spcPts val="215"/>
              </a:spcBef>
            </a:pPr>
            <a:r>
              <a:rPr sz="1800" spc="-5" dirty="0">
                <a:solidFill>
                  <a:srgbClr val="FF0000"/>
                </a:solidFill>
                <a:latin typeface="Georgia"/>
                <a:cs typeface="Georgia"/>
              </a:rPr>
              <a:t>We </a:t>
            </a:r>
            <a:r>
              <a:rPr sz="1800" spc="-10" dirty="0">
                <a:solidFill>
                  <a:srgbClr val="FF0000"/>
                </a:solidFill>
                <a:latin typeface="Georgia"/>
                <a:cs typeface="Georgia"/>
              </a:rPr>
              <a:t>got </a:t>
            </a:r>
            <a:r>
              <a:rPr sz="1800" spc="-5" dirty="0">
                <a:solidFill>
                  <a:srgbClr val="FF0000"/>
                </a:solidFill>
                <a:latin typeface="Georgia"/>
                <a:cs typeface="Georgia"/>
              </a:rPr>
              <a:t>our </a:t>
            </a:r>
            <a:r>
              <a:rPr sz="1800" spc="-10" dirty="0">
                <a:solidFill>
                  <a:srgbClr val="FF0000"/>
                </a:solidFill>
                <a:latin typeface="Georgia"/>
                <a:cs typeface="Georgia"/>
              </a:rPr>
              <a:t>best model </a:t>
            </a:r>
            <a:r>
              <a:rPr sz="1800" spc="-5" dirty="0">
                <a:solidFill>
                  <a:srgbClr val="FF0000"/>
                </a:solidFill>
                <a:latin typeface="Georgia"/>
                <a:cs typeface="Georgia"/>
              </a:rPr>
              <a:t>i.e</a:t>
            </a:r>
            <a:r>
              <a:rPr sz="1800" dirty="0">
                <a:solidFill>
                  <a:srgbClr val="FF0000"/>
                </a:solidFill>
                <a:latin typeface="Georgia"/>
                <a:cs typeface="Georgia"/>
              </a:rPr>
              <a:t> </a:t>
            </a:r>
            <a:r>
              <a:rPr sz="1800" spc="-10" dirty="0">
                <a:solidFill>
                  <a:srgbClr val="FF0000"/>
                </a:solidFill>
                <a:latin typeface="Georgia"/>
                <a:cs typeface="Georgia"/>
              </a:rPr>
              <a:t>RANDOM FOREST </a:t>
            </a:r>
            <a:r>
              <a:rPr sz="1800" spc="-5" dirty="0">
                <a:solidFill>
                  <a:srgbClr val="FF0000"/>
                </a:solidFill>
                <a:latin typeface="Georgia"/>
                <a:cs typeface="Georgia"/>
              </a:rPr>
              <a:t> </a:t>
            </a:r>
            <a:r>
              <a:rPr sz="1800" spc="-10" dirty="0">
                <a:solidFill>
                  <a:srgbClr val="FF0000"/>
                </a:solidFill>
                <a:latin typeface="Georgia"/>
                <a:cs typeface="Georgia"/>
              </a:rPr>
              <a:t>CLASSIFIER with </a:t>
            </a:r>
            <a:r>
              <a:rPr sz="1800" dirty="0">
                <a:solidFill>
                  <a:srgbClr val="FF0000"/>
                </a:solidFill>
                <a:latin typeface="Georgia"/>
                <a:cs typeface="Georgia"/>
              </a:rPr>
              <a:t>the </a:t>
            </a:r>
            <a:r>
              <a:rPr sz="1800" spc="-10" dirty="0">
                <a:solidFill>
                  <a:srgbClr val="FF0000"/>
                </a:solidFill>
                <a:latin typeface="Georgia"/>
                <a:cs typeface="Georgia"/>
              </a:rPr>
              <a:t>accuracy score of </a:t>
            </a:r>
            <a:r>
              <a:rPr sz="1800" spc="-5" dirty="0">
                <a:solidFill>
                  <a:srgbClr val="FF0000"/>
                </a:solidFill>
                <a:latin typeface="Georgia"/>
                <a:cs typeface="Georgia"/>
              </a:rPr>
              <a:t>95.2%. Here </a:t>
            </a:r>
            <a:r>
              <a:rPr sz="1800" spc="-15" dirty="0">
                <a:solidFill>
                  <a:srgbClr val="FF0000"/>
                </a:solidFill>
                <a:latin typeface="Georgia"/>
                <a:cs typeface="Georgia"/>
              </a:rPr>
              <a:t>our </a:t>
            </a:r>
            <a:r>
              <a:rPr sz="1800" spc="-10" dirty="0">
                <a:solidFill>
                  <a:srgbClr val="FF0000"/>
                </a:solidFill>
                <a:latin typeface="Georgia"/>
                <a:cs typeface="Georgia"/>
              </a:rPr>
              <a:t> model</a:t>
            </a:r>
            <a:r>
              <a:rPr sz="1800" spc="-15" dirty="0">
                <a:solidFill>
                  <a:srgbClr val="FF0000"/>
                </a:solidFill>
                <a:latin typeface="Georgia"/>
                <a:cs typeface="Georgia"/>
              </a:rPr>
              <a:t> </a:t>
            </a:r>
            <a:r>
              <a:rPr sz="1800" spc="-10" dirty="0">
                <a:solidFill>
                  <a:srgbClr val="FF0000"/>
                </a:solidFill>
                <a:latin typeface="Georgia"/>
                <a:cs typeface="Georgia"/>
              </a:rPr>
              <a:t>predicts 43877</a:t>
            </a:r>
            <a:r>
              <a:rPr sz="1800" spc="5" dirty="0">
                <a:solidFill>
                  <a:srgbClr val="FF0000"/>
                </a:solidFill>
                <a:latin typeface="Georgia"/>
                <a:cs typeface="Georgia"/>
              </a:rPr>
              <a:t> </a:t>
            </a:r>
            <a:r>
              <a:rPr sz="1800" spc="-10" dirty="0">
                <a:solidFill>
                  <a:srgbClr val="FF0000"/>
                </a:solidFill>
                <a:latin typeface="Georgia"/>
                <a:cs typeface="Georgia"/>
              </a:rPr>
              <a:t>true positive</a:t>
            </a:r>
            <a:r>
              <a:rPr sz="1800" spc="-5" dirty="0">
                <a:solidFill>
                  <a:srgbClr val="FF0000"/>
                </a:solidFill>
                <a:latin typeface="Georgia"/>
                <a:cs typeface="Georgia"/>
              </a:rPr>
              <a:t> </a:t>
            </a:r>
            <a:r>
              <a:rPr sz="1800" spc="-10" dirty="0">
                <a:solidFill>
                  <a:srgbClr val="FF0000"/>
                </a:solidFill>
                <a:latin typeface="Georgia"/>
                <a:cs typeface="Georgia"/>
              </a:rPr>
              <a:t>cases out</a:t>
            </a:r>
            <a:r>
              <a:rPr sz="1800" spc="-5" dirty="0">
                <a:solidFill>
                  <a:srgbClr val="FF0000"/>
                </a:solidFill>
                <a:latin typeface="Georgia"/>
                <a:cs typeface="Georgia"/>
              </a:rPr>
              <a:t> </a:t>
            </a:r>
            <a:r>
              <a:rPr sz="1800" spc="-10" dirty="0">
                <a:solidFill>
                  <a:srgbClr val="FF0000"/>
                </a:solidFill>
                <a:latin typeface="Georgia"/>
                <a:cs typeface="Georgia"/>
              </a:rPr>
              <a:t>of 46087 </a:t>
            </a:r>
            <a:r>
              <a:rPr sz="1800" spc="-5" dirty="0">
                <a:solidFill>
                  <a:srgbClr val="FF0000"/>
                </a:solidFill>
                <a:latin typeface="Georgia"/>
                <a:cs typeface="Georgia"/>
              </a:rPr>
              <a:t> positive </a:t>
            </a:r>
            <a:r>
              <a:rPr sz="1800" spc="-10" dirty="0">
                <a:solidFill>
                  <a:srgbClr val="FF0000"/>
                </a:solidFill>
                <a:latin typeface="Georgia"/>
                <a:cs typeface="Georgia"/>
              </a:rPr>
              <a:t>cases and 43416 </a:t>
            </a:r>
            <a:r>
              <a:rPr sz="1800" spc="-5" dirty="0">
                <a:solidFill>
                  <a:srgbClr val="FF0000"/>
                </a:solidFill>
                <a:latin typeface="Georgia"/>
                <a:cs typeface="Georgia"/>
              </a:rPr>
              <a:t>true </a:t>
            </a:r>
            <a:r>
              <a:rPr sz="1800" spc="-10" dirty="0">
                <a:solidFill>
                  <a:srgbClr val="FF0000"/>
                </a:solidFill>
                <a:latin typeface="Georgia"/>
                <a:cs typeface="Georgia"/>
              </a:rPr>
              <a:t>negative cases out of 45636 </a:t>
            </a:r>
            <a:r>
              <a:rPr sz="1800" spc="-420" dirty="0">
                <a:solidFill>
                  <a:srgbClr val="FF0000"/>
                </a:solidFill>
                <a:latin typeface="Georgia"/>
                <a:cs typeface="Georgia"/>
              </a:rPr>
              <a:t> </a:t>
            </a:r>
            <a:r>
              <a:rPr sz="1800" spc="-10" dirty="0">
                <a:solidFill>
                  <a:srgbClr val="FF0000"/>
                </a:solidFill>
                <a:latin typeface="Georgia"/>
                <a:cs typeface="Georgia"/>
              </a:rPr>
              <a:t>cases.</a:t>
            </a:r>
            <a:r>
              <a:rPr sz="1800" spc="-5" dirty="0">
                <a:solidFill>
                  <a:srgbClr val="FF0000"/>
                </a:solidFill>
                <a:latin typeface="Georgia"/>
                <a:cs typeface="Georgia"/>
              </a:rPr>
              <a:t> It</a:t>
            </a:r>
            <a:r>
              <a:rPr sz="1800" dirty="0">
                <a:solidFill>
                  <a:srgbClr val="FF0000"/>
                </a:solidFill>
                <a:latin typeface="Georgia"/>
                <a:cs typeface="Georgia"/>
              </a:rPr>
              <a:t> </a:t>
            </a:r>
            <a:r>
              <a:rPr sz="1800" spc="-10" dirty="0">
                <a:solidFill>
                  <a:srgbClr val="FF0000"/>
                </a:solidFill>
                <a:latin typeface="Georgia"/>
                <a:cs typeface="Georgia"/>
              </a:rPr>
              <a:t>predicts</a:t>
            </a:r>
            <a:r>
              <a:rPr sz="1800" spc="-30" dirty="0">
                <a:solidFill>
                  <a:srgbClr val="FF0000"/>
                </a:solidFill>
                <a:latin typeface="Georgia"/>
                <a:cs typeface="Georgia"/>
              </a:rPr>
              <a:t> </a:t>
            </a:r>
            <a:r>
              <a:rPr sz="1800" dirty="0">
                <a:solidFill>
                  <a:srgbClr val="FF0000"/>
                </a:solidFill>
                <a:latin typeface="Georgia"/>
                <a:cs typeface="Georgia"/>
              </a:rPr>
              <a:t>2213</a:t>
            </a:r>
            <a:r>
              <a:rPr sz="1800" spc="-10" dirty="0">
                <a:solidFill>
                  <a:srgbClr val="FF0000"/>
                </a:solidFill>
                <a:latin typeface="Georgia"/>
                <a:cs typeface="Georgia"/>
              </a:rPr>
              <a:t> false positive</a:t>
            </a:r>
            <a:r>
              <a:rPr sz="1800" spc="-5" dirty="0">
                <a:solidFill>
                  <a:srgbClr val="FF0000"/>
                </a:solidFill>
                <a:latin typeface="Georgia"/>
                <a:cs typeface="Georgia"/>
              </a:rPr>
              <a:t> </a:t>
            </a:r>
            <a:r>
              <a:rPr sz="1800" spc="-10" dirty="0">
                <a:solidFill>
                  <a:srgbClr val="FF0000"/>
                </a:solidFill>
                <a:latin typeface="Georgia"/>
                <a:cs typeface="Georgia"/>
              </a:rPr>
              <a:t>cases</a:t>
            </a:r>
            <a:r>
              <a:rPr sz="1800" spc="-5" dirty="0">
                <a:solidFill>
                  <a:srgbClr val="FF0000"/>
                </a:solidFill>
                <a:latin typeface="Georgia"/>
                <a:cs typeface="Georgia"/>
              </a:rPr>
              <a:t> </a:t>
            </a:r>
            <a:r>
              <a:rPr sz="1800" spc="-10" dirty="0">
                <a:solidFill>
                  <a:srgbClr val="FF0000"/>
                </a:solidFill>
                <a:latin typeface="Georgia"/>
                <a:cs typeface="Georgia"/>
              </a:rPr>
              <a:t>out</a:t>
            </a:r>
            <a:r>
              <a:rPr sz="1800" spc="-5" dirty="0">
                <a:solidFill>
                  <a:srgbClr val="FF0000"/>
                </a:solidFill>
                <a:latin typeface="Georgia"/>
                <a:cs typeface="Georgia"/>
              </a:rPr>
              <a:t> </a:t>
            </a:r>
            <a:r>
              <a:rPr sz="1800" spc="-10" dirty="0">
                <a:solidFill>
                  <a:srgbClr val="FF0000"/>
                </a:solidFill>
                <a:latin typeface="Georgia"/>
                <a:cs typeface="Georgia"/>
              </a:rPr>
              <a:t>of</a:t>
            </a:r>
            <a:r>
              <a:rPr sz="1800" spc="-5" dirty="0">
                <a:solidFill>
                  <a:srgbClr val="FF0000"/>
                </a:solidFill>
                <a:latin typeface="Georgia"/>
                <a:cs typeface="Georgia"/>
              </a:rPr>
              <a:t> </a:t>
            </a:r>
            <a:r>
              <a:rPr sz="1800" spc="-10" dirty="0">
                <a:solidFill>
                  <a:srgbClr val="FF0000"/>
                </a:solidFill>
                <a:latin typeface="Georgia"/>
                <a:cs typeface="Georgia"/>
              </a:rPr>
              <a:t>46087 </a:t>
            </a:r>
            <a:r>
              <a:rPr sz="1800" spc="-5" dirty="0">
                <a:solidFill>
                  <a:srgbClr val="FF0000"/>
                </a:solidFill>
                <a:latin typeface="Georgia"/>
                <a:cs typeface="Georgia"/>
              </a:rPr>
              <a:t> positive</a:t>
            </a:r>
            <a:r>
              <a:rPr sz="1800" spc="-10" dirty="0">
                <a:solidFill>
                  <a:srgbClr val="FF0000"/>
                </a:solidFill>
                <a:latin typeface="Georgia"/>
                <a:cs typeface="Georgia"/>
              </a:rPr>
              <a:t> cases</a:t>
            </a:r>
            <a:r>
              <a:rPr sz="1800" spc="-5" dirty="0">
                <a:solidFill>
                  <a:srgbClr val="FF0000"/>
                </a:solidFill>
                <a:latin typeface="Georgia"/>
                <a:cs typeface="Georgia"/>
              </a:rPr>
              <a:t> </a:t>
            </a:r>
            <a:r>
              <a:rPr sz="1800" spc="-10" dirty="0">
                <a:solidFill>
                  <a:srgbClr val="FF0000"/>
                </a:solidFill>
                <a:latin typeface="Georgia"/>
                <a:cs typeface="Georgia"/>
              </a:rPr>
              <a:t>and</a:t>
            </a:r>
            <a:r>
              <a:rPr sz="1800" spc="-5" dirty="0">
                <a:solidFill>
                  <a:srgbClr val="FF0000"/>
                </a:solidFill>
                <a:latin typeface="Georgia"/>
                <a:cs typeface="Georgia"/>
              </a:rPr>
              <a:t> </a:t>
            </a:r>
            <a:r>
              <a:rPr sz="1800" dirty="0">
                <a:solidFill>
                  <a:srgbClr val="FF0000"/>
                </a:solidFill>
                <a:latin typeface="Georgia"/>
                <a:cs typeface="Georgia"/>
              </a:rPr>
              <a:t>2210</a:t>
            </a:r>
            <a:r>
              <a:rPr sz="1800" spc="-25" dirty="0">
                <a:solidFill>
                  <a:srgbClr val="FF0000"/>
                </a:solidFill>
                <a:latin typeface="Georgia"/>
                <a:cs typeface="Georgia"/>
              </a:rPr>
              <a:t> </a:t>
            </a:r>
            <a:r>
              <a:rPr sz="1800" spc="-10" dirty="0">
                <a:solidFill>
                  <a:srgbClr val="FF0000"/>
                </a:solidFill>
                <a:latin typeface="Georgia"/>
                <a:cs typeface="Georgia"/>
              </a:rPr>
              <a:t>false negative</a:t>
            </a:r>
            <a:r>
              <a:rPr sz="1800" spc="-5" dirty="0">
                <a:solidFill>
                  <a:srgbClr val="FF0000"/>
                </a:solidFill>
                <a:latin typeface="Georgia"/>
                <a:cs typeface="Georgia"/>
              </a:rPr>
              <a:t> </a:t>
            </a:r>
            <a:r>
              <a:rPr sz="1800" spc="-10" dirty="0">
                <a:solidFill>
                  <a:srgbClr val="FF0000"/>
                </a:solidFill>
                <a:latin typeface="Georgia"/>
                <a:cs typeface="Georgia"/>
              </a:rPr>
              <a:t>cases out</a:t>
            </a:r>
            <a:r>
              <a:rPr sz="1800" dirty="0">
                <a:solidFill>
                  <a:srgbClr val="FF0000"/>
                </a:solidFill>
                <a:latin typeface="Georgia"/>
                <a:cs typeface="Georgia"/>
              </a:rPr>
              <a:t> </a:t>
            </a:r>
            <a:r>
              <a:rPr sz="1800" spc="-10" dirty="0">
                <a:solidFill>
                  <a:srgbClr val="FF0000"/>
                </a:solidFill>
                <a:latin typeface="Georgia"/>
                <a:cs typeface="Georgia"/>
              </a:rPr>
              <a:t>of</a:t>
            </a:r>
            <a:r>
              <a:rPr sz="1800" dirty="0">
                <a:solidFill>
                  <a:srgbClr val="FF0000"/>
                </a:solidFill>
                <a:latin typeface="Georgia"/>
                <a:cs typeface="Georgia"/>
              </a:rPr>
              <a:t> </a:t>
            </a:r>
            <a:r>
              <a:rPr sz="1800" spc="-10" dirty="0">
                <a:solidFill>
                  <a:srgbClr val="FF0000"/>
                </a:solidFill>
                <a:latin typeface="Georgia"/>
                <a:cs typeface="Georgia"/>
              </a:rPr>
              <a:t>45636 </a:t>
            </a:r>
            <a:r>
              <a:rPr sz="1800" spc="-5" dirty="0">
                <a:solidFill>
                  <a:srgbClr val="FF0000"/>
                </a:solidFill>
                <a:latin typeface="Georgia"/>
                <a:cs typeface="Georgia"/>
              </a:rPr>
              <a:t> cases.</a:t>
            </a:r>
            <a:r>
              <a:rPr sz="1800" spc="-10" dirty="0">
                <a:solidFill>
                  <a:srgbClr val="FF0000"/>
                </a:solidFill>
                <a:latin typeface="Georgia"/>
                <a:cs typeface="Georgia"/>
              </a:rPr>
              <a:t> </a:t>
            </a:r>
            <a:r>
              <a:rPr sz="1800" spc="-5" dirty="0">
                <a:solidFill>
                  <a:srgbClr val="FF0000"/>
                </a:solidFill>
                <a:latin typeface="Georgia"/>
                <a:cs typeface="Georgia"/>
              </a:rPr>
              <a:t>It </a:t>
            </a:r>
            <a:r>
              <a:rPr sz="1800" spc="-10" dirty="0">
                <a:solidFill>
                  <a:srgbClr val="FF0000"/>
                </a:solidFill>
                <a:latin typeface="Georgia"/>
                <a:cs typeface="Georgia"/>
              </a:rPr>
              <a:t>gives the f1 score</a:t>
            </a:r>
            <a:r>
              <a:rPr sz="1800" spc="-15" dirty="0">
                <a:solidFill>
                  <a:srgbClr val="FF0000"/>
                </a:solidFill>
                <a:latin typeface="Georgia"/>
                <a:cs typeface="Georgia"/>
              </a:rPr>
              <a:t> </a:t>
            </a:r>
            <a:r>
              <a:rPr sz="1800" spc="-10" dirty="0">
                <a:solidFill>
                  <a:srgbClr val="FF0000"/>
                </a:solidFill>
                <a:latin typeface="Georgia"/>
                <a:cs typeface="Georgia"/>
              </a:rPr>
              <a:t>of 95%......</a:t>
            </a:r>
            <a:endParaRPr sz="1800" dirty="0">
              <a:solidFill>
                <a:srgbClr val="FF0000"/>
              </a:solidFill>
              <a:latin typeface="Georgia"/>
              <a:cs typeface="Georgia"/>
            </a:endParaRPr>
          </a:p>
        </p:txBody>
      </p:sp>
      <p:sp>
        <p:nvSpPr>
          <p:cNvPr id="4" name="object 4"/>
          <p:cNvSpPr txBox="1"/>
          <p:nvPr/>
        </p:nvSpPr>
        <p:spPr>
          <a:xfrm>
            <a:off x="902004" y="5609589"/>
            <a:ext cx="5710555" cy="3363595"/>
          </a:xfrm>
          <a:prstGeom prst="rect">
            <a:avLst/>
          </a:prstGeom>
        </p:spPr>
        <p:txBody>
          <a:bodyPr vert="horz" wrap="square" lIns="0" tIns="12700" rIns="0" bIns="0" rtlCol="0">
            <a:spAutoFit/>
          </a:bodyPr>
          <a:lstStyle/>
          <a:p>
            <a:pPr marL="12700">
              <a:lnSpc>
                <a:spcPct val="100000"/>
              </a:lnSpc>
              <a:spcBef>
                <a:spcPts val="100"/>
              </a:spcBef>
            </a:pPr>
            <a:r>
              <a:rPr sz="1800" b="1" u="heavy" spc="-10" dirty="0">
                <a:uFill>
                  <a:solidFill>
                    <a:srgbClr val="000000"/>
                  </a:solidFill>
                </a:uFill>
                <a:latin typeface="Arial"/>
                <a:cs typeface="Arial"/>
              </a:rPr>
              <a:t>KEYFINDING:-</a:t>
            </a:r>
            <a:endParaRPr sz="1800">
              <a:latin typeface="Arial"/>
              <a:cs typeface="Arial"/>
            </a:endParaRPr>
          </a:p>
          <a:p>
            <a:pPr>
              <a:lnSpc>
                <a:spcPct val="100000"/>
              </a:lnSpc>
            </a:pPr>
            <a:endParaRPr sz="2000">
              <a:latin typeface="Arial"/>
              <a:cs typeface="Arial"/>
            </a:endParaRPr>
          </a:p>
          <a:p>
            <a:pPr marL="12700" marR="24130">
              <a:lnSpc>
                <a:spcPts val="2060"/>
              </a:lnSpc>
              <a:spcBef>
                <a:spcPts val="1185"/>
              </a:spcBef>
            </a:pPr>
            <a:r>
              <a:rPr sz="1800" spc="25" dirty="0">
                <a:latin typeface="Arial MT"/>
                <a:cs typeface="Arial MT"/>
              </a:rPr>
              <a:t>WE</a:t>
            </a:r>
            <a:r>
              <a:rPr sz="1800" spc="-30" dirty="0">
                <a:latin typeface="Arial MT"/>
                <a:cs typeface="Arial MT"/>
              </a:rPr>
              <a:t> </a:t>
            </a:r>
            <a:r>
              <a:rPr sz="1800" spc="-5" dirty="0">
                <a:latin typeface="Arial MT"/>
                <a:cs typeface="Arial MT"/>
              </a:rPr>
              <a:t>DON’T</a:t>
            </a:r>
            <a:r>
              <a:rPr sz="1800" spc="-50" dirty="0">
                <a:latin typeface="Arial MT"/>
                <a:cs typeface="Arial MT"/>
              </a:rPr>
              <a:t> </a:t>
            </a:r>
            <a:r>
              <a:rPr sz="1800" spc="-5" dirty="0">
                <a:latin typeface="Arial MT"/>
                <a:cs typeface="Arial MT"/>
              </a:rPr>
              <a:t>CHECK</a:t>
            </a:r>
            <a:r>
              <a:rPr sz="1800" spc="-30" dirty="0">
                <a:latin typeface="Arial MT"/>
                <a:cs typeface="Arial MT"/>
              </a:rPr>
              <a:t> </a:t>
            </a:r>
            <a:r>
              <a:rPr sz="1800" spc="-10" dirty="0">
                <a:latin typeface="Arial MT"/>
                <a:cs typeface="Arial MT"/>
              </a:rPr>
              <a:t>THE</a:t>
            </a:r>
            <a:r>
              <a:rPr sz="1800" spc="-5" dirty="0">
                <a:latin typeface="Arial MT"/>
                <a:cs typeface="Arial MT"/>
              </a:rPr>
              <a:t> OUTLIERS </a:t>
            </a:r>
            <a:r>
              <a:rPr sz="1800" dirty="0">
                <a:latin typeface="Arial MT"/>
                <a:cs typeface="Arial MT"/>
              </a:rPr>
              <a:t>IN</a:t>
            </a:r>
            <a:r>
              <a:rPr sz="1800" spc="-30" dirty="0">
                <a:latin typeface="Arial MT"/>
                <a:cs typeface="Arial MT"/>
              </a:rPr>
              <a:t> </a:t>
            </a:r>
            <a:r>
              <a:rPr sz="1800" spc="-10" dirty="0">
                <a:latin typeface="Arial MT"/>
                <a:cs typeface="Arial MT"/>
              </a:rPr>
              <a:t>THIS</a:t>
            </a:r>
            <a:r>
              <a:rPr sz="1800" spc="-5" dirty="0">
                <a:latin typeface="Arial MT"/>
                <a:cs typeface="Arial MT"/>
              </a:rPr>
              <a:t> </a:t>
            </a:r>
            <a:r>
              <a:rPr sz="1800" spc="-45" dirty="0">
                <a:latin typeface="Arial MT"/>
                <a:cs typeface="Arial MT"/>
              </a:rPr>
              <a:t>DATASET </a:t>
            </a:r>
            <a:r>
              <a:rPr sz="1800" spc="-484" dirty="0">
                <a:latin typeface="Arial MT"/>
                <a:cs typeface="Arial MT"/>
              </a:rPr>
              <a:t> </a:t>
            </a:r>
            <a:r>
              <a:rPr sz="1800" spc="-5" dirty="0">
                <a:latin typeface="Arial MT"/>
                <a:cs typeface="Arial MT"/>
              </a:rPr>
              <a:t>BECAUSE</a:t>
            </a:r>
            <a:r>
              <a:rPr sz="1800" spc="-25" dirty="0">
                <a:latin typeface="Arial MT"/>
                <a:cs typeface="Arial MT"/>
              </a:rPr>
              <a:t> </a:t>
            </a:r>
            <a:r>
              <a:rPr sz="1800" spc="-10" dirty="0">
                <a:latin typeface="Arial MT"/>
                <a:cs typeface="Arial MT"/>
              </a:rPr>
              <a:t>THERE</a:t>
            </a:r>
            <a:r>
              <a:rPr sz="1800" dirty="0">
                <a:latin typeface="Arial MT"/>
                <a:cs typeface="Arial MT"/>
              </a:rPr>
              <a:t> IS</a:t>
            </a:r>
            <a:r>
              <a:rPr sz="1800" spc="-25" dirty="0">
                <a:latin typeface="Arial MT"/>
                <a:cs typeface="Arial MT"/>
              </a:rPr>
              <a:t> </a:t>
            </a:r>
            <a:r>
              <a:rPr sz="1800" spc="-20" dirty="0">
                <a:latin typeface="Arial MT"/>
                <a:cs typeface="Arial MT"/>
              </a:rPr>
              <a:t>TOO</a:t>
            </a:r>
            <a:r>
              <a:rPr sz="1800" spc="15" dirty="0">
                <a:latin typeface="Arial MT"/>
                <a:cs typeface="Arial MT"/>
              </a:rPr>
              <a:t> </a:t>
            </a:r>
            <a:r>
              <a:rPr sz="1800" spc="-5" dirty="0">
                <a:latin typeface="Arial MT"/>
                <a:cs typeface="Arial MT"/>
              </a:rPr>
              <a:t>MUCH OUTLIERS</a:t>
            </a:r>
            <a:endParaRPr sz="1800">
              <a:latin typeface="Arial MT"/>
              <a:cs typeface="Arial MT"/>
            </a:endParaRPr>
          </a:p>
          <a:p>
            <a:pPr marL="12700" marR="5080">
              <a:lnSpc>
                <a:spcPts val="2060"/>
              </a:lnSpc>
              <a:spcBef>
                <a:spcPts val="15"/>
              </a:spcBef>
            </a:pPr>
            <a:r>
              <a:rPr sz="1800" dirty="0">
                <a:latin typeface="Arial MT"/>
                <a:cs typeface="Arial MT"/>
              </a:rPr>
              <a:t>PRES</a:t>
            </a:r>
            <a:r>
              <a:rPr sz="1800" spc="-10" dirty="0">
                <a:latin typeface="Arial MT"/>
                <a:cs typeface="Arial MT"/>
              </a:rPr>
              <a:t>E</a:t>
            </a:r>
            <a:r>
              <a:rPr sz="1800" spc="-5" dirty="0">
                <a:latin typeface="Arial MT"/>
                <a:cs typeface="Arial MT"/>
              </a:rPr>
              <a:t>N</a:t>
            </a:r>
            <a:r>
              <a:rPr sz="1800" dirty="0">
                <a:latin typeface="Arial MT"/>
                <a:cs typeface="Arial MT"/>
              </a:rPr>
              <a:t>T</a:t>
            </a:r>
            <a:r>
              <a:rPr sz="1800" spc="-140" dirty="0">
                <a:latin typeface="Arial MT"/>
                <a:cs typeface="Arial MT"/>
              </a:rPr>
              <a:t> </a:t>
            </a:r>
            <a:r>
              <a:rPr sz="1800" dirty="0">
                <a:latin typeface="Arial MT"/>
                <a:cs typeface="Arial MT"/>
              </a:rPr>
              <a:t>AND</a:t>
            </a:r>
            <a:r>
              <a:rPr sz="1800" spc="-100" dirty="0">
                <a:latin typeface="Arial MT"/>
                <a:cs typeface="Arial MT"/>
              </a:rPr>
              <a:t> </a:t>
            </a:r>
            <a:r>
              <a:rPr sz="1800" dirty="0">
                <a:latin typeface="Arial MT"/>
                <a:cs typeface="Arial MT"/>
              </a:rPr>
              <a:t>AS</a:t>
            </a:r>
            <a:r>
              <a:rPr sz="1800" spc="-45" dirty="0">
                <a:latin typeface="Arial MT"/>
                <a:cs typeface="Arial MT"/>
              </a:rPr>
              <a:t> </a:t>
            </a:r>
            <a:r>
              <a:rPr sz="1800" spc="75" dirty="0">
                <a:latin typeface="Arial MT"/>
                <a:cs typeface="Arial MT"/>
              </a:rPr>
              <a:t>W</a:t>
            </a:r>
            <a:r>
              <a:rPr sz="1800" dirty="0">
                <a:latin typeface="Arial MT"/>
                <a:cs typeface="Arial MT"/>
              </a:rPr>
              <a:t>E</a:t>
            </a:r>
            <a:r>
              <a:rPr sz="1800" spc="-95" dirty="0">
                <a:latin typeface="Arial MT"/>
                <a:cs typeface="Arial MT"/>
              </a:rPr>
              <a:t> </a:t>
            </a:r>
            <a:r>
              <a:rPr sz="1800" dirty="0">
                <a:latin typeface="Arial MT"/>
                <a:cs typeface="Arial MT"/>
              </a:rPr>
              <a:t>ARE</a:t>
            </a:r>
            <a:r>
              <a:rPr sz="1800" spc="-25" dirty="0">
                <a:latin typeface="Arial MT"/>
                <a:cs typeface="Arial MT"/>
              </a:rPr>
              <a:t> </a:t>
            </a:r>
            <a:r>
              <a:rPr sz="1800" spc="-10" dirty="0">
                <a:latin typeface="Arial MT"/>
                <a:cs typeface="Arial MT"/>
              </a:rPr>
              <a:t>GO</a:t>
            </a:r>
            <a:r>
              <a:rPr sz="1800" dirty="0">
                <a:latin typeface="Arial MT"/>
                <a:cs typeface="Arial MT"/>
              </a:rPr>
              <a:t>ING</a:t>
            </a:r>
            <a:r>
              <a:rPr sz="1800" spc="-30" dirty="0">
                <a:latin typeface="Arial MT"/>
                <a:cs typeface="Arial MT"/>
              </a:rPr>
              <a:t> </a:t>
            </a:r>
            <a:r>
              <a:rPr sz="1800" spc="-45" dirty="0">
                <a:latin typeface="Arial MT"/>
                <a:cs typeface="Arial MT"/>
              </a:rPr>
              <a:t>T</a:t>
            </a:r>
            <a:r>
              <a:rPr sz="1800" dirty="0">
                <a:latin typeface="Arial MT"/>
                <a:cs typeface="Arial MT"/>
              </a:rPr>
              <a:t>O</a:t>
            </a:r>
            <a:r>
              <a:rPr sz="1800" spc="-10" dirty="0">
                <a:latin typeface="Arial MT"/>
                <a:cs typeface="Arial MT"/>
              </a:rPr>
              <a:t> </a:t>
            </a:r>
            <a:r>
              <a:rPr sz="1800" spc="-5" dirty="0">
                <a:latin typeface="Arial MT"/>
                <a:cs typeface="Arial MT"/>
              </a:rPr>
              <a:t>R</a:t>
            </a:r>
            <a:r>
              <a:rPr sz="1800" spc="20" dirty="0">
                <a:latin typeface="Arial MT"/>
                <a:cs typeface="Arial MT"/>
              </a:rPr>
              <a:t>E</a:t>
            </a:r>
            <a:r>
              <a:rPr sz="1800" spc="-15" dirty="0">
                <a:latin typeface="Arial MT"/>
                <a:cs typeface="Arial MT"/>
              </a:rPr>
              <a:t>M</a:t>
            </a:r>
            <a:r>
              <a:rPr sz="1800" spc="-10" dirty="0">
                <a:latin typeface="Arial MT"/>
                <a:cs typeface="Arial MT"/>
              </a:rPr>
              <a:t>O</a:t>
            </a:r>
            <a:r>
              <a:rPr sz="1800" dirty="0">
                <a:latin typeface="Arial MT"/>
                <a:cs typeface="Arial MT"/>
              </a:rPr>
              <a:t>VE</a:t>
            </a:r>
            <a:r>
              <a:rPr sz="1800" spc="-25" dirty="0">
                <a:latin typeface="Arial MT"/>
                <a:cs typeface="Arial MT"/>
              </a:rPr>
              <a:t> </a:t>
            </a:r>
            <a:r>
              <a:rPr sz="1800" dirty="0">
                <a:latin typeface="Arial MT"/>
                <a:cs typeface="Arial MT"/>
              </a:rPr>
              <a:t>THE  </a:t>
            </a:r>
            <a:r>
              <a:rPr sz="1800" spc="-5" dirty="0">
                <a:latin typeface="Arial MT"/>
                <a:cs typeface="Arial MT"/>
              </a:rPr>
              <a:t>OUTLIERS </a:t>
            </a:r>
            <a:r>
              <a:rPr sz="1800" dirty="0">
                <a:latin typeface="Arial MT"/>
                <a:cs typeface="Arial MT"/>
              </a:rPr>
              <a:t>FROM</a:t>
            </a:r>
            <a:r>
              <a:rPr sz="1800" spc="-25" dirty="0">
                <a:latin typeface="Arial MT"/>
                <a:cs typeface="Arial MT"/>
              </a:rPr>
              <a:t> </a:t>
            </a:r>
            <a:r>
              <a:rPr sz="1800" spc="-10" dirty="0">
                <a:latin typeface="Arial MT"/>
                <a:cs typeface="Arial MT"/>
              </a:rPr>
              <a:t>THIS</a:t>
            </a:r>
            <a:r>
              <a:rPr sz="1800" spc="-5" dirty="0">
                <a:latin typeface="Arial MT"/>
                <a:cs typeface="Arial MT"/>
              </a:rPr>
              <a:t> </a:t>
            </a:r>
            <a:r>
              <a:rPr sz="1800" dirty="0">
                <a:latin typeface="Arial MT"/>
                <a:cs typeface="Arial MT"/>
              </a:rPr>
              <a:t>PROJECT</a:t>
            </a:r>
            <a:r>
              <a:rPr sz="1800" spc="-100" dirty="0">
                <a:latin typeface="Arial MT"/>
                <a:cs typeface="Arial MT"/>
              </a:rPr>
              <a:t> </a:t>
            </a:r>
            <a:r>
              <a:rPr sz="1800" spc="35" dirty="0">
                <a:latin typeface="Arial MT"/>
                <a:cs typeface="Arial MT"/>
              </a:rPr>
              <a:t>WE</a:t>
            </a:r>
            <a:r>
              <a:rPr sz="1800" spc="-25" dirty="0">
                <a:latin typeface="Arial MT"/>
                <a:cs typeface="Arial MT"/>
              </a:rPr>
              <a:t> </a:t>
            </a:r>
            <a:r>
              <a:rPr sz="1800" spc="-5" dirty="0">
                <a:latin typeface="Arial MT"/>
                <a:cs typeface="Arial MT"/>
              </a:rPr>
              <a:t>FIND</a:t>
            </a:r>
            <a:endParaRPr sz="1800">
              <a:latin typeface="Arial MT"/>
              <a:cs typeface="Arial MT"/>
            </a:endParaRPr>
          </a:p>
          <a:p>
            <a:pPr marL="12700" marR="441325">
              <a:lnSpc>
                <a:spcPts val="2060"/>
              </a:lnSpc>
              <a:spcBef>
                <a:spcPts val="30"/>
              </a:spcBef>
            </a:pPr>
            <a:r>
              <a:rPr sz="1800" spc="-5" dirty="0">
                <a:latin typeface="Arial MT"/>
                <a:cs typeface="Arial MT"/>
              </a:rPr>
              <a:t>DIF</a:t>
            </a:r>
            <a:r>
              <a:rPr sz="1800" spc="5" dirty="0">
                <a:latin typeface="Arial MT"/>
                <a:cs typeface="Arial MT"/>
              </a:rPr>
              <a:t>F</a:t>
            </a:r>
            <a:r>
              <a:rPr sz="1800" dirty="0">
                <a:latin typeface="Arial MT"/>
                <a:cs typeface="Arial MT"/>
              </a:rPr>
              <a:t>ICU</a:t>
            </a:r>
            <a:r>
              <a:rPr sz="1800" spc="-25" dirty="0">
                <a:latin typeface="Arial MT"/>
                <a:cs typeface="Arial MT"/>
              </a:rPr>
              <a:t>T</a:t>
            </a:r>
            <a:r>
              <a:rPr sz="1800" spc="-140" dirty="0">
                <a:latin typeface="Arial MT"/>
                <a:cs typeface="Arial MT"/>
              </a:rPr>
              <a:t>L</a:t>
            </a:r>
            <a:r>
              <a:rPr sz="1800" dirty="0">
                <a:latin typeface="Arial MT"/>
                <a:cs typeface="Arial MT"/>
              </a:rPr>
              <a:t>Y</a:t>
            </a:r>
            <a:r>
              <a:rPr sz="1800" spc="-145" dirty="0">
                <a:latin typeface="Arial MT"/>
                <a:cs typeface="Arial MT"/>
              </a:rPr>
              <a:t> </a:t>
            </a:r>
            <a:r>
              <a:rPr sz="1800" dirty="0">
                <a:latin typeface="Arial MT"/>
                <a:cs typeface="Arial MT"/>
              </a:rPr>
              <a:t>AS IT</a:t>
            </a:r>
            <a:r>
              <a:rPr sz="1800" spc="-45" dirty="0">
                <a:latin typeface="Arial MT"/>
                <a:cs typeface="Arial MT"/>
              </a:rPr>
              <a:t> </a:t>
            </a:r>
            <a:r>
              <a:rPr sz="1800" spc="-5" dirty="0">
                <a:latin typeface="Arial MT"/>
                <a:cs typeface="Arial MT"/>
              </a:rPr>
              <a:t>R</a:t>
            </a:r>
            <a:r>
              <a:rPr sz="1800" spc="20" dirty="0">
                <a:latin typeface="Arial MT"/>
                <a:cs typeface="Arial MT"/>
              </a:rPr>
              <a:t>E</a:t>
            </a:r>
            <a:r>
              <a:rPr sz="1800" spc="-15" dirty="0">
                <a:latin typeface="Arial MT"/>
                <a:cs typeface="Arial MT"/>
              </a:rPr>
              <a:t>M</a:t>
            </a:r>
            <a:r>
              <a:rPr sz="1800" spc="-10" dirty="0">
                <a:latin typeface="Arial MT"/>
                <a:cs typeface="Arial MT"/>
              </a:rPr>
              <a:t>O</a:t>
            </a:r>
            <a:r>
              <a:rPr sz="1800" dirty="0">
                <a:latin typeface="Arial MT"/>
                <a:cs typeface="Arial MT"/>
              </a:rPr>
              <a:t>VE</a:t>
            </a:r>
            <a:r>
              <a:rPr sz="1800" spc="-70" dirty="0">
                <a:latin typeface="Arial MT"/>
                <a:cs typeface="Arial MT"/>
              </a:rPr>
              <a:t> </a:t>
            </a:r>
            <a:r>
              <a:rPr sz="1800" dirty="0">
                <a:latin typeface="Arial MT"/>
                <a:cs typeface="Arial MT"/>
              </a:rPr>
              <a:t>A</a:t>
            </a:r>
            <a:r>
              <a:rPr sz="1800" spc="5" dirty="0">
                <a:latin typeface="Arial MT"/>
                <a:cs typeface="Arial MT"/>
              </a:rPr>
              <a:t>L</a:t>
            </a:r>
            <a:r>
              <a:rPr sz="1800" dirty="0">
                <a:latin typeface="Arial MT"/>
                <a:cs typeface="Arial MT"/>
              </a:rPr>
              <a:t>L</a:t>
            </a:r>
            <a:r>
              <a:rPr sz="1800" spc="-85" dirty="0">
                <a:latin typeface="Arial MT"/>
                <a:cs typeface="Arial MT"/>
              </a:rPr>
              <a:t> </a:t>
            </a:r>
            <a:r>
              <a:rPr sz="1800" spc="-20" dirty="0">
                <a:latin typeface="Arial MT"/>
                <a:cs typeface="Arial MT"/>
              </a:rPr>
              <a:t>T</a:t>
            </a:r>
            <a:r>
              <a:rPr sz="1800" spc="-5" dirty="0">
                <a:latin typeface="Arial MT"/>
                <a:cs typeface="Arial MT"/>
              </a:rPr>
              <a:t>H</a:t>
            </a:r>
            <a:r>
              <a:rPr sz="1800" dirty="0">
                <a:latin typeface="Arial MT"/>
                <a:cs typeface="Arial MT"/>
              </a:rPr>
              <a:t>E</a:t>
            </a:r>
            <a:r>
              <a:rPr sz="1800" spc="-5" dirty="0">
                <a:latin typeface="Arial MT"/>
                <a:cs typeface="Arial MT"/>
              </a:rPr>
              <a:t> R</a:t>
            </a:r>
            <a:r>
              <a:rPr sz="1800" spc="-65" dirty="0">
                <a:latin typeface="Arial MT"/>
                <a:cs typeface="Arial MT"/>
              </a:rPr>
              <a:t>O</a:t>
            </a:r>
            <a:r>
              <a:rPr sz="1800" spc="75" dirty="0">
                <a:latin typeface="Arial MT"/>
                <a:cs typeface="Arial MT"/>
              </a:rPr>
              <a:t>W</a:t>
            </a:r>
            <a:r>
              <a:rPr sz="1800" dirty="0">
                <a:latin typeface="Arial MT"/>
                <a:cs typeface="Arial MT"/>
              </a:rPr>
              <a:t>S</a:t>
            </a:r>
            <a:r>
              <a:rPr sz="1800" spc="-95" dirty="0">
                <a:latin typeface="Arial MT"/>
                <a:cs typeface="Arial MT"/>
              </a:rPr>
              <a:t> </a:t>
            </a:r>
            <a:r>
              <a:rPr sz="1800" dirty="0">
                <a:latin typeface="Arial MT"/>
                <a:cs typeface="Arial MT"/>
              </a:rPr>
              <a:t>AND  </a:t>
            </a:r>
            <a:r>
              <a:rPr sz="1800" spc="5" dirty="0">
                <a:latin typeface="Arial MT"/>
                <a:cs typeface="Arial MT"/>
              </a:rPr>
              <a:t>WHEN</a:t>
            </a:r>
            <a:r>
              <a:rPr sz="1800" spc="-60" dirty="0">
                <a:latin typeface="Arial MT"/>
                <a:cs typeface="Arial MT"/>
              </a:rPr>
              <a:t> </a:t>
            </a:r>
            <a:r>
              <a:rPr sz="1800" spc="35" dirty="0">
                <a:latin typeface="Arial MT"/>
                <a:cs typeface="Arial MT"/>
              </a:rPr>
              <a:t>WE</a:t>
            </a:r>
            <a:r>
              <a:rPr sz="1800" spc="-35" dirty="0">
                <a:latin typeface="Arial MT"/>
                <a:cs typeface="Arial MT"/>
              </a:rPr>
              <a:t> </a:t>
            </a:r>
            <a:r>
              <a:rPr sz="1800" spc="-5" dirty="0">
                <a:latin typeface="Arial MT"/>
                <a:cs typeface="Arial MT"/>
              </a:rPr>
              <a:t>SELECTING</a:t>
            </a:r>
            <a:r>
              <a:rPr sz="1800" spc="-15" dirty="0">
                <a:latin typeface="Arial MT"/>
                <a:cs typeface="Arial MT"/>
              </a:rPr>
              <a:t> </a:t>
            </a:r>
            <a:r>
              <a:rPr sz="1800" dirty="0">
                <a:latin typeface="Arial MT"/>
                <a:cs typeface="Arial MT"/>
              </a:rPr>
              <a:t>SOME</a:t>
            </a:r>
            <a:r>
              <a:rPr sz="1800" spc="-10" dirty="0">
                <a:latin typeface="Arial MT"/>
                <a:cs typeface="Arial MT"/>
              </a:rPr>
              <a:t> COLUMNS</a:t>
            </a:r>
            <a:r>
              <a:rPr sz="1800" spc="-40" dirty="0">
                <a:latin typeface="Arial MT"/>
                <a:cs typeface="Arial MT"/>
              </a:rPr>
              <a:t> </a:t>
            </a:r>
            <a:r>
              <a:rPr sz="1800" spc="-10" dirty="0">
                <a:latin typeface="Arial MT"/>
                <a:cs typeface="Arial MT"/>
              </a:rPr>
              <a:t>THEN</a:t>
            </a:r>
            <a:endParaRPr sz="1800">
              <a:latin typeface="Arial MT"/>
              <a:cs typeface="Arial MT"/>
            </a:endParaRPr>
          </a:p>
          <a:p>
            <a:pPr marL="12700" marR="42545">
              <a:lnSpc>
                <a:spcPts val="2060"/>
              </a:lnSpc>
              <a:spcBef>
                <a:spcPts val="10"/>
              </a:spcBef>
            </a:pPr>
            <a:r>
              <a:rPr sz="1800" dirty="0">
                <a:latin typeface="Arial MT"/>
                <a:cs typeface="Arial MT"/>
              </a:rPr>
              <a:t>ALSO IT </a:t>
            </a:r>
            <a:r>
              <a:rPr sz="1800" spc="-10" dirty="0">
                <a:latin typeface="Arial MT"/>
                <a:cs typeface="Arial MT"/>
              </a:rPr>
              <a:t>REMOVE </a:t>
            </a:r>
            <a:r>
              <a:rPr sz="1800" spc="10" dirty="0">
                <a:latin typeface="Arial MT"/>
                <a:cs typeface="Arial MT"/>
              </a:rPr>
              <a:t>WHOLE </a:t>
            </a:r>
            <a:r>
              <a:rPr sz="1800" spc="-5" dirty="0">
                <a:latin typeface="Arial MT"/>
                <a:cs typeface="Arial MT"/>
              </a:rPr>
              <a:t>ROWS </a:t>
            </a:r>
            <a:r>
              <a:rPr sz="1800" dirty="0">
                <a:latin typeface="Arial MT"/>
                <a:cs typeface="Arial MT"/>
              </a:rPr>
              <a:t>SO </a:t>
            </a:r>
            <a:r>
              <a:rPr sz="1800" spc="35" dirty="0">
                <a:latin typeface="Arial MT"/>
                <a:cs typeface="Arial MT"/>
              </a:rPr>
              <a:t>WE </a:t>
            </a:r>
            <a:r>
              <a:rPr sz="1800" spc="-5" dirty="0">
                <a:latin typeface="Arial MT"/>
                <a:cs typeface="Arial MT"/>
              </a:rPr>
              <a:t>DECIDED </a:t>
            </a:r>
            <a:r>
              <a:rPr sz="1800" dirty="0">
                <a:latin typeface="Arial MT"/>
                <a:cs typeface="Arial MT"/>
              </a:rPr>
              <a:t> </a:t>
            </a:r>
            <a:r>
              <a:rPr sz="1800" spc="-5" dirty="0">
                <a:latin typeface="Arial MT"/>
                <a:cs typeface="Arial MT"/>
              </a:rPr>
              <a:t>N</a:t>
            </a:r>
            <a:r>
              <a:rPr sz="1800" spc="-15" dirty="0">
                <a:latin typeface="Arial MT"/>
                <a:cs typeface="Arial MT"/>
              </a:rPr>
              <a:t>O</a:t>
            </a:r>
            <a:r>
              <a:rPr sz="1800" dirty="0">
                <a:latin typeface="Arial MT"/>
                <a:cs typeface="Arial MT"/>
              </a:rPr>
              <a:t>T</a:t>
            </a:r>
            <a:r>
              <a:rPr sz="1800" spc="-65" dirty="0">
                <a:latin typeface="Arial MT"/>
                <a:cs typeface="Arial MT"/>
              </a:rPr>
              <a:t> </a:t>
            </a:r>
            <a:r>
              <a:rPr sz="1800" spc="-45" dirty="0">
                <a:latin typeface="Arial MT"/>
                <a:cs typeface="Arial MT"/>
              </a:rPr>
              <a:t>T</a:t>
            </a:r>
            <a:r>
              <a:rPr sz="1800" dirty="0">
                <a:latin typeface="Arial MT"/>
                <a:cs typeface="Arial MT"/>
              </a:rPr>
              <a:t>O</a:t>
            </a:r>
            <a:r>
              <a:rPr sz="1800" spc="-10" dirty="0">
                <a:latin typeface="Arial MT"/>
                <a:cs typeface="Arial MT"/>
              </a:rPr>
              <a:t> </a:t>
            </a:r>
            <a:r>
              <a:rPr sz="1800" spc="5" dirty="0">
                <a:latin typeface="Arial MT"/>
                <a:cs typeface="Arial MT"/>
              </a:rPr>
              <a:t>L</a:t>
            </a:r>
            <a:r>
              <a:rPr sz="1800" spc="-10" dirty="0">
                <a:latin typeface="Arial MT"/>
                <a:cs typeface="Arial MT"/>
              </a:rPr>
              <a:t>O</a:t>
            </a:r>
            <a:r>
              <a:rPr sz="1800" dirty="0">
                <a:latin typeface="Arial MT"/>
                <a:cs typeface="Arial MT"/>
              </a:rPr>
              <a:t>SE</a:t>
            </a:r>
            <a:r>
              <a:rPr sz="1800" spc="-25" dirty="0">
                <a:latin typeface="Arial MT"/>
                <a:cs typeface="Arial MT"/>
              </a:rPr>
              <a:t> </a:t>
            </a:r>
            <a:r>
              <a:rPr sz="1800" dirty="0">
                <a:latin typeface="Arial MT"/>
                <a:cs typeface="Arial MT"/>
              </a:rPr>
              <a:t>THE </a:t>
            </a:r>
            <a:r>
              <a:rPr sz="1800" spc="-5" dirty="0">
                <a:latin typeface="Arial MT"/>
                <a:cs typeface="Arial MT"/>
              </a:rPr>
              <a:t>D</a:t>
            </a:r>
            <a:r>
              <a:rPr sz="1800" spc="-125" dirty="0">
                <a:latin typeface="Arial MT"/>
                <a:cs typeface="Arial MT"/>
              </a:rPr>
              <a:t>A</a:t>
            </a:r>
            <a:r>
              <a:rPr sz="1800" spc="-165" dirty="0">
                <a:latin typeface="Arial MT"/>
                <a:cs typeface="Arial MT"/>
              </a:rPr>
              <a:t>T</a:t>
            </a:r>
            <a:r>
              <a:rPr sz="1800" dirty="0">
                <a:latin typeface="Arial MT"/>
                <a:cs typeface="Arial MT"/>
              </a:rPr>
              <a:t>A</a:t>
            </a:r>
            <a:r>
              <a:rPr sz="1800" spc="-100" dirty="0">
                <a:latin typeface="Arial MT"/>
                <a:cs typeface="Arial MT"/>
              </a:rPr>
              <a:t> </a:t>
            </a:r>
            <a:r>
              <a:rPr sz="1800" dirty="0">
                <a:latin typeface="Arial MT"/>
                <a:cs typeface="Arial MT"/>
              </a:rPr>
              <a:t>SO</a:t>
            </a:r>
            <a:r>
              <a:rPr sz="1800" spc="15" dirty="0">
                <a:latin typeface="Arial MT"/>
                <a:cs typeface="Arial MT"/>
              </a:rPr>
              <a:t> </a:t>
            </a:r>
            <a:r>
              <a:rPr sz="1800" spc="-35" dirty="0">
                <a:latin typeface="Arial MT"/>
                <a:cs typeface="Arial MT"/>
              </a:rPr>
              <a:t>M</a:t>
            </a:r>
            <a:r>
              <a:rPr sz="1800" spc="15" dirty="0">
                <a:latin typeface="Arial MT"/>
                <a:cs typeface="Arial MT"/>
              </a:rPr>
              <a:t>U</a:t>
            </a:r>
            <a:r>
              <a:rPr sz="1800" spc="-5" dirty="0">
                <a:latin typeface="Arial MT"/>
                <a:cs typeface="Arial MT"/>
              </a:rPr>
              <a:t>C</a:t>
            </a:r>
            <a:r>
              <a:rPr sz="1800" dirty="0">
                <a:latin typeface="Arial MT"/>
                <a:cs typeface="Arial MT"/>
              </a:rPr>
              <a:t>H</a:t>
            </a:r>
            <a:r>
              <a:rPr sz="1800" spc="-100" dirty="0">
                <a:latin typeface="Arial MT"/>
                <a:cs typeface="Arial MT"/>
              </a:rPr>
              <a:t> </a:t>
            </a:r>
            <a:r>
              <a:rPr sz="1800" dirty="0">
                <a:latin typeface="Arial MT"/>
                <a:cs typeface="Arial MT"/>
              </a:rPr>
              <a:t>AS </a:t>
            </a:r>
            <a:r>
              <a:rPr sz="1800" spc="-20" dirty="0">
                <a:latin typeface="Arial MT"/>
                <a:cs typeface="Arial MT"/>
              </a:rPr>
              <a:t> T</a:t>
            </a:r>
            <a:r>
              <a:rPr sz="1800" spc="-5" dirty="0">
                <a:latin typeface="Arial MT"/>
                <a:cs typeface="Arial MT"/>
              </a:rPr>
              <a:t>H</a:t>
            </a:r>
            <a:r>
              <a:rPr sz="1800" dirty="0">
                <a:latin typeface="Arial MT"/>
                <a:cs typeface="Arial MT"/>
              </a:rPr>
              <a:t>E</a:t>
            </a:r>
            <a:r>
              <a:rPr sz="1800" spc="-5" dirty="0">
                <a:latin typeface="Arial MT"/>
                <a:cs typeface="Arial MT"/>
              </a:rPr>
              <a:t> D</a:t>
            </a:r>
            <a:r>
              <a:rPr sz="1800" spc="-125" dirty="0">
                <a:latin typeface="Arial MT"/>
                <a:cs typeface="Arial MT"/>
              </a:rPr>
              <a:t>A</a:t>
            </a:r>
            <a:r>
              <a:rPr sz="1800" spc="-165" dirty="0">
                <a:latin typeface="Arial MT"/>
                <a:cs typeface="Arial MT"/>
              </a:rPr>
              <a:t>T</a:t>
            </a:r>
            <a:r>
              <a:rPr sz="1800" dirty="0">
                <a:latin typeface="Arial MT"/>
                <a:cs typeface="Arial MT"/>
              </a:rPr>
              <a:t>A</a:t>
            </a:r>
            <a:r>
              <a:rPr sz="1800" spc="-100" dirty="0">
                <a:latin typeface="Arial MT"/>
                <a:cs typeface="Arial MT"/>
              </a:rPr>
              <a:t> </a:t>
            </a:r>
            <a:r>
              <a:rPr sz="1800" spc="5" dirty="0">
                <a:latin typeface="Arial MT"/>
                <a:cs typeface="Arial MT"/>
              </a:rPr>
              <a:t>I</a:t>
            </a:r>
            <a:r>
              <a:rPr sz="1800" dirty="0">
                <a:latin typeface="Arial MT"/>
                <a:cs typeface="Arial MT"/>
              </a:rPr>
              <a:t>S</a:t>
            </a:r>
            <a:endParaRPr sz="1800">
              <a:latin typeface="Arial MT"/>
              <a:cs typeface="Arial MT"/>
            </a:endParaRPr>
          </a:p>
          <a:p>
            <a:pPr marL="12700" marR="744220">
              <a:lnSpc>
                <a:spcPts val="2060"/>
              </a:lnSpc>
              <a:spcBef>
                <a:spcPts val="30"/>
              </a:spcBef>
              <a:tabLst>
                <a:tab pos="2851785" algn="l"/>
              </a:tabLst>
            </a:pPr>
            <a:r>
              <a:rPr sz="1800" spc="-10" dirty="0">
                <a:latin typeface="Arial MT"/>
                <a:cs typeface="Arial MT"/>
              </a:rPr>
              <a:t>VERY</a:t>
            </a:r>
            <a:r>
              <a:rPr sz="1800" spc="-60" dirty="0">
                <a:latin typeface="Arial MT"/>
                <a:cs typeface="Arial MT"/>
              </a:rPr>
              <a:t> </a:t>
            </a:r>
            <a:r>
              <a:rPr sz="1800" spc="-5" dirty="0">
                <a:latin typeface="Arial MT"/>
                <a:cs typeface="Arial MT"/>
              </a:rPr>
              <a:t>CRUICAL</a:t>
            </a:r>
            <a:r>
              <a:rPr sz="1800" spc="-90" dirty="0">
                <a:latin typeface="Arial MT"/>
                <a:cs typeface="Arial MT"/>
              </a:rPr>
              <a:t> </a:t>
            </a:r>
            <a:r>
              <a:rPr sz="1800" spc="-30" dirty="0">
                <a:latin typeface="Arial MT"/>
                <a:cs typeface="Arial MT"/>
              </a:rPr>
              <a:t>THAT’S </a:t>
            </a:r>
            <a:r>
              <a:rPr sz="1800" dirty="0">
                <a:latin typeface="Arial MT"/>
                <a:cs typeface="Arial MT"/>
              </a:rPr>
              <a:t>Y</a:t>
            </a:r>
            <a:r>
              <a:rPr sz="1800" spc="-75" dirty="0">
                <a:latin typeface="Arial MT"/>
                <a:cs typeface="Arial MT"/>
              </a:rPr>
              <a:t> </a:t>
            </a:r>
            <a:r>
              <a:rPr sz="1800" spc="25" dirty="0">
                <a:latin typeface="Arial MT"/>
                <a:cs typeface="Arial MT"/>
              </a:rPr>
              <a:t>WE</a:t>
            </a:r>
            <a:r>
              <a:rPr sz="1800" spc="-10" dirty="0">
                <a:latin typeface="Arial MT"/>
                <a:cs typeface="Arial MT"/>
              </a:rPr>
              <a:t> </a:t>
            </a:r>
            <a:r>
              <a:rPr sz="1800" spc="-5" dirty="0">
                <a:latin typeface="Arial MT"/>
                <a:cs typeface="Arial MT"/>
              </a:rPr>
              <a:t>DID</a:t>
            </a:r>
            <a:r>
              <a:rPr sz="1800" spc="-10" dirty="0">
                <a:latin typeface="Arial MT"/>
                <a:cs typeface="Arial MT"/>
              </a:rPr>
              <a:t> </a:t>
            </a:r>
            <a:r>
              <a:rPr sz="1800" spc="-5" dirty="0">
                <a:latin typeface="Arial MT"/>
                <a:cs typeface="Arial MT"/>
              </a:rPr>
              <a:t>NOT</a:t>
            </a:r>
            <a:r>
              <a:rPr sz="1800" spc="-50" dirty="0">
                <a:latin typeface="Arial MT"/>
                <a:cs typeface="Arial MT"/>
              </a:rPr>
              <a:t> </a:t>
            </a:r>
            <a:r>
              <a:rPr sz="1800" dirty="0">
                <a:latin typeface="Arial MT"/>
                <a:cs typeface="Arial MT"/>
              </a:rPr>
              <a:t>GO</a:t>
            </a:r>
            <a:r>
              <a:rPr sz="1800" spc="-40" dirty="0">
                <a:latin typeface="Arial MT"/>
                <a:cs typeface="Arial MT"/>
              </a:rPr>
              <a:t> </a:t>
            </a:r>
            <a:r>
              <a:rPr sz="1800" spc="-10" dirty="0">
                <a:latin typeface="Arial MT"/>
                <a:cs typeface="Arial MT"/>
              </a:rPr>
              <a:t>TO </a:t>
            </a:r>
            <a:r>
              <a:rPr sz="1800" spc="-484" dirty="0">
                <a:latin typeface="Arial MT"/>
                <a:cs typeface="Arial MT"/>
              </a:rPr>
              <a:t> </a:t>
            </a:r>
            <a:r>
              <a:rPr sz="1800" spc="-10" dirty="0">
                <a:latin typeface="Arial MT"/>
                <a:cs typeface="Arial MT"/>
              </a:rPr>
              <a:t>REMOVE</a:t>
            </a:r>
            <a:r>
              <a:rPr sz="1800" spc="-15" dirty="0">
                <a:latin typeface="Arial MT"/>
                <a:cs typeface="Arial MT"/>
              </a:rPr>
              <a:t> </a:t>
            </a:r>
            <a:r>
              <a:rPr sz="1800" spc="-10" dirty="0">
                <a:latin typeface="Arial MT"/>
                <a:cs typeface="Arial MT"/>
              </a:rPr>
              <a:t>THE</a:t>
            </a:r>
            <a:r>
              <a:rPr sz="1800" spc="35" dirty="0">
                <a:latin typeface="Arial MT"/>
                <a:cs typeface="Arial MT"/>
              </a:rPr>
              <a:t> </a:t>
            </a:r>
            <a:r>
              <a:rPr sz="1800" spc="-5" dirty="0">
                <a:latin typeface="Arial MT"/>
                <a:cs typeface="Arial MT"/>
              </a:rPr>
              <a:t>OUTLIERS	</a:t>
            </a:r>
            <a:r>
              <a:rPr sz="1800" dirty="0">
                <a:latin typeface="Arial MT"/>
                <a:cs typeface="Arial MT"/>
              </a:rPr>
              <a:t>FROM</a:t>
            </a:r>
            <a:r>
              <a:rPr sz="1800" spc="-75" dirty="0">
                <a:latin typeface="Arial MT"/>
                <a:cs typeface="Arial MT"/>
              </a:rPr>
              <a:t> </a:t>
            </a:r>
            <a:r>
              <a:rPr sz="1800" spc="-10" dirty="0">
                <a:latin typeface="Arial MT"/>
                <a:cs typeface="Arial MT"/>
              </a:rPr>
              <a:t>THIS</a:t>
            </a:r>
            <a:r>
              <a:rPr sz="1800" spc="10" dirty="0">
                <a:latin typeface="Arial MT"/>
                <a:cs typeface="Arial MT"/>
              </a:rPr>
              <a:t> </a:t>
            </a:r>
            <a:r>
              <a:rPr sz="1800" spc="-50" dirty="0">
                <a:latin typeface="Arial MT"/>
                <a:cs typeface="Arial MT"/>
              </a:rPr>
              <a:t>DATA..</a:t>
            </a:r>
            <a:endParaRPr sz="1800">
              <a:latin typeface="Arial MT"/>
              <a:cs typeface="Arial M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883665"/>
            <a:ext cx="3023235" cy="574040"/>
          </a:xfrm>
          <a:prstGeom prst="rect">
            <a:avLst/>
          </a:prstGeom>
        </p:spPr>
        <p:txBody>
          <a:bodyPr vert="horz" wrap="square" lIns="0" tIns="12700" rIns="0" bIns="0" rtlCol="0">
            <a:spAutoFit/>
          </a:bodyPr>
          <a:lstStyle/>
          <a:p>
            <a:pPr marL="12700">
              <a:lnSpc>
                <a:spcPct val="100000"/>
              </a:lnSpc>
              <a:spcBef>
                <a:spcPts val="100"/>
              </a:spcBef>
            </a:pPr>
            <a:r>
              <a:rPr sz="3600" spc="-10" dirty="0"/>
              <a:t>INTRODUCTION</a:t>
            </a:r>
            <a:endParaRPr sz="3600"/>
          </a:p>
        </p:txBody>
      </p:sp>
      <p:sp>
        <p:nvSpPr>
          <p:cNvPr id="3" name="object 3"/>
          <p:cNvSpPr txBox="1"/>
          <p:nvPr/>
        </p:nvSpPr>
        <p:spPr>
          <a:xfrm>
            <a:off x="902004" y="1855212"/>
            <a:ext cx="5747385" cy="7679690"/>
          </a:xfrm>
          <a:prstGeom prst="rect">
            <a:avLst/>
          </a:prstGeom>
        </p:spPr>
        <p:txBody>
          <a:bodyPr vert="horz" wrap="square" lIns="0" tIns="219710" rIns="0" bIns="0" rtlCol="0">
            <a:spAutoFit/>
          </a:bodyPr>
          <a:lstStyle/>
          <a:p>
            <a:pPr marL="12700">
              <a:lnSpc>
                <a:spcPct val="100000"/>
              </a:lnSpc>
              <a:spcBef>
                <a:spcPts val="1730"/>
              </a:spcBef>
            </a:pPr>
            <a:r>
              <a:rPr sz="2600" b="1" spc="-10" dirty="0">
                <a:latin typeface="Calibri"/>
                <a:cs typeface="Calibri"/>
              </a:rPr>
              <a:t>Problem</a:t>
            </a:r>
            <a:r>
              <a:rPr sz="2600" b="1" spc="-30" dirty="0">
                <a:latin typeface="Calibri"/>
                <a:cs typeface="Calibri"/>
              </a:rPr>
              <a:t> </a:t>
            </a:r>
            <a:r>
              <a:rPr sz="2600" b="1" spc="-5" dirty="0">
                <a:latin typeface="Calibri"/>
                <a:cs typeface="Calibri"/>
              </a:rPr>
              <a:t>Statement:</a:t>
            </a:r>
            <a:endParaRPr sz="2600">
              <a:latin typeface="Calibri"/>
              <a:cs typeface="Calibri"/>
            </a:endParaRPr>
          </a:p>
          <a:p>
            <a:pPr marL="12700" marR="5080">
              <a:lnSpc>
                <a:spcPct val="109800"/>
              </a:lnSpc>
              <a:spcBef>
                <a:spcPts val="930"/>
              </a:spcBef>
            </a:pPr>
            <a:r>
              <a:rPr sz="1800" dirty="0">
                <a:latin typeface="Calibri"/>
                <a:cs typeface="Calibri"/>
              </a:rPr>
              <a:t>A</a:t>
            </a:r>
            <a:r>
              <a:rPr sz="1800" spc="-10" dirty="0">
                <a:latin typeface="Calibri"/>
                <a:cs typeface="Calibri"/>
              </a:rPr>
              <a:t> </a:t>
            </a:r>
            <a:r>
              <a:rPr sz="1800" spc="-5" dirty="0">
                <a:latin typeface="Calibri"/>
                <a:cs typeface="Calibri"/>
              </a:rPr>
              <a:t>Microfinance Institution (MFI)</a:t>
            </a:r>
            <a:r>
              <a:rPr sz="1800" spc="1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an</a:t>
            </a:r>
            <a:r>
              <a:rPr sz="1800" spc="-5" dirty="0">
                <a:latin typeface="Calibri"/>
                <a:cs typeface="Calibri"/>
              </a:rPr>
              <a:t> organization</a:t>
            </a:r>
            <a:r>
              <a:rPr sz="180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offers </a:t>
            </a:r>
            <a:r>
              <a:rPr sz="1800" dirty="0">
                <a:latin typeface="Calibri"/>
                <a:cs typeface="Calibri"/>
              </a:rPr>
              <a:t> </a:t>
            </a:r>
            <a:r>
              <a:rPr sz="1800" spc="-5" dirty="0">
                <a:latin typeface="Calibri"/>
                <a:cs typeface="Calibri"/>
              </a:rPr>
              <a:t>financial services </a:t>
            </a:r>
            <a:r>
              <a:rPr sz="1800" dirty="0">
                <a:latin typeface="Calibri"/>
                <a:cs typeface="Calibri"/>
              </a:rPr>
              <a:t>to low </a:t>
            </a:r>
            <a:r>
              <a:rPr sz="1800" spc="-5" dirty="0">
                <a:latin typeface="Calibri"/>
                <a:cs typeface="Calibri"/>
              </a:rPr>
              <a:t>income populations. </a:t>
            </a:r>
            <a:r>
              <a:rPr sz="1800" dirty="0">
                <a:latin typeface="Calibri"/>
                <a:cs typeface="Calibri"/>
              </a:rPr>
              <a:t>MFS becomes </a:t>
            </a:r>
            <a:r>
              <a:rPr sz="1800" spc="5" dirty="0">
                <a:latin typeface="Calibri"/>
                <a:cs typeface="Calibri"/>
              </a:rPr>
              <a:t> </a:t>
            </a:r>
            <a:r>
              <a:rPr sz="1800" spc="-5" dirty="0">
                <a:latin typeface="Calibri"/>
                <a:cs typeface="Calibri"/>
              </a:rPr>
              <a:t>very</a:t>
            </a:r>
            <a:r>
              <a:rPr sz="1800" dirty="0">
                <a:latin typeface="Calibri"/>
                <a:cs typeface="Calibri"/>
              </a:rPr>
              <a:t> </a:t>
            </a:r>
            <a:r>
              <a:rPr sz="1800" spc="-5" dirty="0">
                <a:latin typeface="Calibri"/>
                <a:cs typeface="Calibri"/>
              </a:rPr>
              <a:t>useful when targeting</a:t>
            </a:r>
            <a:r>
              <a:rPr sz="1800" spc="-10" dirty="0">
                <a:latin typeface="Calibri"/>
                <a:cs typeface="Calibri"/>
              </a:rPr>
              <a:t> </a:t>
            </a:r>
            <a:r>
              <a:rPr sz="1800" spc="-5" dirty="0">
                <a:latin typeface="Calibri"/>
                <a:cs typeface="Calibri"/>
              </a:rPr>
              <a:t>especially</a:t>
            </a:r>
            <a:r>
              <a:rPr sz="1800" dirty="0">
                <a:latin typeface="Calibri"/>
                <a:cs typeface="Calibri"/>
              </a:rPr>
              <a:t> </a:t>
            </a:r>
            <a:r>
              <a:rPr sz="1800" spc="-5" dirty="0">
                <a:latin typeface="Calibri"/>
                <a:cs typeface="Calibri"/>
              </a:rPr>
              <a:t>the unbanked</a:t>
            </a:r>
            <a:r>
              <a:rPr sz="1800" spc="10" dirty="0">
                <a:latin typeface="Calibri"/>
                <a:cs typeface="Calibri"/>
              </a:rPr>
              <a:t> </a:t>
            </a:r>
            <a:r>
              <a:rPr sz="1800" dirty="0">
                <a:latin typeface="Calibri"/>
                <a:cs typeface="Calibri"/>
              </a:rPr>
              <a:t>poor </a:t>
            </a:r>
            <a:r>
              <a:rPr sz="1800" spc="5" dirty="0">
                <a:latin typeface="Calibri"/>
                <a:cs typeface="Calibri"/>
              </a:rPr>
              <a:t> </a:t>
            </a:r>
            <a:r>
              <a:rPr sz="1800" spc="-5" dirty="0">
                <a:latin typeface="Calibri"/>
                <a:cs typeface="Calibri"/>
              </a:rPr>
              <a:t>families living </a:t>
            </a:r>
            <a:r>
              <a:rPr sz="1800" spc="5" dirty="0">
                <a:latin typeface="Calibri"/>
                <a:cs typeface="Calibri"/>
              </a:rPr>
              <a:t>in </a:t>
            </a:r>
            <a:r>
              <a:rPr sz="1800" spc="-5" dirty="0">
                <a:latin typeface="Calibri"/>
                <a:cs typeface="Calibri"/>
              </a:rPr>
              <a:t>remote </a:t>
            </a:r>
            <a:r>
              <a:rPr sz="1800" dirty="0">
                <a:latin typeface="Calibri"/>
                <a:cs typeface="Calibri"/>
              </a:rPr>
              <a:t>areas with </a:t>
            </a:r>
            <a:r>
              <a:rPr sz="1800" spc="-5" dirty="0">
                <a:latin typeface="Calibri"/>
                <a:cs typeface="Calibri"/>
              </a:rPr>
              <a:t>not much </a:t>
            </a:r>
            <a:r>
              <a:rPr sz="1800" dirty="0">
                <a:latin typeface="Calibri"/>
                <a:cs typeface="Calibri"/>
              </a:rPr>
              <a:t>sources </a:t>
            </a:r>
            <a:r>
              <a:rPr sz="1800" spc="5" dirty="0">
                <a:latin typeface="Calibri"/>
                <a:cs typeface="Calibri"/>
              </a:rPr>
              <a:t>of </a:t>
            </a:r>
            <a:r>
              <a:rPr sz="1800" spc="10" dirty="0">
                <a:latin typeface="Calibri"/>
                <a:cs typeface="Calibri"/>
              </a:rPr>
              <a:t> </a:t>
            </a:r>
            <a:r>
              <a:rPr sz="1800" spc="-5" dirty="0">
                <a:latin typeface="Calibri"/>
                <a:cs typeface="Calibri"/>
              </a:rPr>
              <a:t>income. </a:t>
            </a:r>
            <a:r>
              <a:rPr sz="1800" dirty="0">
                <a:latin typeface="Calibri"/>
                <a:cs typeface="Calibri"/>
              </a:rPr>
              <a:t>The</a:t>
            </a:r>
            <a:r>
              <a:rPr sz="1800" spc="-5" dirty="0">
                <a:latin typeface="Calibri"/>
                <a:cs typeface="Calibri"/>
              </a:rPr>
              <a:t> Microfinance services</a:t>
            </a:r>
            <a:r>
              <a:rPr sz="1800" spc="-10" dirty="0">
                <a:latin typeface="Calibri"/>
                <a:cs typeface="Calibri"/>
              </a:rPr>
              <a:t> </a:t>
            </a:r>
            <a:r>
              <a:rPr sz="1800" spc="-5" dirty="0">
                <a:latin typeface="Calibri"/>
                <a:cs typeface="Calibri"/>
              </a:rPr>
              <a:t>(MFS)</a:t>
            </a:r>
            <a:r>
              <a:rPr sz="1800" spc="5" dirty="0">
                <a:latin typeface="Calibri"/>
                <a:cs typeface="Calibri"/>
              </a:rPr>
              <a:t> </a:t>
            </a:r>
            <a:r>
              <a:rPr sz="1800" spc="-5" dirty="0">
                <a:latin typeface="Calibri"/>
                <a:cs typeface="Calibri"/>
              </a:rPr>
              <a:t>provided</a:t>
            </a:r>
            <a:r>
              <a:rPr sz="1800" spc="15" dirty="0">
                <a:latin typeface="Calibri"/>
                <a:cs typeface="Calibri"/>
              </a:rPr>
              <a:t> </a:t>
            </a:r>
            <a:r>
              <a:rPr sz="1800" spc="-5" dirty="0">
                <a:latin typeface="Calibri"/>
                <a:cs typeface="Calibri"/>
              </a:rPr>
              <a:t>by</a:t>
            </a:r>
            <a:r>
              <a:rPr sz="1800" spc="5" dirty="0">
                <a:latin typeface="Calibri"/>
                <a:cs typeface="Calibri"/>
              </a:rPr>
              <a:t> </a:t>
            </a:r>
            <a:r>
              <a:rPr sz="1800" spc="-5" dirty="0">
                <a:latin typeface="Calibri"/>
                <a:cs typeface="Calibri"/>
              </a:rPr>
              <a:t>MFI</a:t>
            </a:r>
            <a:r>
              <a:rPr sz="1800" dirty="0">
                <a:latin typeface="Calibri"/>
                <a:cs typeface="Calibri"/>
              </a:rPr>
              <a:t> are </a:t>
            </a:r>
            <a:r>
              <a:rPr sz="1800" spc="-390" dirty="0">
                <a:latin typeface="Calibri"/>
                <a:cs typeface="Calibri"/>
              </a:rPr>
              <a:t> </a:t>
            </a:r>
            <a:r>
              <a:rPr sz="1800" spc="-5" dirty="0">
                <a:latin typeface="Calibri"/>
                <a:cs typeface="Calibri"/>
              </a:rPr>
              <a:t>Group</a:t>
            </a:r>
            <a:r>
              <a:rPr sz="1800" spc="-10" dirty="0">
                <a:latin typeface="Calibri"/>
                <a:cs typeface="Calibri"/>
              </a:rPr>
              <a:t> </a:t>
            </a:r>
            <a:r>
              <a:rPr sz="1800" spc="-5" dirty="0">
                <a:latin typeface="Calibri"/>
                <a:cs typeface="Calibri"/>
              </a:rPr>
              <a:t>Loans,</a:t>
            </a:r>
            <a:r>
              <a:rPr sz="1800" spc="5" dirty="0">
                <a:latin typeface="Calibri"/>
                <a:cs typeface="Calibri"/>
              </a:rPr>
              <a:t> </a:t>
            </a:r>
            <a:r>
              <a:rPr sz="1800" spc="-5" dirty="0">
                <a:latin typeface="Calibri"/>
                <a:cs typeface="Calibri"/>
              </a:rPr>
              <a:t>Agricultural Loans,</a:t>
            </a:r>
            <a:r>
              <a:rPr sz="1800" spc="35" dirty="0">
                <a:latin typeface="Calibri"/>
                <a:cs typeface="Calibri"/>
              </a:rPr>
              <a:t> </a:t>
            </a:r>
            <a:r>
              <a:rPr sz="1800" spc="-5" dirty="0">
                <a:latin typeface="Calibri"/>
                <a:cs typeface="Calibri"/>
              </a:rPr>
              <a:t>Individual</a:t>
            </a:r>
            <a:r>
              <a:rPr sz="1800" dirty="0">
                <a:latin typeface="Calibri"/>
                <a:cs typeface="Calibri"/>
              </a:rPr>
              <a:t> </a:t>
            </a:r>
            <a:r>
              <a:rPr sz="1800" spc="-5" dirty="0">
                <a:latin typeface="Calibri"/>
                <a:cs typeface="Calibri"/>
              </a:rPr>
              <a:t>Business </a:t>
            </a:r>
            <a:r>
              <a:rPr sz="1800" dirty="0">
                <a:latin typeface="Calibri"/>
                <a:cs typeface="Calibri"/>
              </a:rPr>
              <a:t>Loans </a:t>
            </a:r>
            <a:r>
              <a:rPr sz="1800" spc="5"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so</a:t>
            </a:r>
            <a:r>
              <a:rPr sz="1800" spc="5" dirty="0">
                <a:latin typeface="Calibri"/>
                <a:cs typeface="Calibri"/>
              </a:rPr>
              <a:t> </a:t>
            </a:r>
            <a:r>
              <a:rPr sz="1800" dirty="0">
                <a:latin typeface="Calibri"/>
                <a:cs typeface="Calibri"/>
              </a:rPr>
              <a:t>on.</a:t>
            </a:r>
            <a:endParaRPr sz="1800">
              <a:latin typeface="Calibri"/>
              <a:cs typeface="Calibri"/>
            </a:endParaRPr>
          </a:p>
          <a:p>
            <a:pPr marL="12700" marR="30480">
              <a:lnSpc>
                <a:spcPct val="109800"/>
              </a:lnSpc>
              <a:spcBef>
                <a:spcPts val="795"/>
              </a:spcBef>
            </a:pPr>
            <a:r>
              <a:rPr sz="1800" spc="-5" dirty="0">
                <a:latin typeface="Calibri"/>
                <a:cs typeface="Calibri"/>
              </a:rPr>
              <a:t>Many microfinance institutions </a:t>
            </a:r>
            <a:r>
              <a:rPr sz="1800" dirty="0">
                <a:latin typeface="Calibri"/>
                <a:cs typeface="Calibri"/>
              </a:rPr>
              <a:t>(MFI), </a:t>
            </a:r>
            <a:r>
              <a:rPr sz="1800" spc="-5" dirty="0">
                <a:latin typeface="Calibri"/>
                <a:cs typeface="Calibri"/>
              </a:rPr>
              <a:t>experts </a:t>
            </a:r>
            <a:r>
              <a:rPr sz="1800" spc="5" dirty="0">
                <a:latin typeface="Calibri"/>
                <a:cs typeface="Calibri"/>
              </a:rPr>
              <a:t>and </a:t>
            </a:r>
            <a:r>
              <a:rPr sz="1800" spc="-5" dirty="0">
                <a:latin typeface="Calibri"/>
                <a:cs typeface="Calibri"/>
              </a:rPr>
              <a:t>donors </a:t>
            </a:r>
            <a:r>
              <a:rPr sz="1800" dirty="0">
                <a:latin typeface="Calibri"/>
                <a:cs typeface="Calibri"/>
              </a:rPr>
              <a:t>are </a:t>
            </a:r>
            <a:r>
              <a:rPr sz="1800" spc="-395" dirty="0">
                <a:latin typeface="Calibri"/>
                <a:cs typeface="Calibri"/>
              </a:rPr>
              <a:t> </a:t>
            </a:r>
            <a:r>
              <a:rPr sz="1800" spc="-5" dirty="0">
                <a:latin typeface="Calibri"/>
                <a:cs typeface="Calibri"/>
              </a:rPr>
              <a:t>supporting </a:t>
            </a:r>
            <a:r>
              <a:rPr sz="1800" dirty="0">
                <a:latin typeface="Calibri"/>
                <a:cs typeface="Calibri"/>
              </a:rPr>
              <a:t>the </a:t>
            </a:r>
            <a:r>
              <a:rPr sz="1800" spc="-5" dirty="0">
                <a:latin typeface="Calibri"/>
                <a:cs typeface="Calibri"/>
              </a:rPr>
              <a:t>idea </a:t>
            </a:r>
            <a:r>
              <a:rPr sz="1800" spc="5" dirty="0">
                <a:latin typeface="Calibri"/>
                <a:cs typeface="Calibri"/>
              </a:rPr>
              <a:t>of </a:t>
            </a:r>
            <a:r>
              <a:rPr sz="1800" spc="-5" dirty="0">
                <a:latin typeface="Calibri"/>
                <a:cs typeface="Calibri"/>
              </a:rPr>
              <a:t>using </a:t>
            </a:r>
            <a:r>
              <a:rPr sz="1800" dirty="0">
                <a:latin typeface="Calibri"/>
                <a:cs typeface="Calibri"/>
              </a:rPr>
              <a:t>mobile </a:t>
            </a:r>
            <a:r>
              <a:rPr sz="1800" spc="-5" dirty="0">
                <a:latin typeface="Calibri"/>
                <a:cs typeface="Calibri"/>
              </a:rPr>
              <a:t>financial services (MFS) </a:t>
            </a:r>
            <a:r>
              <a:rPr sz="1800" dirty="0">
                <a:latin typeface="Calibri"/>
                <a:cs typeface="Calibri"/>
              </a:rPr>
              <a:t> </a:t>
            </a:r>
            <a:r>
              <a:rPr sz="1800" spc="-5" dirty="0">
                <a:latin typeface="Calibri"/>
                <a:cs typeface="Calibri"/>
              </a:rPr>
              <a:t>which</a:t>
            </a:r>
            <a:r>
              <a:rPr sz="1800" spc="-10" dirty="0">
                <a:latin typeface="Calibri"/>
                <a:cs typeface="Calibri"/>
              </a:rPr>
              <a:t> they</a:t>
            </a:r>
            <a:r>
              <a:rPr sz="1800" dirty="0">
                <a:latin typeface="Calibri"/>
                <a:cs typeface="Calibri"/>
              </a:rPr>
              <a:t> feel</a:t>
            </a:r>
            <a:r>
              <a:rPr sz="1800" spc="-5" dirty="0">
                <a:latin typeface="Calibri"/>
                <a:cs typeface="Calibri"/>
              </a:rPr>
              <a:t> </a:t>
            </a:r>
            <a:r>
              <a:rPr sz="1800" dirty="0">
                <a:latin typeface="Calibri"/>
                <a:cs typeface="Calibri"/>
              </a:rPr>
              <a:t>are</a:t>
            </a:r>
            <a:r>
              <a:rPr sz="1800" spc="-10" dirty="0">
                <a:latin typeface="Calibri"/>
                <a:cs typeface="Calibri"/>
              </a:rPr>
              <a:t> </a:t>
            </a:r>
            <a:r>
              <a:rPr sz="1800" dirty="0">
                <a:latin typeface="Calibri"/>
                <a:cs typeface="Calibri"/>
              </a:rPr>
              <a:t>more </a:t>
            </a:r>
            <a:r>
              <a:rPr sz="1800" spc="-5" dirty="0">
                <a:latin typeface="Calibri"/>
                <a:cs typeface="Calibri"/>
              </a:rPr>
              <a:t>convenient</a:t>
            </a:r>
            <a:r>
              <a:rPr sz="1800"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efficient,</a:t>
            </a:r>
            <a:r>
              <a:rPr sz="1800" dirty="0">
                <a:latin typeface="Calibri"/>
                <a:cs typeface="Calibri"/>
              </a:rPr>
              <a:t> and</a:t>
            </a:r>
            <a:r>
              <a:rPr sz="1800" spc="-10" dirty="0">
                <a:latin typeface="Calibri"/>
                <a:cs typeface="Calibri"/>
              </a:rPr>
              <a:t> </a:t>
            </a:r>
            <a:r>
              <a:rPr sz="1800" dirty="0">
                <a:latin typeface="Calibri"/>
                <a:cs typeface="Calibri"/>
              </a:rPr>
              <a:t>cost </a:t>
            </a:r>
            <a:r>
              <a:rPr sz="1800" spc="5" dirty="0">
                <a:latin typeface="Calibri"/>
                <a:cs typeface="Calibri"/>
              </a:rPr>
              <a:t> </a:t>
            </a:r>
            <a:r>
              <a:rPr sz="1800" spc="-5" dirty="0">
                <a:latin typeface="Calibri"/>
                <a:cs typeface="Calibri"/>
              </a:rPr>
              <a:t>saving, </a:t>
            </a:r>
            <a:r>
              <a:rPr sz="1800" dirty="0">
                <a:latin typeface="Calibri"/>
                <a:cs typeface="Calibri"/>
              </a:rPr>
              <a:t>than </a:t>
            </a:r>
            <a:r>
              <a:rPr sz="1800" spc="-5" dirty="0">
                <a:latin typeface="Calibri"/>
                <a:cs typeface="Calibri"/>
              </a:rPr>
              <a:t>the traditional </a:t>
            </a:r>
            <a:r>
              <a:rPr sz="1800" dirty="0">
                <a:latin typeface="Calibri"/>
                <a:cs typeface="Calibri"/>
              </a:rPr>
              <a:t>high-touch </a:t>
            </a:r>
            <a:r>
              <a:rPr sz="1800" spc="-5" dirty="0">
                <a:latin typeface="Calibri"/>
                <a:cs typeface="Calibri"/>
              </a:rPr>
              <a:t>model used </a:t>
            </a:r>
            <a:r>
              <a:rPr sz="1800" dirty="0">
                <a:latin typeface="Calibri"/>
                <a:cs typeface="Calibri"/>
              </a:rPr>
              <a:t>since </a:t>
            </a:r>
            <a:r>
              <a:rPr sz="1800" spc="-5" dirty="0">
                <a:latin typeface="Calibri"/>
                <a:cs typeface="Calibri"/>
              </a:rPr>
              <a:t>long </a:t>
            </a:r>
            <a:r>
              <a:rPr sz="1800" spc="-395" dirty="0">
                <a:latin typeface="Calibri"/>
                <a:cs typeface="Calibri"/>
              </a:rPr>
              <a:t> </a:t>
            </a:r>
            <a:r>
              <a:rPr sz="1800" dirty="0">
                <a:latin typeface="Calibri"/>
                <a:cs typeface="Calibri"/>
              </a:rPr>
              <a:t>for </a:t>
            </a:r>
            <a:r>
              <a:rPr sz="1800" spc="-10" dirty="0">
                <a:latin typeface="Calibri"/>
                <a:cs typeface="Calibri"/>
              </a:rPr>
              <a:t>the </a:t>
            </a:r>
            <a:r>
              <a:rPr sz="1800" spc="-5" dirty="0">
                <a:latin typeface="Calibri"/>
                <a:cs typeface="Calibri"/>
              </a:rPr>
              <a:t>purpose </a:t>
            </a:r>
            <a:r>
              <a:rPr sz="1800" spc="5" dirty="0">
                <a:latin typeface="Calibri"/>
                <a:cs typeface="Calibri"/>
              </a:rPr>
              <a:t>of </a:t>
            </a:r>
            <a:r>
              <a:rPr sz="1800" spc="-5" dirty="0">
                <a:latin typeface="Calibri"/>
                <a:cs typeface="Calibri"/>
              </a:rPr>
              <a:t>delivering microfinance services. Though, </a:t>
            </a:r>
            <a:r>
              <a:rPr sz="1800" dirty="0">
                <a:latin typeface="Calibri"/>
                <a:cs typeface="Calibri"/>
              </a:rPr>
              <a:t> </a:t>
            </a:r>
            <a:r>
              <a:rPr sz="1800" spc="-5" dirty="0">
                <a:latin typeface="Calibri"/>
                <a:cs typeface="Calibri"/>
              </a:rPr>
              <a:t>the MFI industry </a:t>
            </a:r>
            <a:r>
              <a:rPr sz="1800" spc="5" dirty="0">
                <a:latin typeface="Calibri"/>
                <a:cs typeface="Calibri"/>
              </a:rPr>
              <a:t>is </a:t>
            </a:r>
            <a:r>
              <a:rPr sz="1800" spc="-5" dirty="0">
                <a:latin typeface="Calibri"/>
                <a:cs typeface="Calibri"/>
              </a:rPr>
              <a:t>primarily focusing </a:t>
            </a:r>
            <a:r>
              <a:rPr sz="1800" spc="5" dirty="0">
                <a:latin typeface="Calibri"/>
                <a:cs typeface="Calibri"/>
              </a:rPr>
              <a:t>on </a:t>
            </a:r>
            <a:r>
              <a:rPr sz="1800" dirty="0">
                <a:latin typeface="Calibri"/>
                <a:cs typeface="Calibri"/>
              </a:rPr>
              <a:t>low </a:t>
            </a:r>
            <a:r>
              <a:rPr sz="1800" spc="-5" dirty="0">
                <a:latin typeface="Calibri"/>
                <a:cs typeface="Calibri"/>
              </a:rPr>
              <a:t>income families </a:t>
            </a:r>
            <a:r>
              <a:rPr sz="180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are</a:t>
            </a:r>
            <a:r>
              <a:rPr sz="1800" spc="-10" dirty="0">
                <a:latin typeface="Calibri"/>
                <a:cs typeface="Calibri"/>
              </a:rPr>
              <a:t> </a:t>
            </a:r>
            <a:r>
              <a:rPr sz="1800" spc="-5" dirty="0">
                <a:latin typeface="Calibri"/>
                <a:cs typeface="Calibri"/>
              </a:rPr>
              <a:t>very</a:t>
            </a:r>
            <a:r>
              <a:rPr sz="1800" spc="20" dirty="0">
                <a:latin typeface="Calibri"/>
                <a:cs typeface="Calibri"/>
              </a:rPr>
              <a:t> </a:t>
            </a:r>
            <a:r>
              <a:rPr sz="1800" spc="-5" dirty="0">
                <a:latin typeface="Calibri"/>
                <a:cs typeface="Calibri"/>
              </a:rPr>
              <a:t>useful </a:t>
            </a:r>
            <a:r>
              <a:rPr sz="1800" dirty="0">
                <a:latin typeface="Calibri"/>
                <a:cs typeface="Calibri"/>
              </a:rPr>
              <a:t>in</a:t>
            </a:r>
            <a:r>
              <a:rPr sz="1800" spc="5" dirty="0">
                <a:latin typeface="Calibri"/>
                <a:cs typeface="Calibri"/>
              </a:rPr>
              <a:t> </a:t>
            </a:r>
            <a:r>
              <a:rPr sz="1800" spc="-5" dirty="0">
                <a:latin typeface="Calibri"/>
                <a:cs typeface="Calibri"/>
              </a:rPr>
              <a:t>such</a:t>
            </a:r>
            <a:r>
              <a:rPr sz="1800" spc="-15" dirty="0">
                <a:latin typeface="Calibri"/>
                <a:cs typeface="Calibri"/>
              </a:rPr>
              <a:t> </a:t>
            </a:r>
            <a:r>
              <a:rPr sz="1800" dirty="0">
                <a:latin typeface="Calibri"/>
                <a:cs typeface="Calibri"/>
              </a:rPr>
              <a:t>areas,</a:t>
            </a:r>
            <a:r>
              <a:rPr sz="1800" spc="2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implementation</a:t>
            </a:r>
            <a:r>
              <a:rPr sz="1800" spc="-10" dirty="0">
                <a:latin typeface="Calibri"/>
                <a:cs typeface="Calibri"/>
              </a:rPr>
              <a:t> </a:t>
            </a:r>
            <a:r>
              <a:rPr sz="1800" spc="5" dirty="0">
                <a:latin typeface="Calibri"/>
                <a:cs typeface="Calibri"/>
              </a:rPr>
              <a:t>of</a:t>
            </a:r>
            <a:r>
              <a:rPr sz="1800" spc="-5" dirty="0">
                <a:latin typeface="Calibri"/>
                <a:cs typeface="Calibri"/>
              </a:rPr>
              <a:t> MFS </a:t>
            </a:r>
            <a:r>
              <a:rPr sz="1800" spc="-395" dirty="0">
                <a:latin typeface="Calibri"/>
                <a:cs typeface="Calibri"/>
              </a:rPr>
              <a:t> </a:t>
            </a:r>
            <a:r>
              <a:rPr sz="1800" spc="-5" dirty="0">
                <a:latin typeface="Calibri"/>
                <a:cs typeface="Calibri"/>
              </a:rPr>
              <a:t>has been </a:t>
            </a:r>
            <a:r>
              <a:rPr sz="1800" dirty="0">
                <a:latin typeface="Calibri"/>
                <a:cs typeface="Calibri"/>
              </a:rPr>
              <a:t>uneven with </a:t>
            </a:r>
            <a:r>
              <a:rPr sz="1800" spc="-5" dirty="0">
                <a:latin typeface="Calibri"/>
                <a:cs typeface="Calibri"/>
              </a:rPr>
              <a:t>both significant challenges </a:t>
            </a:r>
            <a:r>
              <a:rPr sz="1800" spc="5" dirty="0">
                <a:latin typeface="Calibri"/>
                <a:cs typeface="Calibri"/>
              </a:rPr>
              <a:t>and </a:t>
            </a:r>
            <a:r>
              <a:rPr sz="1800" spc="10" dirty="0">
                <a:latin typeface="Calibri"/>
                <a:cs typeface="Calibri"/>
              </a:rPr>
              <a:t> </a:t>
            </a:r>
            <a:r>
              <a:rPr sz="1800" spc="-5" dirty="0">
                <a:latin typeface="Calibri"/>
                <a:cs typeface="Calibri"/>
              </a:rPr>
              <a:t>successes.</a:t>
            </a:r>
            <a:endParaRPr sz="1800">
              <a:latin typeface="Calibri"/>
              <a:cs typeface="Calibri"/>
            </a:endParaRPr>
          </a:p>
          <a:p>
            <a:pPr marL="12700" marR="159385">
              <a:lnSpc>
                <a:spcPct val="109500"/>
              </a:lnSpc>
              <a:spcBef>
                <a:spcPts val="830"/>
              </a:spcBef>
            </a:pPr>
            <a:r>
              <a:rPr sz="1800" dirty="0">
                <a:latin typeface="Calibri"/>
                <a:cs typeface="Calibri"/>
              </a:rPr>
              <a:t>Today, </a:t>
            </a:r>
            <a:r>
              <a:rPr sz="1800" spc="-5" dirty="0">
                <a:latin typeface="Calibri"/>
                <a:cs typeface="Calibri"/>
              </a:rPr>
              <a:t>microfinance </a:t>
            </a:r>
            <a:r>
              <a:rPr sz="1800" dirty="0">
                <a:latin typeface="Calibri"/>
                <a:cs typeface="Calibri"/>
              </a:rPr>
              <a:t>is widely accepted as a poverty- </a:t>
            </a:r>
            <a:r>
              <a:rPr sz="1800" spc="5" dirty="0">
                <a:latin typeface="Calibri"/>
                <a:cs typeface="Calibri"/>
              </a:rPr>
              <a:t> </a:t>
            </a:r>
            <a:r>
              <a:rPr sz="1800" spc="-5" dirty="0">
                <a:latin typeface="Calibri"/>
                <a:cs typeface="Calibri"/>
              </a:rPr>
              <a:t>reduction</a:t>
            </a:r>
            <a:r>
              <a:rPr sz="1800" spc="-10" dirty="0">
                <a:latin typeface="Calibri"/>
                <a:cs typeface="Calibri"/>
              </a:rPr>
              <a:t> </a:t>
            </a:r>
            <a:r>
              <a:rPr sz="1800" dirty="0">
                <a:latin typeface="Calibri"/>
                <a:cs typeface="Calibri"/>
              </a:rPr>
              <a:t>tool,</a:t>
            </a:r>
            <a:r>
              <a:rPr sz="1800" spc="5" dirty="0">
                <a:latin typeface="Calibri"/>
                <a:cs typeface="Calibri"/>
              </a:rPr>
              <a:t> </a:t>
            </a:r>
            <a:r>
              <a:rPr sz="1800" spc="-5" dirty="0">
                <a:latin typeface="Calibri"/>
                <a:cs typeface="Calibri"/>
              </a:rPr>
              <a:t>representing </a:t>
            </a:r>
            <a:r>
              <a:rPr sz="1800" dirty="0">
                <a:latin typeface="Calibri"/>
                <a:cs typeface="Calibri"/>
              </a:rPr>
              <a:t>$70</a:t>
            </a:r>
            <a:r>
              <a:rPr sz="1800" spc="25" dirty="0">
                <a:latin typeface="Calibri"/>
                <a:cs typeface="Calibri"/>
              </a:rPr>
              <a:t> </a:t>
            </a:r>
            <a:r>
              <a:rPr sz="1800" spc="-5" dirty="0">
                <a:latin typeface="Calibri"/>
                <a:cs typeface="Calibri"/>
              </a:rPr>
              <a:t>billion </a:t>
            </a:r>
            <a:r>
              <a:rPr sz="1800" spc="5" dirty="0">
                <a:latin typeface="Calibri"/>
                <a:cs typeface="Calibri"/>
              </a:rPr>
              <a:t>in</a:t>
            </a:r>
            <a:r>
              <a:rPr sz="1800" spc="-5" dirty="0">
                <a:latin typeface="Calibri"/>
                <a:cs typeface="Calibri"/>
              </a:rPr>
              <a:t> outstanding</a:t>
            </a:r>
            <a:r>
              <a:rPr sz="1800" spc="-10" dirty="0">
                <a:latin typeface="Calibri"/>
                <a:cs typeface="Calibri"/>
              </a:rPr>
              <a:t> </a:t>
            </a:r>
            <a:r>
              <a:rPr sz="1800" spc="-5" dirty="0">
                <a:latin typeface="Calibri"/>
                <a:cs typeface="Calibri"/>
              </a:rPr>
              <a:t>loans </a:t>
            </a:r>
            <a:r>
              <a:rPr sz="1800" spc="-39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a:t>
            </a:r>
            <a:r>
              <a:rPr sz="1800" spc="-5" dirty="0">
                <a:latin typeface="Calibri"/>
                <a:cs typeface="Calibri"/>
              </a:rPr>
              <a:t> global</a:t>
            </a:r>
            <a:r>
              <a:rPr sz="1800" spc="-10" dirty="0">
                <a:latin typeface="Calibri"/>
                <a:cs typeface="Calibri"/>
              </a:rPr>
              <a:t> </a:t>
            </a:r>
            <a:r>
              <a:rPr sz="1800" dirty="0">
                <a:latin typeface="Calibri"/>
                <a:cs typeface="Calibri"/>
              </a:rPr>
              <a:t>outreach</a:t>
            </a:r>
            <a:r>
              <a:rPr sz="1800" spc="-1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200 million</a:t>
            </a:r>
            <a:r>
              <a:rPr sz="1800" spc="-10" dirty="0">
                <a:latin typeface="Calibri"/>
                <a:cs typeface="Calibri"/>
              </a:rPr>
              <a:t> </a:t>
            </a:r>
            <a:r>
              <a:rPr sz="1800" spc="-5" dirty="0">
                <a:latin typeface="Calibri"/>
                <a:cs typeface="Calibri"/>
              </a:rPr>
              <a:t>clients.</a:t>
            </a:r>
            <a:endParaRPr sz="1800">
              <a:latin typeface="Calibri"/>
              <a:cs typeface="Calibri"/>
            </a:endParaRPr>
          </a:p>
          <a:p>
            <a:pPr marL="12700" marR="148590">
              <a:lnSpc>
                <a:spcPct val="110100"/>
              </a:lnSpc>
              <a:spcBef>
                <a:spcPts val="790"/>
              </a:spcBef>
            </a:pPr>
            <a:r>
              <a:rPr sz="1800" dirty="0">
                <a:latin typeface="Calibri"/>
                <a:cs typeface="Calibri"/>
              </a:rPr>
              <a:t>We are </a:t>
            </a:r>
            <a:r>
              <a:rPr sz="1800" spc="-5" dirty="0">
                <a:latin typeface="Calibri"/>
                <a:cs typeface="Calibri"/>
              </a:rPr>
              <a:t>working </a:t>
            </a:r>
            <a:r>
              <a:rPr sz="1800" dirty="0">
                <a:latin typeface="Calibri"/>
                <a:cs typeface="Calibri"/>
              </a:rPr>
              <a:t>with one such </a:t>
            </a:r>
            <a:r>
              <a:rPr sz="1800" spc="-5" dirty="0">
                <a:latin typeface="Calibri"/>
                <a:cs typeface="Calibri"/>
              </a:rPr>
              <a:t>client that </a:t>
            </a:r>
            <a:r>
              <a:rPr sz="1800" spc="5" dirty="0">
                <a:latin typeface="Calibri"/>
                <a:cs typeface="Calibri"/>
              </a:rPr>
              <a:t>is </a:t>
            </a:r>
            <a:r>
              <a:rPr sz="1800" dirty="0">
                <a:latin typeface="Calibri"/>
                <a:cs typeface="Calibri"/>
              </a:rPr>
              <a:t>in Telecom </a:t>
            </a:r>
            <a:r>
              <a:rPr sz="1800" spc="5" dirty="0">
                <a:latin typeface="Calibri"/>
                <a:cs typeface="Calibri"/>
              </a:rPr>
              <a:t> </a:t>
            </a:r>
            <a:r>
              <a:rPr sz="1800" spc="-5" dirty="0">
                <a:latin typeface="Calibri"/>
                <a:cs typeface="Calibri"/>
              </a:rPr>
              <a:t>Industry. They </a:t>
            </a:r>
            <a:r>
              <a:rPr sz="1800" dirty="0">
                <a:latin typeface="Calibri"/>
                <a:cs typeface="Calibri"/>
              </a:rPr>
              <a:t>are a fixed wireless </a:t>
            </a:r>
            <a:r>
              <a:rPr sz="1800" spc="-5" dirty="0">
                <a:latin typeface="Calibri"/>
                <a:cs typeface="Calibri"/>
              </a:rPr>
              <a:t>telecommunications </a:t>
            </a:r>
            <a:r>
              <a:rPr sz="1800" dirty="0">
                <a:latin typeface="Calibri"/>
                <a:cs typeface="Calibri"/>
              </a:rPr>
              <a:t> </a:t>
            </a:r>
            <a:r>
              <a:rPr sz="1800" spc="-5" dirty="0">
                <a:latin typeface="Calibri"/>
                <a:cs typeface="Calibri"/>
              </a:rPr>
              <a:t>network</a:t>
            </a:r>
            <a:r>
              <a:rPr sz="1800" spc="-10" dirty="0">
                <a:latin typeface="Calibri"/>
                <a:cs typeface="Calibri"/>
              </a:rPr>
              <a:t> </a:t>
            </a:r>
            <a:r>
              <a:rPr sz="1800" spc="-5" dirty="0">
                <a:latin typeface="Calibri"/>
                <a:cs typeface="Calibri"/>
              </a:rPr>
              <a:t>provider.</a:t>
            </a:r>
            <a:r>
              <a:rPr sz="1800" spc="5" dirty="0">
                <a:latin typeface="Calibri"/>
                <a:cs typeface="Calibri"/>
              </a:rPr>
              <a:t> </a:t>
            </a:r>
            <a:r>
              <a:rPr sz="1800" spc="-5" dirty="0">
                <a:latin typeface="Calibri"/>
                <a:cs typeface="Calibri"/>
              </a:rPr>
              <a:t>They</a:t>
            </a:r>
            <a:r>
              <a:rPr sz="1800" spc="20" dirty="0">
                <a:latin typeface="Calibri"/>
                <a:cs typeface="Calibri"/>
              </a:rPr>
              <a:t> </a:t>
            </a:r>
            <a:r>
              <a:rPr sz="1800" spc="-5" dirty="0">
                <a:latin typeface="Calibri"/>
                <a:cs typeface="Calibri"/>
              </a:rPr>
              <a:t>have</a:t>
            </a:r>
            <a:r>
              <a:rPr sz="1800" dirty="0">
                <a:latin typeface="Calibri"/>
                <a:cs typeface="Calibri"/>
              </a:rPr>
              <a:t> </a:t>
            </a:r>
            <a:r>
              <a:rPr sz="1800" spc="-5" dirty="0">
                <a:latin typeface="Calibri"/>
                <a:cs typeface="Calibri"/>
              </a:rPr>
              <a:t>launched</a:t>
            </a:r>
            <a:r>
              <a:rPr sz="1800" spc="-10" dirty="0">
                <a:latin typeface="Calibri"/>
                <a:cs typeface="Calibri"/>
              </a:rPr>
              <a:t> </a:t>
            </a:r>
            <a:r>
              <a:rPr sz="1800" dirty="0">
                <a:latin typeface="Calibri"/>
                <a:cs typeface="Calibri"/>
              </a:rPr>
              <a:t>various</a:t>
            </a:r>
            <a:r>
              <a:rPr sz="1800" spc="-5" dirty="0">
                <a:latin typeface="Calibri"/>
                <a:cs typeface="Calibri"/>
              </a:rPr>
              <a:t> products</a:t>
            </a:r>
            <a:r>
              <a:rPr sz="1800" spc="-10" dirty="0">
                <a:latin typeface="Calibri"/>
                <a:cs typeface="Calibri"/>
              </a:rPr>
              <a:t> </a:t>
            </a:r>
            <a:r>
              <a:rPr sz="1800" spc="-5" dirty="0">
                <a:latin typeface="Calibri"/>
                <a:cs typeface="Calibri"/>
              </a:rPr>
              <a:t>and</a:t>
            </a:r>
            <a:endParaRPr sz="18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65377"/>
            <a:ext cx="5683250" cy="7361555"/>
          </a:xfrm>
          <a:prstGeom prst="rect">
            <a:avLst/>
          </a:prstGeom>
        </p:spPr>
        <p:txBody>
          <a:bodyPr vert="horz" wrap="square" lIns="0" tIns="13335" rIns="0" bIns="0" rtlCol="0">
            <a:spAutoFit/>
          </a:bodyPr>
          <a:lstStyle/>
          <a:p>
            <a:pPr marL="12700" marR="63500">
              <a:lnSpc>
                <a:spcPct val="109700"/>
              </a:lnSpc>
              <a:spcBef>
                <a:spcPts val="105"/>
              </a:spcBef>
            </a:pPr>
            <a:r>
              <a:rPr sz="1800" spc="-5" dirty="0">
                <a:latin typeface="Calibri"/>
                <a:cs typeface="Calibri"/>
              </a:rPr>
              <a:t>have developed </a:t>
            </a:r>
            <a:r>
              <a:rPr sz="1800" spc="5" dirty="0">
                <a:latin typeface="Calibri"/>
                <a:cs typeface="Calibri"/>
              </a:rPr>
              <a:t>its </a:t>
            </a:r>
            <a:r>
              <a:rPr sz="1800" spc="-5" dirty="0">
                <a:latin typeface="Calibri"/>
                <a:cs typeface="Calibri"/>
              </a:rPr>
              <a:t>business </a:t>
            </a:r>
            <a:r>
              <a:rPr sz="1800" spc="5" dirty="0">
                <a:latin typeface="Calibri"/>
                <a:cs typeface="Calibri"/>
              </a:rPr>
              <a:t>and </a:t>
            </a:r>
            <a:r>
              <a:rPr sz="1800" spc="-5" dirty="0">
                <a:latin typeface="Calibri"/>
                <a:cs typeface="Calibri"/>
              </a:rPr>
              <a:t>organization based </a:t>
            </a:r>
            <a:r>
              <a:rPr sz="1800" spc="5" dirty="0">
                <a:latin typeface="Calibri"/>
                <a:cs typeface="Calibri"/>
              </a:rPr>
              <a:t>on </a:t>
            </a:r>
            <a:r>
              <a:rPr sz="1800" spc="-5" dirty="0">
                <a:latin typeface="Calibri"/>
                <a:cs typeface="Calibri"/>
              </a:rPr>
              <a:t>the </a:t>
            </a:r>
            <a:r>
              <a:rPr sz="1800" dirty="0">
                <a:latin typeface="Calibri"/>
                <a:cs typeface="Calibri"/>
              </a:rPr>
              <a:t> </a:t>
            </a:r>
            <a:r>
              <a:rPr sz="1800" spc="-5" dirty="0">
                <a:latin typeface="Calibri"/>
                <a:cs typeface="Calibri"/>
              </a:rPr>
              <a:t>budget</a:t>
            </a:r>
            <a:r>
              <a:rPr sz="1800" dirty="0">
                <a:latin typeface="Calibri"/>
                <a:cs typeface="Calibri"/>
              </a:rPr>
              <a:t> </a:t>
            </a:r>
            <a:r>
              <a:rPr sz="1800" spc="-5" dirty="0">
                <a:latin typeface="Calibri"/>
                <a:cs typeface="Calibri"/>
              </a:rPr>
              <a:t>operator</a:t>
            </a:r>
            <a:r>
              <a:rPr sz="1800" dirty="0">
                <a:latin typeface="Calibri"/>
                <a:cs typeface="Calibri"/>
              </a:rPr>
              <a:t> </a:t>
            </a:r>
            <a:r>
              <a:rPr sz="1800" spc="-5" dirty="0">
                <a:latin typeface="Calibri"/>
                <a:cs typeface="Calibri"/>
              </a:rPr>
              <a:t>model,</a:t>
            </a:r>
            <a:r>
              <a:rPr sz="1800" dirty="0">
                <a:latin typeface="Calibri"/>
                <a:cs typeface="Calibri"/>
              </a:rPr>
              <a:t> </a:t>
            </a:r>
            <a:r>
              <a:rPr sz="1800" spc="-5" dirty="0">
                <a:latin typeface="Calibri"/>
                <a:cs typeface="Calibri"/>
              </a:rPr>
              <a:t>offering</a:t>
            </a:r>
            <a:r>
              <a:rPr sz="1800" spc="20" dirty="0">
                <a:latin typeface="Calibri"/>
                <a:cs typeface="Calibri"/>
              </a:rPr>
              <a:t> </a:t>
            </a:r>
            <a:r>
              <a:rPr sz="1800" spc="-5" dirty="0">
                <a:latin typeface="Calibri"/>
                <a:cs typeface="Calibri"/>
              </a:rPr>
              <a:t>better</a:t>
            </a:r>
            <a:r>
              <a:rPr sz="1800" spc="20" dirty="0">
                <a:latin typeface="Calibri"/>
                <a:cs typeface="Calibri"/>
              </a:rPr>
              <a:t> </a:t>
            </a:r>
            <a:r>
              <a:rPr sz="1800" spc="-5" dirty="0">
                <a:latin typeface="Calibri"/>
                <a:cs typeface="Calibri"/>
              </a:rPr>
              <a:t>products</a:t>
            </a:r>
            <a:r>
              <a:rPr sz="1800" spc="-15" dirty="0">
                <a:latin typeface="Calibri"/>
                <a:cs typeface="Calibri"/>
              </a:rPr>
              <a:t> </a:t>
            </a:r>
            <a:r>
              <a:rPr sz="1800" dirty="0">
                <a:latin typeface="Calibri"/>
                <a:cs typeface="Calibri"/>
              </a:rPr>
              <a:t>at</a:t>
            </a:r>
            <a:r>
              <a:rPr sz="1800" spc="-5" dirty="0">
                <a:latin typeface="Calibri"/>
                <a:cs typeface="Calibri"/>
              </a:rPr>
              <a:t> </a:t>
            </a:r>
            <a:r>
              <a:rPr sz="1800" dirty="0">
                <a:latin typeface="Calibri"/>
                <a:cs typeface="Calibri"/>
              </a:rPr>
              <a:t>Lower </a:t>
            </a:r>
            <a:r>
              <a:rPr sz="1800" spc="5" dirty="0">
                <a:latin typeface="Calibri"/>
                <a:cs typeface="Calibri"/>
              </a:rPr>
              <a:t> </a:t>
            </a:r>
            <a:r>
              <a:rPr sz="1800" spc="-5" dirty="0">
                <a:latin typeface="Calibri"/>
                <a:cs typeface="Calibri"/>
              </a:rPr>
              <a:t>Prices </a:t>
            </a:r>
            <a:r>
              <a:rPr sz="1800" dirty="0">
                <a:latin typeface="Calibri"/>
                <a:cs typeface="Calibri"/>
              </a:rPr>
              <a:t>to all </a:t>
            </a:r>
            <a:r>
              <a:rPr sz="1800" spc="-5" dirty="0">
                <a:latin typeface="Calibri"/>
                <a:cs typeface="Calibri"/>
              </a:rPr>
              <a:t>value conscious </a:t>
            </a:r>
            <a:r>
              <a:rPr sz="1800" dirty="0">
                <a:latin typeface="Calibri"/>
                <a:cs typeface="Calibri"/>
              </a:rPr>
              <a:t>customers </a:t>
            </a:r>
            <a:r>
              <a:rPr sz="1800" spc="-5" dirty="0">
                <a:latin typeface="Calibri"/>
                <a:cs typeface="Calibri"/>
              </a:rPr>
              <a:t>through </a:t>
            </a:r>
            <a:r>
              <a:rPr sz="1800" dirty="0">
                <a:latin typeface="Calibri"/>
                <a:cs typeface="Calibri"/>
              </a:rPr>
              <a:t>a </a:t>
            </a:r>
            <a:r>
              <a:rPr sz="1800" spc="-5" dirty="0">
                <a:latin typeface="Calibri"/>
                <a:cs typeface="Calibri"/>
              </a:rPr>
              <a:t>strategy </a:t>
            </a:r>
            <a:r>
              <a:rPr sz="1800" spc="5" dirty="0">
                <a:latin typeface="Calibri"/>
                <a:cs typeface="Calibri"/>
              </a:rPr>
              <a:t>of </a:t>
            </a:r>
            <a:r>
              <a:rPr sz="1800" spc="-395" dirty="0">
                <a:latin typeface="Calibri"/>
                <a:cs typeface="Calibri"/>
              </a:rPr>
              <a:t> </a:t>
            </a:r>
            <a:r>
              <a:rPr sz="1800" spc="-5" dirty="0">
                <a:latin typeface="Calibri"/>
                <a:cs typeface="Calibri"/>
              </a:rPr>
              <a:t>disruptive</a:t>
            </a:r>
            <a:r>
              <a:rPr sz="1800" spc="15" dirty="0">
                <a:latin typeface="Calibri"/>
                <a:cs typeface="Calibri"/>
              </a:rPr>
              <a:t> </a:t>
            </a:r>
            <a:r>
              <a:rPr sz="1800" spc="-5" dirty="0">
                <a:latin typeface="Calibri"/>
                <a:cs typeface="Calibri"/>
              </a:rPr>
              <a:t>innovation</a:t>
            </a:r>
            <a:r>
              <a:rPr sz="1800" spc="-10" dirty="0">
                <a:latin typeface="Calibri"/>
                <a:cs typeface="Calibri"/>
              </a:rPr>
              <a:t> </a:t>
            </a:r>
            <a:r>
              <a:rPr sz="1800" spc="-5" dirty="0">
                <a:latin typeface="Calibri"/>
                <a:cs typeface="Calibri"/>
              </a:rPr>
              <a:t>that </a:t>
            </a:r>
            <a:r>
              <a:rPr sz="1800" dirty="0">
                <a:latin typeface="Calibri"/>
                <a:cs typeface="Calibri"/>
              </a:rPr>
              <a:t>focuses</a:t>
            </a:r>
            <a:r>
              <a:rPr sz="1800" spc="-1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subscriber.</a:t>
            </a:r>
            <a:endParaRPr sz="1800">
              <a:latin typeface="Calibri"/>
              <a:cs typeface="Calibri"/>
            </a:endParaRPr>
          </a:p>
          <a:p>
            <a:pPr marL="12700" marR="12065">
              <a:lnSpc>
                <a:spcPct val="109700"/>
              </a:lnSpc>
              <a:spcBef>
                <a:spcPts val="819"/>
              </a:spcBef>
            </a:pPr>
            <a:r>
              <a:rPr sz="1800" spc="-5" dirty="0">
                <a:latin typeface="Calibri"/>
                <a:cs typeface="Calibri"/>
              </a:rPr>
              <a:t>They</a:t>
            </a:r>
            <a:r>
              <a:rPr sz="1800" dirty="0">
                <a:latin typeface="Calibri"/>
                <a:cs typeface="Calibri"/>
              </a:rPr>
              <a:t> </a:t>
            </a:r>
            <a:r>
              <a:rPr sz="1800" spc="-5" dirty="0">
                <a:latin typeface="Calibri"/>
                <a:cs typeface="Calibri"/>
              </a:rPr>
              <a:t>understand</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importance</a:t>
            </a:r>
            <a:r>
              <a:rPr sz="1800" spc="20" dirty="0">
                <a:latin typeface="Calibri"/>
                <a:cs typeface="Calibri"/>
              </a:rPr>
              <a:t> </a:t>
            </a:r>
            <a:r>
              <a:rPr sz="1800" dirty="0">
                <a:latin typeface="Calibri"/>
                <a:cs typeface="Calibri"/>
              </a:rPr>
              <a:t>of</a:t>
            </a:r>
            <a:r>
              <a:rPr sz="1800" spc="-5" dirty="0">
                <a:latin typeface="Calibri"/>
                <a:cs typeface="Calibri"/>
              </a:rPr>
              <a:t> communication</a:t>
            </a:r>
            <a:r>
              <a:rPr sz="1800" spc="-10"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how </a:t>
            </a:r>
            <a:r>
              <a:rPr sz="1800" spc="-39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affects</a:t>
            </a:r>
            <a:r>
              <a:rPr sz="1800" spc="-15" dirty="0">
                <a:latin typeface="Calibri"/>
                <a:cs typeface="Calibri"/>
              </a:rPr>
              <a:t> </a:t>
            </a:r>
            <a:r>
              <a:rPr sz="1800" dirty="0">
                <a:latin typeface="Calibri"/>
                <a:cs typeface="Calibri"/>
              </a:rPr>
              <a:t>a </a:t>
            </a:r>
            <a:r>
              <a:rPr sz="1800" spc="-5" dirty="0">
                <a:latin typeface="Calibri"/>
                <a:cs typeface="Calibri"/>
              </a:rPr>
              <a:t>person’s</a:t>
            </a:r>
            <a:r>
              <a:rPr sz="1800" spc="15" dirty="0">
                <a:latin typeface="Calibri"/>
                <a:cs typeface="Calibri"/>
              </a:rPr>
              <a:t> </a:t>
            </a:r>
            <a:r>
              <a:rPr sz="1800" spc="-5" dirty="0">
                <a:latin typeface="Calibri"/>
                <a:cs typeface="Calibri"/>
              </a:rPr>
              <a:t>life,</a:t>
            </a:r>
            <a:r>
              <a:rPr sz="1800" dirty="0">
                <a:latin typeface="Calibri"/>
                <a:cs typeface="Calibri"/>
              </a:rPr>
              <a:t> </a:t>
            </a:r>
            <a:r>
              <a:rPr sz="1800" spc="-5" dirty="0">
                <a:latin typeface="Calibri"/>
                <a:cs typeface="Calibri"/>
              </a:rPr>
              <a:t>thus,</a:t>
            </a:r>
            <a:r>
              <a:rPr sz="1800" dirty="0">
                <a:latin typeface="Calibri"/>
                <a:cs typeface="Calibri"/>
              </a:rPr>
              <a:t> </a:t>
            </a:r>
            <a:r>
              <a:rPr sz="1800" spc="-5" dirty="0">
                <a:latin typeface="Calibri"/>
                <a:cs typeface="Calibri"/>
              </a:rPr>
              <a:t>focusing </a:t>
            </a:r>
            <a:r>
              <a:rPr sz="1800" spc="5" dirty="0">
                <a:latin typeface="Calibri"/>
                <a:cs typeface="Calibri"/>
              </a:rPr>
              <a:t>on</a:t>
            </a:r>
            <a:r>
              <a:rPr sz="1800" spc="-10" dirty="0">
                <a:latin typeface="Calibri"/>
                <a:cs typeface="Calibri"/>
              </a:rPr>
              <a:t> </a:t>
            </a:r>
            <a:r>
              <a:rPr sz="1800" spc="-5" dirty="0">
                <a:latin typeface="Calibri"/>
                <a:cs typeface="Calibri"/>
              </a:rPr>
              <a:t>providing their </a:t>
            </a:r>
            <a:r>
              <a:rPr sz="1800" dirty="0">
                <a:latin typeface="Calibri"/>
                <a:cs typeface="Calibri"/>
              </a:rPr>
              <a:t> </a:t>
            </a:r>
            <a:r>
              <a:rPr sz="1800" spc="-5" dirty="0">
                <a:latin typeface="Calibri"/>
                <a:cs typeface="Calibri"/>
              </a:rPr>
              <a:t>services </a:t>
            </a:r>
            <a:r>
              <a:rPr sz="1800" spc="5" dirty="0">
                <a:latin typeface="Calibri"/>
                <a:cs typeface="Calibri"/>
              </a:rPr>
              <a:t>and </a:t>
            </a:r>
            <a:r>
              <a:rPr sz="1800" dirty="0">
                <a:latin typeface="Calibri"/>
                <a:cs typeface="Calibri"/>
              </a:rPr>
              <a:t>products to low </a:t>
            </a:r>
            <a:r>
              <a:rPr sz="1800" spc="-5" dirty="0">
                <a:latin typeface="Calibri"/>
                <a:cs typeface="Calibri"/>
              </a:rPr>
              <a:t>income families </a:t>
            </a:r>
            <a:r>
              <a:rPr sz="1800" spc="5" dirty="0">
                <a:latin typeface="Calibri"/>
                <a:cs typeface="Calibri"/>
              </a:rPr>
              <a:t>and </a:t>
            </a:r>
            <a:r>
              <a:rPr sz="1800" dirty="0">
                <a:latin typeface="Calibri"/>
                <a:cs typeface="Calibri"/>
              </a:rPr>
              <a:t>poor </a:t>
            </a:r>
            <a:r>
              <a:rPr sz="1800" spc="5" dirty="0">
                <a:latin typeface="Calibri"/>
                <a:cs typeface="Calibri"/>
              </a:rPr>
              <a:t> </a:t>
            </a:r>
            <a:r>
              <a:rPr sz="1800" spc="-5" dirty="0">
                <a:latin typeface="Calibri"/>
                <a:cs typeface="Calibri"/>
              </a:rPr>
              <a:t>customers</a:t>
            </a:r>
            <a:r>
              <a:rPr sz="1800" spc="-20" dirty="0">
                <a:latin typeface="Calibri"/>
                <a:cs typeface="Calibri"/>
              </a:rPr>
              <a:t> </a:t>
            </a:r>
            <a:r>
              <a:rPr sz="1800" spc="-5" dirty="0">
                <a:latin typeface="Calibri"/>
                <a:cs typeface="Calibri"/>
              </a:rPr>
              <a:t>that </a:t>
            </a:r>
            <a:r>
              <a:rPr sz="1800" dirty="0">
                <a:latin typeface="Calibri"/>
                <a:cs typeface="Calibri"/>
              </a:rPr>
              <a:t>can</a:t>
            </a:r>
            <a:r>
              <a:rPr sz="1800" spc="15" dirty="0">
                <a:latin typeface="Calibri"/>
                <a:cs typeface="Calibri"/>
              </a:rPr>
              <a:t> </a:t>
            </a:r>
            <a:r>
              <a:rPr sz="1800" spc="-5" dirty="0">
                <a:latin typeface="Calibri"/>
                <a:cs typeface="Calibri"/>
              </a:rPr>
              <a:t>help</a:t>
            </a:r>
            <a:r>
              <a:rPr sz="1800" spc="-10" dirty="0">
                <a:latin typeface="Calibri"/>
                <a:cs typeface="Calibri"/>
              </a:rPr>
              <a:t> them</a:t>
            </a:r>
            <a:r>
              <a:rPr sz="1800" dirty="0">
                <a:latin typeface="Calibri"/>
                <a:cs typeface="Calibri"/>
              </a:rPr>
              <a:t> </a:t>
            </a:r>
            <a:r>
              <a:rPr sz="1800" spc="10" dirty="0">
                <a:latin typeface="Calibri"/>
                <a:cs typeface="Calibri"/>
              </a:rPr>
              <a:t>in </a:t>
            </a:r>
            <a:r>
              <a:rPr sz="1800" spc="-5" dirty="0">
                <a:latin typeface="Calibri"/>
                <a:cs typeface="Calibri"/>
              </a:rPr>
              <a:t>the</a:t>
            </a:r>
            <a:r>
              <a:rPr sz="1800" spc="-10" dirty="0">
                <a:latin typeface="Calibri"/>
                <a:cs typeface="Calibri"/>
              </a:rPr>
              <a:t> </a:t>
            </a:r>
            <a:r>
              <a:rPr sz="1800" spc="-5" dirty="0">
                <a:latin typeface="Calibri"/>
                <a:cs typeface="Calibri"/>
              </a:rPr>
              <a:t>need</a:t>
            </a:r>
            <a:r>
              <a:rPr sz="1800" spc="-10" dirty="0">
                <a:latin typeface="Calibri"/>
                <a:cs typeface="Calibri"/>
              </a:rPr>
              <a:t> </a:t>
            </a:r>
            <a:r>
              <a:rPr sz="1800" spc="5" dirty="0">
                <a:latin typeface="Calibri"/>
                <a:cs typeface="Calibri"/>
              </a:rPr>
              <a:t>of</a:t>
            </a:r>
            <a:r>
              <a:rPr sz="1800" spc="-5" dirty="0">
                <a:latin typeface="Calibri"/>
                <a:cs typeface="Calibri"/>
              </a:rPr>
              <a:t> hour.</a:t>
            </a:r>
            <a:endParaRPr sz="1800">
              <a:latin typeface="Calibri"/>
              <a:cs typeface="Calibri"/>
            </a:endParaRPr>
          </a:p>
          <a:p>
            <a:pPr marL="12700" marR="5080" indent="51435">
              <a:lnSpc>
                <a:spcPct val="109900"/>
              </a:lnSpc>
              <a:spcBef>
                <a:spcPts val="800"/>
              </a:spcBef>
            </a:pPr>
            <a:r>
              <a:rPr sz="1800" spc="-5" dirty="0">
                <a:latin typeface="Calibri"/>
                <a:cs typeface="Calibri"/>
              </a:rPr>
              <a:t>They </a:t>
            </a:r>
            <a:r>
              <a:rPr sz="1800" dirty="0">
                <a:latin typeface="Calibri"/>
                <a:cs typeface="Calibri"/>
              </a:rPr>
              <a:t>are </a:t>
            </a:r>
            <a:r>
              <a:rPr sz="1800" spc="-5" dirty="0">
                <a:latin typeface="Calibri"/>
                <a:cs typeface="Calibri"/>
              </a:rPr>
              <a:t>collaborating </a:t>
            </a:r>
            <a:r>
              <a:rPr sz="1800" dirty="0">
                <a:latin typeface="Calibri"/>
                <a:cs typeface="Calibri"/>
              </a:rPr>
              <a:t>with </a:t>
            </a:r>
            <a:r>
              <a:rPr sz="1800" spc="10" dirty="0">
                <a:latin typeface="Calibri"/>
                <a:cs typeface="Calibri"/>
              </a:rPr>
              <a:t>an </a:t>
            </a:r>
            <a:r>
              <a:rPr sz="1800" dirty="0">
                <a:latin typeface="Calibri"/>
                <a:cs typeface="Calibri"/>
              </a:rPr>
              <a:t>MFI to </a:t>
            </a:r>
            <a:r>
              <a:rPr sz="1800" spc="-5" dirty="0">
                <a:latin typeface="Calibri"/>
                <a:cs typeface="Calibri"/>
              </a:rPr>
              <a:t>provide </a:t>
            </a:r>
            <a:r>
              <a:rPr sz="1800" dirty="0">
                <a:latin typeface="Calibri"/>
                <a:cs typeface="Calibri"/>
              </a:rPr>
              <a:t>micro-credit </a:t>
            </a:r>
            <a:r>
              <a:rPr sz="1800" spc="5" dirty="0">
                <a:latin typeface="Calibri"/>
                <a:cs typeface="Calibri"/>
              </a:rPr>
              <a:t> </a:t>
            </a:r>
            <a:r>
              <a:rPr sz="1800" dirty="0">
                <a:latin typeface="Calibri"/>
                <a:cs typeface="Calibri"/>
              </a:rPr>
              <a:t>on </a:t>
            </a:r>
            <a:r>
              <a:rPr sz="1800" spc="-5" dirty="0">
                <a:latin typeface="Calibri"/>
                <a:cs typeface="Calibri"/>
              </a:rPr>
              <a:t>mobile balances </a:t>
            </a:r>
            <a:r>
              <a:rPr sz="1800" dirty="0">
                <a:latin typeface="Calibri"/>
                <a:cs typeface="Calibri"/>
              </a:rPr>
              <a:t>to </a:t>
            </a:r>
            <a:r>
              <a:rPr sz="1800" spc="-5" dirty="0">
                <a:latin typeface="Calibri"/>
                <a:cs typeface="Calibri"/>
              </a:rPr>
              <a:t>be </a:t>
            </a:r>
            <a:r>
              <a:rPr sz="1800" dirty="0">
                <a:latin typeface="Calibri"/>
                <a:cs typeface="Calibri"/>
              </a:rPr>
              <a:t>paid back </a:t>
            </a:r>
            <a:r>
              <a:rPr sz="1800" spc="-5" dirty="0">
                <a:latin typeface="Calibri"/>
                <a:cs typeface="Calibri"/>
              </a:rPr>
              <a:t>in </a:t>
            </a:r>
            <a:r>
              <a:rPr sz="1800" dirty="0">
                <a:latin typeface="Calibri"/>
                <a:cs typeface="Calibri"/>
              </a:rPr>
              <a:t>5 </a:t>
            </a:r>
            <a:r>
              <a:rPr sz="1800" spc="-5" dirty="0">
                <a:latin typeface="Calibri"/>
                <a:cs typeface="Calibri"/>
              </a:rPr>
              <a:t>days. </a:t>
            </a:r>
            <a:r>
              <a:rPr sz="1800" dirty="0">
                <a:latin typeface="Calibri"/>
                <a:cs typeface="Calibri"/>
              </a:rPr>
              <a:t>The </a:t>
            </a:r>
            <a:r>
              <a:rPr sz="1800" spc="-5" dirty="0">
                <a:latin typeface="Calibri"/>
                <a:cs typeface="Calibri"/>
              </a:rPr>
              <a:t>Consumer </a:t>
            </a:r>
            <a:r>
              <a:rPr sz="1800"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believed</a:t>
            </a:r>
            <a:r>
              <a:rPr sz="1800" spc="-10" dirty="0">
                <a:latin typeface="Calibri"/>
                <a:cs typeface="Calibri"/>
              </a:rPr>
              <a:t> </a:t>
            </a:r>
            <a:r>
              <a:rPr sz="1800" dirty="0">
                <a:latin typeface="Calibri"/>
                <a:cs typeface="Calibri"/>
              </a:rPr>
              <a:t>to</a:t>
            </a:r>
            <a:r>
              <a:rPr sz="1800" spc="5" dirty="0">
                <a:latin typeface="Calibri"/>
                <a:cs typeface="Calibri"/>
              </a:rPr>
              <a:t> </a:t>
            </a:r>
            <a:r>
              <a:rPr sz="1800" spc="-5" dirty="0">
                <a:latin typeface="Calibri"/>
                <a:cs typeface="Calibri"/>
              </a:rPr>
              <a:t>be</a:t>
            </a:r>
            <a:r>
              <a:rPr sz="1800" spc="-10" dirty="0">
                <a:latin typeface="Calibri"/>
                <a:cs typeface="Calibri"/>
              </a:rPr>
              <a:t> </a:t>
            </a:r>
            <a:r>
              <a:rPr sz="1800" spc="-5" dirty="0">
                <a:latin typeface="Calibri"/>
                <a:cs typeface="Calibri"/>
              </a:rPr>
              <a:t>defaulter</a:t>
            </a:r>
            <a:r>
              <a:rPr sz="1800" spc="25" dirty="0">
                <a:latin typeface="Calibri"/>
                <a:cs typeface="Calibri"/>
              </a:rPr>
              <a:t> </a:t>
            </a:r>
            <a:r>
              <a:rPr sz="1800" spc="-5" dirty="0">
                <a:latin typeface="Calibri"/>
                <a:cs typeface="Calibri"/>
              </a:rPr>
              <a:t>if he</a:t>
            </a:r>
            <a:r>
              <a:rPr sz="1800" dirty="0">
                <a:latin typeface="Calibri"/>
                <a:cs typeface="Calibri"/>
              </a:rPr>
              <a:t> </a:t>
            </a:r>
            <a:r>
              <a:rPr sz="1800" spc="-5" dirty="0">
                <a:latin typeface="Calibri"/>
                <a:cs typeface="Calibri"/>
              </a:rPr>
              <a:t>deviates</a:t>
            </a:r>
            <a:r>
              <a:rPr sz="1800" spc="-10" dirty="0">
                <a:latin typeface="Calibri"/>
                <a:cs typeface="Calibri"/>
              </a:rPr>
              <a:t> </a:t>
            </a:r>
            <a:r>
              <a:rPr sz="1800" spc="-5" dirty="0">
                <a:latin typeface="Calibri"/>
                <a:cs typeface="Calibri"/>
              </a:rPr>
              <a:t>from</a:t>
            </a:r>
            <a:r>
              <a:rPr sz="180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path</a:t>
            </a:r>
            <a:r>
              <a:rPr sz="1800" spc="-15" dirty="0">
                <a:latin typeface="Calibri"/>
                <a:cs typeface="Calibri"/>
              </a:rPr>
              <a:t> </a:t>
            </a:r>
            <a:r>
              <a:rPr sz="1800" spc="5" dirty="0">
                <a:latin typeface="Calibri"/>
                <a:cs typeface="Calibri"/>
              </a:rPr>
              <a:t>of </a:t>
            </a:r>
            <a:r>
              <a:rPr sz="1800" spc="10" dirty="0">
                <a:latin typeface="Calibri"/>
                <a:cs typeface="Calibri"/>
              </a:rPr>
              <a:t> </a:t>
            </a:r>
            <a:r>
              <a:rPr sz="1800" spc="-5" dirty="0">
                <a:latin typeface="Calibri"/>
                <a:cs typeface="Calibri"/>
              </a:rPr>
              <a:t>paying</a:t>
            </a:r>
            <a:r>
              <a:rPr sz="1800" spc="10" dirty="0">
                <a:latin typeface="Calibri"/>
                <a:cs typeface="Calibri"/>
              </a:rPr>
              <a:t> </a:t>
            </a:r>
            <a:r>
              <a:rPr sz="1800" spc="-5" dirty="0">
                <a:latin typeface="Calibri"/>
                <a:cs typeface="Calibri"/>
              </a:rPr>
              <a:t>back</a:t>
            </a:r>
            <a:r>
              <a:rPr sz="1800" dirty="0">
                <a:latin typeface="Calibri"/>
                <a:cs typeface="Calibri"/>
              </a:rPr>
              <a:t> </a:t>
            </a:r>
            <a:r>
              <a:rPr sz="1800" spc="-5" dirty="0">
                <a:latin typeface="Calibri"/>
                <a:cs typeface="Calibri"/>
              </a:rPr>
              <a:t>the</a:t>
            </a:r>
            <a:r>
              <a:rPr sz="1800" spc="-10" dirty="0">
                <a:latin typeface="Calibri"/>
                <a:cs typeface="Calibri"/>
              </a:rPr>
              <a:t> </a:t>
            </a:r>
            <a:r>
              <a:rPr sz="1800" dirty="0">
                <a:latin typeface="Calibri"/>
                <a:cs typeface="Calibri"/>
              </a:rPr>
              <a:t>loaned</a:t>
            </a:r>
            <a:r>
              <a:rPr sz="1800" spc="-10" dirty="0">
                <a:latin typeface="Calibri"/>
                <a:cs typeface="Calibri"/>
              </a:rPr>
              <a:t> </a:t>
            </a:r>
            <a:r>
              <a:rPr sz="1800" spc="-5" dirty="0">
                <a:latin typeface="Calibri"/>
                <a:cs typeface="Calibri"/>
              </a:rPr>
              <a:t>amount</a:t>
            </a:r>
            <a:r>
              <a:rPr sz="1800" spc="15" dirty="0">
                <a:latin typeface="Calibri"/>
                <a:cs typeface="Calibri"/>
              </a:rPr>
              <a:t> </a:t>
            </a:r>
            <a:r>
              <a:rPr sz="1800" spc="-5" dirty="0">
                <a:latin typeface="Calibri"/>
                <a:cs typeface="Calibri"/>
              </a:rPr>
              <a:t>within</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time</a:t>
            </a:r>
            <a:r>
              <a:rPr sz="1800" spc="15" dirty="0">
                <a:latin typeface="Calibri"/>
                <a:cs typeface="Calibri"/>
              </a:rPr>
              <a:t> </a:t>
            </a:r>
            <a:r>
              <a:rPr sz="1800" spc="-5" dirty="0">
                <a:latin typeface="Calibri"/>
                <a:cs typeface="Calibri"/>
              </a:rPr>
              <a:t>duration</a:t>
            </a:r>
            <a:r>
              <a:rPr sz="1800" spc="-10"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5 </a:t>
            </a:r>
            <a:r>
              <a:rPr sz="1800" spc="-395" dirty="0">
                <a:latin typeface="Calibri"/>
                <a:cs typeface="Calibri"/>
              </a:rPr>
              <a:t> </a:t>
            </a:r>
            <a:r>
              <a:rPr sz="1800" spc="-5" dirty="0">
                <a:latin typeface="Calibri"/>
                <a:cs typeface="Calibri"/>
              </a:rPr>
              <a:t>days. For</a:t>
            </a:r>
            <a:r>
              <a:rPr sz="1800" dirty="0">
                <a:latin typeface="Calibri"/>
                <a:cs typeface="Calibri"/>
              </a:rPr>
              <a:t> </a:t>
            </a:r>
            <a:r>
              <a:rPr sz="1800" spc="-10" dirty="0">
                <a:latin typeface="Calibri"/>
                <a:cs typeface="Calibri"/>
              </a:rPr>
              <a:t>the</a:t>
            </a:r>
            <a:r>
              <a:rPr sz="1800" spc="15" dirty="0">
                <a:latin typeface="Calibri"/>
                <a:cs typeface="Calibri"/>
              </a:rPr>
              <a:t> </a:t>
            </a:r>
            <a:r>
              <a:rPr sz="1800" dirty="0">
                <a:latin typeface="Calibri"/>
                <a:cs typeface="Calibri"/>
              </a:rPr>
              <a:t>loan</a:t>
            </a:r>
            <a:r>
              <a:rPr sz="1800" spc="-10" dirty="0">
                <a:latin typeface="Calibri"/>
                <a:cs typeface="Calibri"/>
              </a:rPr>
              <a:t> </a:t>
            </a:r>
            <a:r>
              <a:rPr sz="1800" spc="-5" dirty="0">
                <a:latin typeface="Calibri"/>
                <a:cs typeface="Calibri"/>
              </a:rPr>
              <a:t>amount</a:t>
            </a:r>
            <a:r>
              <a:rPr sz="1800" dirty="0">
                <a:latin typeface="Calibri"/>
                <a:cs typeface="Calibri"/>
              </a:rPr>
              <a:t> of</a:t>
            </a:r>
            <a:r>
              <a:rPr sz="1800" spc="-5" dirty="0">
                <a:latin typeface="Calibri"/>
                <a:cs typeface="Calibri"/>
              </a:rPr>
              <a:t> </a:t>
            </a:r>
            <a:r>
              <a:rPr sz="1800" dirty="0">
                <a:latin typeface="Calibri"/>
                <a:cs typeface="Calibri"/>
              </a:rPr>
              <a:t>5 (in</a:t>
            </a:r>
            <a:r>
              <a:rPr sz="1800" spc="-10" dirty="0">
                <a:latin typeface="Calibri"/>
                <a:cs typeface="Calibri"/>
              </a:rPr>
              <a:t> </a:t>
            </a:r>
            <a:r>
              <a:rPr sz="1800" spc="-5" dirty="0">
                <a:latin typeface="Calibri"/>
                <a:cs typeface="Calibri"/>
              </a:rPr>
              <a:t>Indonesian</a:t>
            </a:r>
            <a:r>
              <a:rPr sz="1800" spc="-10" dirty="0">
                <a:latin typeface="Calibri"/>
                <a:cs typeface="Calibri"/>
              </a:rPr>
              <a:t> </a:t>
            </a:r>
            <a:r>
              <a:rPr sz="1800" spc="-5" dirty="0">
                <a:latin typeface="Calibri"/>
                <a:cs typeface="Calibri"/>
              </a:rPr>
              <a:t>Rupiah), </a:t>
            </a:r>
            <a:r>
              <a:rPr sz="1800" dirty="0">
                <a:latin typeface="Calibri"/>
                <a:cs typeface="Calibri"/>
              </a:rPr>
              <a:t> </a:t>
            </a:r>
            <a:r>
              <a:rPr sz="1800" spc="-5" dirty="0">
                <a:latin typeface="Calibri"/>
                <a:cs typeface="Calibri"/>
              </a:rPr>
              <a:t>payback</a:t>
            </a:r>
            <a:r>
              <a:rPr sz="1800" dirty="0">
                <a:latin typeface="Calibri"/>
                <a:cs typeface="Calibri"/>
              </a:rPr>
              <a:t> </a:t>
            </a:r>
            <a:r>
              <a:rPr sz="1800" spc="-5" dirty="0">
                <a:latin typeface="Calibri"/>
                <a:cs typeface="Calibri"/>
              </a:rPr>
              <a:t>amount</a:t>
            </a:r>
            <a:r>
              <a:rPr sz="1800" spc="5" dirty="0">
                <a:latin typeface="Calibri"/>
                <a:cs typeface="Calibri"/>
              </a:rPr>
              <a:t> </a:t>
            </a:r>
            <a:r>
              <a:rPr sz="1800" spc="-5" dirty="0">
                <a:latin typeface="Calibri"/>
                <a:cs typeface="Calibri"/>
              </a:rPr>
              <a:t>should </a:t>
            </a:r>
            <a:r>
              <a:rPr sz="1800" spc="5" dirty="0">
                <a:latin typeface="Calibri"/>
                <a:cs typeface="Calibri"/>
              </a:rPr>
              <a:t>be</a:t>
            </a:r>
            <a:r>
              <a:rPr sz="1800" spc="-5" dirty="0">
                <a:latin typeface="Calibri"/>
                <a:cs typeface="Calibri"/>
              </a:rPr>
              <a:t> </a:t>
            </a:r>
            <a:r>
              <a:rPr sz="1800" dirty="0">
                <a:latin typeface="Calibri"/>
                <a:cs typeface="Calibri"/>
              </a:rPr>
              <a:t>6 (in</a:t>
            </a:r>
            <a:r>
              <a:rPr sz="1800" spc="-5" dirty="0">
                <a:latin typeface="Calibri"/>
                <a:cs typeface="Calibri"/>
              </a:rPr>
              <a:t> Indonesian Rupiah),</a:t>
            </a:r>
            <a:r>
              <a:rPr sz="1800" spc="5" dirty="0">
                <a:latin typeface="Calibri"/>
                <a:cs typeface="Calibri"/>
              </a:rPr>
              <a:t> </a:t>
            </a:r>
            <a:r>
              <a:rPr sz="1800" spc="-5" dirty="0">
                <a:latin typeface="Calibri"/>
                <a:cs typeface="Calibri"/>
              </a:rPr>
              <a:t>while, </a:t>
            </a:r>
            <a:r>
              <a:rPr sz="1800" dirty="0">
                <a:latin typeface="Calibri"/>
                <a:cs typeface="Calibri"/>
              </a:rPr>
              <a:t> for </a:t>
            </a:r>
            <a:r>
              <a:rPr sz="1800" spc="-10" dirty="0">
                <a:latin typeface="Calibri"/>
                <a:cs typeface="Calibri"/>
              </a:rPr>
              <a:t>the </a:t>
            </a:r>
            <a:r>
              <a:rPr sz="1800" dirty="0">
                <a:latin typeface="Calibri"/>
                <a:cs typeface="Calibri"/>
              </a:rPr>
              <a:t>loan </a:t>
            </a:r>
            <a:r>
              <a:rPr sz="1800" spc="-5" dirty="0">
                <a:latin typeface="Calibri"/>
                <a:cs typeface="Calibri"/>
              </a:rPr>
              <a:t>amount </a:t>
            </a:r>
            <a:r>
              <a:rPr sz="1800" dirty="0">
                <a:latin typeface="Calibri"/>
                <a:cs typeface="Calibri"/>
              </a:rPr>
              <a:t>of 10 (in </a:t>
            </a:r>
            <a:r>
              <a:rPr sz="1800" spc="-5" dirty="0">
                <a:latin typeface="Calibri"/>
                <a:cs typeface="Calibri"/>
              </a:rPr>
              <a:t>Indonesian Rupiah), the </a:t>
            </a:r>
            <a:r>
              <a:rPr sz="1800" dirty="0">
                <a:latin typeface="Calibri"/>
                <a:cs typeface="Calibri"/>
              </a:rPr>
              <a:t> </a:t>
            </a:r>
            <a:r>
              <a:rPr sz="1800" spc="-5" dirty="0">
                <a:latin typeface="Calibri"/>
                <a:cs typeface="Calibri"/>
              </a:rPr>
              <a:t>payback</a:t>
            </a:r>
            <a:r>
              <a:rPr sz="1800" dirty="0">
                <a:latin typeface="Calibri"/>
                <a:cs typeface="Calibri"/>
              </a:rPr>
              <a:t> </a:t>
            </a:r>
            <a:r>
              <a:rPr sz="1800" spc="-5" dirty="0">
                <a:latin typeface="Calibri"/>
                <a:cs typeface="Calibri"/>
              </a:rPr>
              <a:t>amount</a:t>
            </a:r>
            <a:r>
              <a:rPr sz="1800" dirty="0">
                <a:latin typeface="Calibri"/>
                <a:cs typeface="Calibri"/>
              </a:rPr>
              <a:t> </a:t>
            </a:r>
            <a:r>
              <a:rPr sz="1800" spc="-5" dirty="0">
                <a:latin typeface="Calibri"/>
                <a:cs typeface="Calibri"/>
              </a:rPr>
              <a:t>should</a:t>
            </a:r>
            <a:r>
              <a:rPr sz="1800" spc="-10" dirty="0">
                <a:latin typeface="Calibri"/>
                <a:cs typeface="Calibri"/>
              </a:rPr>
              <a:t> </a:t>
            </a:r>
            <a:r>
              <a:rPr sz="1800" spc="5" dirty="0">
                <a:latin typeface="Calibri"/>
                <a:cs typeface="Calibri"/>
              </a:rPr>
              <a:t>be</a:t>
            </a:r>
            <a:r>
              <a:rPr sz="1800" spc="-10" dirty="0">
                <a:latin typeface="Calibri"/>
                <a:cs typeface="Calibri"/>
              </a:rPr>
              <a:t> </a:t>
            </a:r>
            <a:r>
              <a:rPr sz="1800" dirty="0">
                <a:latin typeface="Calibri"/>
                <a:cs typeface="Calibri"/>
              </a:rPr>
              <a:t>12 (in</a:t>
            </a:r>
            <a:r>
              <a:rPr sz="1800" spc="10" dirty="0">
                <a:latin typeface="Calibri"/>
                <a:cs typeface="Calibri"/>
              </a:rPr>
              <a:t> </a:t>
            </a:r>
            <a:r>
              <a:rPr sz="1800" spc="-5" dirty="0">
                <a:latin typeface="Calibri"/>
                <a:cs typeface="Calibri"/>
              </a:rPr>
              <a:t>Indonesian Rupiah).</a:t>
            </a:r>
            <a:endParaRPr sz="1800">
              <a:latin typeface="Calibri"/>
              <a:cs typeface="Calibri"/>
            </a:endParaRPr>
          </a:p>
          <a:p>
            <a:pPr marL="12700">
              <a:lnSpc>
                <a:spcPct val="100000"/>
              </a:lnSpc>
              <a:spcBef>
                <a:spcPts val="1010"/>
              </a:spcBef>
            </a:pPr>
            <a:r>
              <a:rPr sz="1800" b="1" spc="-10" dirty="0">
                <a:latin typeface="Calibri"/>
                <a:cs typeface="Calibri"/>
              </a:rPr>
              <a:t>SO</a:t>
            </a:r>
            <a:r>
              <a:rPr sz="1800" b="1" spc="-15" dirty="0">
                <a:latin typeface="Calibri"/>
                <a:cs typeface="Calibri"/>
              </a:rPr>
              <a:t> </a:t>
            </a:r>
            <a:r>
              <a:rPr sz="1800" b="1" spc="-5" dirty="0">
                <a:latin typeface="Calibri"/>
                <a:cs typeface="Calibri"/>
              </a:rPr>
              <a:t>HERE</a:t>
            </a:r>
            <a:r>
              <a:rPr sz="1800" b="1" spc="-10" dirty="0">
                <a:latin typeface="Calibri"/>
                <a:cs typeface="Calibri"/>
              </a:rPr>
              <a:t> </a:t>
            </a:r>
            <a:r>
              <a:rPr sz="1800" b="1" spc="-5" dirty="0">
                <a:latin typeface="Calibri"/>
                <a:cs typeface="Calibri"/>
              </a:rPr>
              <a:t>WE </a:t>
            </a:r>
            <a:r>
              <a:rPr sz="1800" b="1" spc="-10" dirty="0">
                <a:latin typeface="Calibri"/>
                <a:cs typeface="Calibri"/>
              </a:rPr>
              <a:t>HAVE </a:t>
            </a:r>
            <a:r>
              <a:rPr sz="1800" b="1" spc="5" dirty="0">
                <a:latin typeface="Calibri"/>
                <a:cs typeface="Calibri"/>
              </a:rPr>
              <a:t>TO-</a:t>
            </a:r>
            <a:endParaRPr sz="1800">
              <a:latin typeface="Calibri"/>
              <a:cs typeface="Calibri"/>
            </a:endParaRPr>
          </a:p>
          <a:p>
            <a:pPr marL="12700" marR="102235">
              <a:lnSpc>
                <a:spcPct val="109800"/>
              </a:lnSpc>
              <a:spcBef>
                <a:spcPts val="795"/>
              </a:spcBef>
            </a:pPr>
            <a:r>
              <a:rPr sz="1800" spc="-5" dirty="0">
                <a:latin typeface="Calibri"/>
                <a:cs typeface="Calibri"/>
              </a:rPr>
              <a:t>Build </a:t>
            </a:r>
            <a:r>
              <a:rPr sz="1800" dirty="0">
                <a:latin typeface="Calibri"/>
                <a:cs typeface="Calibri"/>
              </a:rPr>
              <a:t>a </a:t>
            </a:r>
            <a:r>
              <a:rPr sz="1800" spc="-5" dirty="0">
                <a:latin typeface="Calibri"/>
                <a:cs typeface="Calibri"/>
              </a:rPr>
              <a:t>model which </a:t>
            </a:r>
            <a:r>
              <a:rPr sz="1800" dirty="0">
                <a:latin typeface="Calibri"/>
                <a:cs typeface="Calibri"/>
              </a:rPr>
              <a:t>can </a:t>
            </a:r>
            <a:r>
              <a:rPr sz="1800" spc="-5" dirty="0">
                <a:latin typeface="Calibri"/>
                <a:cs typeface="Calibri"/>
              </a:rPr>
              <a:t>be used </a:t>
            </a:r>
            <a:r>
              <a:rPr sz="1800" dirty="0">
                <a:latin typeface="Calibri"/>
                <a:cs typeface="Calibri"/>
              </a:rPr>
              <a:t>to </a:t>
            </a:r>
            <a:r>
              <a:rPr sz="1800" spc="-5" dirty="0">
                <a:latin typeface="Calibri"/>
                <a:cs typeface="Calibri"/>
              </a:rPr>
              <a:t>predict in terms </a:t>
            </a:r>
            <a:r>
              <a:rPr sz="1800" spc="5" dirty="0">
                <a:latin typeface="Calibri"/>
                <a:cs typeface="Calibri"/>
              </a:rPr>
              <a:t>of </a:t>
            </a:r>
            <a:r>
              <a:rPr sz="1800" dirty="0">
                <a:latin typeface="Calibri"/>
                <a:cs typeface="Calibri"/>
              </a:rPr>
              <a:t>a </a:t>
            </a:r>
            <a:r>
              <a:rPr sz="1800" spc="5" dirty="0">
                <a:latin typeface="Calibri"/>
                <a:cs typeface="Calibri"/>
              </a:rPr>
              <a:t> </a:t>
            </a:r>
            <a:r>
              <a:rPr sz="1800" spc="-5" dirty="0">
                <a:latin typeface="Calibri"/>
                <a:cs typeface="Calibri"/>
              </a:rPr>
              <a:t>probability</a:t>
            </a:r>
            <a:r>
              <a:rPr sz="1800" spc="5" dirty="0">
                <a:latin typeface="Calibri"/>
                <a:cs typeface="Calibri"/>
              </a:rPr>
              <a:t> </a:t>
            </a:r>
            <a:r>
              <a:rPr sz="1800" dirty="0">
                <a:latin typeface="Calibri"/>
                <a:cs typeface="Calibri"/>
              </a:rPr>
              <a:t>for</a:t>
            </a:r>
            <a:r>
              <a:rPr sz="1800" spc="10" dirty="0">
                <a:latin typeface="Calibri"/>
                <a:cs typeface="Calibri"/>
              </a:rPr>
              <a:t> </a:t>
            </a:r>
            <a:r>
              <a:rPr sz="1800" spc="-5" dirty="0">
                <a:latin typeface="Calibri"/>
                <a:cs typeface="Calibri"/>
              </a:rPr>
              <a:t>each </a:t>
            </a:r>
            <a:r>
              <a:rPr sz="1800" dirty="0">
                <a:latin typeface="Calibri"/>
                <a:cs typeface="Calibri"/>
              </a:rPr>
              <a:t>loan </a:t>
            </a:r>
            <a:r>
              <a:rPr sz="1800" spc="-5" dirty="0">
                <a:latin typeface="Calibri"/>
                <a:cs typeface="Calibri"/>
              </a:rPr>
              <a:t>transaction,</a:t>
            </a:r>
            <a:r>
              <a:rPr sz="1800" spc="5" dirty="0">
                <a:latin typeface="Calibri"/>
                <a:cs typeface="Calibri"/>
              </a:rPr>
              <a:t> </a:t>
            </a:r>
            <a:r>
              <a:rPr sz="1800" spc="-10" dirty="0">
                <a:latin typeface="Calibri"/>
                <a:cs typeface="Calibri"/>
              </a:rPr>
              <a:t>whether</a:t>
            </a:r>
            <a:r>
              <a:rPr sz="1800" spc="10" dirty="0">
                <a:latin typeface="Calibri"/>
                <a:cs typeface="Calibri"/>
              </a:rPr>
              <a:t> </a:t>
            </a:r>
            <a:r>
              <a:rPr sz="1800" dirty="0">
                <a:latin typeface="Calibri"/>
                <a:cs typeface="Calibri"/>
              </a:rPr>
              <a:t>the</a:t>
            </a:r>
            <a:r>
              <a:rPr sz="1800" spc="-5" dirty="0">
                <a:latin typeface="Calibri"/>
                <a:cs typeface="Calibri"/>
              </a:rPr>
              <a:t> customer </a:t>
            </a:r>
            <a:r>
              <a:rPr sz="1800" spc="-390" dirty="0">
                <a:latin typeface="Calibri"/>
                <a:cs typeface="Calibri"/>
              </a:rPr>
              <a:t> </a:t>
            </a:r>
            <a:r>
              <a:rPr sz="1800" spc="-5" dirty="0">
                <a:latin typeface="Calibri"/>
                <a:cs typeface="Calibri"/>
              </a:rPr>
              <a:t>will be paying back </a:t>
            </a:r>
            <a:r>
              <a:rPr sz="1800" dirty="0">
                <a:latin typeface="Calibri"/>
                <a:cs typeface="Calibri"/>
              </a:rPr>
              <a:t>the loaned </a:t>
            </a:r>
            <a:r>
              <a:rPr sz="1800" spc="-5" dirty="0">
                <a:latin typeface="Calibri"/>
                <a:cs typeface="Calibri"/>
              </a:rPr>
              <a:t>amount within </a:t>
            </a:r>
            <a:r>
              <a:rPr sz="1800" dirty="0">
                <a:latin typeface="Calibri"/>
                <a:cs typeface="Calibri"/>
              </a:rPr>
              <a:t>5 </a:t>
            </a:r>
            <a:r>
              <a:rPr sz="1800" spc="-5" dirty="0">
                <a:latin typeface="Calibri"/>
                <a:cs typeface="Calibri"/>
              </a:rPr>
              <a:t>days </a:t>
            </a:r>
            <a:r>
              <a:rPr sz="1800" spc="5" dirty="0">
                <a:latin typeface="Calibri"/>
                <a:cs typeface="Calibri"/>
              </a:rPr>
              <a:t>of </a:t>
            </a:r>
            <a:r>
              <a:rPr sz="1800" spc="10" dirty="0">
                <a:latin typeface="Calibri"/>
                <a:cs typeface="Calibri"/>
              </a:rPr>
              <a:t> </a:t>
            </a:r>
            <a:r>
              <a:rPr sz="1800" spc="-5" dirty="0">
                <a:latin typeface="Calibri"/>
                <a:cs typeface="Calibri"/>
              </a:rPr>
              <a:t>insurance </a:t>
            </a:r>
            <a:r>
              <a:rPr sz="1800" spc="5" dirty="0">
                <a:latin typeface="Calibri"/>
                <a:cs typeface="Calibri"/>
              </a:rPr>
              <a:t>of </a:t>
            </a:r>
            <a:r>
              <a:rPr sz="1800" spc="-5" dirty="0">
                <a:latin typeface="Calibri"/>
                <a:cs typeface="Calibri"/>
              </a:rPr>
              <a:t>loan. </a:t>
            </a:r>
            <a:r>
              <a:rPr sz="1800" dirty="0">
                <a:latin typeface="Calibri"/>
                <a:cs typeface="Calibri"/>
              </a:rPr>
              <a:t>In </a:t>
            </a:r>
            <a:r>
              <a:rPr sz="1800" spc="-5" dirty="0">
                <a:latin typeface="Calibri"/>
                <a:cs typeface="Calibri"/>
              </a:rPr>
              <a:t>this </a:t>
            </a:r>
            <a:r>
              <a:rPr sz="1800" dirty="0">
                <a:latin typeface="Calibri"/>
                <a:cs typeface="Calibri"/>
              </a:rPr>
              <a:t>case, </a:t>
            </a:r>
            <a:r>
              <a:rPr sz="1800" spc="-5" dirty="0">
                <a:latin typeface="Calibri"/>
                <a:cs typeface="Calibri"/>
              </a:rPr>
              <a:t>Label </a:t>
            </a:r>
            <a:r>
              <a:rPr sz="1800" dirty="0">
                <a:latin typeface="Calibri"/>
                <a:cs typeface="Calibri"/>
              </a:rPr>
              <a:t>‘1’ </a:t>
            </a:r>
            <a:r>
              <a:rPr sz="1800" spc="-5" dirty="0">
                <a:latin typeface="Calibri"/>
                <a:cs typeface="Calibri"/>
              </a:rPr>
              <a:t>indicates that </a:t>
            </a:r>
            <a:r>
              <a:rPr sz="1800" dirty="0">
                <a:latin typeface="Calibri"/>
                <a:cs typeface="Calibri"/>
              </a:rPr>
              <a:t>the </a:t>
            </a:r>
            <a:r>
              <a:rPr sz="1800" spc="5" dirty="0">
                <a:latin typeface="Calibri"/>
                <a:cs typeface="Calibri"/>
              </a:rPr>
              <a:t> </a:t>
            </a:r>
            <a:r>
              <a:rPr sz="1800" dirty="0">
                <a:latin typeface="Calibri"/>
                <a:cs typeface="Calibri"/>
              </a:rPr>
              <a:t>loan </a:t>
            </a:r>
            <a:r>
              <a:rPr sz="1800" spc="-5" dirty="0">
                <a:latin typeface="Calibri"/>
                <a:cs typeface="Calibri"/>
              </a:rPr>
              <a:t>has been </a:t>
            </a:r>
            <a:r>
              <a:rPr sz="1800" dirty="0">
                <a:latin typeface="Calibri"/>
                <a:cs typeface="Calibri"/>
              </a:rPr>
              <a:t>payed </a:t>
            </a:r>
            <a:r>
              <a:rPr sz="1800" spc="-5" dirty="0">
                <a:latin typeface="Calibri"/>
                <a:cs typeface="Calibri"/>
              </a:rPr>
              <a:t>i.e. </a:t>
            </a:r>
            <a:r>
              <a:rPr sz="1800" dirty="0">
                <a:latin typeface="Calibri"/>
                <a:cs typeface="Calibri"/>
              </a:rPr>
              <a:t>Non- </a:t>
            </a:r>
            <a:r>
              <a:rPr sz="1800" spc="-5" dirty="0">
                <a:latin typeface="Calibri"/>
                <a:cs typeface="Calibri"/>
              </a:rPr>
              <a:t>defaulter, while, </a:t>
            </a:r>
            <a:r>
              <a:rPr sz="1800" dirty="0">
                <a:latin typeface="Calibri"/>
                <a:cs typeface="Calibri"/>
              </a:rPr>
              <a:t>Label ‘0’ </a:t>
            </a:r>
            <a:r>
              <a:rPr sz="1800" spc="5" dirty="0">
                <a:latin typeface="Calibri"/>
                <a:cs typeface="Calibri"/>
              </a:rPr>
              <a:t> </a:t>
            </a:r>
            <a:r>
              <a:rPr sz="1800" spc="-5" dirty="0">
                <a:latin typeface="Calibri"/>
                <a:cs typeface="Calibri"/>
              </a:rPr>
              <a:t>indicates</a:t>
            </a:r>
            <a:r>
              <a:rPr sz="1800" spc="-10" dirty="0">
                <a:latin typeface="Calibri"/>
                <a:cs typeface="Calibri"/>
              </a:rPr>
              <a:t> </a:t>
            </a:r>
            <a:r>
              <a:rPr sz="1800" spc="-5" dirty="0">
                <a:latin typeface="Calibri"/>
                <a:cs typeface="Calibri"/>
              </a:rPr>
              <a:t>that </a:t>
            </a:r>
            <a:r>
              <a:rPr sz="1800" dirty="0">
                <a:latin typeface="Calibri"/>
                <a:cs typeface="Calibri"/>
              </a:rPr>
              <a:t>the</a:t>
            </a:r>
            <a:r>
              <a:rPr sz="1800" spc="-10" dirty="0">
                <a:latin typeface="Calibri"/>
                <a:cs typeface="Calibri"/>
              </a:rPr>
              <a:t> </a:t>
            </a:r>
            <a:r>
              <a:rPr sz="1800" dirty="0">
                <a:latin typeface="Calibri"/>
                <a:cs typeface="Calibri"/>
              </a:rPr>
              <a:t>loan</a:t>
            </a:r>
            <a:r>
              <a:rPr sz="1800" spc="-5" dirty="0">
                <a:latin typeface="Calibri"/>
                <a:cs typeface="Calibri"/>
              </a:rPr>
              <a:t> </a:t>
            </a:r>
            <a:r>
              <a:rPr sz="1800" dirty="0">
                <a:latin typeface="Calibri"/>
                <a:cs typeface="Calibri"/>
              </a:rPr>
              <a:t>has</a:t>
            </a:r>
            <a:r>
              <a:rPr sz="1800" spc="-10" dirty="0">
                <a:latin typeface="Calibri"/>
                <a:cs typeface="Calibri"/>
              </a:rPr>
              <a:t> </a:t>
            </a:r>
            <a:r>
              <a:rPr sz="1800" spc="-5" dirty="0">
                <a:latin typeface="Calibri"/>
                <a:cs typeface="Calibri"/>
              </a:rPr>
              <a:t>not</a:t>
            </a:r>
            <a:r>
              <a:rPr sz="1800" dirty="0">
                <a:latin typeface="Calibri"/>
                <a:cs typeface="Calibri"/>
              </a:rPr>
              <a:t> </a:t>
            </a:r>
            <a:r>
              <a:rPr sz="1800" spc="-5" dirty="0">
                <a:latin typeface="Calibri"/>
                <a:cs typeface="Calibri"/>
              </a:rPr>
              <a:t>been </a:t>
            </a:r>
            <a:r>
              <a:rPr sz="1800" dirty="0">
                <a:latin typeface="Calibri"/>
                <a:cs typeface="Calibri"/>
              </a:rPr>
              <a:t>payed</a:t>
            </a:r>
            <a:r>
              <a:rPr sz="1800" spc="-10" dirty="0">
                <a:latin typeface="Calibri"/>
                <a:cs typeface="Calibri"/>
              </a:rPr>
              <a:t> </a:t>
            </a:r>
            <a:r>
              <a:rPr sz="1800" spc="-5" dirty="0">
                <a:latin typeface="Calibri"/>
                <a:cs typeface="Calibri"/>
              </a:rPr>
              <a:t>i.e. defaulter.</a:t>
            </a:r>
            <a:endParaRPr sz="18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301" y="886713"/>
            <a:ext cx="2813685" cy="421005"/>
          </a:xfrm>
          <a:prstGeom prst="rect">
            <a:avLst/>
          </a:prstGeom>
        </p:spPr>
        <p:txBody>
          <a:bodyPr vert="horz" wrap="square" lIns="0" tIns="11430" rIns="0" bIns="0" rtlCol="0">
            <a:spAutoFit/>
          </a:bodyPr>
          <a:lstStyle/>
          <a:p>
            <a:pPr marL="12700">
              <a:lnSpc>
                <a:spcPct val="100000"/>
              </a:lnSpc>
              <a:spcBef>
                <a:spcPts val="90"/>
              </a:spcBef>
            </a:pPr>
            <a:r>
              <a:rPr sz="2600" u="heavy" spc="-5" dirty="0">
                <a:solidFill>
                  <a:srgbClr val="000000"/>
                </a:solidFill>
                <a:uFill>
                  <a:solidFill>
                    <a:srgbClr val="000000"/>
                  </a:solidFill>
                </a:uFill>
              </a:rPr>
              <a:t>Review</a:t>
            </a:r>
            <a:r>
              <a:rPr sz="2600" u="heavy" spc="-25" dirty="0">
                <a:solidFill>
                  <a:srgbClr val="000000"/>
                </a:solidFill>
                <a:uFill>
                  <a:solidFill>
                    <a:srgbClr val="000000"/>
                  </a:solidFill>
                </a:uFill>
              </a:rPr>
              <a:t> </a:t>
            </a:r>
            <a:r>
              <a:rPr sz="2600" u="heavy" spc="-5" dirty="0">
                <a:solidFill>
                  <a:srgbClr val="000000"/>
                </a:solidFill>
                <a:uFill>
                  <a:solidFill>
                    <a:srgbClr val="000000"/>
                  </a:solidFill>
                </a:uFill>
              </a:rPr>
              <a:t>of</a:t>
            </a:r>
            <a:r>
              <a:rPr sz="2600" u="heavy" spc="-35" dirty="0">
                <a:solidFill>
                  <a:srgbClr val="000000"/>
                </a:solidFill>
                <a:uFill>
                  <a:solidFill>
                    <a:srgbClr val="000000"/>
                  </a:solidFill>
                </a:uFill>
              </a:rPr>
              <a:t> </a:t>
            </a:r>
            <a:r>
              <a:rPr sz="2600" u="heavy" spc="-5" dirty="0">
                <a:solidFill>
                  <a:srgbClr val="000000"/>
                </a:solidFill>
                <a:uFill>
                  <a:solidFill>
                    <a:srgbClr val="000000"/>
                  </a:solidFill>
                </a:uFill>
              </a:rPr>
              <a:t>Literature</a:t>
            </a:r>
            <a:endParaRPr sz="2600"/>
          </a:p>
        </p:txBody>
      </p:sp>
      <p:sp>
        <p:nvSpPr>
          <p:cNvPr id="3" name="object 3"/>
          <p:cNvSpPr txBox="1"/>
          <p:nvPr/>
        </p:nvSpPr>
        <p:spPr>
          <a:xfrm>
            <a:off x="902004" y="1737486"/>
            <a:ext cx="5640705" cy="5608320"/>
          </a:xfrm>
          <a:prstGeom prst="rect">
            <a:avLst/>
          </a:prstGeom>
        </p:spPr>
        <p:txBody>
          <a:bodyPr vert="horz" wrap="square" lIns="0" tIns="10160" rIns="0" bIns="0" rtlCol="0">
            <a:spAutoFit/>
          </a:bodyPr>
          <a:lstStyle/>
          <a:p>
            <a:pPr marL="12700" marR="5080">
              <a:lnSpc>
                <a:spcPct val="109800"/>
              </a:lnSpc>
              <a:spcBef>
                <a:spcPts val="80"/>
              </a:spcBef>
            </a:pPr>
            <a:r>
              <a:rPr sz="1800" dirty="0">
                <a:latin typeface="Calibri"/>
                <a:cs typeface="Calibri"/>
              </a:rPr>
              <a:t>THE TOPIC IS ABOUT </a:t>
            </a:r>
            <a:r>
              <a:rPr sz="1800" spc="-5" dirty="0">
                <a:latin typeface="Calibri"/>
                <a:cs typeface="Calibri"/>
              </a:rPr>
              <a:t>THE CREDIT </a:t>
            </a:r>
            <a:r>
              <a:rPr sz="1800" dirty="0">
                <a:latin typeface="Calibri"/>
                <a:cs typeface="Calibri"/>
              </a:rPr>
              <a:t>WHICH IS GIVEN </a:t>
            </a:r>
            <a:r>
              <a:rPr sz="1800" spc="-10" dirty="0">
                <a:latin typeface="Calibri"/>
                <a:cs typeface="Calibri"/>
              </a:rPr>
              <a:t>BY </a:t>
            </a:r>
            <a:r>
              <a:rPr sz="1800" spc="-5" dirty="0">
                <a:latin typeface="Calibri"/>
                <a:cs typeface="Calibri"/>
              </a:rPr>
              <a:t>THE </a:t>
            </a:r>
            <a:r>
              <a:rPr sz="1800" dirty="0">
                <a:latin typeface="Calibri"/>
                <a:cs typeface="Calibri"/>
              </a:rPr>
              <a:t> TELECOM</a:t>
            </a:r>
            <a:r>
              <a:rPr sz="1800" spc="5" dirty="0">
                <a:latin typeface="Calibri"/>
                <a:cs typeface="Calibri"/>
              </a:rPr>
              <a:t> </a:t>
            </a:r>
            <a:r>
              <a:rPr sz="1800" spc="-5" dirty="0">
                <a:latin typeface="Calibri"/>
                <a:cs typeface="Calibri"/>
              </a:rPr>
              <a:t>INDUSTRY</a:t>
            </a:r>
            <a:r>
              <a:rPr sz="1800" dirty="0">
                <a:latin typeface="Calibri"/>
                <a:cs typeface="Calibri"/>
              </a:rPr>
              <a:t> </a:t>
            </a:r>
            <a:r>
              <a:rPr sz="1800" spc="-10" dirty="0">
                <a:latin typeface="Calibri"/>
                <a:cs typeface="Calibri"/>
              </a:rPr>
              <a:t>AND </a:t>
            </a:r>
            <a:r>
              <a:rPr sz="1800" dirty="0">
                <a:latin typeface="Calibri"/>
                <a:cs typeface="Calibri"/>
              </a:rPr>
              <a:t>IT </a:t>
            </a:r>
            <a:r>
              <a:rPr sz="1800" spc="-10" dirty="0">
                <a:latin typeface="Calibri"/>
                <a:cs typeface="Calibri"/>
              </a:rPr>
              <a:t>WANTS </a:t>
            </a:r>
            <a:r>
              <a:rPr sz="1800" spc="5" dirty="0">
                <a:latin typeface="Calibri"/>
                <a:cs typeface="Calibri"/>
              </a:rPr>
              <a:t>TO </a:t>
            </a:r>
            <a:r>
              <a:rPr sz="1800" spc="-5" dirty="0">
                <a:latin typeface="Calibri"/>
                <a:cs typeface="Calibri"/>
              </a:rPr>
              <a:t>MAKE </a:t>
            </a:r>
            <a:r>
              <a:rPr sz="1800" dirty="0">
                <a:latin typeface="Calibri"/>
                <a:cs typeface="Calibri"/>
              </a:rPr>
              <a:t>A MODEL </a:t>
            </a:r>
            <a:r>
              <a:rPr sz="1800" spc="-5" dirty="0">
                <a:latin typeface="Calibri"/>
                <a:cs typeface="Calibri"/>
              </a:rPr>
              <a:t>SO </a:t>
            </a:r>
            <a:r>
              <a:rPr sz="1800" spc="-395" dirty="0">
                <a:latin typeface="Calibri"/>
                <a:cs typeface="Calibri"/>
              </a:rPr>
              <a:t> </a:t>
            </a:r>
            <a:r>
              <a:rPr sz="1800" spc="-5" dirty="0">
                <a:latin typeface="Calibri"/>
                <a:cs typeface="Calibri"/>
              </a:rPr>
              <a:t>THEY</a:t>
            </a:r>
            <a:r>
              <a:rPr sz="1800" spc="5" dirty="0">
                <a:latin typeface="Calibri"/>
                <a:cs typeface="Calibri"/>
              </a:rPr>
              <a:t> </a:t>
            </a:r>
            <a:r>
              <a:rPr sz="1800" spc="-5" dirty="0">
                <a:latin typeface="Calibri"/>
                <a:cs typeface="Calibri"/>
              </a:rPr>
              <a:t>CAN</a:t>
            </a:r>
            <a:r>
              <a:rPr sz="1800" spc="-10" dirty="0">
                <a:latin typeface="Calibri"/>
                <a:cs typeface="Calibri"/>
              </a:rPr>
              <a:t> </a:t>
            </a:r>
            <a:r>
              <a:rPr sz="1800" spc="-5" dirty="0">
                <a:latin typeface="Calibri"/>
                <a:cs typeface="Calibri"/>
              </a:rPr>
              <a:t>EASILY</a:t>
            </a:r>
            <a:r>
              <a:rPr sz="1800" spc="10" dirty="0">
                <a:latin typeface="Calibri"/>
                <a:cs typeface="Calibri"/>
              </a:rPr>
              <a:t> </a:t>
            </a:r>
            <a:r>
              <a:rPr sz="1800" spc="-5" dirty="0">
                <a:latin typeface="Calibri"/>
                <a:cs typeface="Calibri"/>
              </a:rPr>
              <a:t>PREDICT</a:t>
            </a:r>
            <a:r>
              <a:rPr sz="1800" spc="5" dirty="0">
                <a:latin typeface="Calibri"/>
                <a:cs typeface="Calibri"/>
              </a:rPr>
              <a:t> </a:t>
            </a:r>
            <a:r>
              <a:rPr sz="1800" spc="-10" dirty="0">
                <a:latin typeface="Calibri"/>
                <a:cs typeface="Calibri"/>
              </a:rPr>
              <a:t>WHICH</a:t>
            </a:r>
            <a:r>
              <a:rPr sz="1800" spc="10" dirty="0">
                <a:latin typeface="Calibri"/>
                <a:cs typeface="Calibri"/>
              </a:rPr>
              <a:t> </a:t>
            </a:r>
            <a:r>
              <a:rPr sz="1800" spc="-5" dirty="0">
                <a:latin typeface="Calibri"/>
                <a:cs typeface="Calibri"/>
              </a:rPr>
              <a:t>KIND </a:t>
            </a:r>
            <a:r>
              <a:rPr sz="1800" dirty="0">
                <a:latin typeface="Calibri"/>
                <a:cs typeface="Calibri"/>
              </a:rPr>
              <a:t>OF</a:t>
            </a:r>
            <a:r>
              <a:rPr sz="1800" spc="-10" dirty="0">
                <a:latin typeface="Calibri"/>
                <a:cs typeface="Calibri"/>
              </a:rPr>
              <a:t> </a:t>
            </a:r>
            <a:r>
              <a:rPr sz="1800" spc="-5" dirty="0">
                <a:latin typeface="Calibri"/>
                <a:cs typeface="Calibri"/>
              </a:rPr>
              <a:t>CUSTOMERS</a:t>
            </a:r>
            <a:r>
              <a:rPr sz="1800" spc="-15" dirty="0">
                <a:latin typeface="Calibri"/>
                <a:cs typeface="Calibri"/>
              </a:rPr>
              <a:t> </a:t>
            </a:r>
            <a:r>
              <a:rPr sz="1800" spc="-5" dirty="0">
                <a:latin typeface="Calibri"/>
                <a:cs typeface="Calibri"/>
              </a:rPr>
              <a:t>ARE </a:t>
            </a:r>
            <a:r>
              <a:rPr sz="1800" spc="-390" dirty="0">
                <a:latin typeface="Calibri"/>
                <a:cs typeface="Calibri"/>
              </a:rPr>
              <a:t> </a:t>
            </a:r>
            <a:r>
              <a:rPr sz="1800" spc="-5" dirty="0">
                <a:latin typeface="Calibri"/>
                <a:cs typeface="Calibri"/>
              </a:rPr>
              <a:t>ABLE</a:t>
            </a:r>
            <a:r>
              <a:rPr sz="1800" spc="5" dirty="0">
                <a:latin typeface="Calibri"/>
                <a:cs typeface="Calibri"/>
              </a:rPr>
              <a:t> </a:t>
            </a:r>
            <a:r>
              <a:rPr sz="1800" spc="-10" dirty="0">
                <a:latin typeface="Calibri"/>
                <a:cs typeface="Calibri"/>
              </a:rPr>
              <a:t>TO</a:t>
            </a:r>
            <a:r>
              <a:rPr sz="1800" spc="5" dirty="0">
                <a:latin typeface="Calibri"/>
                <a:cs typeface="Calibri"/>
              </a:rPr>
              <a:t> </a:t>
            </a:r>
            <a:r>
              <a:rPr sz="1800" spc="-5" dirty="0">
                <a:latin typeface="Calibri"/>
                <a:cs typeface="Calibri"/>
              </a:rPr>
              <a:t>RETURN</a:t>
            </a:r>
            <a:r>
              <a:rPr sz="1800" spc="-10" dirty="0">
                <a:latin typeface="Calibri"/>
                <a:cs typeface="Calibri"/>
              </a:rPr>
              <a:t> </a:t>
            </a:r>
            <a:r>
              <a:rPr sz="1800" spc="-5" dirty="0">
                <a:latin typeface="Calibri"/>
                <a:cs typeface="Calibri"/>
              </a:rPr>
              <a:t>THEIR</a:t>
            </a:r>
            <a:r>
              <a:rPr sz="1800" spc="-20" dirty="0">
                <a:latin typeface="Calibri"/>
                <a:cs typeface="Calibri"/>
              </a:rPr>
              <a:t> </a:t>
            </a:r>
            <a:r>
              <a:rPr sz="1800" spc="-5" dirty="0">
                <a:latin typeface="Calibri"/>
                <a:cs typeface="Calibri"/>
              </a:rPr>
              <a:t>LOANS</a:t>
            </a:r>
            <a:r>
              <a:rPr sz="1800" spc="-15" dirty="0">
                <a:latin typeface="Calibri"/>
                <a:cs typeface="Calibri"/>
              </a:rPr>
              <a:t> </a:t>
            </a:r>
            <a:r>
              <a:rPr sz="1800" dirty="0">
                <a:latin typeface="Calibri"/>
                <a:cs typeface="Calibri"/>
              </a:rPr>
              <a:t>OR</a:t>
            </a:r>
            <a:r>
              <a:rPr sz="1800" spc="5" dirty="0">
                <a:latin typeface="Calibri"/>
                <a:cs typeface="Calibri"/>
              </a:rPr>
              <a:t> </a:t>
            </a:r>
            <a:r>
              <a:rPr sz="1800" dirty="0">
                <a:latin typeface="Calibri"/>
                <a:cs typeface="Calibri"/>
              </a:rPr>
              <a:t>WHICH</a:t>
            </a:r>
            <a:r>
              <a:rPr sz="1800" spc="5" dirty="0">
                <a:latin typeface="Calibri"/>
                <a:cs typeface="Calibri"/>
              </a:rPr>
              <a:t> </a:t>
            </a:r>
            <a:r>
              <a:rPr sz="1800" spc="-5" dirty="0">
                <a:latin typeface="Calibri"/>
                <a:cs typeface="Calibri"/>
              </a:rPr>
              <a:t>KIND </a:t>
            </a:r>
            <a:r>
              <a:rPr sz="1800" dirty="0">
                <a:latin typeface="Calibri"/>
                <a:cs typeface="Calibri"/>
              </a:rPr>
              <a:t>OF </a:t>
            </a:r>
            <a:r>
              <a:rPr sz="1800" spc="5" dirty="0">
                <a:latin typeface="Calibri"/>
                <a:cs typeface="Calibri"/>
              </a:rPr>
              <a:t> </a:t>
            </a:r>
            <a:r>
              <a:rPr sz="1800" spc="-5" dirty="0">
                <a:latin typeface="Calibri"/>
                <a:cs typeface="Calibri"/>
              </a:rPr>
              <a:t>CUSTOMERS DO FRAUDS </a:t>
            </a:r>
            <a:r>
              <a:rPr sz="1800" dirty="0">
                <a:latin typeface="Calibri"/>
                <a:cs typeface="Calibri"/>
              </a:rPr>
              <a:t>OR WE </a:t>
            </a:r>
            <a:r>
              <a:rPr sz="1800" spc="-5" dirty="0">
                <a:latin typeface="Calibri"/>
                <a:cs typeface="Calibri"/>
              </a:rPr>
              <a:t>CAN SAY NOT RETURNING </a:t>
            </a:r>
            <a:r>
              <a:rPr sz="1800" dirty="0">
                <a:latin typeface="Calibri"/>
                <a:cs typeface="Calibri"/>
              </a:rPr>
              <a:t> THE</a:t>
            </a:r>
            <a:r>
              <a:rPr sz="1800" spc="-25" dirty="0">
                <a:latin typeface="Calibri"/>
                <a:cs typeface="Calibri"/>
              </a:rPr>
              <a:t> </a:t>
            </a:r>
            <a:r>
              <a:rPr sz="1800" spc="-5" dirty="0">
                <a:latin typeface="Calibri"/>
                <a:cs typeface="Calibri"/>
              </a:rPr>
              <a:t>LOANS</a:t>
            </a:r>
            <a:r>
              <a:rPr sz="1800" spc="-15" dirty="0">
                <a:latin typeface="Calibri"/>
                <a:cs typeface="Calibri"/>
              </a:rPr>
              <a:t> </a:t>
            </a:r>
            <a:r>
              <a:rPr sz="1800" spc="-5" dirty="0">
                <a:latin typeface="Calibri"/>
                <a:cs typeface="Calibri"/>
              </a:rPr>
              <a:t>..</a:t>
            </a:r>
            <a:endParaRPr sz="1800">
              <a:latin typeface="Calibri"/>
              <a:cs typeface="Calibri"/>
            </a:endParaRPr>
          </a:p>
          <a:p>
            <a:pPr marL="12700" marR="189230">
              <a:lnSpc>
                <a:spcPct val="109400"/>
              </a:lnSpc>
              <a:spcBef>
                <a:spcPts val="805"/>
              </a:spcBef>
            </a:pPr>
            <a:r>
              <a:rPr sz="1800" dirty="0">
                <a:latin typeface="Calibri"/>
                <a:cs typeface="Calibri"/>
              </a:rPr>
              <a:t>BY </a:t>
            </a:r>
            <a:r>
              <a:rPr sz="1800" spc="-5" dirty="0">
                <a:latin typeface="Calibri"/>
                <a:cs typeface="Calibri"/>
              </a:rPr>
              <a:t>THE MEANS </a:t>
            </a:r>
            <a:r>
              <a:rPr sz="1800" dirty="0">
                <a:latin typeface="Calibri"/>
                <a:cs typeface="Calibri"/>
              </a:rPr>
              <a:t>OF </a:t>
            </a:r>
            <a:r>
              <a:rPr sz="1800" spc="-5" dirty="0">
                <a:latin typeface="Calibri"/>
                <a:cs typeface="Calibri"/>
              </a:rPr>
              <a:t>ANALYSING </a:t>
            </a:r>
            <a:r>
              <a:rPr sz="1800" spc="10" dirty="0">
                <a:latin typeface="Calibri"/>
                <a:cs typeface="Calibri"/>
              </a:rPr>
              <a:t>THEY </a:t>
            </a:r>
            <a:r>
              <a:rPr sz="1800" spc="-5" dirty="0">
                <a:latin typeface="Calibri"/>
                <a:cs typeface="Calibri"/>
              </a:rPr>
              <a:t>CAN EASILY </a:t>
            </a:r>
            <a:r>
              <a:rPr sz="1800" dirty="0">
                <a:latin typeface="Calibri"/>
                <a:cs typeface="Calibri"/>
              </a:rPr>
              <a:t> </a:t>
            </a:r>
            <a:r>
              <a:rPr sz="1800" spc="-5" dirty="0">
                <a:latin typeface="Calibri"/>
                <a:cs typeface="Calibri"/>
              </a:rPr>
              <a:t>UNDERSTAND </a:t>
            </a:r>
            <a:r>
              <a:rPr sz="1800" dirty="0">
                <a:latin typeface="Calibri"/>
                <a:cs typeface="Calibri"/>
              </a:rPr>
              <a:t>TO WHICH </a:t>
            </a:r>
            <a:r>
              <a:rPr sz="1800" spc="-5" dirty="0">
                <a:latin typeface="Calibri"/>
                <a:cs typeface="Calibri"/>
              </a:rPr>
              <a:t>TYPES </a:t>
            </a:r>
            <a:r>
              <a:rPr sz="1800" dirty="0">
                <a:latin typeface="Calibri"/>
                <a:cs typeface="Calibri"/>
              </a:rPr>
              <a:t>OF PEOPLE</a:t>
            </a:r>
            <a:r>
              <a:rPr sz="1800" spc="5" dirty="0">
                <a:latin typeface="Calibri"/>
                <a:cs typeface="Calibri"/>
              </a:rPr>
              <a:t> </a:t>
            </a:r>
            <a:r>
              <a:rPr sz="1800" spc="-5" dirty="0">
                <a:latin typeface="Calibri"/>
                <a:cs typeface="Calibri"/>
              </a:rPr>
              <a:t>THEY </a:t>
            </a:r>
            <a:r>
              <a:rPr sz="1800" dirty="0">
                <a:latin typeface="Calibri"/>
                <a:cs typeface="Calibri"/>
              </a:rPr>
              <a:t>SHOULD </a:t>
            </a:r>
            <a:r>
              <a:rPr sz="1800" spc="-395" dirty="0">
                <a:latin typeface="Calibri"/>
                <a:cs typeface="Calibri"/>
              </a:rPr>
              <a:t> </a:t>
            </a:r>
            <a:r>
              <a:rPr sz="1800" dirty="0">
                <a:latin typeface="Calibri"/>
                <a:cs typeface="Calibri"/>
              </a:rPr>
              <a:t>GIVE </a:t>
            </a:r>
            <a:r>
              <a:rPr sz="1800" spc="-5" dirty="0">
                <a:latin typeface="Calibri"/>
                <a:cs typeface="Calibri"/>
              </a:rPr>
              <a:t>THE</a:t>
            </a:r>
            <a:r>
              <a:rPr sz="1800" spc="5" dirty="0">
                <a:latin typeface="Calibri"/>
                <a:cs typeface="Calibri"/>
              </a:rPr>
              <a:t> </a:t>
            </a:r>
            <a:r>
              <a:rPr sz="1800" spc="-10" dirty="0">
                <a:latin typeface="Calibri"/>
                <a:cs typeface="Calibri"/>
              </a:rPr>
              <a:t>LOANS..</a:t>
            </a:r>
            <a:r>
              <a:rPr sz="1800" dirty="0">
                <a:latin typeface="Calibri"/>
                <a:cs typeface="Calibri"/>
              </a:rPr>
              <a:t> .</a:t>
            </a:r>
            <a:endParaRPr sz="1800">
              <a:latin typeface="Calibri"/>
              <a:cs typeface="Calibri"/>
            </a:endParaRPr>
          </a:p>
          <a:p>
            <a:pPr>
              <a:lnSpc>
                <a:spcPct val="100000"/>
              </a:lnSpc>
            </a:pPr>
            <a:endParaRPr sz="1800">
              <a:latin typeface="Calibri"/>
              <a:cs typeface="Calibri"/>
            </a:endParaRPr>
          </a:p>
          <a:p>
            <a:pPr>
              <a:lnSpc>
                <a:spcPct val="100000"/>
              </a:lnSpc>
              <a:spcBef>
                <a:spcPts val="55"/>
              </a:spcBef>
            </a:pPr>
            <a:endParaRPr sz="1550">
              <a:latin typeface="Calibri"/>
              <a:cs typeface="Calibri"/>
            </a:endParaRPr>
          </a:p>
          <a:p>
            <a:pPr marL="12700">
              <a:lnSpc>
                <a:spcPct val="100000"/>
              </a:lnSpc>
              <a:spcBef>
                <a:spcPts val="5"/>
              </a:spcBef>
            </a:pPr>
            <a:r>
              <a:rPr sz="2600" b="1" u="heavy" spc="-10" dirty="0">
                <a:uFill>
                  <a:solidFill>
                    <a:srgbClr val="000000"/>
                  </a:solidFill>
                </a:uFill>
                <a:latin typeface="Calibri"/>
                <a:cs typeface="Calibri"/>
              </a:rPr>
              <a:t>Motivation</a:t>
            </a:r>
            <a:r>
              <a:rPr sz="2600" b="1" u="heavy" spc="5" dirty="0">
                <a:uFill>
                  <a:solidFill>
                    <a:srgbClr val="000000"/>
                  </a:solidFill>
                </a:uFill>
                <a:latin typeface="Calibri"/>
                <a:cs typeface="Calibri"/>
              </a:rPr>
              <a:t> </a:t>
            </a:r>
            <a:r>
              <a:rPr sz="2600" b="1" u="heavy" spc="-5" dirty="0">
                <a:uFill>
                  <a:solidFill>
                    <a:srgbClr val="000000"/>
                  </a:solidFill>
                </a:uFill>
                <a:latin typeface="Calibri"/>
                <a:cs typeface="Calibri"/>
              </a:rPr>
              <a:t>for</a:t>
            </a:r>
            <a:r>
              <a:rPr sz="2600" b="1" u="heavy" dirty="0">
                <a:uFill>
                  <a:solidFill>
                    <a:srgbClr val="000000"/>
                  </a:solidFill>
                </a:uFill>
                <a:latin typeface="Calibri"/>
                <a:cs typeface="Calibri"/>
              </a:rPr>
              <a:t> </a:t>
            </a:r>
            <a:r>
              <a:rPr sz="2600" b="1" u="heavy" spc="-10" dirty="0">
                <a:uFill>
                  <a:solidFill>
                    <a:srgbClr val="000000"/>
                  </a:solidFill>
                </a:uFill>
                <a:latin typeface="Calibri"/>
                <a:cs typeface="Calibri"/>
              </a:rPr>
              <a:t>the</a:t>
            </a:r>
            <a:r>
              <a:rPr sz="2600" b="1" u="heavy" spc="25" dirty="0">
                <a:uFill>
                  <a:solidFill>
                    <a:srgbClr val="000000"/>
                  </a:solidFill>
                </a:uFill>
                <a:latin typeface="Calibri"/>
                <a:cs typeface="Calibri"/>
              </a:rPr>
              <a:t> </a:t>
            </a:r>
            <a:r>
              <a:rPr sz="2600" b="1" u="heavy" spc="-10" dirty="0">
                <a:uFill>
                  <a:solidFill>
                    <a:srgbClr val="000000"/>
                  </a:solidFill>
                </a:uFill>
                <a:latin typeface="Calibri"/>
                <a:cs typeface="Calibri"/>
              </a:rPr>
              <a:t>Problem</a:t>
            </a:r>
            <a:r>
              <a:rPr sz="2600" b="1" u="heavy" spc="-5" dirty="0">
                <a:uFill>
                  <a:solidFill>
                    <a:srgbClr val="000000"/>
                  </a:solidFill>
                </a:uFill>
                <a:latin typeface="Calibri"/>
                <a:cs typeface="Calibri"/>
              </a:rPr>
              <a:t> Undertaken</a:t>
            </a:r>
            <a:endParaRPr sz="2600">
              <a:latin typeface="Calibri"/>
              <a:cs typeface="Calibri"/>
            </a:endParaRPr>
          </a:p>
          <a:p>
            <a:pPr>
              <a:lnSpc>
                <a:spcPct val="100000"/>
              </a:lnSpc>
            </a:pPr>
            <a:endParaRPr sz="2600">
              <a:latin typeface="Calibri"/>
              <a:cs typeface="Calibri"/>
            </a:endParaRPr>
          </a:p>
          <a:p>
            <a:pPr marL="12700" marR="18415" algn="just">
              <a:lnSpc>
                <a:spcPct val="110000"/>
              </a:lnSpc>
              <a:spcBef>
                <a:spcPts val="1900"/>
              </a:spcBef>
            </a:pPr>
            <a:r>
              <a:rPr sz="1800" dirty="0">
                <a:latin typeface="Calibri"/>
                <a:cs typeface="Calibri"/>
              </a:rPr>
              <a:t>We </a:t>
            </a:r>
            <a:r>
              <a:rPr sz="1800" spc="-5" dirty="0">
                <a:latin typeface="Calibri"/>
                <a:cs typeface="Calibri"/>
              </a:rPr>
              <a:t>Build </a:t>
            </a:r>
            <a:r>
              <a:rPr sz="1800" dirty="0">
                <a:latin typeface="Calibri"/>
                <a:cs typeface="Calibri"/>
              </a:rPr>
              <a:t>a </a:t>
            </a:r>
            <a:r>
              <a:rPr sz="1800" spc="-5" dirty="0">
                <a:latin typeface="Calibri"/>
                <a:cs typeface="Calibri"/>
              </a:rPr>
              <a:t>model which </a:t>
            </a:r>
            <a:r>
              <a:rPr sz="1800" dirty="0">
                <a:latin typeface="Calibri"/>
                <a:cs typeface="Calibri"/>
              </a:rPr>
              <a:t>can </a:t>
            </a:r>
            <a:r>
              <a:rPr sz="1800" spc="-5" dirty="0">
                <a:latin typeface="Calibri"/>
                <a:cs typeface="Calibri"/>
              </a:rPr>
              <a:t>be used </a:t>
            </a:r>
            <a:r>
              <a:rPr sz="1800" dirty="0">
                <a:latin typeface="Calibri"/>
                <a:cs typeface="Calibri"/>
              </a:rPr>
              <a:t>to </a:t>
            </a:r>
            <a:r>
              <a:rPr sz="1800" spc="-5" dirty="0">
                <a:latin typeface="Calibri"/>
                <a:cs typeface="Calibri"/>
              </a:rPr>
              <a:t>predict in terms </a:t>
            </a:r>
            <a:r>
              <a:rPr sz="1800" spc="5" dirty="0">
                <a:latin typeface="Calibri"/>
                <a:cs typeface="Calibri"/>
              </a:rPr>
              <a:t>of </a:t>
            </a:r>
            <a:r>
              <a:rPr sz="1800" dirty="0">
                <a:latin typeface="Calibri"/>
                <a:cs typeface="Calibri"/>
              </a:rPr>
              <a:t>a </a:t>
            </a:r>
            <a:r>
              <a:rPr sz="1800" spc="-395" dirty="0">
                <a:latin typeface="Calibri"/>
                <a:cs typeface="Calibri"/>
              </a:rPr>
              <a:t> </a:t>
            </a:r>
            <a:r>
              <a:rPr sz="1800" spc="-5" dirty="0">
                <a:latin typeface="Calibri"/>
                <a:cs typeface="Calibri"/>
              </a:rPr>
              <a:t>probability </a:t>
            </a:r>
            <a:r>
              <a:rPr sz="1800" dirty="0">
                <a:latin typeface="Calibri"/>
                <a:cs typeface="Calibri"/>
              </a:rPr>
              <a:t>for </a:t>
            </a:r>
            <a:r>
              <a:rPr sz="1800" spc="-5" dirty="0">
                <a:latin typeface="Calibri"/>
                <a:cs typeface="Calibri"/>
              </a:rPr>
              <a:t>each </a:t>
            </a:r>
            <a:r>
              <a:rPr sz="1800" dirty="0">
                <a:latin typeface="Calibri"/>
                <a:cs typeface="Calibri"/>
              </a:rPr>
              <a:t>loan </a:t>
            </a:r>
            <a:r>
              <a:rPr sz="1800" spc="-5" dirty="0">
                <a:latin typeface="Calibri"/>
                <a:cs typeface="Calibri"/>
              </a:rPr>
              <a:t>transaction, </a:t>
            </a:r>
            <a:r>
              <a:rPr sz="1800" spc="-10" dirty="0">
                <a:latin typeface="Calibri"/>
                <a:cs typeface="Calibri"/>
              </a:rPr>
              <a:t>whether </a:t>
            </a:r>
            <a:r>
              <a:rPr sz="1800" dirty="0">
                <a:latin typeface="Calibri"/>
                <a:cs typeface="Calibri"/>
              </a:rPr>
              <a:t>the </a:t>
            </a:r>
            <a:r>
              <a:rPr sz="1800" spc="-5" dirty="0">
                <a:latin typeface="Calibri"/>
                <a:cs typeface="Calibri"/>
              </a:rPr>
              <a:t>customer </a:t>
            </a:r>
            <a:r>
              <a:rPr sz="1800" dirty="0">
                <a:latin typeface="Calibri"/>
                <a:cs typeface="Calibri"/>
              </a:rPr>
              <a:t> </a:t>
            </a:r>
            <a:r>
              <a:rPr sz="1800" spc="-5" dirty="0">
                <a:latin typeface="Calibri"/>
                <a:cs typeface="Calibri"/>
              </a:rPr>
              <a:t>will be paying back so that </a:t>
            </a:r>
            <a:r>
              <a:rPr sz="1800" dirty="0">
                <a:latin typeface="Calibri"/>
                <a:cs typeface="Calibri"/>
              </a:rPr>
              <a:t>the </a:t>
            </a:r>
            <a:r>
              <a:rPr sz="1800" spc="5" dirty="0">
                <a:latin typeface="Calibri"/>
                <a:cs typeface="Calibri"/>
              </a:rPr>
              <a:t>the </a:t>
            </a:r>
            <a:r>
              <a:rPr sz="1800" spc="-5" dirty="0">
                <a:latin typeface="Calibri"/>
                <a:cs typeface="Calibri"/>
              </a:rPr>
              <a:t>client will less </a:t>
            </a:r>
            <a:r>
              <a:rPr sz="1800" spc="-10" dirty="0">
                <a:latin typeface="Calibri"/>
                <a:cs typeface="Calibri"/>
              </a:rPr>
              <a:t>suffer </a:t>
            </a:r>
            <a:r>
              <a:rPr sz="1800" spc="-5" dirty="0">
                <a:latin typeface="Calibri"/>
                <a:cs typeface="Calibri"/>
              </a:rPr>
              <a:t>from </a:t>
            </a:r>
            <a:r>
              <a:rPr sz="1800" spc="-395"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defaulters</a:t>
            </a:r>
            <a:r>
              <a:rPr sz="1800" spc="-10" dirty="0">
                <a:latin typeface="Calibri"/>
                <a:cs typeface="Calibri"/>
              </a:rPr>
              <a:t> </a:t>
            </a:r>
            <a:r>
              <a:rPr sz="1800" spc="-5" dirty="0">
                <a:latin typeface="Calibri"/>
                <a:cs typeface="Calibri"/>
              </a:rPr>
              <a:t>who</a:t>
            </a:r>
            <a:r>
              <a:rPr sz="1800" spc="5" dirty="0">
                <a:latin typeface="Calibri"/>
                <a:cs typeface="Calibri"/>
              </a:rPr>
              <a:t> </a:t>
            </a:r>
            <a:r>
              <a:rPr sz="1800" dirty="0">
                <a:latin typeface="Calibri"/>
                <a:cs typeface="Calibri"/>
              </a:rPr>
              <a:t>are</a:t>
            </a:r>
            <a:r>
              <a:rPr sz="1800" spc="-10" dirty="0">
                <a:latin typeface="Calibri"/>
                <a:cs typeface="Calibri"/>
              </a:rPr>
              <a:t> </a:t>
            </a:r>
            <a:r>
              <a:rPr sz="1800" spc="-5" dirty="0">
                <a:latin typeface="Calibri"/>
                <a:cs typeface="Calibri"/>
              </a:rPr>
              <a:t>not</a:t>
            </a:r>
            <a:r>
              <a:rPr sz="1800" spc="5" dirty="0">
                <a:latin typeface="Calibri"/>
                <a:cs typeface="Calibri"/>
              </a:rPr>
              <a:t> </a:t>
            </a:r>
            <a:r>
              <a:rPr sz="1800" spc="-5" dirty="0">
                <a:latin typeface="Calibri"/>
                <a:cs typeface="Calibri"/>
              </a:rPr>
              <a:t>going</a:t>
            </a:r>
            <a:r>
              <a:rPr sz="1800" spc="15" dirty="0">
                <a:latin typeface="Calibri"/>
                <a:cs typeface="Calibri"/>
              </a:rPr>
              <a:t> </a:t>
            </a:r>
            <a:r>
              <a:rPr sz="1800" dirty="0">
                <a:latin typeface="Calibri"/>
                <a:cs typeface="Calibri"/>
              </a:rPr>
              <a:t>to</a:t>
            </a:r>
            <a:r>
              <a:rPr sz="1800" spc="5" dirty="0">
                <a:latin typeface="Calibri"/>
                <a:cs typeface="Calibri"/>
              </a:rPr>
              <a:t> </a:t>
            </a:r>
            <a:r>
              <a:rPr sz="1800" spc="-5" dirty="0">
                <a:latin typeface="Calibri"/>
                <a:cs typeface="Calibri"/>
              </a:rPr>
              <a:t>give </a:t>
            </a:r>
            <a:r>
              <a:rPr sz="1800" spc="-10" dirty="0">
                <a:latin typeface="Calibri"/>
                <a:cs typeface="Calibri"/>
              </a:rPr>
              <a:t>their</a:t>
            </a:r>
            <a:r>
              <a:rPr sz="1800" spc="20" dirty="0">
                <a:latin typeface="Calibri"/>
                <a:cs typeface="Calibri"/>
              </a:rPr>
              <a:t> </a:t>
            </a:r>
            <a:r>
              <a:rPr sz="1800" spc="-5" dirty="0">
                <a:latin typeface="Calibri"/>
                <a:cs typeface="Calibri"/>
              </a:rPr>
              <a:t>loans back</a:t>
            </a:r>
            <a:r>
              <a:rPr sz="1800" dirty="0">
                <a:latin typeface="Calibri"/>
                <a:cs typeface="Calibri"/>
              </a:rPr>
              <a:t> …</a:t>
            </a:r>
            <a:endParaRPr sz="1800">
              <a:latin typeface="Calibri"/>
              <a:cs typeface="Calibri"/>
            </a:endParaRPr>
          </a:p>
        </p:txBody>
      </p:sp>
      <p:sp>
        <p:nvSpPr>
          <p:cNvPr id="4" name="object 4"/>
          <p:cNvSpPr txBox="1"/>
          <p:nvPr/>
        </p:nvSpPr>
        <p:spPr>
          <a:xfrm>
            <a:off x="902004" y="7841360"/>
            <a:ext cx="5620385" cy="574040"/>
          </a:xfrm>
          <a:prstGeom prst="rect">
            <a:avLst/>
          </a:prstGeom>
        </p:spPr>
        <p:txBody>
          <a:bodyPr vert="horz" wrap="square" lIns="0" tIns="12700" rIns="0" bIns="0" rtlCol="0">
            <a:spAutoFit/>
          </a:bodyPr>
          <a:lstStyle/>
          <a:p>
            <a:pPr marL="12700">
              <a:lnSpc>
                <a:spcPct val="100000"/>
              </a:lnSpc>
              <a:spcBef>
                <a:spcPts val="100"/>
              </a:spcBef>
            </a:pPr>
            <a:r>
              <a:rPr sz="3600" u="heavy" spc="-5" dirty="0">
                <a:solidFill>
                  <a:srgbClr val="92D050"/>
                </a:solidFill>
                <a:uFill>
                  <a:solidFill>
                    <a:srgbClr val="92D050"/>
                  </a:solidFill>
                </a:uFill>
                <a:latin typeface="Calibri"/>
                <a:cs typeface="Calibri"/>
              </a:rPr>
              <a:t>Data</a:t>
            </a:r>
            <a:r>
              <a:rPr sz="3600" u="heavy" spc="-25" dirty="0">
                <a:solidFill>
                  <a:srgbClr val="92D050"/>
                </a:solidFill>
                <a:uFill>
                  <a:solidFill>
                    <a:srgbClr val="92D050"/>
                  </a:solidFill>
                </a:uFill>
                <a:latin typeface="Calibri"/>
                <a:cs typeface="Calibri"/>
              </a:rPr>
              <a:t> </a:t>
            </a:r>
            <a:r>
              <a:rPr sz="3600" u="heavy" spc="-10" dirty="0">
                <a:solidFill>
                  <a:srgbClr val="92D050"/>
                </a:solidFill>
                <a:uFill>
                  <a:solidFill>
                    <a:srgbClr val="92D050"/>
                  </a:solidFill>
                </a:uFill>
                <a:latin typeface="Calibri"/>
                <a:cs typeface="Calibri"/>
              </a:rPr>
              <a:t>Sources</a:t>
            </a:r>
            <a:r>
              <a:rPr sz="3600" u="heavy" spc="-5" dirty="0">
                <a:solidFill>
                  <a:srgbClr val="92D050"/>
                </a:solidFill>
                <a:uFill>
                  <a:solidFill>
                    <a:srgbClr val="92D050"/>
                  </a:solidFill>
                </a:uFill>
                <a:latin typeface="Calibri"/>
                <a:cs typeface="Calibri"/>
              </a:rPr>
              <a:t> and</a:t>
            </a:r>
            <a:r>
              <a:rPr sz="3600" u="heavy" spc="-20" dirty="0">
                <a:solidFill>
                  <a:srgbClr val="92D050"/>
                </a:solidFill>
                <a:uFill>
                  <a:solidFill>
                    <a:srgbClr val="92D050"/>
                  </a:solidFill>
                </a:uFill>
                <a:latin typeface="Calibri"/>
                <a:cs typeface="Calibri"/>
              </a:rPr>
              <a:t> </a:t>
            </a:r>
            <a:r>
              <a:rPr sz="3600" u="heavy" dirty="0">
                <a:solidFill>
                  <a:srgbClr val="92D050"/>
                </a:solidFill>
                <a:uFill>
                  <a:solidFill>
                    <a:srgbClr val="92D050"/>
                  </a:solidFill>
                </a:uFill>
                <a:latin typeface="Calibri"/>
                <a:cs typeface="Calibri"/>
              </a:rPr>
              <a:t>their</a:t>
            </a:r>
            <a:r>
              <a:rPr sz="3600" u="heavy" spc="-15" dirty="0">
                <a:solidFill>
                  <a:srgbClr val="92D050"/>
                </a:solidFill>
                <a:uFill>
                  <a:solidFill>
                    <a:srgbClr val="92D050"/>
                  </a:solidFill>
                </a:uFill>
                <a:latin typeface="Calibri"/>
                <a:cs typeface="Calibri"/>
              </a:rPr>
              <a:t> </a:t>
            </a:r>
            <a:r>
              <a:rPr sz="3600" u="heavy" spc="-5" dirty="0">
                <a:solidFill>
                  <a:srgbClr val="92D050"/>
                </a:solidFill>
                <a:uFill>
                  <a:solidFill>
                    <a:srgbClr val="92D050"/>
                  </a:solidFill>
                </a:uFill>
                <a:latin typeface="Calibri"/>
                <a:cs typeface="Calibri"/>
              </a:rPr>
              <a:t>format</a:t>
            </a:r>
            <a:endParaRPr sz="3600">
              <a:latin typeface="Calibri"/>
              <a:cs typeface="Calibri"/>
            </a:endParaRPr>
          </a:p>
        </p:txBody>
      </p:sp>
      <p:sp>
        <p:nvSpPr>
          <p:cNvPr id="5" name="object 5"/>
          <p:cNvSpPr txBox="1"/>
          <p:nvPr/>
        </p:nvSpPr>
        <p:spPr>
          <a:xfrm>
            <a:off x="1130604" y="8935973"/>
            <a:ext cx="3259454" cy="270510"/>
          </a:xfrm>
          <a:prstGeom prst="rect">
            <a:avLst/>
          </a:prstGeom>
        </p:spPr>
        <p:txBody>
          <a:bodyPr vert="horz" wrap="square" lIns="0" tIns="13335" rIns="0" bIns="0" rtlCol="0">
            <a:spAutoFit/>
          </a:bodyPr>
          <a:lstStyle/>
          <a:p>
            <a:pPr marL="241300" indent="-229235">
              <a:lnSpc>
                <a:spcPct val="100000"/>
              </a:lnSpc>
              <a:spcBef>
                <a:spcPts val="105"/>
              </a:spcBef>
              <a:buFont typeface="Symbol"/>
              <a:buChar char=""/>
              <a:tabLst>
                <a:tab pos="241300" algn="l"/>
                <a:tab pos="241935" algn="l"/>
              </a:tabLst>
            </a:pPr>
            <a:r>
              <a:rPr sz="1600" b="1" u="sng" dirty="0">
                <a:uFill>
                  <a:solidFill>
                    <a:srgbClr val="000000"/>
                  </a:solidFill>
                </a:uFill>
                <a:latin typeface="Calibri"/>
                <a:cs typeface="Calibri"/>
              </a:rPr>
              <a:t>data.csv</a:t>
            </a:r>
            <a:r>
              <a:rPr sz="1600" b="1" u="sng" spc="-5" dirty="0">
                <a:uFill>
                  <a:solidFill>
                    <a:srgbClr val="000000"/>
                  </a:solidFill>
                </a:uFill>
                <a:latin typeface="Calibri"/>
                <a:cs typeface="Calibri"/>
              </a:rPr>
              <a:t> </a:t>
            </a:r>
            <a:r>
              <a:rPr sz="1600" b="1" u="sng" spc="-10" dirty="0">
                <a:uFill>
                  <a:solidFill>
                    <a:srgbClr val="000000"/>
                  </a:solidFill>
                </a:uFill>
                <a:latin typeface="Calibri"/>
                <a:cs typeface="Calibri"/>
              </a:rPr>
              <a:t>file</a:t>
            </a:r>
            <a:r>
              <a:rPr sz="1600" b="1" u="sng" dirty="0">
                <a:uFill>
                  <a:solidFill>
                    <a:srgbClr val="000000"/>
                  </a:solidFill>
                </a:uFill>
                <a:latin typeface="Calibri"/>
                <a:cs typeface="Calibri"/>
              </a:rPr>
              <a:t> </a:t>
            </a:r>
            <a:r>
              <a:rPr sz="1600" b="1" u="sng" spc="-5" dirty="0">
                <a:uFill>
                  <a:solidFill>
                    <a:srgbClr val="000000"/>
                  </a:solidFill>
                </a:uFill>
                <a:latin typeface="Calibri"/>
                <a:cs typeface="Calibri"/>
              </a:rPr>
              <a:t>downloaded </a:t>
            </a:r>
            <a:r>
              <a:rPr sz="1600" b="1" u="sng" spc="-10" dirty="0">
                <a:uFill>
                  <a:solidFill>
                    <a:srgbClr val="000000"/>
                  </a:solidFill>
                </a:uFill>
                <a:latin typeface="Calibri"/>
                <a:cs typeface="Calibri"/>
              </a:rPr>
              <a:t>from</a:t>
            </a:r>
            <a:r>
              <a:rPr sz="1600" b="1" u="sng" dirty="0">
                <a:uFill>
                  <a:solidFill>
                    <a:srgbClr val="000000"/>
                  </a:solidFill>
                </a:uFill>
                <a:latin typeface="Calibri"/>
                <a:cs typeface="Calibri"/>
              </a:rPr>
              <a:t> PMT</a:t>
            </a:r>
            <a:endParaRPr sz="16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604" y="3676650"/>
            <a:ext cx="5278755"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Data</a:t>
            </a:r>
            <a:r>
              <a:rPr sz="3600" b="0" spc="-25" dirty="0">
                <a:latin typeface="Calibri"/>
                <a:cs typeface="Calibri"/>
              </a:rPr>
              <a:t> </a:t>
            </a:r>
            <a:r>
              <a:rPr sz="3600" b="0" spc="-5" dirty="0">
                <a:latin typeface="Calibri"/>
                <a:cs typeface="Calibri"/>
              </a:rPr>
              <a:t>Preprocessing</a:t>
            </a:r>
            <a:r>
              <a:rPr sz="3600" b="0" spc="-15" dirty="0">
                <a:latin typeface="Calibri"/>
                <a:cs typeface="Calibri"/>
              </a:rPr>
              <a:t> </a:t>
            </a:r>
            <a:r>
              <a:rPr sz="3600" b="0" dirty="0">
                <a:latin typeface="Calibri"/>
                <a:cs typeface="Calibri"/>
              </a:rPr>
              <a:t>and</a:t>
            </a:r>
            <a:r>
              <a:rPr sz="3600" b="0" spc="-25" dirty="0">
                <a:latin typeface="Calibri"/>
                <a:cs typeface="Calibri"/>
              </a:rPr>
              <a:t> </a:t>
            </a:r>
            <a:r>
              <a:rPr sz="3600" b="0" spc="-5" dirty="0">
                <a:latin typeface="Calibri"/>
                <a:cs typeface="Calibri"/>
              </a:rPr>
              <a:t>EDA</a:t>
            </a:r>
            <a:endParaRPr sz="3600">
              <a:latin typeface="Calibri"/>
              <a:cs typeface="Calibri"/>
            </a:endParaRPr>
          </a:p>
        </p:txBody>
      </p:sp>
      <p:sp>
        <p:nvSpPr>
          <p:cNvPr id="3" name="object 3"/>
          <p:cNvSpPr txBox="1"/>
          <p:nvPr/>
        </p:nvSpPr>
        <p:spPr>
          <a:xfrm>
            <a:off x="944676" y="4752847"/>
            <a:ext cx="5212080" cy="971550"/>
          </a:xfrm>
          <a:prstGeom prst="rect">
            <a:avLst/>
          </a:prstGeom>
        </p:spPr>
        <p:txBody>
          <a:bodyPr vert="horz" wrap="square" lIns="0" tIns="13970" rIns="0" bIns="0" rtlCol="0">
            <a:spAutoFit/>
          </a:bodyPr>
          <a:lstStyle/>
          <a:p>
            <a:pPr marL="12700">
              <a:lnSpc>
                <a:spcPct val="100000"/>
              </a:lnSpc>
              <a:spcBef>
                <a:spcPts val="110"/>
              </a:spcBef>
            </a:pPr>
            <a:r>
              <a:rPr sz="1500" spc="5" dirty="0">
                <a:latin typeface="Calibri"/>
                <a:cs typeface="Calibri"/>
              </a:rPr>
              <a:t>The</a:t>
            </a:r>
            <a:r>
              <a:rPr sz="1500" spc="-20" dirty="0">
                <a:latin typeface="Calibri"/>
                <a:cs typeface="Calibri"/>
              </a:rPr>
              <a:t> </a:t>
            </a:r>
            <a:r>
              <a:rPr sz="1500" spc="-5" dirty="0">
                <a:latin typeface="Calibri"/>
                <a:cs typeface="Calibri"/>
              </a:rPr>
              <a:t>steps</a:t>
            </a:r>
            <a:r>
              <a:rPr sz="1500" dirty="0">
                <a:latin typeface="Calibri"/>
                <a:cs typeface="Calibri"/>
              </a:rPr>
              <a:t> </a:t>
            </a:r>
            <a:r>
              <a:rPr sz="1500" spc="-5" dirty="0">
                <a:latin typeface="Calibri"/>
                <a:cs typeface="Calibri"/>
              </a:rPr>
              <a:t>followed</a:t>
            </a:r>
            <a:r>
              <a:rPr sz="1500" spc="-10" dirty="0">
                <a:latin typeface="Calibri"/>
                <a:cs typeface="Calibri"/>
              </a:rPr>
              <a:t> </a:t>
            </a:r>
            <a:r>
              <a:rPr sz="1500" spc="-5" dirty="0">
                <a:latin typeface="Calibri"/>
                <a:cs typeface="Calibri"/>
              </a:rPr>
              <a:t>for </a:t>
            </a:r>
            <a:r>
              <a:rPr sz="1500" spc="5" dirty="0">
                <a:latin typeface="Calibri"/>
                <a:cs typeface="Calibri"/>
              </a:rPr>
              <a:t>the</a:t>
            </a:r>
            <a:r>
              <a:rPr sz="1500" spc="-20" dirty="0">
                <a:latin typeface="Calibri"/>
                <a:cs typeface="Calibri"/>
              </a:rPr>
              <a:t> </a:t>
            </a:r>
            <a:r>
              <a:rPr sz="1500" spc="-5" dirty="0">
                <a:latin typeface="Calibri"/>
                <a:cs typeface="Calibri"/>
              </a:rPr>
              <a:t>cleaning</a:t>
            </a:r>
            <a:r>
              <a:rPr sz="1500" dirty="0">
                <a:latin typeface="Calibri"/>
                <a:cs typeface="Calibri"/>
              </a:rPr>
              <a:t> and</a:t>
            </a:r>
            <a:r>
              <a:rPr sz="1500" spc="-35" dirty="0">
                <a:latin typeface="Calibri"/>
                <a:cs typeface="Calibri"/>
              </a:rPr>
              <a:t> </a:t>
            </a:r>
            <a:r>
              <a:rPr sz="1500" spc="5" dirty="0">
                <a:latin typeface="Calibri"/>
                <a:cs typeface="Calibri"/>
              </a:rPr>
              <a:t>EDA</a:t>
            </a:r>
            <a:r>
              <a:rPr sz="1500" spc="-15" dirty="0">
                <a:latin typeface="Calibri"/>
                <a:cs typeface="Calibri"/>
              </a:rPr>
              <a:t> </a:t>
            </a:r>
            <a:r>
              <a:rPr sz="1500" dirty="0">
                <a:latin typeface="Calibri"/>
                <a:cs typeface="Calibri"/>
              </a:rPr>
              <a:t>of</a:t>
            </a:r>
            <a:r>
              <a:rPr sz="1500" spc="-10" dirty="0">
                <a:latin typeface="Calibri"/>
                <a:cs typeface="Calibri"/>
              </a:rPr>
              <a:t> </a:t>
            </a:r>
            <a:r>
              <a:rPr sz="1500" spc="5" dirty="0">
                <a:latin typeface="Calibri"/>
                <a:cs typeface="Calibri"/>
              </a:rPr>
              <a:t>the</a:t>
            </a:r>
            <a:r>
              <a:rPr sz="1500" spc="-20" dirty="0">
                <a:latin typeface="Calibri"/>
                <a:cs typeface="Calibri"/>
              </a:rPr>
              <a:t> </a:t>
            </a:r>
            <a:r>
              <a:rPr sz="1500" spc="5" dirty="0">
                <a:latin typeface="Calibri"/>
                <a:cs typeface="Calibri"/>
              </a:rPr>
              <a:t>data:-</a:t>
            </a:r>
            <a:endParaRPr sz="1500">
              <a:latin typeface="Calibri"/>
              <a:cs typeface="Calibri"/>
            </a:endParaRPr>
          </a:p>
          <a:p>
            <a:pPr>
              <a:lnSpc>
                <a:spcPct val="100000"/>
              </a:lnSpc>
            </a:pPr>
            <a:endParaRPr sz="1500">
              <a:latin typeface="Calibri"/>
              <a:cs typeface="Calibri"/>
            </a:endParaRPr>
          </a:p>
          <a:p>
            <a:pPr>
              <a:lnSpc>
                <a:spcPct val="100000"/>
              </a:lnSpc>
              <a:spcBef>
                <a:spcPts val="55"/>
              </a:spcBef>
            </a:pPr>
            <a:endParaRPr sz="1500">
              <a:latin typeface="Calibri"/>
              <a:cs typeface="Calibri"/>
            </a:endParaRPr>
          </a:p>
          <a:p>
            <a:pPr marL="57785">
              <a:lnSpc>
                <a:spcPct val="100000"/>
              </a:lnSpc>
            </a:pPr>
            <a:r>
              <a:rPr sz="1600" dirty="0">
                <a:latin typeface="Calibri"/>
                <a:cs typeface="Calibri"/>
              </a:rPr>
              <a:t>1)</a:t>
            </a:r>
            <a:r>
              <a:rPr sz="1600" spc="135" dirty="0">
                <a:latin typeface="Calibri"/>
                <a:cs typeface="Calibri"/>
              </a:rPr>
              <a:t> </a:t>
            </a:r>
            <a:r>
              <a:rPr sz="1500" dirty="0">
                <a:latin typeface="Calibri"/>
                <a:cs typeface="Calibri"/>
              </a:rPr>
              <a:t>FIRST</a:t>
            </a:r>
            <a:r>
              <a:rPr sz="1500" spc="-15" dirty="0">
                <a:latin typeface="Calibri"/>
                <a:cs typeface="Calibri"/>
              </a:rPr>
              <a:t> </a:t>
            </a:r>
            <a:r>
              <a:rPr sz="1500" spc="5" dirty="0">
                <a:latin typeface="Calibri"/>
                <a:cs typeface="Calibri"/>
              </a:rPr>
              <a:t>WE </a:t>
            </a:r>
            <a:r>
              <a:rPr sz="1500" spc="-5" dirty="0">
                <a:latin typeface="Calibri"/>
                <a:cs typeface="Calibri"/>
              </a:rPr>
              <a:t>ANALYSE</a:t>
            </a:r>
            <a:r>
              <a:rPr sz="1500" spc="-25" dirty="0">
                <a:latin typeface="Calibri"/>
                <a:cs typeface="Calibri"/>
              </a:rPr>
              <a:t> </a:t>
            </a:r>
            <a:r>
              <a:rPr sz="1500" dirty="0">
                <a:latin typeface="Calibri"/>
                <a:cs typeface="Calibri"/>
              </a:rPr>
              <a:t>THE</a:t>
            </a:r>
            <a:r>
              <a:rPr sz="1500" spc="-20" dirty="0">
                <a:latin typeface="Calibri"/>
                <a:cs typeface="Calibri"/>
              </a:rPr>
              <a:t> </a:t>
            </a:r>
            <a:r>
              <a:rPr sz="1500" dirty="0">
                <a:latin typeface="Calibri"/>
                <a:cs typeface="Calibri"/>
              </a:rPr>
              <a:t>DATA</a:t>
            </a:r>
            <a:r>
              <a:rPr sz="1500" spc="-15" dirty="0">
                <a:latin typeface="Calibri"/>
                <a:cs typeface="Calibri"/>
              </a:rPr>
              <a:t> BY</a:t>
            </a:r>
            <a:r>
              <a:rPr sz="1500" spc="5" dirty="0">
                <a:latin typeface="Calibri"/>
                <a:cs typeface="Calibri"/>
              </a:rPr>
              <a:t> </a:t>
            </a:r>
            <a:r>
              <a:rPr sz="1500" spc="-5" dirty="0">
                <a:latin typeface="Calibri"/>
                <a:cs typeface="Calibri"/>
              </a:rPr>
              <a:t>SIMPLY</a:t>
            </a:r>
            <a:r>
              <a:rPr sz="1500" dirty="0">
                <a:latin typeface="Calibri"/>
                <a:cs typeface="Calibri"/>
              </a:rPr>
              <a:t> </a:t>
            </a:r>
            <a:r>
              <a:rPr sz="1500" spc="-5" dirty="0">
                <a:latin typeface="Calibri"/>
                <a:cs typeface="Calibri"/>
              </a:rPr>
              <a:t>DATA.INFO()</a:t>
            </a:r>
            <a:r>
              <a:rPr sz="1500" spc="-30" dirty="0">
                <a:latin typeface="Calibri"/>
                <a:cs typeface="Calibri"/>
              </a:rPr>
              <a:t> </a:t>
            </a:r>
            <a:r>
              <a:rPr sz="1500" dirty="0">
                <a:latin typeface="Calibri"/>
                <a:cs typeface="Calibri"/>
              </a:rPr>
              <a:t>METHOD</a:t>
            </a:r>
            <a:endParaRPr sz="1500">
              <a:latin typeface="Calibri"/>
              <a:cs typeface="Calibri"/>
            </a:endParaRPr>
          </a:p>
        </p:txBody>
      </p:sp>
      <p:sp>
        <p:nvSpPr>
          <p:cNvPr id="4" name="object 4"/>
          <p:cNvSpPr txBox="1"/>
          <p:nvPr/>
        </p:nvSpPr>
        <p:spPr>
          <a:xfrm>
            <a:off x="990396" y="5731509"/>
            <a:ext cx="1330325" cy="255904"/>
          </a:xfrm>
          <a:prstGeom prst="rect">
            <a:avLst/>
          </a:prstGeom>
        </p:spPr>
        <p:txBody>
          <a:bodyPr vert="horz" wrap="square" lIns="0" tIns="1270" rIns="0" bIns="0" rtlCol="0">
            <a:spAutoFit/>
          </a:bodyPr>
          <a:lstStyle/>
          <a:p>
            <a:pPr marL="12700">
              <a:lnSpc>
                <a:spcPct val="100000"/>
              </a:lnSpc>
              <a:spcBef>
                <a:spcPts val="10"/>
              </a:spcBef>
            </a:pPr>
            <a:r>
              <a:rPr sz="1600" dirty="0">
                <a:latin typeface="Calibri"/>
                <a:cs typeface="Calibri"/>
              </a:rPr>
              <a:t>2)</a:t>
            </a:r>
            <a:r>
              <a:rPr sz="1600" spc="105" dirty="0">
                <a:latin typeface="Calibri"/>
                <a:cs typeface="Calibri"/>
              </a:rPr>
              <a:t> </a:t>
            </a:r>
            <a:r>
              <a:rPr sz="1500" dirty="0">
                <a:latin typeface="Calibri"/>
                <a:cs typeface="Calibri"/>
              </a:rPr>
              <a:t>Then</a:t>
            </a:r>
            <a:r>
              <a:rPr sz="1500" spc="-25" dirty="0">
                <a:latin typeface="Calibri"/>
                <a:cs typeface="Calibri"/>
              </a:rPr>
              <a:t> </a:t>
            </a:r>
            <a:r>
              <a:rPr sz="1500" spc="5" dirty="0">
                <a:latin typeface="Calibri"/>
                <a:cs typeface="Calibri"/>
              </a:rPr>
              <a:t>we</a:t>
            </a:r>
            <a:r>
              <a:rPr sz="1500" spc="-30" dirty="0">
                <a:latin typeface="Calibri"/>
                <a:cs typeface="Calibri"/>
              </a:rPr>
              <a:t> </a:t>
            </a:r>
            <a:r>
              <a:rPr sz="1500" spc="-5" dirty="0">
                <a:latin typeface="Calibri"/>
                <a:cs typeface="Calibri"/>
              </a:rPr>
              <a:t>used</a:t>
            </a:r>
            <a:endParaRPr sz="1500">
              <a:latin typeface="Calibri"/>
              <a:cs typeface="Calibri"/>
            </a:endParaRPr>
          </a:p>
        </p:txBody>
      </p:sp>
      <p:sp>
        <p:nvSpPr>
          <p:cNvPr id="5" name="object 5"/>
          <p:cNvSpPr txBox="1"/>
          <p:nvPr/>
        </p:nvSpPr>
        <p:spPr>
          <a:xfrm>
            <a:off x="2350897" y="5743904"/>
            <a:ext cx="1076325" cy="244475"/>
          </a:xfrm>
          <a:prstGeom prst="rect">
            <a:avLst/>
          </a:prstGeom>
          <a:solidFill>
            <a:srgbClr val="FFFF00"/>
          </a:solidFill>
        </p:spPr>
        <p:txBody>
          <a:bodyPr vert="horz" wrap="square" lIns="0" tIns="1905" rIns="0" bIns="0" rtlCol="0">
            <a:spAutoFit/>
          </a:bodyPr>
          <a:lstStyle/>
          <a:p>
            <a:pPr>
              <a:lnSpc>
                <a:spcPct val="100000"/>
              </a:lnSpc>
              <a:spcBef>
                <a:spcPts val="15"/>
              </a:spcBef>
            </a:pPr>
            <a:r>
              <a:rPr sz="1500" spc="5" dirty="0">
                <a:latin typeface="Calibri"/>
                <a:cs typeface="Calibri"/>
              </a:rPr>
              <a:t>Drop</a:t>
            </a:r>
            <a:r>
              <a:rPr sz="1500" spc="-65" dirty="0">
                <a:latin typeface="Calibri"/>
                <a:cs typeface="Calibri"/>
              </a:rPr>
              <a:t> </a:t>
            </a:r>
            <a:r>
              <a:rPr sz="1500" spc="-5" dirty="0">
                <a:latin typeface="Calibri"/>
                <a:cs typeface="Calibri"/>
              </a:rPr>
              <a:t>function</a:t>
            </a:r>
            <a:endParaRPr sz="1500">
              <a:latin typeface="Calibri"/>
              <a:cs typeface="Calibri"/>
            </a:endParaRPr>
          </a:p>
        </p:txBody>
      </p:sp>
      <p:sp>
        <p:nvSpPr>
          <p:cNvPr id="6" name="object 6"/>
          <p:cNvSpPr txBox="1"/>
          <p:nvPr/>
        </p:nvSpPr>
        <p:spPr>
          <a:xfrm>
            <a:off x="3457194" y="5731509"/>
            <a:ext cx="2669540" cy="255904"/>
          </a:xfrm>
          <a:prstGeom prst="rect">
            <a:avLst/>
          </a:prstGeom>
        </p:spPr>
        <p:txBody>
          <a:bodyPr vert="horz" wrap="square" lIns="0" tIns="13970" rIns="0" bIns="0" rtlCol="0">
            <a:spAutoFit/>
          </a:bodyPr>
          <a:lstStyle/>
          <a:p>
            <a:pPr marL="12700">
              <a:lnSpc>
                <a:spcPct val="100000"/>
              </a:lnSpc>
              <a:spcBef>
                <a:spcPts val="110"/>
              </a:spcBef>
            </a:pPr>
            <a:r>
              <a:rPr sz="1500" spc="-5" dirty="0">
                <a:latin typeface="Calibri"/>
                <a:cs typeface="Calibri"/>
              </a:rPr>
              <a:t>for</a:t>
            </a:r>
            <a:r>
              <a:rPr sz="1500" spc="-10" dirty="0">
                <a:latin typeface="Calibri"/>
                <a:cs typeface="Calibri"/>
              </a:rPr>
              <a:t> </a:t>
            </a:r>
            <a:r>
              <a:rPr sz="1500" spc="-5" dirty="0">
                <a:latin typeface="Calibri"/>
                <a:cs typeface="Calibri"/>
              </a:rPr>
              <a:t>delete</a:t>
            </a:r>
            <a:r>
              <a:rPr sz="1500" spc="-20" dirty="0">
                <a:latin typeface="Calibri"/>
                <a:cs typeface="Calibri"/>
              </a:rPr>
              <a:t> </a:t>
            </a:r>
            <a:r>
              <a:rPr sz="1500" spc="-5" dirty="0">
                <a:latin typeface="Calibri"/>
                <a:cs typeface="Calibri"/>
              </a:rPr>
              <a:t>some</a:t>
            </a:r>
            <a:r>
              <a:rPr sz="1500" spc="-20" dirty="0">
                <a:latin typeface="Calibri"/>
                <a:cs typeface="Calibri"/>
              </a:rPr>
              <a:t> </a:t>
            </a:r>
            <a:r>
              <a:rPr sz="1500" spc="-5" dirty="0">
                <a:latin typeface="Calibri"/>
                <a:cs typeface="Calibri"/>
              </a:rPr>
              <a:t>columns</a:t>
            </a:r>
            <a:r>
              <a:rPr sz="1500" dirty="0">
                <a:latin typeface="Calibri"/>
                <a:cs typeface="Calibri"/>
              </a:rPr>
              <a:t> from</a:t>
            </a:r>
            <a:r>
              <a:rPr sz="1500" spc="-20" dirty="0">
                <a:latin typeface="Calibri"/>
                <a:cs typeface="Calibri"/>
              </a:rPr>
              <a:t> </a:t>
            </a:r>
            <a:r>
              <a:rPr sz="1500" spc="5" dirty="0">
                <a:latin typeface="Calibri"/>
                <a:cs typeface="Calibri"/>
              </a:rPr>
              <a:t>the</a:t>
            </a:r>
            <a:endParaRPr sz="1500">
              <a:latin typeface="Calibri"/>
              <a:cs typeface="Calibri"/>
            </a:endParaRPr>
          </a:p>
        </p:txBody>
      </p:sp>
      <p:sp>
        <p:nvSpPr>
          <p:cNvPr id="7" name="object 7"/>
          <p:cNvSpPr txBox="1"/>
          <p:nvPr/>
        </p:nvSpPr>
        <p:spPr>
          <a:xfrm>
            <a:off x="990396" y="5963103"/>
            <a:ext cx="5624830" cy="1817370"/>
          </a:xfrm>
          <a:prstGeom prst="rect">
            <a:avLst/>
          </a:prstGeom>
        </p:spPr>
        <p:txBody>
          <a:bodyPr vert="horz" wrap="square" lIns="0" tIns="32384" rIns="0" bIns="0" rtlCol="0">
            <a:spAutoFit/>
          </a:bodyPr>
          <a:lstStyle/>
          <a:p>
            <a:pPr marL="241300" algn="just">
              <a:lnSpc>
                <a:spcPct val="100000"/>
              </a:lnSpc>
              <a:spcBef>
                <a:spcPts val="254"/>
              </a:spcBef>
            </a:pPr>
            <a:r>
              <a:rPr sz="1500" dirty="0">
                <a:latin typeface="Calibri"/>
                <a:cs typeface="Calibri"/>
              </a:rPr>
              <a:t>dataset</a:t>
            </a:r>
            <a:r>
              <a:rPr sz="1500" spc="-10" dirty="0">
                <a:latin typeface="Calibri"/>
                <a:cs typeface="Calibri"/>
              </a:rPr>
              <a:t> </a:t>
            </a:r>
            <a:r>
              <a:rPr sz="1500" spc="-5" dirty="0">
                <a:latin typeface="Calibri"/>
                <a:cs typeface="Calibri"/>
              </a:rPr>
              <a:t>which</a:t>
            </a:r>
            <a:r>
              <a:rPr sz="1500" spc="-10" dirty="0">
                <a:latin typeface="Calibri"/>
                <a:cs typeface="Calibri"/>
              </a:rPr>
              <a:t> </a:t>
            </a:r>
            <a:r>
              <a:rPr sz="1500" spc="-5" dirty="0">
                <a:latin typeface="Calibri"/>
                <a:cs typeface="Calibri"/>
              </a:rPr>
              <a:t>having</a:t>
            </a:r>
            <a:r>
              <a:rPr sz="1500" spc="5" dirty="0">
                <a:latin typeface="Calibri"/>
                <a:cs typeface="Calibri"/>
              </a:rPr>
              <a:t> </a:t>
            </a:r>
            <a:r>
              <a:rPr sz="1500" spc="-5" dirty="0">
                <a:latin typeface="Calibri"/>
                <a:cs typeface="Calibri"/>
              </a:rPr>
              <a:t>some</a:t>
            </a:r>
            <a:r>
              <a:rPr sz="1500" spc="-15" dirty="0">
                <a:latin typeface="Calibri"/>
                <a:cs typeface="Calibri"/>
              </a:rPr>
              <a:t> </a:t>
            </a:r>
            <a:r>
              <a:rPr sz="1500" spc="5" dirty="0">
                <a:latin typeface="Calibri"/>
                <a:cs typeface="Calibri"/>
              </a:rPr>
              <a:t>IDS</a:t>
            </a:r>
            <a:r>
              <a:rPr sz="1500" dirty="0">
                <a:latin typeface="Calibri"/>
                <a:cs typeface="Calibri"/>
              </a:rPr>
              <a:t> </a:t>
            </a:r>
            <a:r>
              <a:rPr sz="1500" spc="-10" dirty="0">
                <a:latin typeface="Calibri"/>
                <a:cs typeface="Calibri"/>
              </a:rPr>
              <a:t>and</a:t>
            </a:r>
            <a:r>
              <a:rPr sz="1500" dirty="0">
                <a:latin typeface="Calibri"/>
                <a:cs typeface="Calibri"/>
              </a:rPr>
              <a:t> </a:t>
            </a:r>
            <a:r>
              <a:rPr sz="1500" spc="-5" dirty="0">
                <a:latin typeface="Calibri"/>
                <a:cs typeface="Calibri"/>
              </a:rPr>
              <a:t>(ex-</a:t>
            </a:r>
            <a:r>
              <a:rPr sz="1500" spc="-15" dirty="0">
                <a:latin typeface="Calibri"/>
                <a:cs typeface="Calibri"/>
              </a:rPr>
              <a:t> </a:t>
            </a:r>
            <a:r>
              <a:rPr sz="1500" dirty="0">
                <a:latin typeface="Calibri"/>
                <a:cs typeface="Calibri"/>
              </a:rPr>
              <a:t>Unnamed:0)</a:t>
            </a:r>
            <a:endParaRPr sz="1500">
              <a:latin typeface="Calibri"/>
              <a:cs typeface="Calibri"/>
            </a:endParaRPr>
          </a:p>
          <a:p>
            <a:pPr marL="241300" indent="-229235" algn="just">
              <a:lnSpc>
                <a:spcPct val="100000"/>
              </a:lnSpc>
              <a:spcBef>
                <a:spcPts val="165"/>
              </a:spcBef>
              <a:buSzPct val="106666"/>
              <a:buAutoNum type="arabicParenR" startAt="3"/>
              <a:tabLst>
                <a:tab pos="241935" algn="l"/>
              </a:tabLst>
            </a:pPr>
            <a:r>
              <a:rPr sz="1500" dirty="0">
                <a:latin typeface="Calibri"/>
                <a:cs typeface="Calibri"/>
              </a:rPr>
              <a:t>Then</a:t>
            </a:r>
            <a:r>
              <a:rPr sz="1500" spc="-10" dirty="0">
                <a:latin typeface="Calibri"/>
                <a:cs typeface="Calibri"/>
              </a:rPr>
              <a:t> </a:t>
            </a:r>
            <a:r>
              <a:rPr sz="1500" spc="5" dirty="0">
                <a:latin typeface="Calibri"/>
                <a:cs typeface="Calibri"/>
              </a:rPr>
              <a:t>we</a:t>
            </a:r>
            <a:r>
              <a:rPr sz="1500" spc="-15" dirty="0">
                <a:latin typeface="Calibri"/>
                <a:cs typeface="Calibri"/>
              </a:rPr>
              <a:t> </a:t>
            </a:r>
            <a:r>
              <a:rPr sz="1500" spc="-5" dirty="0">
                <a:latin typeface="Calibri"/>
                <a:cs typeface="Calibri"/>
              </a:rPr>
              <a:t>manipulate</a:t>
            </a:r>
            <a:r>
              <a:rPr sz="1500" spc="-15" dirty="0">
                <a:latin typeface="Calibri"/>
                <a:cs typeface="Calibri"/>
              </a:rPr>
              <a:t> </a:t>
            </a:r>
            <a:r>
              <a:rPr sz="1500" spc="5" dirty="0">
                <a:latin typeface="Calibri"/>
                <a:cs typeface="Calibri"/>
              </a:rPr>
              <a:t>the</a:t>
            </a:r>
            <a:r>
              <a:rPr sz="1500" spc="-20" dirty="0">
                <a:latin typeface="Calibri"/>
                <a:cs typeface="Calibri"/>
              </a:rPr>
              <a:t> </a:t>
            </a:r>
            <a:r>
              <a:rPr sz="1500" spc="-5" dirty="0">
                <a:latin typeface="Calibri"/>
                <a:cs typeface="Calibri"/>
              </a:rPr>
              <a:t>Dates</a:t>
            </a:r>
            <a:r>
              <a:rPr sz="1500" dirty="0">
                <a:latin typeface="Calibri"/>
                <a:cs typeface="Calibri"/>
              </a:rPr>
              <a:t> and</a:t>
            </a:r>
            <a:r>
              <a:rPr sz="1500" spc="-10" dirty="0">
                <a:latin typeface="Calibri"/>
                <a:cs typeface="Calibri"/>
              </a:rPr>
              <a:t> make</a:t>
            </a:r>
            <a:r>
              <a:rPr sz="1500" spc="-15" dirty="0">
                <a:latin typeface="Calibri"/>
                <a:cs typeface="Calibri"/>
              </a:rPr>
              <a:t> </a:t>
            </a:r>
            <a:r>
              <a:rPr sz="1500" spc="-5" dirty="0">
                <a:latin typeface="Calibri"/>
                <a:cs typeface="Calibri"/>
              </a:rPr>
              <a:t>it</a:t>
            </a:r>
            <a:r>
              <a:rPr sz="1500" dirty="0">
                <a:latin typeface="Calibri"/>
                <a:cs typeface="Calibri"/>
              </a:rPr>
              <a:t> </a:t>
            </a:r>
            <a:r>
              <a:rPr sz="1500" spc="-5" dirty="0">
                <a:latin typeface="Calibri"/>
                <a:cs typeface="Calibri"/>
              </a:rPr>
              <a:t>for </a:t>
            </a:r>
            <a:r>
              <a:rPr sz="1500" dirty="0">
                <a:latin typeface="Calibri"/>
                <a:cs typeface="Calibri"/>
              </a:rPr>
              <a:t>machine</a:t>
            </a:r>
            <a:r>
              <a:rPr sz="1500" spc="-15" dirty="0">
                <a:latin typeface="Calibri"/>
                <a:cs typeface="Calibri"/>
              </a:rPr>
              <a:t> </a:t>
            </a:r>
            <a:r>
              <a:rPr sz="1500" dirty="0">
                <a:latin typeface="Calibri"/>
                <a:cs typeface="Calibri"/>
              </a:rPr>
              <a:t>usable</a:t>
            </a:r>
            <a:endParaRPr sz="1500">
              <a:latin typeface="Calibri"/>
              <a:cs typeface="Calibri"/>
            </a:endParaRPr>
          </a:p>
          <a:p>
            <a:pPr marL="241300" marR="113664" indent="-229235" algn="just">
              <a:lnSpc>
                <a:spcPct val="108600"/>
              </a:lnSpc>
              <a:buSzPct val="106666"/>
              <a:buAutoNum type="arabicParenR" startAt="3"/>
              <a:tabLst>
                <a:tab pos="241935" algn="l"/>
              </a:tabLst>
            </a:pPr>
            <a:r>
              <a:rPr sz="1500" dirty="0">
                <a:latin typeface="Calibri"/>
                <a:cs typeface="Calibri"/>
              </a:rPr>
              <a:t>Then </a:t>
            </a:r>
            <a:r>
              <a:rPr sz="1500" spc="5" dirty="0">
                <a:latin typeface="Calibri"/>
                <a:cs typeface="Calibri"/>
              </a:rPr>
              <a:t>we </a:t>
            </a:r>
            <a:r>
              <a:rPr sz="1500" spc="-5" dirty="0">
                <a:latin typeface="Calibri"/>
                <a:cs typeface="Calibri"/>
              </a:rPr>
              <a:t>analyse </a:t>
            </a:r>
            <a:r>
              <a:rPr sz="1500" spc="5" dirty="0">
                <a:latin typeface="Calibri"/>
                <a:cs typeface="Calibri"/>
              </a:rPr>
              <a:t>the </a:t>
            </a:r>
            <a:r>
              <a:rPr sz="1500" dirty="0">
                <a:latin typeface="Calibri"/>
                <a:cs typeface="Calibri"/>
              </a:rPr>
              <a:t>data with </a:t>
            </a:r>
            <a:r>
              <a:rPr sz="1500" spc="-5" dirty="0">
                <a:latin typeface="Calibri"/>
                <a:cs typeface="Calibri"/>
              </a:rPr>
              <a:t>Barplot visualization techniques </a:t>
            </a:r>
            <a:r>
              <a:rPr sz="1500" dirty="0">
                <a:latin typeface="Calibri"/>
                <a:cs typeface="Calibri"/>
              </a:rPr>
              <a:t>with </a:t>
            </a:r>
            <a:r>
              <a:rPr sz="1500" spc="-325" dirty="0">
                <a:latin typeface="Calibri"/>
                <a:cs typeface="Calibri"/>
              </a:rPr>
              <a:t> </a:t>
            </a:r>
            <a:r>
              <a:rPr sz="1500" spc="-5" dirty="0">
                <a:latin typeface="Calibri"/>
                <a:cs typeface="Calibri"/>
              </a:rPr>
              <a:t>label </a:t>
            </a:r>
            <a:r>
              <a:rPr sz="1500" dirty="0">
                <a:latin typeface="Calibri"/>
                <a:cs typeface="Calibri"/>
              </a:rPr>
              <a:t>on </a:t>
            </a:r>
            <a:r>
              <a:rPr sz="1500" spc="5" dirty="0">
                <a:latin typeface="Calibri"/>
                <a:cs typeface="Calibri"/>
              </a:rPr>
              <a:t>x </a:t>
            </a:r>
            <a:r>
              <a:rPr sz="1500" spc="-5" dirty="0">
                <a:latin typeface="Calibri"/>
                <a:cs typeface="Calibri"/>
              </a:rPr>
              <a:t>axis </a:t>
            </a:r>
            <a:r>
              <a:rPr sz="1500" dirty="0">
                <a:latin typeface="Calibri"/>
                <a:cs typeface="Calibri"/>
              </a:rPr>
              <a:t>by which </a:t>
            </a:r>
            <a:r>
              <a:rPr sz="1500" spc="-5" dirty="0">
                <a:latin typeface="Calibri"/>
                <a:cs typeface="Calibri"/>
              </a:rPr>
              <a:t>it is easy </a:t>
            </a:r>
            <a:r>
              <a:rPr sz="1500" spc="5" dirty="0">
                <a:latin typeface="Calibri"/>
                <a:cs typeface="Calibri"/>
              </a:rPr>
              <a:t>to </a:t>
            </a:r>
            <a:r>
              <a:rPr sz="1500" spc="-5" dirty="0">
                <a:latin typeface="Calibri"/>
                <a:cs typeface="Calibri"/>
              </a:rPr>
              <a:t>interpret </a:t>
            </a:r>
            <a:r>
              <a:rPr sz="1500" spc="5" dirty="0">
                <a:latin typeface="Calibri"/>
                <a:cs typeface="Calibri"/>
              </a:rPr>
              <a:t>the </a:t>
            </a:r>
            <a:r>
              <a:rPr sz="1500" dirty="0">
                <a:latin typeface="Calibri"/>
                <a:cs typeface="Calibri"/>
              </a:rPr>
              <a:t>dat </a:t>
            </a:r>
            <a:r>
              <a:rPr sz="1500" spc="-5" dirty="0">
                <a:latin typeface="Calibri"/>
                <a:cs typeface="Calibri"/>
              </a:rPr>
              <a:t>which types </a:t>
            </a:r>
            <a:r>
              <a:rPr sz="1500" dirty="0">
                <a:latin typeface="Calibri"/>
                <a:cs typeface="Calibri"/>
              </a:rPr>
              <a:t>of </a:t>
            </a:r>
            <a:r>
              <a:rPr sz="1500" spc="5" dirty="0">
                <a:latin typeface="Calibri"/>
                <a:cs typeface="Calibri"/>
              </a:rPr>
              <a:t> </a:t>
            </a:r>
            <a:r>
              <a:rPr sz="1500" spc="-5" dirty="0">
                <a:latin typeface="Calibri"/>
                <a:cs typeface="Calibri"/>
              </a:rPr>
              <a:t>people</a:t>
            </a:r>
            <a:r>
              <a:rPr sz="1500" spc="-15" dirty="0">
                <a:latin typeface="Calibri"/>
                <a:cs typeface="Calibri"/>
              </a:rPr>
              <a:t> </a:t>
            </a:r>
            <a:r>
              <a:rPr sz="1500" spc="5" dirty="0">
                <a:latin typeface="Calibri"/>
                <a:cs typeface="Calibri"/>
              </a:rPr>
              <a:t>are</a:t>
            </a:r>
            <a:r>
              <a:rPr sz="1500" spc="-20" dirty="0">
                <a:latin typeface="Calibri"/>
                <a:cs typeface="Calibri"/>
              </a:rPr>
              <a:t> </a:t>
            </a:r>
            <a:r>
              <a:rPr sz="1500" spc="-5" dirty="0">
                <a:latin typeface="Calibri"/>
                <a:cs typeface="Calibri"/>
              </a:rPr>
              <a:t>defaulters</a:t>
            </a:r>
            <a:r>
              <a:rPr sz="1500" dirty="0">
                <a:latin typeface="Calibri"/>
                <a:cs typeface="Calibri"/>
              </a:rPr>
              <a:t> or</a:t>
            </a:r>
            <a:r>
              <a:rPr sz="1500" spc="-5" dirty="0">
                <a:latin typeface="Calibri"/>
                <a:cs typeface="Calibri"/>
              </a:rPr>
              <a:t> </a:t>
            </a:r>
            <a:r>
              <a:rPr sz="1500" dirty="0">
                <a:latin typeface="Calibri"/>
                <a:cs typeface="Calibri"/>
              </a:rPr>
              <a:t>which</a:t>
            </a:r>
            <a:r>
              <a:rPr sz="1500" spc="-10" dirty="0">
                <a:latin typeface="Calibri"/>
                <a:cs typeface="Calibri"/>
              </a:rPr>
              <a:t> paying</a:t>
            </a:r>
            <a:r>
              <a:rPr sz="1500" dirty="0">
                <a:latin typeface="Calibri"/>
                <a:cs typeface="Calibri"/>
              </a:rPr>
              <a:t> </a:t>
            </a:r>
            <a:r>
              <a:rPr sz="1500" spc="-10" dirty="0">
                <a:latin typeface="Calibri"/>
                <a:cs typeface="Calibri"/>
              </a:rPr>
              <a:t>the</a:t>
            </a:r>
            <a:r>
              <a:rPr sz="1500" spc="-15" dirty="0">
                <a:latin typeface="Calibri"/>
                <a:cs typeface="Calibri"/>
              </a:rPr>
              <a:t> </a:t>
            </a:r>
            <a:r>
              <a:rPr sz="1500" spc="-5" dirty="0">
                <a:latin typeface="Calibri"/>
                <a:cs typeface="Calibri"/>
              </a:rPr>
              <a:t>loans</a:t>
            </a:r>
            <a:r>
              <a:rPr sz="1500" dirty="0">
                <a:latin typeface="Calibri"/>
                <a:cs typeface="Calibri"/>
              </a:rPr>
              <a:t> back.</a:t>
            </a:r>
            <a:endParaRPr sz="1500">
              <a:latin typeface="Calibri"/>
              <a:cs typeface="Calibri"/>
            </a:endParaRPr>
          </a:p>
          <a:p>
            <a:pPr marL="241300" marR="5080" indent="-229235" algn="just">
              <a:lnSpc>
                <a:spcPct val="107700"/>
              </a:lnSpc>
              <a:spcBef>
                <a:spcPts val="40"/>
              </a:spcBef>
              <a:buSzPct val="106666"/>
              <a:buAutoNum type="arabicParenR" startAt="3"/>
              <a:tabLst>
                <a:tab pos="241935" algn="l"/>
              </a:tabLst>
            </a:pPr>
            <a:r>
              <a:rPr sz="1500" spc="-5" dirty="0">
                <a:latin typeface="Calibri"/>
                <a:cs typeface="Calibri"/>
              </a:rPr>
              <a:t>After </a:t>
            </a:r>
            <a:r>
              <a:rPr sz="1500" dirty="0">
                <a:latin typeface="Calibri"/>
                <a:cs typeface="Calibri"/>
              </a:rPr>
              <a:t>that</a:t>
            </a:r>
            <a:r>
              <a:rPr sz="1500" spc="-5" dirty="0">
                <a:latin typeface="Calibri"/>
                <a:cs typeface="Calibri"/>
              </a:rPr>
              <a:t> </a:t>
            </a:r>
            <a:r>
              <a:rPr sz="1500" spc="5" dirty="0">
                <a:latin typeface="Calibri"/>
                <a:cs typeface="Calibri"/>
              </a:rPr>
              <a:t>we</a:t>
            </a:r>
            <a:r>
              <a:rPr sz="1500" spc="-10" dirty="0">
                <a:latin typeface="Calibri"/>
                <a:cs typeface="Calibri"/>
              </a:rPr>
              <a:t> </a:t>
            </a:r>
            <a:r>
              <a:rPr sz="1500" dirty="0">
                <a:latin typeface="Calibri"/>
                <a:cs typeface="Calibri"/>
              </a:rPr>
              <a:t>count</a:t>
            </a:r>
            <a:r>
              <a:rPr sz="1500" spc="-15" dirty="0">
                <a:latin typeface="Calibri"/>
                <a:cs typeface="Calibri"/>
              </a:rPr>
              <a:t> </a:t>
            </a:r>
            <a:r>
              <a:rPr sz="1500" spc="5" dirty="0">
                <a:latin typeface="Calibri"/>
                <a:cs typeface="Calibri"/>
              </a:rPr>
              <a:t>the</a:t>
            </a:r>
            <a:r>
              <a:rPr sz="1500" spc="-20" dirty="0">
                <a:latin typeface="Calibri"/>
                <a:cs typeface="Calibri"/>
              </a:rPr>
              <a:t> </a:t>
            </a:r>
            <a:r>
              <a:rPr sz="1500" spc="-5" dirty="0">
                <a:latin typeface="Calibri"/>
                <a:cs typeface="Calibri"/>
              </a:rPr>
              <a:t>label</a:t>
            </a:r>
            <a:r>
              <a:rPr sz="1500" spc="-10" dirty="0">
                <a:latin typeface="Calibri"/>
                <a:cs typeface="Calibri"/>
              </a:rPr>
              <a:t> </a:t>
            </a:r>
            <a:r>
              <a:rPr sz="1500" spc="-5" dirty="0">
                <a:latin typeface="Calibri"/>
                <a:cs typeface="Calibri"/>
              </a:rPr>
              <a:t>values</a:t>
            </a:r>
            <a:r>
              <a:rPr sz="1500" dirty="0">
                <a:latin typeface="Calibri"/>
                <a:cs typeface="Calibri"/>
              </a:rPr>
              <a:t> </a:t>
            </a:r>
            <a:r>
              <a:rPr sz="1500" spc="5" dirty="0">
                <a:latin typeface="Calibri"/>
                <a:cs typeface="Calibri"/>
              </a:rPr>
              <a:t>as</a:t>
            </a:r>
            <a:r>
              <a:rPr sz="1500" spc="-25" dirty="0">
                <a:latin typeface="Calibri"/>
                <a:cs typeface="Calibri"/>
              </a:rPr>
              <a:t> </a:t>
            </a:r>
            <a:r>
              <a:rPr sz="1500" spc="5" dirty="0">
                <a:latin typeface="Calibri"/>
                <a:cs typeface="Calibri"/>
              </a:rPr>
              <a:t>we</a:t>
            </a:r>
            <a:r>
              <a:rPr sz="1500" spc="-10" dirty="0">
                <a:latin typeface="Calibri"/>
                <a:cs typeface="Calibri"/>
              </a:rPr>
              <a:t> </a:t>
            </a:r>
            <a:r>
              <a:rPr sz="1500" spc="5" dirty="0">
                <a:latin typeface="Calibri"/>
                <a:cs typeface="Calibri"/>
              </a:rPr>
              <a:t>can</a:t>
            </a:r>
            <a:r>
              <a:rPr sz="1500" spc="-10" dirty="0">
                <a:latin typeface="Calibri"/>
                <a:cs typeface="Calibri"/>
              </a:rPr>
              <a:t> </a:t>
            </a:r>
            <a:r>
              <a:rPr sz="1500" spc="-5" dirty="0">
                <a:latin typeface="Calibri"/>
                <a:cs typeface="Calibri"/>
              </a:rPr>
              <a:t>clearly</a:t>
            </a:r>
            <a:r>
              <a:rPr sz="1500" spc="5" dirty="0">
                <a:latin typeface="Calibri"/>
                <a:cs typeface="Calibri"/>
              </a:rPr>
              <a:t> </a:t>
            </a:r>
            <a:r>
              <a:rPr sz="1500" spc="-5" dirty="0">
                <a:latin typeface="Calibri"/>
                <a:cs typeface="Calibri"/>
              </a:rPr>
              <a:t>shows</a:t>
            </a:r>
            <a:r>
              <a:rPr sz="1500" spc="5" dirty="0">
                <a:latin typeface="Calibri"/>
                <a:cs typeface="Calibri"/>
              </a:rPr>
              <a:t> </a:t>
            </a:r>
            <a:r>
              <a:rPr sz="1500" dirty="0">
                <a:latin typeface="Calibri"/>
                <a:cs typeface="Calibri"/>
              </a:rPr>
              <a:t>from</a:t>
            </a:r>
            <a:r>
              <a:rPr sz="1500" spc="-15" dirty="0">
                <a:latin typeface="Calibri"/>
                <a:cs typeface="Calibri"/>
              </a:rPr>
              <a:t> </a:t>
            </a:r>
            <a:r>
              <a:rPr sz="1500" spc="5" dirty="0">
                <a:latin typeface="Calibri"/>
                <a:cs typeface="Calibri"/>
              </a:rPr>
              <a:t>the </a:t>
            </a:r>
            <a:r>
              <a:rPr sz="1500" spc="-325" dirty="0">
                <a:latin typeface="Calibri"/>
                <a:cs typeface="Calibri"/>
              </a:rPr>
              <a:t> </a:t>
            </a:r>
            <a:r>
              <a:rPr sz="1500" dirty="0">
                <a:latin typeface="Calibri"/>
                <a:cs typeface="Calibri"/>
              </a:rPr>
              <a:t>graph</a:t>
            </a:r>
            <a:r>
              <a:rPr sz="1500" spc="-15" dirty="0">
                <a:latin typeface="Calibri"/>
                <a:cs typeface="Calibri"/>
              </a:rPr>
              <a:t> </a:t>
            </a:r>
            <a:r>
              <a:rPr sz="1500" dirty="0">
                <a:latin typeface="Calibri"/>
                <a:cs typeface="Calibri"/>
              </a:rPr>
              <a:t>that</a:t>
            </a:r>
            <a:r>
              <a:rPr sz="1500" spc="-5" dirty="0">
                <a:latin typeface="Calibri"/>
                <a:cs typeface="Calibri"/>
              </a:rPr>
              <a:t> it </a:t>
            </a:r>
            <a:r>
              <a:rPr sz="1500" spc="-10" dirty="0">
                <a:latin typeface="Calibri"/>
                <a:cs typeface="Calibri"/>
              </a:rPr>
              <a:t>has</a:t>
            </a:r>
            <a:r>
              <a:rPr sz="1500" dirty="0">
                <a:latin typeface="Calibri"/>
                <a:cs typeface="Calibri"/>
              </a:rPr>
              <a:t> imbalance</a:t>
            </a:r>
            <a:r>
              <a:rPr sz="1500" spc="-15" dirty="0">
                <a:latin typeface="Calibri"/>
                <a:cs typeface="Calibri"/>
              </a:rPr>
              <a:t> </a:t>
            </a:r>
            <a:r>
              <a:rPr sz="1500" dirty="0">
                <a:latin typeface="Calibri"/>
                <a:cs typeface="Calibri"/>
              </a:rPr>
              <a:t>data.</a:t>
            </a:r>
            <a:endParaRPr sz="1500">
              <a:latin typeface="Calibri"/>
              <a:cs typeface="Calibri"/>
            </a:endParaRPr>
          </a:p>
        </p:txBody>
      </p:sp>
      <p:pic>
        <p:nvPicPr>
          <p:cNvPr id="8" name="object 8"/>
          <p:cNvPicPr/>
          <p:nvPr/>
        </p:nvPicPr>
        <p:blipFill>
          <a:blip r:embed="rId2" cstate="print"/>
          <a:stretch>
            <a:fillRect/>
          </a:stretch>
        </p:blipFill>
        <p:spPr>
          <a:xfrm>
            <a:off x="914400" y="914399"/>
            <a:ext cx="5735751" cy="2286889"/>
          </a:xfrm>
          <a:prstGeom prst="rect">
            <a:avLst/>
          </a:prstGeom>
        </p:spPr>
      </p:pic>
      <p:pic>
        <p:nvPicPr>
          <p:cNvPr id="9" name="object 9"/>
          <p:cNvPicPr/>
          <p:nvPr/>
        </p:nvPicPr>
        <p:blipFill>
          <a:blip r:embed="rId3" cstate="print"/>
          <a:stretch>
            <a:fillRect/>
          </a:stretch>
        </p:blipFill>
        <p:spPr>
          <a:xfrm>
            <a:off x="1270054" y="7797762"/>
            <a:ext cx="4432245" cy="181582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1133602"/>
            <a:ext cx="5943905" cy="7341240"/>
          </a:xfrm>
          <a:prstGeom prst="rect">
            <a:avLst/>
          </a:prstGeom>
        </p:spPr>
        <p:txBody>
          <a:bodyPr vert="horz" wrap="square" lIns="0" tIns="1270" rIns="0" bIns="0" rtlCol="0">
            <a:spAutoFit/>
          </a:bodyPr>
          <a:lstStyle/>
          <a:p>
            <a:pPr marL="283845" indent="-271780">
              <a:lnSpc>
                <a:spcPct val="100000"/>
              </a:lnSpc>
              <a:spcBef>
                <a:spcPts val="10"/>
              </a:spcBef>
              <a:buSzPct val="106666"/>
              <a:buAutoNum type="arabicParenR" startAt="6"/>
              <a:tabLst>
                <a:tab pos="284480" algn="l"/>
              </a:tabLst>
            </a:pPr>
            <a:r>
              <a:rPr sz="1500" dirty="0">
                <a:latin typeface="Calibri"/>
                <a:cs typeface="Calibri"/>
              </a:rPr>
              <a:t>Then</a:t>
            </a:r>
            <a:r>
              <a:rPr sz="1500" spc="-10" dirty="0">
                <a:latin typeface="Calibri"/>
                <a:cs typeface="Calibri"/>
              </a:rPr>
              <a:t> </a:t>
            </a:r>
            <a:r>
              <a:rPr sz="1500" spc="5" dirty="0">
                <a:latin typeface="Calibri"/>
                <a:cs typeface="Calibri"/>
              </a:rPr>
              <a:t>we</a:t>
            </a:r>
            <a:r>
              <a:rPr sz="1500" spc="-15" dirty="0">
                <a:latin typeface="Calibri"/>
                <a:cs typeface="Calibri"/>
              </a:rPr>
              <a:t> </a:t>
            </a:r>
            <a:r>
              <a:rPr sz="1500" dirty="0">
                <a:latin typeface="Calibri"/>
                <a:cs typeface="Calibri"/>
              </a:rPr>
              <a:t>replace</a:t>
            </a:r>
            <a:r>
              <a:rPr sz="1500" spc="-35" dirty="0">
                <a:latin typeface="Calibri"/>
                <a:cs typeface="Calibri"/>
              </a:rPr>
              <a:t> </a:t>
            </a:r>
            <a:r>
              <a:rPr sz="1500" dirty="0">
                <a:latin typeface="Calibri"/>
                <a:cs typeface="Calibri"/>
              </a:rPr>
              <a:t>some</a:t>
            </a:r>
            <a:r>
              <a:rPr sz="1500" spc="-15" dirty="0">
                <a:latin typeface="Calibri"/>
                <a:cs typeface="Calibri"/>
              </a:rPr>
              <a:t> </a:t>
            </a:r>
            <a:r>
              <a:rPr sz="1500" spc="-5" dirty="0">
                <a:latin typeface="Calibri"/>
                <a:cs typeface="Calibri"/>
              </a:rPr>
              <a:t>columns</a:t>
            </a:r>
            <a:r>
              <a:rPr sz="1500" dirty="0">
                <a:latin typeface="Calibri"/>
                <a:cs typeface="Calibri"/>
              </a:rPr>
              <a:t> </a:t>
            </a:r>
            <a:r>
              <a:rPr sz="1500" spc="-5" dirty="0">
                <a:latin typeface="Calibri"/>
                <a:cs typeface="Calibri"/>
              </a:rPr>
              <a:t>value</a:t>
            </a:r>
            <a:r>
              <a:rPr sz="1500" spc="-15" dirty="0">
                <a:latin typeface="Calibri"/>
                <a:cs typeface="Calibri"/>
              </a:rPr>
              <a:t> </a:t>
            </a:r>
            <a:r>
              <a:rPr sz="1500" dirty="0">
                <a:latin typeface="Calibri"/>
                <a:cs typeface="Calibri"/>
              </a:rPr>
              <a:t>which</a:t>
            </a:r>
            <a:r>
              <a:rPr sz="1500" spc="-10" dirty="0">
                <a:latin typeface="Calibri"/>
                <a:cs typeface="Calibri"/>
              </a:rPr>
              <a:t> </a:t>
            </a:r>
            <a:r>
              <a:rPr sz="1500" dirty="0">
                <a:latin typeface="Calibri"/>
                <a:cs typeface="Calibri"/>
              </a:rPr>
              <a:t>has </a:t>
            </a:r>
            <a:r>
              <a:rPr sz="1500" spc="-5" dirty="0">
                <a:latin typeface="Calibri"/>
                <a:cs typeface="Calibri"/>
              </a:rPr>
              <a:t>object datatype</a:t>
            </a:r>
            <a:r>
              <a:rPr sz="1500" spc="-15" dirty="0">
                <a:latin typeface="Calibri"/>
                <a:cs typeface="Calibri"/>
              </a:rPr>
              <a:t> </a:t>
            </a:r>
            <a:r>
              <a:rPr sz="1500" spc="-5" dirty="0">
                <a:latin typeface="Calibri"/>
                <a:cs typeface="Calibri"/>
              </a:rPr>
              <a:t>so</a:t>
            </a:r>
            <a:endParaRPr sz="1500" dirty="0">
              <a:latin typeface="Calibri"/>
              <a:cs typeface="Calibri"/>
            </a:endParaRPr>
          </a:p>
          <a:p>
            <a:pPr marL="241300" marR="379730">
              <a:lnSpc>
                <a:spcPct val="101299"/>
              </a:lnSpc>
              <a:spcBef>
                <a:spcPts val="10"/>
              </a:spcBef>
            </a:pPr>
            <a:r>
              <a:rPr sz="1500" dirty="0">
                <a:latin typeface="Calibri"/>
                <a:cs typeface="Calibri"/>
              </a:rPr>
              <a:t>that they </a:t>
            </a:r>
            <a:r>
              <a:rPr sz="1500" spc="5" dirty="0">
                <a:latin typeface="Calibri"/>
                <a:cs typeface="Calibri"/>
              </a:rPr>
              <a:t>can </a:t>
            </a:r>
            <a:r>
              <a:rPr sz="1500" dirty="0">
                <a:latin typeface="Calibri"/>
                <a:cs typeface="Calibri"/>
              </a:rPr>
              <a:t>be </a:t>
            </a:r>
            <a:r>
              <a:rPr sz="1500" spc="-5" dirty="0">
                <a:latin typeface="Calibri"/>
                <a:cs typeface="Calibri"/>
              </a:rPr>
              <a:t>easily understandable </a:t>
            </a:r>
            <a:r>
              <a:rPr sz="1500" dirty="0">
                <a:latin typeface="Calibri"/>
                <a:cs typeface="Calibri"/>
              </a:rPr>
              <a:t>by </a:t>
            </a:r>
            <a:r>
              <a:rPr sz="1500" spc="-5" dirty="0">
                <a:latin typeface="Calibri"/>
                <a:cs typeface="Calibri"/>
              </a:rPr>
              <a:t>machine </a:t>
            </a:r>
            <a:r>
              <a:rPr sz="1500" dirty="0">
                <a:latin typeface="Calibri"/>
                <a:cs typeface="Calibri"/>
              </a:rPr>
              <a:t>i.e- </a:t>
            </a:r>
            <a:r>
              <a:rPr sz="1500" spc="-5" dirty="0">
                <a:latin typeface="Calibri"/>
                <a:cs typeface="Calibri"/>
              </a:rPr>
              <a:t>int/float </a:t>
            </a:r>
            <a:r>
              <a:rPr sz="1500" spc="-325" dirty="0">
                <a:latin typeface="Calibri"/>
                <a:cs typeface="Calibri"/>
              </a:rPr>
              <a:t> </a:t>
            </a:r>
            <a:r>
              <a:rPr sz="1500" spc="-5" dirty="0">
                <a:latin typeface="Calibri"/>
                <a:cs typeface="Calibri"/>
              </a:rPr>
              <a:t>datatypes..</a:t>
            </a:r>
            <a:endParaRPr sz="1500" dirty="0">
              <a:latin typeface="Calibri"/>
              <a:cs typeface="Calibri"/>
            </a:endParaRPr>
          </a:p>
          <a:p>
            <a:pPr marL="241300" marR="232410" indent="-229235">
              <a:lnSpc>
                <a:spcPts val="1970"/>
              </a:lnSpc>
              <a:spcBef>
                <a:spcPts val="40"/>
              </a:spcBef>
              <a:buSzPct val="106666"/>
              <a:buAutoNum type="arabicParenR" startAt="7"/>
              <a:tabLst>
                <a:tab pos="241935" algn="l"/>
              </a:tabLst>
            </a:pPr>
            <a:r>
              <a:rPr sz="1500" spc="5" dirty="0">
                <a:latin typeface="Calibri"/>
                <a:cs typeface="Calibri"/>
              </a:rPr>
              <a:t>Now we </a:t>
            </a:r>
            <a:r>
              <a:rPr sz="1500" spc="-5" dirty="0">
                <a:latin typeface="Calibri"/>
                <a:cs typeface="Calibri"/>
              </a:rPr>
              <a:t>will check </a:t>
            </a:r>
            <a:r>
              <a:rPr sz="1500" spc="5" dirty="0">
                <a:latin typeface="Calibri"/>
                <a:cs typeface="Calibri"/>
              </a:rPr>
              <a:t>the </a:t>
            </a:r>
            <a:r>
              <a:rPr sz="1500" spc="-5" dirty="0">
                <a:latin typeface="Calibri"/>
                <a:cs typeface="Calibri"/>
              </a:rPr>
              <a:t>correlation between </a:t>
            </a:r>
            <a:r>
              <a:rPr sz="1500" spc="5" dirty="0">
                <a:latin typeface="Calibri"/>
                <a:cs typeface="Calibri"/>
              </a:rPr>
              <a:t>the </a:t>
            </a:r>
            <a:r>
              <a:rPr sz="1500" spc="-5" dirty="0">
                <a:latin typeface="Calibri"/>
                <a:cs typeface="Calibri"/>
              </a:rPr>
              <a:t>independent </a:t>
            </a:r>
            <a:r>
              <a:rPr sz="1500" dirty="0">
                <a:latin typeface="Calibri"/>
                <a:cs typeface="Calibri"/>
              </a:rPr>
              <a:t> </a:t>
            </a:r>
            <a:r>
              <a:rPr sz="1500" spc="-5" dirty="0">
                <a:latin typeface="Calibri"/>
                <a:cs typeface="Calibri"/>
              </a:rPr>
              <a:t>variables</a:t>
            </a:r>
            <a:r>
              <a:rPr sz="1500" spc="5" dirty="0">
                <a:latin typeface="Calibri"/>
                <a:cs typeface="Calibri"/>
              </a:rPr>
              <a:t> </a:t>
            </a:r>
            <a:r>
              <a:rPr sz="1500" dirty="0">
                <a:latin typeface="Calibri"/>
                <a:cs typeface="Calibri"/>
              </a:rPr>
              <a:t>and</a:t>
            </a:r>
            <a:r>
              <a:rPr sz="1500" spc="-5" dirty="0">
                <a:latin typeface="Calibri"/>
                <a:cs typeface="Calibri"/>
              </a:rPr>
              <a:t> between </a:t>
            </a:r>
            <a:r>
              <a:rPr sz="1500" spc="5" dirty="0">
                <a:latin typeface="Calibri"/>
                <a:cs typeface="Calibri"/>
              </a:rPr>
              <a:t>the</a:t>
            </a:r>
            <a:r>
              <a:rPr sz="1500" spc="-15" dirty="0">
                <a:latin typeface="Calibri"/>
                <a:cs typeface="Calibri"/>
              </a:rPr>
              <a:t> </a:t>
            </a:r>
            <a:r>
              <a:rPr sz="1500" spc="-5" dirty="0">
                <a:latin typeface="Calibri"/>
                <a:cs typeface="Calibri"/>
              </a:rPr>
              <a:t>independent</a:t>
            </a:r>
            <a:r>
              <a:rPr sz="1500" spc="-15" dirty="0">
                <a:latin typeface="Calibri"/>
                <a:cs typeface="Calibri"/>
              </a:rPr>
              <a:t> </a:t>
            </a:r>
            <a:r>
              <a:rPr sz="1500" spc="-5" dirty="0">
                <a:latin typeface="Calibri"/>
                <a:cs typeface="Calibri"/>
              </a:rPr>
              <a:t>variables</a:t>
            </a:r>
            <a:r>
              <a:rPr sz="1500" spc="5" dirty="0">
                <a:latin typeface="Calibri"/>
                <a:cs typeface="Calibri"/>
              </a:rPr>
              <a:t> </a:t>
            </a:r>
            <a:r>
              <a:rPr sz="1500" dirty="0">
                <a:latin typeface="Calibri"/>
                <a:cs typeface="Calibri"/>
              </a:rPr>
              <a:t>and</a:t>
            </a:r>
            <a:r>
              <a:rPr sz="1500" spc="-5" dirty="0">
                <a:latin typeface="Calibri"/>
                <a:cs typeface="Calibri"/>
              </a:rPr>
              <a:t> dependent</a:t>
            </a:r>
            <a:endParaRPr sz="1500" dirty="0">
              <a:latin typeface="Calibri"/>
              <a:cs typeface="Calibri"/>
            </a:endParaRPr>
          </a:p>
          <a:p>
            <a:pPr marL="241300">
              <a:lnSpc>
                <a:spcPct val="100000"/>
              </a:lnSpc>
              <a:spcBef>
                <a:spcPts val="100"/>
              </a:spcBef>
            </a:pPr>
            <a:r>
              <a:rPr sz="1500" spc="-5" dirty="0">
                <a:latin typeface="Calibri"/>
                <a:cs typeface="Calibri"/>
              </a:rPr>
              <a:t>variables.</a:t>
            </a:r>
            <a:endParaRPr sz="1500" dirty="0">
              <a:latin typeface="Calibri"/>
              <a:cs typeface="Calibri"/>
            </a:endParaRPr>
          </a:p>
          <a:p>
            <a:pPr marL="241300" indent="-229235">
              <a:lnSpc>
                <a:spcPct val="100000"/>
              </a:lnSpc>
              <a:spcBef>
                <a:spcPts val="165"/>
              </a:spcBef>
              <a:buSzPct val="106666"/>
              <a:buAutoNum type="arabicParenR" startAt="8"/>
              <a:tabLst>
                <a:tab pos="241935" algn="l"/>
              </a:tabLst>
            </a:pPr>
            <a:r>
              <a:rPr sz="1500" spc="-5" dirty="0">
                <a:latin typeface="Calibri"/>
                <a:cs typeface="Calibri"/>
              </a:rPr>
              <a:t>Plot </a:t>
            </a:r>
            <a:r>
              <a:rPr sz="1500" spc="5" dirty="0">
                <a:latin typeface="Calibri"/>
                <a:cs typeface="Calibri"/>
              </a:rPr>
              <a:t>a</a:t>
            </a:r>
            <a:r>
              <a:rPr sz="1500" spc="-5" dirty="0">
                <a:latin typeface="Calibri"/>
                <a:cs typeface="Calibri"/>
              </a:rPr>
              <a:t> </a:t>
            </a:r>
            <a:r>
              <a:rPr sz="1500" dirty="0">
                <a:latin typeface="Calibri"/>
                <a:cs typeface="Calibri"/>
              </a:rPr>
              <a:t>Heatmap</a:t>
            </a:r>
            <a:r>
              <a:rPr sz="1500" spc="-10" dirty="0">
                <a:latin typeface="Calibri"/>
                <a:cs typeface="Calibri"/>
              </a:rPr>
              <a:t> </a:t>
            </a:r>
            <a:r>
              <a:rPr sz="1500" spc="5" dirty="0">
                <a:latin typeface="Calibri"/>
                <a:cs typeface="Calibri"/>
              </a:rPr>
              <a:t>to</a:t>
            </a:r>
            <a:r>
              <a:rPr sz="1500" spc="-10" dirty="0">
                <a:latin typeface="Calibri"/>
                <a:cs typeface="Calibri"/>
              </a:rPr>
              <a:t> </a:t>
            </a:r>
            <a:r>
              <a:rPr sz="1500" spc="-5" dirty="0">
                <a:latin typeface="Calibri"/>
                <a:cs typeface="Calibri"/>
              </a:rPr>
              <a:t>check</a:t>
            </a:r>
            <a:r>
              <a:rPr sz="1500" spc="-20" dirty="0">
                <a:latin typeface="Calibri"/>
                <a:cs typeface="Calibri"/>
              </a:rPr>
              <a:t> </a:t>
            </a:r>
            <a:r>
              <a:rPr sz="1500" spc="-5" dirty="0">
                <a:latin typeface="Calibri"/>
                <a:cs typeface="Calibri"/>
              </a:rPr>
              <a:t>clearly</a:t>
            </a:r>
            <a:r>
              <a:rPr sz="1500" spc="5" dirty="0">
                <a:latin typeface="Calibri"/>
                <a:cs typeface="Calibri"/>
              </a:rPr>
              <a:t> the</a:t>
            </a:r>
            <a:r>
              <a:rPr sz="1500" spc="-40" dirty="0">
                <a:latin typeface="Calibri"/>
                <a:cs typeface="Calibri"/>
              </a:rPr>
              <a:t> </a:t>
            </a:r>
            <a:r>
              <a:rPr sz="1500" spc="-5" dirty="0">
                <a:latin typeface="Calibri"/>
                <a:cs typeface="Calibri"/>
              </a:rPr>
              <a:t>correlations</a:t>
            </a:r>
            <a:r>
              <a:rPr sz="1500" spc="5" dirty="0">
                <a:latin typeface="Calibri"/>
                <a:cs typeface="Calibri"/>
              </a:rPr>
              <a:t> </a:t>
            </a:r>
            <a:r>
              <a:rPr sz="1500" spc="-5" dirty="0">
                <a:latin typeface="Calibri"/>
                <a:cs typeface="Calibri"/>
              </a:rPr>
              <a:t>between</a:t>
            </a:r>
            <a:r>
              <a:rPr sz="1500" spc="-10" dirty="0">
                <a:latin typeface="Calibri"/>
                <a:cs typeface="Calibri"/>
              </a:rPr>
              <a:t> </a:t>
            </a:r>
            <a:r>
              <a:rPr sz="1500" spc="-5" dirty="0" smtClean="0">
                <a:latin typeface="Calibri"/>
                <a:cs typeface="Calibri"/>
              </a:rPr>
              <a:t>all</a:t>
            </a:r>
            <a:endParaRPr lang="en-US" sz="1500" spc="-5" dirty="0" smtClean="0">
              <a:latin typeface="Calibri"/>
              <a:cs typeface="Calibri"/>
            </a:endParaRPr>
          </a:p>
          <a:p>
            <a:pPr marL="241300" indent="-229235">
              <a:lnSpc>
                <a:spcPct val="100000"/>
              </a:lnSpc>
              <a:spcBef>
                <a:spcPts val="165"/>
              </a:spcBef>
              <a:buSzPct val="106666"/>
              <a:buAutoNum type="arabicParenR" startAt="8"/>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spc="-5" dirty="0">
              <a:latin typeface="Calibri"/>
              <a:cs typeface="Calibri"/>
            </a:endParaRPr>
          </a:p>
          <a:p>
            <a:pPr marL="12065">
              <a:lnSpc>
                <a:spcPct val="100000"/>
              </a:lnSpc>
              <a:spcBef>
                <a:spcPts val="165"/>
              </a:spcBef>
              <a:buSzPct val="106666"/>
              <a:tabLst>
                <a:tab pos="241935" algn="l"/>
              </a:tabLst>
            </a:pPr>
            <a:endParaRPr lang="en-US" sz="1500" spc="-5" dirty="0" smtClean="0">
              <a:latin typeface="Calibri"/>
              <a:cs typeface="Calibri"/>
            </a:endParaRPr>
          </a:p>
          <a:p>
            <a:pPr marL="12065">
              <a:lnSpc>
                <a:spcPct val="100000"/>
              </a:lnSpc>
              <a:spcBef>
                <a:spcPts val="165"/>
              </a:spcBef>
              <a:buSzPct val="106666"/>
              <a:tabLst>
                <a:tab pos="241935" algn="l"/>
              </a:tabLst>
            </a:pPr>
            <a:endParaRPr lang="en-US" sz="1500" dirty="0" smtClean="0">
              <a:latin typeface="Calibri"/>
              <a:cs typeface="Calibri"/>
            </a:endParaRPr>
          </a:p>
          <a:p>
            <a:pPr marL="12065">
              <a:lnSpc>
                <a:spcPct val="100000"/>
              </a:lnSpc>
              <a:spcBef>
                <a:spcPts val="165"/>
              </a:spcBef>
              <a:buSzPct val="106666"/>
              <a:tabLst>
                <a:tab pos="241935" algn="l"/>
              </a:tabLst>
            </a:pPr>
            <a:endParaRPr lang="en-US" sz="1500" dirty="0">
              <a:latin typeface="Calibri"/>
              <a:cs typeface="Calibri"/>
            </a:endParaRPr>
          </a:p>
          <a:p>
            <a:pPr marL="12065">
              <a:lnSpc>
                <a:spcPct val="100000"/>
              </a:lnSpc>
              <a:spcBef>
                <a:spcPts val="165"/>
              </a:spcBef>
              <a:buSzPct val="106666"/>
              <a:tabLst>
                <a:tab pos="241935" algn="l"/>
              </a:tabLst>
            </a:pPr>
            <a:endParaRPr lang="en-US" sz="1500" dirty="0" smtClean="0">
              <a:latin typeface="Calibri"/>
              <a:cs typeface="Calibri"/>
            </a:endParaRPr>
          </a:p>
          <a:p>
            <a:pPr marL="12065">
              <a:lnSpc>
                <a:spcPct val="100000"/>
              </a:lnSpc>
              <a:spcBef>
                <a:spcPts val="165"/>
              </a:spcBef>
              <a:buSzPct val="106666"/>
              <a:tabLst>
                <a:tab pos="241935" algn="l"/>
              </a:tabLst>
            </a:pPr>
            <a:endParaRPr lang="en-US" sz="1500" dirty="0">
              <a:latin typeface="Calibri"/>
              <a:cs typeface="Calibri"/>
            </a:endParaRPr>
          </a:p>
          <a:p>
            <a:pPr marL="12065">
              <a:lnSpc>
                <a:spcPct val="100000"/>
              </a:lnSpc>
              <a:spcBef>
                <a:spcPts val="165"/>
              </a:spcBef>
              <a:buSzPct val="106666"/>
              <a:tabLst>
                <a:tab pos="241935" algn="l"/>
              </a:tabLst>
            </a:pPr>
            <a:endParaRPr lang="en-US" sz="1500" dirty="0" smtClean="0">
              <a:latin typeface="Calibri"/>
              <a:cs typeface="Calibri"/>
            </a:endParaRPr>
          </a:p>
          <a:p>
            <a:pPr marL="12065">
              <a:lnSpc>
                <a:spcPct val="100000"/>
              </a:lnSpc>
              <a:spcBef>
                <a:spcPts val="165"/>
              </a:spcBef>
              <a:buSzPct val="106666"/>
              <a:tabLst>
                <a:tab pos="241935" algn="l"/>
              </a:tabLst>
            </a:pPr>
            <a:endParaRPr sz="1500" dirty="0">
              <a:latin typeface="Calibri"/>
              <a:cs typeface="Calibri"/>
            </a:endParaRPr>
          </a:p>
        </p:txBody>
      </p:sp>
      <p:pic>
        <p:nvPicPr>
          <p:cNvPr id="3" name="Picture 2"/>
          <p:cNvPicPr>
            <a:picLocks noChangeAspect="1"/>
          </p:cNvPicPr>
          <p:nvPr/>
        </p:nvPicPr>
        <p:blipFill>
          <a:blip r:embed="rId2"/>
          <a:stretch>
            <a:fillRect/>
          </a:stretch>
        </p:blipFill>
        <p:spPr>
          <a:xfrm>
            <a:off x="806297" y="3517900"/>
            <a:ext cx="5943905" cy="5791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6450" y="698500"/>
            <a:ext cx="5715000" cy="8765926"/>
          </a:xfrm>
          <a:prstGeom prst="rect">
            <a:avLst/>
          </a:prstGeom>
        </p:spPr>
        <p:txBody>
          <a:bodyPr wrap="square">
            <a:spAutoFit/>
          </a:bodyPr>
          <a:lstStyle/>
          <a:p>
            <a:pPr marL="241300" indent="-229235">
              <a:lnSpc>
                <a:spcPct val="100000"/>
              </a:lnSpc>
              <a:spcBef>
                <a:spcPts val="145"/>
              </a:spcBef>
              <a:buSzPct val="106666"/>
              <a:buAutoNum type="arabicParenR" startAt="8"/>
              <a:tabLst>
                <a:tab pos="241935" algn="l"/>
              </a:tabLst>
            </a:pPr>
            <a:r>
              <a:rPr lang="en-US" dirty="0">
                <a:latin typeface="Calibri"/>
                <a:cs typeface="Calibri"/>
              </a:rPr>
              <a:t>Then</a:t>
            </a:r>
            <a:r>
              <a:rPr lang="en-US" spc="-10" dirty="0">
                <a:latin typeface="Calibri"/>
                <a:cs typeface="Calibri"/>
              </a:rPr>
              <a:t> </a:t>
            </a:r>
            <a:r>
              <a:rPr lang="en-US" spc="5" dirty="0">
                <a:latin typeface="Calibri"/>
                <a:cs typeface="Calibri"/>
              </a:rPr>
              <a:t>we</a:t>
            </a:r>
            <a:r>
              <a:rPr lang="en-US" spc="-10" dirty="0">
                <a:latin typeface="Calibri"/>
                <a:cs typeface="Calibri"/>
              </a:rPr>
              <a:t> </a:t>
            </a:r>
            <a:r>
              <a:rPr lang="en-US" spc="-5" dirty="0">
                <a:latin typeface="Calibri"/>
                <a:cs typeface="Calibri"/>
              </a:rPr>
              <a:t>check</a:t>
            </a:r>
            <a:r>
              <a:rPr lang="en-US" dirty="0">
                <a:latin typeface="Calibri"/>
                <a:cs typeface="Calibri"/>
              </a:rPr>
              <a:t> </a:t>
            </a:r>
            <a:r>
              <a:rPr lang="en-US" spc="5" dirty="0">
                <a:latin typeface="Calibri"/>
                <a:cs typeface="Calibri"/>
              </a:rPr>
              <a:t>the</a:t>
            </a:r>
            <a:r>
              <a:rPr lang="en-US" spc="-15" dirty="0">
                <a:latin typeface="Calibri"/>
                <a:cs typeface="Calibri"/>
              </a:rPr>
              <a:t> </a:t>
            </a:r>
            <a:r>
              <a:rPr lang="en-US" spc="-5" dirty="0">
                <a:latin typeface="Calibri"/>
                <a:cs typeface="Calibri"/>
              </a:rPr>
              <a:t>skewness</a:t>
            </a:r>
            <a:r>
              <a:rPr lang="en-US" spc="5" dirty="0">
                <a:latin typeface="Calibri"/>
                <a:cs typeface="Calibri"/>
              </a:rPr>
              <a:t> </a:t>
            </a:r>
            <a:r>
              <a:rPr lang="en-US" spc="-10" dirty="0">
                <a:latin typeface="Calibri"/>
                <a:cs typeface="Calibri"/>
              </a:rPr>
              <a:t>by</a:t>
            </a:r>
            <a:r>
              <a:rPr lang="en-US" spc="5" dirty="0">
                <a:latin typeface="Calibri"/>
                <a:cs typeface="Calibri"/>
              </a:rPr>
              <a:t> </a:t>
            </a:r>
            <a:r>
              <a:rPr lang="en-US" spc="-5" dirty="0">
                <a:latin typeface="Calibri"/>
                <a:cs typeface="Calibri"/>
              </a:rPr>
              <a:t>plotting</a:t>
            </a:r>
            <a:r>
              <a:rPr lang="en-US" spc="-20" dirty="0">
                <a:latin typeface="Calibri"/>
                <a:cs typeface="Calibri"/>
              </a:rPr>
              <a:t> </a:t>
            </a:r>
            <a:r>
              <a:rPr lang="en-US" spc="5" dirty="0">
                <a:latin typeface="Calibri"/>
                <a:cs typeface="Calibri"/>
              </a:rPr>
              <a:t>the</a:t>
            </a:r>
            <a:r>
              <a:rPr lang="en-US" spc="-15" dirty="0">
                <a:latin typeface="Calibri"/>
                <a:cs typeface="Calibri"/>
              </a:rPr>
              <a:t> </a:t>
            </a:r>
            <a:r>
              <a:rPr lang="en-US" spc="-5" dirty="0">
                <a:latin typeface="Calibri"/>
                <a:cs typeface="Calibri"/>
              </a:rPr>
              <a:t>Distribution</a:t>
            </a:r>
            <a:r>
              <a:rPr lang="en-US" spc="-10" dirty="0">
                <a:latin typeface="Calibri"/>
                <a:cs typeface="Calibri"/>
              </a:rPr>
              <a:t> </a:t>
            </a:r>
            <a:r>
              <a:rPr lang="en-US" spc="-5" dirty="0">
                <a:latin typeface="Calibri"/>
                <a:cs typeface="Calibri"/>
              </a:rPr>
              <a:t>plot</a:t>
            </a:r>
            <a:r>
              <a:rPr lang="en-US" dirty="0">
                <a:latin typeface="Calibri"/>
                <a:cs typeface="Calibri"/>
              </a:rPr>
              <a:t> and</a:t>
            </a:r>
          </a:p>
          <a:p>
            <a:pPr marL="241300" marR="399415">
              <a:lnSpc>
                <a:spcPct val="109300"/>
              </a:lnSpc>
              <a:spcBef>
                <a:spcPts val="5"/>
              </a:spcBef>
            </a:pPr>
            <a:r>
              <a:rPr lang="en-US" dirty="0" err="1">
                <a:latin typeface="Calibri"/>
                <a:cs typeface="Calibri"/>
              </a:rPr>
              <a:t>analyse</a:t>
            </a:r>
            <a:r>
              <a:rPr lang="en-US" dirty="0">
                <a:latin typeface="Calibri"/>
                <a:cs typeface="Calibri"/>
              </a:rPr>
              <a:t> </a:t>
            </a:r>
            <a:r>
              <a:rPr lang="en-US" spc="5" dirty="0">
                <a:latin typeface="Calibri"/>
                <a:cs typeface="Calibri"/>
              </a:rPr>
              <a:t>the </a:t>
            </a:r>
            <a:r>
              <a:rPr lang="en-US" dirty="0">
                <a:latin typeface="Calibri"/>
                <a:cs typeface="Calibri"/>
              </a:rPr>
              <a:t>data </a:t>
            </a:r>
            <a:r>
              <a:rPr lang="en-US" spc="-5" dirty="0">
                <a:latin typeface="Calibri"/>
                <a:cs typeface="Calibri"/>
              </a:rPr>
              <a:t>after </a:t>
            </a:r>
            <a:r>
              <a:rPr lang="en-US" spc="-10" dirty="0">
                <a:latin typeface="Calibri"/>
                <a:cs typeface="Calibri"/>
              </a:rPr>
              <a:t>that </a:t>
            </a:r>
            <a:r>
              <a:rPr lang="en-US" spc="5" dirty="0">
                <a:latin typeface="Calibri"/>
                <a:cs typeface="Calibri"/>
              </a:rPr>
              <a:t>we </a:t>
            </a:r>
            <a:r>
              <a:rPr lang="en-US" spc="-5" dirty="0">
                <a:latin typeface="Calibri"/>
                <a:cs typeface="Calibri"/>
              </a:rPr>
              <a:t>apply </a:t>
            </a:r>
            <a:r>
              <a:rPr lang="en-US" dirty="0">
                <a:latin typeface="Calibri"/>
                <a:cs typeface="Calibri"/>
              </a:rPr>
              <a:t>skew() and </a:t>
            </a:r>
            <a:r>
              <a:rPr lang="en-US" spc="-5" dirty="0">
                <a:latin typeface="Calibri"/>
                <a:cs typeface="Calibri"/>
              </a:rPr>
              <a:t>transform this </a:t>
            </a:r>
            <a:r>
              <a:rPr lang="en-US" dirty="0">
                <a:latin typeface="Calibri"/>
                <a:cs typeface="Calibri"/>
              </a:rPr>
              <a:t> </a:t>
            </a:r>
            <a:r>
              <a:rPr lang="en-US" spc="-5" dirty="0">
                <a:latin typeface="Calibri"/>
                <a:cs typeface="Calibri"/>
              </a:rPr>
              <a:t>skewness</a:t>
            </a:r>
            <a:r>
              <a:rPr lang="en-US" dirty="0">
                <a:latin typeface="Calibri"/>
                <a:cs typeface="Calibri"/>
              </a:rPr>
              <a:t> by</a:t>
            </a:r>
            <a:r>
              <a:rPr lang="en-US" spc="5" dirty="0">
                <a:latin typeface="Calibri"/>
                <a:cs typeface="Calibri"/>
              </a:rPr>
              <a:t> the</a:t>
            </a:r>
            <a:r>
              <a:rPr lang="en-US" spc="-20" dirty="0">
                <a:latin typeface="Calibri"/>
                <a:cs typeface="Calibri"/>
              </a:rPr>
              <a:t> </a:t>
            </a:r>
            <a:r>
              <a:rPr lang="en-US" spc="-5" dirty="0">
                <a:latin typeface="Calibri"/>
                <a:cs typeface="Calibri"/>
              </a:rPr>
              <a:t>help</a:t>
            </a:r>
            <a:r>
              <a:rPr lang="en-US" spc="-10" dirty="0">
                <a:latin typeface="Calibri"/>
                <a:cs typeface="Calibri"/>
              </a:rPr>
              <a:t> </a:t>
            </a:r>
            <a:r>
              <a:rPr lang="en-US" dirty="0">
                <a:latin typeface="Calibri"/>
                <a:cs typeface="Calibri"/>
              </a:rPr>
              <a:t>of</a:t>
            </a:r>
            <a:r>
              <a:rPr lang="en-US" spc="-5" dirty="0">
                <a:latin typeface="Calibri"/>
                <a:cs typeface="Calibri"/>
              </a:rPr>
              <a:t> log</a:t>
            </a:r>
            <a:r>
              <a:rPr lang="en-US" dirty="0">
                <a:latin typeface="Calibri"/>
                <a:cs typeface="Calibri"/>
              </a:rPr>
              <a:t> ,</a:t>
            </a:r>
            <a:r>
              <a:rPr lang="en-US" spc="-20" dirty="0">
                <a:latin typeface="Calibri"/>
                <a:cs typeface="Calibri"/>
              </a:rPr>
              <a:t> </a:t>
            </a:r>
            <a:r>
              <a:rPr lang="en-US" spc="5" dirty="0" err="1">
                <a:latin typeface="Calibri"/>
                <a:cs typeface="Calibri"/>
              </a:rPr>
              <a:t>cbrt</a:t>
            </a:r>
            <a:r>
              <a:rPr lang="en-US" spc="-35" dirty="0">
                <a:latin typeface="Calibri"/>
                <a:cs typeface="Calibri"/>
              </a:rPr>
              <a:t> </a:t>
            </a:r>
            <a:r>
              <a:rPr lang="en-US" dirty="0">
                <a:latin typeface="Calibri"/>
                <a:cs typeface="Calibri"/>
              </a:rPr>
              <a:t>,</a:t>
            </a:r>
            <a:r>
              <a:rPr lang="en-US" spc="5" dirty="0">
                <a:latin typeface="Calibri"/>
                <a:cs typeface="Calibri"/>
              </a:rPr>
              <a:t> </a:t>
            </a:r>
            <a:r>
              <a:rPr lang="en-US" dirty="0" err="1">
                <a:latin typeface="Calibri"/>
                <a:cs typeface="Calibri"/>
              </a:rPr>
              <a:t>sqrt</a:t>
            </a:r>
            <a:r>
              <a:rPr lang="en-US" spc="-10" dirty="0">
                <a:latin typeface="Calibri"/>
                <a:cs typeface="Calibri"/>
              </a:rPr>
              <a:t> </a:t>
            </a:r>
            <a:r>
              <a:rPr lang="en-US" spc="-5" dirty="0">
                <a:latin typeface="Calibri"/>
                <a:cs typeface="Calibri"/>
              </a:rPr>
              <a:t>transformation in</a:t>
            </a:r>
            <a:r>
              <a:rPr lang="en-US" spc="-10" dirty="0">
                <a:latin typeface="Calibri"/>
                <a:cs typeface="Calibri"/>
              </a:rPr>
              <a:t> </a:t>
            </a:r>
            <a:r>
              <a:rPr lang="en-US" spc="-5" dirty="0">
                <a:latin typeface="Calibri"/>
                <a:cs typeface="Calibri"/>
              </a:rPr>
              <a:t>many</a:t>
            </a:r>
            <a:endParaRPr lang="en-US" dirty="0">
              <a:latin typeface="Calibri"/>
              <a:cs typeface="Calibri"/>
            </a:endParaRPr>
          </a:p>
          <a:p>
            <a:pPr marL="241300">
              <a:lnSpc>
                <a:spcPct val="100000"/>
              </a:lnSpc>
              <a:spcBef>
                <a:spcPts val="195"/>
              </a:spcBef>
            </a:pPr>
            <a:r>
              <a:rPr lang="en-US" spc="-5" dirty="0">
                <a:latin typeface="Calibri"/>
                <a:cs typeface="Calibri"/>
              </a:rPr>
              <a:t>columns..</a:t>
            </a:r>
            <a:endParaRPr lang="en-US" dirty="0">
              <a:latin typeface="Calibri"/>
              <a:cs typeface="Calibri"/>
            </a:endParaRPr>
          </a:p>
          <a:p>
            <a:pPr>
              <a:lnSpc>
                <a:spcPct val="100000"/>
              </a:lnSpc>
            </a:pPr>
            <a:endParaRPr lang="en-US" dirty="0">
              <a:latin typeface="Calibri"/>
              <a:cs typeface="Calibri"/>
            </a:endParaRPr>
          </a:p>
          <a:p>
            <a:pPr>
              <a:lnSpc>
                <a:spcPct val="100000"/>
              </a:lnSpc>
              <a:spcBef>
                <a:spcPts val="45"/>
              </a:spcBef>
            </a:pPr>
            <a:endParaRPr lang="en-US" sz="1600" dirty="0" smtClean="0">
              <a:latin typeface="Calibri"/>
              <a:cs typeface="Calibri"/>
            </a:endParaRPr>
          </a:p>
          <a:p>
            <a:pPr marL="241300" marR="475615" indent="-229235">
              <a:lnSpc>
                <a:spcPct val="107800"/>
              </a:lnSpc>
              <a:spcBef>
                <a:spcPts val="5"/>
              </a:spcBef>
              <a:buSzPct val="106666"/>
              <a:buAutoNum type="arabicParenR" startAt="10"/>
              <a:tabLst>
                <a:tab pos="382270" algn="l"/>
              </a:tabLst>
            </a:pPr>
            <a:r>
              <a:rPr lang="en-US" dirty="0">
                <a:latin typeface="Calibri"/>
                <a:cs typeface="Calibri"/>
              </a:rPr>
              <a:t>Then </a:t>
            </a:r>
            <a:r>
              <a:rPr lang="en-US" spc="-5" dirty="0">
                <a:latin typeface="Calibri"/>
                <a:cs typeface="Calibri"/>
              </a:rPr>
              <a:t>after removing </a:t>
            </a:r>
            <a:r>
              <a:rPr lang="en-US" spc="5" dirty="0">
                <a:latin typeface="Calibri"/>
                <a:cs typeface="Calibri"/>
              </a:rPr>
              <a:t>the </a:t>
            </a:r>
            <a:r>
              <a:rPr lang="en-US" spc="-5" dirty="0">
                <a:latin typeface="Calibri"/>
                <a:cs typeface="Calibri"/>
              </a:rPr>
              <a:t>skewness </a:t>
            </a:r>
            <a:r>
              <a:rPr lang="en-US" dirty="0">
                <a:latin typeface="Calibri"/>
                <a:cs typeface="Calibri"/>
              </a:rPr>
              <a:t>, </a:t>
            </a:r>
            <a:r>
              <a:rPr lang="en-US" spc="5" dirty="0">
                <a:latin typeface="Calibri"/>
                <a:cs typeface="Calibri"/>
              </a:rPr>
              <a:t>we </a:t>
            </a:r>
            <a:r>
              <a:rPr lang="en-US" spc="-5" dirty="0">
                <a:latin typeface="Calibri"/>
                <a:cs typeface="Calibri"/>
              </a:rPr>
              <a:t>check </a:t>
            </a:r>
            <a:r>
              <a:rPr lang="en-US" spc="5" dirty="0">
                <a:latin typeface="Calibri"/>
                <a:cs typeface="Calibri"/>
              </a:rPr>
              <a:t>the </a:t>
            </a:r>
            <a:r>
              <a:rPr lang="en-US" spc="-5" dirty="0">
                <a:latin typeface="Calibri"/>
                <a:cs typeface="Calibri"/>
              </a:rPr>
              <a:t>outliers </a:t>
            </a:r>
            <a:r>
              <a:rPr lang="en-US" spc="-10" dirty="0">
                <a:latin typeface="Calibri"/>
                <a:cs typeface="Calibri"/>
              </a:rPr>
              <a:t>by </a:t>
            </a:r>
            <a:r>
              <a:rPr lang="en-US" spc="-325" dirty="0">
                <a:latin typeface="Calibri"/>
                <a:cs typeface="Calibri"/>
              </a:rPr>
              <a:t> </a:t>
            </a:r>
            <a:r>
              <a:rPr lang="en-US" spc="-5" dirty="0">
                <a:latin typeface="Calibri"/>
                <a:cs typeface="Calibri"/>
              </a:rPr>
              <a:t>plotting </a:t>
            </a:r>
            <a:r>
              <a:rPr lang="en-US" spc="5" dirty="0">
                <a:latin typeface="Calibri"/>
                <a:cs typeface="Calibri"/>
              </a:rPr>
              <a:t>the</a:t>
            </a:r>
            <a:r>
              <a:rPr lang="en-US" spc="-20" dirty="0">
                <a:latin typeface="Calibri"/>
                <a:cs typeface="Calibri"/>
              </a:rPr>
              <a:t> </a:t>
            </a:r>
            <a:r>
              <a:rPr lang="en-US" spc="-5" dirty="0">
                <a:latin typeface="Calibri"/>
                <a:cs typeface="Calibri"/>
              </a:rPr>
              <a:t>Boxplot for </a:t>
            </a:r>
            <a:r>
              <a:rPr lang="en-US" dirty="0" smtClean="0">
                <a:latin typeface="Calibri"/>
                <a:cs typeface="Calibri"/>
              </a:rPr>
              <a:t>data</a:t>
            </a:r>
            <a:endParaRPr lang="en-US" dirty="0">
              <a:latin typeface="Calibri"/>
              <a:cs typeface="Calibri"/>
            </a:endParaRPr>
          </a:p>
          <a:p>
            <a:pPr>
              <a:lnSpc>
                <a:spcPct val="100000"/>
              </a:lnSpc>
              <a:spcBef>
                <a:spcPts val="50"/>
              </a:spcBef>
              <a:buFont typeface="Calibri"/>
              <a:buAutoNum type="arabicParenR" startAt="10"/>
            </a:pPr>
            <a:endParaRPr lang="en-US" dirty="0">
              <a:latin typeface="Calibri"/>
              <a:cs typeface="Calibri"/>
            </a:endParaRPr>
          </a:p>
          <a:p>
            <a:pPr marL="241300" marR="246379" indent="-229235">
              <a:lnSpc>
                <a:spcPct val="107700"/>
              </a:lnSpc>
              <a:spcBef>
                <a:spcPts val="5"/>
              </a:spcBef>
              <a:buSzPct val="106666"/>
              <a:buAutoNum type="arabicParenR" startAt="10"/>
              <a:tabLst>
                <a:tab pos="382270" algn="l"/>
              </a:tabLst>
            </a:pPr>
            <a:r>
              <a:rPr lang="en-US" spc="-5" dirty="0">
                <a:latin typeface="Calibri"/>
                <a:cs typeface="Calibri"/>
              </a:rPr>
              <a:t>After this </a:t>
            </a:r>
            <a:r>
              <a:rPr lang="en-US" spc="5" dirty="0">
                <a:latin typeface="Calibri"/>
                <a:cs typeface="Calibri"/>
              </a:rPr>
              <a:t>we </a:t>
            </a:r>
            <a:r>
              <a:rPr lang="en-US" dirty="0">
                <a:latin typeface="Calibri"/>
                <a:cs typeface="Calibri"/>
              </a:rPr>
              <a:t>found some </a:t>
            </a:r>
            <a:r>
              <a:rPr lang="en-US" spc="-10" dirty="0">
                <a:latin typeface="Calibri"/>
                <a:cs typeface="Calibri"/>
              </a:rPr>
              <a:t>nans </a:t>
            </a:r>
            <a:r>
              <a:rPr lang="en-US" spc="5" dirty="0">
                <a:latin typeface="Calibri"/>
                <a:cs typeface="Calibri"/>
              </a:rPr>
              <a:t>are </a:t>
            </a:r>
            <a:r>
              <a:rPr lang="en-US" spc="-10" dirty="0">
                <a:latin typeface="Calibri"/>
                <a:cs typeface="Calibri"/>
              </a:rPr>
              <a:t>present </a:t>
            </a:r>
            <a:r>
              <a:rPr lang="en-US" spc="-5" dirty="0">
                <a:latin typeface="Calibri"/>
                <a:cs typeface="Calibri"/>
              </a:rPr>
              <a:t>in </a:t>
            </a:r>
            <a:r>
              <a:rPr lang="en-US" spc="5" dirty="0">
                <a:latin typeface="Calibri"/>
                <a:cs typeface="Calibri"/>
              </a:rPr>
              <a:t>the </a:t>
            </a:r>
            <a:r>
              <a:rPr lang="en-US" dirty="0">
                <a:latin typeface="Calibri"/>
                <a:cs typeface="Calibri"/>
              </a:rPr>
              <a:t>data </a:t>
            </a:r>
            <a:r>
              <a:rPr lang="en-US" spc="5" dirty="0">
                <a:latin typeface="Calibri"/>
                <a:cs typeface="Calibri"/>
              </a:rPr>
              <a:t>so we </a:t>
            </a:r>
            <a:r>
              <a:rPr lang="en-US" spc="-10" dirty="0">
                <a:latin typeface="Calibri"/>
                <a:cs typeface="Calibri"/>
              </a:rPr>
              <a:t>fill </a:t>
            </a:r>
            <a:r>
              <a:rPr lang="en-US" spc="-325" dirty="0">
                <a:latin typeface="Calibri"/>
                <a:cs typeface="Calibri"/>
              </a:rPr>
              <a:t> </a:t>
            </a:r>
            <a:r>
              <a:rPr lang="en-US" dirty="0">
                <a:latin typeface="Calibri"/>
                <a:cs typeface="Calibri"/>
              </a:rPr>
              <a:t>these</a:t>
            </a:r>
            <a:r>
              <a:rPr lang="en-US" spc="-15" dirty="0">
                <a:latin typeface="Calibri"/>
                <a:cs typeface="Calibri"/>
              </a:rPr>
              <a:t> </a:t>
            </a:r>
            <a:r>
              <a:rPr lang="en-US" dirty="0">
                <a:latin typeface="Calibri"/>
                <a:cs typeface="Calibri"/>
              </a:rPr>
              <a:t>nans</a:t>
            </a:r>
            <a:r>
              <a:rPr lang="en-US" spc="-5" dirty="0">
                <a:latin typeface="Calibri"/>
                <a:cs typeface="Calibri"/>
              </a:rPr>
              <a:t> </a:t>
            </a:r>
            <a:r>
              <a:rPr lang="en-US" spc="-10" dirty="0">
                <a:latin typeface="Calibri"/>
                <a:cs typeface="Calibri"/>
              </a:rPr>
              <a:t>by</a:t>
            </a:r>
            <a:r>
              <a:rPr lang="en-US" spc="5" dirty="0">
                <a:latin typeface="Calibri"/>
                <a:cs typeface="Calibri"/>
              </a:rPr>
              <a:t> the</a:t>
            </a:r>
            <a:r>
              <a:rPr lang="en-US" spc="-20" dirty="0">
                <a:latin typeface="Calibri"/>
                <a:cs typeface="Calibri"/>
              </a:rPr>
              <a:t> </a:t>
            </a:r>
            <a:r>
              <a:rPr lang="en-US" spc="-5" dirty="0">
                <a:latin typeface="Calibri"/>
                <a:cs typeface="Calibri"/>
              </a:rPr>
              <a:t>means</a:t>
            </a:r>
            <a:r>
              <a:rPr lang="en-US" dirty="0">
                <a:latin typeface="Calibri"/>
                <a:cs typeface="Calibri"/>
              </a:rPr>
              <a:t> of</a:t>
            </a:r>
            <a:r>
              <a:rPr lang="en-US" spc="-10" dirty="0">
                <a:latin typeface="Calibri"/>
                <a:cs typeface="Calibri"/>
              </a:rPr>
              <a:t> </a:t>
            </a:r>
            <a:r>
              <a:rPr lang="en-US" spc="-5" dirty="0">
                <a:latin typeface="Calibri"/>
                <a:cs typeface="Calibri"/>
              </a:rPr>
              <a:t>their </a:t>
            </a:r>
            <a:r>
              <a:rPr lang="en-US" dirty="0">
                <a:latin typeface="Calibri"/>
                <a:cs typeface="Calibri"/>
              </a:rPr>
              <a:t>mean</a:t>
            </a:r>
            <a:r>
              <a:rPr lang="en-US" spc="-35" dirty="0">
                <a:latin typeface="Calibri"/>
                <a:cs typeface="Calibri"/>
              </a:rPr>
              <a:t> </a:t>
            </a:r>
            <a:r>
              <a:rPr lang="en-US" spc="5" dirty="0">
                <a:latin typeface="Calibri"/>
                <a:cs typeface="Calibri"/>
              </a:rPr>
              <a:t>as</a:t>
            </a:r>
            <a:r>
              <a:rPr lang="en-US" spc="-5" dirty="0">
                <a:latin typeface="Calibri"/>
                <a:cs typeface="Calibri"/>
              </a:rPr>
              <a:t> </a:t>
            </a:r>
            <a:r>
              <a:rPr lang="en-US" dirty="0">
                <a:latin typeface="Calibri"/>
                <a:cs typeface="Calibri"/>
              </a:rPr>
              <a:t>data</a:t>
            </a:r>
            <a:r>
              <a:rPr lang="en-US" spc="-10" dirty="0">
                <a:latin typeface="Calibri"/>
                <a:cs typeface="Calibri"/>
              </a:rPr>
              <a:t> </a:t>
            </a:r>
            <a:r>
              <a:rPr lang="en-US" spc="-5" dirty="0">
                <a:latin typeface="Calibri"/>
                <a:cs typeface="Calibri"/>
              </a:rPr>
              <a:t>is</a:t>
            </a:r>
            <a:r>
              <a:rPr lang="en-US" dirty="0">
                <a:latin typeface="Calibri"/>
                <a:cs typeface="Calibri"/>
              </a:rPr>
              <a:t> </a:t>
            </a:r>
            <a:r>
              <a:rPr lang="en-US" spc="-5" dirty="0" err="1">
                <a:latin typeface="Calibri"/>
                <a:cs typeface="Calibri"/>
              </a:rPr>
              <a:t>continous</a:t>
            </a:r>
            <a:endParaRPr lang="en-US" dirty="0">
              <a:latin typeface="Calibri"/>
              <a:cs typeface="Calibri"/>
            </a:endParaRPr>
          </a:p>
          <a:p>
            <a:pPr marL="241300" indent="-229235">
              <a:lnSpc>
                <a:spcPct val="100000"/>
              </a:lnSpc>
              <a:spcBef>
                <a:spcPts val="160"/>
              </a:spcBef>
              <a:buSzPct val="106666"/>
              <a:buAutoNum type="arabicParenR" startAt="10"/>
              <a:tabLst>
                <a:tab pos="382270" algn="l"/>
              </a:tabLst>
            </a:pPr>
            <a:r>
              <a:rPr lang="en-US" spc="5" dirty="0">
                <a:latin typeface="Calibri"/>
                <a:cs typeface="Calibri"/>
              </a:rPr>
              <a:t>We</a:t>
            </a:r>
            <a:r>
              <a:rPr lang="en-US" spc="-15" dirty="0">
                <a:latin typeface="Calibri"/>
                <a:cs typeface="Calibri"/>
              </a:rPr>
              <a:t> </a:t>
            </a:r>
            <a:r>
              <a:rPr lang="en-US" dirty="0">
                <a:latin typeface="Calibri"/>
                <a:cs typeface="Calibri"/>
              </a:rPr>
              <a:t>drop</a:t>
            </a:r>
            <a:r>
              <a:rPr lang="en-US" spc="-5" dirty="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columns</a:t>
            </a:r>
            <a:r>
              <a:rPr lang="en-US" spc="5" dirty="0">
                <a:latin typeface="Calibri"/>
                <a:cs typeface="Calibri"/>
              </a:rPr>
              <a:t> </a:t>
            </a:r>
            <a:r>
              <a:rPr lang="en-US" spc="-5" dirty="0">
                <a:latin typeface="Calibri"/>
                <a:cs typeface="Calibri"/>
              </a:rPr>
              <a:t>which</a:t>
            </a:r>
            <a:r>
              <a:rPr lang="en-US" spc="-10" dirty="0">
                <a:latin typeface="Calibri"/>
                <a:cs typeface="Calibri"/>
              </a:rPr>
              <a:t> </a:t>
            </a:r>
            <a:r>
              <a:rPr lang="en-US" spc="5" dirty="0">
                <a:latin typeface="Calibri"/>
                <a:cs typeface="Calibri"/>
              </a:rPr>
              <a:t>are</a:t>
            </a:r>
            <a:r>
              <a:rPr lang="en-US" spc="-15" dirty="0">
                <a:latin typeface="Calibri"/>
                <a:cs typeface="Calibri"/>
              </a:rPr>
              <a:t> </a:t>
            </a:r>
            <a:r>
              <a:rPr lang="en-US" spc="-10" dirty="0">
                <a:latin typeface="Calibri"/>
                <a:cs typeface="Calibri"/>
              </a:rPr>
              <a:t>highly</a:t>
            </a:r>
            <a:r>
              <a:rPr lang="en-US" spc="10" dirty="0">
                <a:latin typeface="Calibri"/>
                <a:cs typeface="Calibri"/>
              </a:rPr>
              <a:t> </a:t>
            </a:r>
            <a:r>
              <a:rPr lang="en-US" spc="-5" dirty="0">
                <a:latin typeface="Calibri"/>
                <a:cs typeface="Calibri"/>
              </a:rPr>
              <a:t>correlated</a:t>
            </a:r>
            <a:r>
              <a:rPr lang="en-US" spc="-10" dirty="0">
                <a:latin typeface="Calibri"/>
                <a:cs typeface="Calibri"/>
              </a:rPr>
              <a:t> </a:t>
            </a:r>
            <a:r>
              <a:rPr lang="en-US" spc="-5" dirty="0">
                <a:latin typeface="Calibri"/>
                <a:cs typeface="Calibri"/>
              </a:rPr>
              <a:t>between </a:t>
            </a:r>
            <a:r>
              <a:rPr lang="en-US" spc="5" dirty="0">
                <a:latin typeface="Calibri"/>
                <a:cs typeface="Calibri"/>
              </a:rPr>
              <a:t>the</a:t>
            </a:r>
            <a:endParaRPr lang="en-US" dirty="0">
              <a:latin typeface="Calibri"/>
              <a:cs typeface="Calibri"/>
            </a:endParaRPr>
          </a:p>
          <a:p>
            <a:pPr marL="241300" marR="331470">
              <a:lnSpc>
                <a:spcPct val="109300"/>
              </a:lnSpc>
              <a:spcBef>
                <a:spcPts val="10"/>
              </a:spcBef>
            </a:pPr>
            <a:r>
              <a:rPr lang="en-US" spc="-5" dirty="0">
                <a:latin typeface="Calibri"/>
                <a:cs typeface="Calibri"/>
              </a:rPr>
              <a:t>independents variables </a:t>
            </a:r>
            <a:r>
              <a:rPr lang="en-US" dirty="0">
                <a:latin typeface="Calibri"/>
                <a:cs typeface="Calibri"/>
              </a:rPr>
              <a:t>and </a:t>
            </a:r>
            <a:r>
              <a:rPr lang="en-US" spc="-5" dirty="0">
                <a:latin typeface="Calibri"/>
                <a:cs typeface="Calibri"/>
              </a:rPr>
              <a:t>zero related </a:t>
            </a:r>
            <a:r>
              <a:rPr lang="en-US" dirty="0">
                <a:latin typeface="Calibri"/>
                <a:cs typeface="Calibri"/>
              </a:rPr>
              <a:t>with </a:t>
            </a:r>
            <a:r>
              <a:rPr lang="en-US" spc="5" dirty="0">
                <a:latin typeface="Calibri"/>
                <a:cs typeface="Calibri"/>
              </a:rPr>
              <a:t>the </a:t>
            </a:r>
            <a:r>
              <a:rPr lang="en-US" dirty="0">
                <a:latin typeface="Calibri"/>
                <a:cs typeface="Calibri"/>
              </a:rPr>
              <a:t>Output </a:t>
            </a:r>
            <a:r>
              <a:rPr lang="en-US" spc="-10" dirty="0">
                <a:latin typeface="Calibri"/>
                <a:cs typeface="Calibri"/>
              </a:rPr>
              <a:t>having </a:t>
            </a:r>
            <a:r>
              <a:rPr lang="en-US" spc="-325" dirty="0">
                <a:latin typeface="Calibri"/>
                <a:cs typeface="Calibri"/>
              </a:rPr>
              <a:t> </a:t>
            </a:r>
            <a:r>
              <a:rPr lang="en-US" dirty="0">
                <a:latin typeface="Calibri"/>
                <a:cs typeface="Calibri"/>
              </a:rPr>
              <a:t>greater</a:t>
            </a:r>
            <a:r>
              <a:rPr lang="en-US" spc="-10" dirty="0">
                <a:latin typeface="Calibri"/>
                <a:cs typeface="Calibri"/>
              </a:rPr>
              <a:t> </a:t>
            </a:r>
            <a:r>
              <a:rPr lang="en-US" spc="-5" dirty="0">
                <a:latin typeface="Calibri"/>
                <a:cs typeface="Calibri"/>
              </a:rPr>
              <a:t>skewness</a:t>
            </a:r>
            <a:r>
              <a:rPr lang="en-US" dirty="0">
                <a:latin typeface="Calibri"/>
                <a:cs typeface="Calibri"/>
              </a:rPr>
              <a:t> </a:t>
            </a:r>
            <a:r>
              <a:rPr lang="en-US" spc="-10" dirty="0">
                <a:latin typeface="Calibri"/>
                <a:cs typeface="Calibri"/>
              </a:rPr>
              <a:t>and </a:t>
            </a:r>
            <a:r>
              <a:rPr lang="en-US" dirty="0">
                <a:latin typeface="Calibri"/>
                <a:cs typeface="Calibri"/>
              </a:rPr>
              <a:t>large</a:t>
            </a:r>
            <a:r>
              <a:rPr lang="en-US" spc="-10" dirty="0">
                <a:latin typeface="Calibri"/>
                <a:cs typeface="Calibri"/>
              </a:rPr>
              <a:t> </a:t>
            </a:r>
            <a:r>
              <a:rPr lang="en-US" spc="-5" dirty="0">
                <a:latin typeface="Calibri"/>
                <a:cs typeface="Calibri"/>
              </a:rPr>
              <a:t>outliers..</a:t>
            </a:r>
            <a:endParaRPr lang="en-US" dirty="0">
              <a:latin typeface="Calibri"/>
              <a:cs typeface="Calibri"/>
            </a:endParaRPr>
          </a:p>
          <a:p>
            <a:pPr marL="381635" indent="-369570">
              <a:lnSpc>
                <a:spcPct val="100000"/>
              </a:lnSpc>
              <a:spcBef>
                <a:spcPts val="165"/>
              </a:spcBef>
              <a:buSzPct val="106666"/>
              <a:buAutoNum type="arabicParenR" startAt="13"/>
              <a:tabLst>
                <a:tab pos="382270" algn="l"/>
              </a:tabLst>
            </a:pPr>
            <a:r>
              <a:rPr lang="en-US" spc="-5" dirty="0">
                <a:latin typeface="Calibri"/>
                <a:cs typeface="Calibri"/>
              </a:rPr>
              <a:t>After </a:t>
            </a:r>
            <a:r>
              <a:rPr lang="en-US" dirty="0">
                <a:latin typeface="Calibri"/>
                <a:cs typeface="Calibri"/>
              </a:rPr>
              <a:t>that</a:t>
            </a:r>
            <a:r>
              <a:rPr lang="en-US" spc="-5" dirty="0">
                <a:latin typeface="Calibri"/>
                <a:cs typeface="Calibri"/>
              </a:rPr>
              <a:t> </a:t>
            </a:r>
            <a:r>
              <a:rPr lang="en-US" dirty="0">
                <a:latin typeface="Calibri"/>
                <a:cs typeface="Calibri"/>
              </a:rPr>
              <a:t>methods </a:t>
            </a:r>
            <a:r>
              <a:rPr lang="en-US" spc="5" dirty="0">
                <a:latin typeface="Calibri"/>
                <a:cs typeface="Calibri"/>
              </a:rPr>
              <a:t>we</a:t>
            </a:r>
            <a:r>
              <a:rPr lang="en-US" spc="-40" dirty="0">
                <a:latin typeface="Calibri"/>
                <a:cs typeface="Calibri"/>
              </a:rPr>
              <a:t> </a:t>
            </a:r>
            <a:r>
              <a:rPr lang="en-US" dirty="0" err="1">
                <a:latin typeface="Calibri"/>
                <a:cs typeface="Calibri"/>
              </a:rPr>
              <a:t>seprate</a:t>
            </a:r>
            <a:r>
              <a:rPr lang="en-US" spc="-20" dirty="0">
                <a:latin typeface="Calibri"/>
                <a:cs typeface="Calibri"/>
              </a:rPr>
              <a:t> </a:t>
            </a:r>
            <a:r>
              <a:rPr lang="en-US" spc="5" dirty="0">
                <a:latin typeface="Calibri"/>
                <a:cs typeface="Calibri"/>
              </a:rPr>
              <a:t>the</a:t>
            </a:r>
            <a:r>
              <a:rPr lang="en-US" spc="-20" dirty="0">
                <a:latin typeface="Calibri"/>
                <a:cs typeface="Calibri"/>
              </a:rPr>
              <a:t> </a:t>
            </a:r>
            <a:r>
              <a:rPr lang="en-US" spc="-5" dirty="0" err="1">
                <a:latin typeface="Calibri"/>
                <a:cs typeface="Calibri"/>
              </a:rPr>
              <a:t>lables</a:t>
            </a:r>
            <a:r>
              <a:rPr lang="en-US" dirty="0">
                <a:latin typeface="Calibri"/>
                <a:cs typeface="Calibri"/>
              </a:rPr>
              <a:t> and</a:t>
            </a:r>
            <a:r>
              <a:rPr lang="en-US" spc="-10" dirty="0">
                <a:latin typeface="Calibri"/>
                <a:cs typeface="Calibri"/>
              </a:rPr>
              <a:t> </a:t>
            </a:r>
            <a:r>
              <a:rPr lang="en-US" spc="-5" dirty="0">
                <a:latin typeface="Calibri"/>
                <a:cs typeface="Calibri"/>
              </a:rPr>
              <a:t>features</a:t>
            </a:r>
            <a:r>
              <a:rPr lang="en-US" dirty="0">
                <a:latin typeface="Calibri"/>
                <a:cs typeface="Calibri"/>
              </a:rPr>
              <a:t> </a:t>
            </a:r>
            <a:r>
              <a:rPr lang="en-US" spc="-5" dirty="0">
                <a:latin typeface="Calibri"/>
                <a:cs typeface="Calibri"/>
              </a:rPr>
              <a:t>in</a:t>
            </a:r>
            <a:r>
              <a:rPr lang="en-US" spc="-10" dirty="0">
                <a:latin typeface="Calibri"/>
                <a:cs typeface="Calibri"/>
              </a:rPr>
              <a:t> </a:t>
            </a:r>
            <a:r>
              <a:rPr lang="en-US" spc="-5" dirty="0">
                <a:latin typeface="Calibri"/>
                <a:cs typeface="Calibri"/>
              </a:rPr>
              <a:t>different</a:t>
            </a:r>
            <a:endParaRPr lang="en-US" dirty="0">
              <a:latin typeface="Calibri"/>
              <a:cs typeface="Calibri"/>
            </a:endParaRPr>
          </a:p>
          <a:p>
            <a:pPr marL="241300" marR="135890">
              <a:lnSpc>
                <a:spcPct val="109500"/>
              </a:lnSpc>
            </a:pPr>
            <a:r>
              <a:rPr lang="en-US" dirty="0" err="1">
                <a:latin typeface="Calibri"/>
                <a:cs typeface="Calibri"/>
              </a:rPr>
              <a:t>dataframe</a:t>
            </a:r>
            <a:r>
              <a:rPr lang="en-US" spc="-15" dirty="0">
                <a:latin typeface="Calibri"/>
                <a:cs typeface="Calibri"/>
              </a:rPr>
              <a:t> </a:t>
            </a:r>
            <a:r>
              <a:rPr lang="en-US" spc="5" dirty="0">
                <a:latin typeface="Calibri"/>
                <a:cs typeface="Calibri"/>
              </a:rPr>
              <a:t>so</a:t>
            </a:r>
            <a:r>
              <a:rPr lang="en-US" spc="-10" dirty="0">
                <a:latin typeface="Calibri"/>
                <a:cs typeface="Calibri"/>
              </a:rPr>
              <a:t> </a:t>
            </a:r>
            <a:r>
              <a:rPr lang="en-US" dirty="0">
                <a:latin typeface="Calibri"/>
                <a:cs typeface="Calibri"/>
              </a:rPr>
              <a:t>that</a:t>
            </a:r>
            <a:r>
              <a:rPr lang="en-US" spc="-5" dirty="0">
                <a:latin typeface="Calibri"/>
                <a:cs typeface="Calibri"/>
              </a:rPr>
              <a:t> </a:t>
            </a:r>
            <a:r>
              <a:rPr lang="en-US" spc="5" dirty="0">
                <a:latin typeface="Calibri"/>
                <a:cs typeface="Calibri"/>
              </a:rPr>
              <a:t>we</a:t>
            </a:r>
            <a:r>
              <a:rPr lang="en-US" spc="-40" dirty="0">
                <a:latin typeface="Calibri"/>
                <a:cs typeface="Calibri"/>
              </a:rPr>
              <a:t> </a:t>
            </a:r>
            <a:r>
              <a:rPr lang="en-US" spc="5" dirty="0">
                <a:latin typeface="Calibri"/>
                <a:cs typeface="Calibri"/>
              </a:rPr>
              <a:t>can</a:t>
            </a:r>
            <a:r>
              <a:rPr lang="en-US" spc="-5" dirty="0">
                <a:latin typeface="Calibri"/>
                <a:cs typeface="Calibri"/>
              </a:rPr>
              <a:t> </a:t>
            </a:r>
            <a:r>
              <a:rPr lang="en-US" spc="-10" dirty="0">
                <a:latin typeface="Calibri"/>
                <a:cs typeface="Calibri"/>
              </a:rPr>
              <a:t>easily</a:t>
            </a:r>
            <a:r>
              <a:rPr lang="en-US" spc="10" dirty="0">
                <a:latin typeface="Calibri"/>
                <a:cs typeface="Calibri"/>
              </a:rPr>
              <a:t> </a:t>
            </a:r>
            <a:r>
              <a:rPr lang="en-US" spc="-5" dirty="0">
                <a:latin typeface="Calibri"/>
                <a:cs typeface="Calibri"/>
              </a:rPr>
              <a:t>apply</a:t>
            </a:r>
            <a:r>
              <a:rPr lang="en-US" spc="-20" dirty="0">
                <a:latin typeface="Calibri"/>
                <a:cs typeface="Calibri"/>
              </a:rPr>
              <a:t> </a:t>
            </a:r>
            <a:r>
              <a:rPr lang="en-US" spc="-5" dirty="0">
                <a:latin typeface="Calibri"/>
                <a:cs typeface="Calibri"/>
              </a:rPr>
              <a:t>some</a:t>
            </a:r>
            <a:r>
              <a:rPr lang="en-US" spc="-15" dirty="0">
                <a:latin typeface="Calibri"/>
                <a:cs typeface="Calibri"/>
              </a:rPr>
              <a:t> </a:t>
            </a:r>
            <a:r>
              <a:rPr lang="en-US" dirty="0">
                <a:latin typeface="Calibri"/>
                <a:cs typeface="Calibri"/>
              </a:rPr>
              <a:t>methods on</a:t>
            </a:r>
            <a:r>
              <a:rPr lang="en-US" spc="-10" dirty="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labels </a:t>
            </a:r>
            <a:r>
              <a:rPr lang="en-US" spc="-320" dirty="0">
                <a:latin typeface="Calibri"/>
                <a:cs typeface="Calibri"/>
              </a:rPr>
              <a:t> </a:t>
            </a:r>
            <a:r>
              <a:rPr lang="en-US" dirty="0">
                <a:latin typeface="Calibri"/>
                <a:cs typeface="Calibri"/>
              </a:rPr>
              <a:t>and</a:t>
            </a:r>
            <a:r>
              <a:rPr lang="en-US" spc="-15" dirty="0">
                <a:latin typeface="Calibri"/>
                <a:cs typeface="Calibri"/>
              </a:rPr>
              <a:t> </a:t>
            </a:r>
            <a:r>
              <a:rPr lang="en-US" spc="-5" dirty="0">
                <a:latin typeface="Calibri"/>
                <a:cs typeface="Calibri"/>
              </a:rPr>
              <a:t>features</a:t>
            </a:r>
            <a:r>
              <a:rPr lang="en-US" dirty="0">
                <a:latin typeface="Calibri"/>
                <a:cs typeface="Calibri"/>
              </a:rPr>
              <a:t> </a:t>
            </a:r>
            <a:r>
              <a:rPr lang="en-US" spc="-5" dirty="0">
                <a:latin typeface="Calibri"/>
                <a:cs typeface="Calibri"/>
              </a:rPr>
              <a:t>differently..</a:t>
            </a:r>
            <a:endParaRPr lang="en-US" dirty="0">
              <a:latin typeface="Calibri"/>
              <a:cs typeface="Calibri"/>
            </a:endParaRPr>
          </a:p>
          <a:p>
            <a:pPr marL="241300" marR="341630" indent="-229235">
              <a:lnSpc>
                <a:spcPts val="1989"/>
              </a:lnSpc>
              <a:spcBef>
                <a:spcPts val="170"/>
              </a:spcBef>
              <a:buSzPct val="106666"/>
              <a:buAutoNum type="arabicParenR" startAt="14"/>
              <a:tabLst>
                <a:tab pos="382270" algn="l"/>
              </a:tabLst>
            </a:pPr>
            <a:r>
              <a:rPr lang="en-US" spc="-5" dirty="0">
                <a:latin typeface="Calibri"/>
                <a:cs typeface="Calibri"/>
              </a:rPr>
              <a:t>After this </a:t>
            </a:r>
            <a:r>
              <a:rPr lang="en-US" spc="5" dirty="0">
                <a:latin typeface="Calibri"/>
                <a:cs typeface="Calibri"/>
              </a:rPr>
              <a:t>we </a:t>
            </a:r>
            <a:r>
              <a:rPr lang="en-US" spc="-5" dirty="0">
                <a:latin typeface="Calibri"/>
                <a:cs typeface="Calibri"/>
              </a:rPr>
              <a:t>applied</a:t>
            </a:r>
            <a:r>
              <a:rPr lang="en-US" dirty="0">
                <a:latin typeface="Calibri"/>
                <a:cs typeface="Calibri"/>
              </a:rPr>
              <a:t> scaling on </a:t>
            </a:r>
            <a:r>
              <a:rPr lang="en-US" spc="5" dirty="0">
                <a:latin typeface="Calibri"/>
                <a:cs typeface="Calibri"/>
              </a:rPr>
              <a:t>the </a:t>
            </a:r>
            <a:r>
              <a:rPr lang="en-US" spc="-5" dirty="0">
                <a:latin typeface="Calibri"/>
                <a:cs typeface="Calibri"/>
              </a:rPr>
              <a:t>features (x) </a:t>
            </a:r>
            <a:r>
              <a:rPr lang="en-US" spc="-10" dirty="0">
                <a:latin typeface="Calibri"/>
                <a:cs typeface="Calibri"/>
              </a:rPr>
              <a:t>by </a:t>
            </a:r>
            <a:r>
              <a:rPr lang="en-US" spc="5" dirty="0">
                <a:latin typeface="Calibri"/>
                <a:cs typeface="Calibri"/>
              </a:rPr>
              <a:t>the </a:t>
            </a:r>
            <a:r>
              <a:rPr lang="en-US" spc="-5" dirty="0">
                <a:latin typeface="Calibri"/>
                <a:cs typeface="Calibri"/>
              </a:rPr>
              <a:t>help </a:t>
            </a:r>
            <a:r>
              <a:rPr lang="en-US" dirty="0">
                <a:latin typeface="Calibri"/>
                <a:cs typeface="Calibri"/>
              </a:rPr>
              <a:t>of </a:t>
            </a:r>
            <a:r>
              <a:rPr lang="en-US" spc="-325" dirty="0">
                <a:latin typeface="Calibri"/>
                <a:cs typeface="Calibri"/>
              </a:rPr>
              <a:t> </a:t>
            </a:r>
            <a:r>
              <a:rPr lang="en-US" dirty="0">
                <a:latin typeface="Calibri"/>
                <a:cs typeface="Calibri"/>
              </a:rPr>
              <a:t>Standard</a:t>
            </a:r>
            <a:r>
              <a:rPr lang="en-US" spc="-10" dirty="0">
                <a:latin typeface="Calibri"/>
                <a:cs typeface="Calibri"/>
              </a:rPr>
              <a:t> Scaler…</a:t>
            </a:r>
            <a:endParaRPr lang="en-US" dirty="0">
              <a:latin typeface="Calibri"/>
              <a:cs typeface="Calibri"/>
            </a:endParaRPr>
          </a:p>
          <a:p>
            <a:pPr marL="241300" marR="120650" indent="-229235">
              <a:lnSpc>
                <a:spcPts val="1970"/>
              </a:lnSpc>
              <a:spcBef>
                <a:spcPts val="95"/>
              </a:spcBef>
              <a:buSzPct val="106666"/>
              <a:buAutoNum type="arabicParenR" startAt="14"/>
              <a:tabLst>
                <a:tab pos="382270" algn="l"/>
              </a:tabLst>
            </a:pPr>
            <a:r>
              <a:rPr lang="en-US" spc="-5" dirty="0">
                <a:latin typeface="Calibri"/>
                <a:cs typeface="Calibri"/>
              </a:rPr>
              <a:t>After </a:t>
            </a:r>
            <a:r>
              <a:rPr lang="en-US" dirty="0">
                <a:latin typeface="Calibri"/>
                <a:cs typeface="Calibri"/>
              </a:rPr>
              <a:t>scaling </a:t>
            </a:r>
            <a:r>
              <a:rPr lang="en-US" spc="5" dirty="0">
                <a:latin typeface="Calibri"/>
                <a:cs typeface="Calibri"/>
              </a:rPr>
              <a:t>the </a:t>
            </a:r>
            <a:r>
              <a:rPr lang="en-US" dirty="0">
                <a:latin typeface="Calibri"/>
                <a:cs typeface="Calibri"/>
              </a:rPr>
              <a:t>data </a:t>
            </a:r>
            <a:r>
              <a:rPr lang="en-US" spc="5" dirty="0">
                <a:latin typeface="Calibri"/>
                <a:cs typeface="Calibri"/>
              </a:rPr>
              <a:t>we use </a:t>
            </a:r>
            <a:r>
              <a:rPr lang="en-US" dirty="0">
                <a:latin typeface="Calibri"/>
                <a:cs typeface="Calibri"/>
              </a:rPr>
              <a:t>Smote </a:t>
            </a:r>
            <a:r>
              <a:rPr lang="en-US" spc="-10" dirty="0">
                <a:latin typeface="Calibri"/>
                <a:cs typeface="Calibri"/>
              </a:rPr>
              <a:t>techniques </a:t>
            </a:r>
            <a:r>
              <a:rPr lang="en-US" spc="-5" dirty="0">
                <a:latin typeface="Calibri"/>
                <a:cs typeface="Calibri"/>
              </a:rPr>
              <a:t>for oversampling </a:t>
            </a:r>
            <a:r>
              <a:rPr lang="en-US" spc="-325" dirty="0">
                <a:latin typeface="Calibri"/>
                <a:cs typeface="Calibri"/>
              </a:rPr>
              <a:t> </a:t>
            </a:r>
            <a:r>
              <a:rPr lang="en-US" spc="5" dirty="0">
                <a:latin typeface="Calibri"/>
                <a:cs typeface="Calibri"/>
              </a:rPr>
              <a:t>the</a:t>
            </a:r>
            <a:r>
              <a:rPr lang="en-US" spc="-25" dirty="0">
                <a:latin typeface="Calibri"/>
                <a:cs typeface="Calibri"/>
              </a:rPr>
              <a:t> </a:t>
            </a:r>
            <a:r>
              <a:rPr lang="en-US" dirty="0">
                <a:latin typeface="Calibri"/>
                <a:cs typeface="Calibri"/>
              </a:rPr>
              <a:t>data</a:t>
            </a:r>
            <a:r>
              <a:rPr lang="en-US" spc="-10" dirty="0">
                <a:latin typeface="Calibri"/>
                <a:cs typeface="Calibri"/>
              </a:rPr>
              <a:t> </a:t>
            </a:r>
            <a:r>
              <a:rPr lang="en-US" spc="-5" dirty="0" err="1">
                <a:latin typeface="Calibri"/>
                <a:cs typeface="Calibri"/>
              </a:rPr>
              <a:t>i.e</a:t>
            </a:r>
            <a:r>
              <a:rPr lang="en-US" spc="-5" dirty="0">
                <a:latin typeface="Calibri"/>
                <a:cs typeface="Calibri"/>
              </a:rPr>
              <a:t>-</a:t>
            </a:r>
            <a:r>
              <a:rPr lang="en-US" spc="-10" dirty="0">
                <a:latin typeface="Calibri"/>
                <a:cs typeface="Calibri"/>
              </a:rPr>
              <a:t> </a:t>
            </a:r>
            <a:r>
              <a:rPr lang="en-US" spc="-5" dirty="0">
                <a:latin typeface="Calibri"/>
                <a:cs typeface="Calibri"/>
              </a:rPr>
              <a:t>balancing</a:t>
            </a:r>
            <a:r>
              <a:rPr lang="en-US" dirty="0">
                <a:latin typeface="Calibri"/>
                <a:cs typeface="Calibri"/>
              </a:rPr>
              <a:t> </a:t>
            </a:r>
            <a:r>
              <a:rPr lang="en-US" spc="5" dirty="0">
                <a:latin typeface="Calibri"/>
                <a:cs typeface="Calibri"/>
              </a:rPr>
              <a:t>the</a:t>
            </a:r>
            <a:r>
              <a:rPr lang="en-US" spc="-20" dirty="0">
                <a:latin typeface="Calibri"/>
                <a:cs typeface="Calibri"/>
              </a:rPr>
              <a:t> </a:t>
            </a:r>
            <a:r>
              <a:rPr lang="en-US" dirty="0">
                <a:latin typeface="Calibri"/>
                <a:cs typeface="Calibri"/>
              </a:rPr>
              <a:t>data</a:t>
            </a:r>
            <a:r>
              <a:rPr lang="en-US" spc="-35" dirty="0">
                <a:latin typeface="Calibri"/>
                <a:cs typeface="Calibri"/>
              </a:rPr>
              <a:t> </a:t>
            </a:r>
            <a:r>
              <a:rPr lang="en-US" spc="5" dirty="0">
                <a:latin typeface="Calibri"/>
                <a:cs typeface="Calibri"/>
              </a:rPr>
              <a:t>…</a:t>
            </a:r>
            <a:endParaRPr lang="en-US" dirty="0">
              <a:latin typeface="Calibri"/>
              <a:cs typeface="Calibri"/>
            </a:endParaRPr>
          </a:p>
          <a:p>
            <a:pPr marL="381635" indent="-369570">
              <a:lnSpc>
                <a:spcPct val="100000"/>
              </a:lnSpc>
              <a:spcBef>
                <a:spcPts val="90"/>
              </a:spcBef>
              <a:buSzPct val="106666"/>
              <a:buAutoNum type="arabicParenR" startAt="14"/>
              <a:tabLst>
                <a:tab pos="382270" algn="l"/>
              </a:tabLst>
            </a:pPr>
            <a:r>
              <a:rPr lang="en-US" spc="5" dirty="0">
                <a:latin typeface="Calibri"/>
                <a:cs typeface="Calibri"/>
              </a:rPr>
              <a:t>Now</a:t>
            </a:r>
            <a:r>
              <a:rPr lang="en-US" spc="-10" dirty="0">
                <a:latin typeface="Calibri"/>
                <a:cs typeface="Calibri"/>
              </a:rPr>
              <a:t> </a:t>
            </a:r>
            <a:r>
              <a:rPr lang="en-US" spc="5" dirty="0">
                <a:latin typeface="Calibri"/>
                <a:cs typeface="Calibri"/>
              </a:rPr>
              <a:t>we</a:t>
            </a:r>
            <a:r>
              <a:rPr lang="en-US" spc="-20" dirty="0">
                <a:latin typeface="Calibri"/>
                <a:cs typeface="Calibri"/>
              </a:rPr>
              <a:t> </a:t>
            </a:r>
            <a:r>
              <a:rPr lang="en-US" spc="5" dirty="0">
                <a:latin typeface="Calibri"/>
                <a:cs typeface="Calibri"/>
              </a:rPr>
              <a:t>are</a:t>
            </a:r>
            <a:r>
              <a:rPr lang="en-US" spc="-20" dirty="0">
                <a:latin typeface="Calibri"/>
                <a:cs typeface="Calibri"/>
              </a:rPr>
              <a:t> </a:t>
            </a:r>
            <a:r>
              <a:rPr lang="en-US" spc="-5" dirty="0">
                <a:latin typeface="Calibri"/>
                <a:cs typeface="Calibri"/>
              </a:rPr>
              <a:t>ready</a:t>
            </a:r>
            <a:r>
              <a:rPr lang="en-US" dirty="0">
                <a:latin typeface="Calibri"/>
                <a:cs typeface="Calibri"/>
              </a:rPr>
              <a:t> </a:t>
            </a:r>
            <a:r>
              <a:rPr lang="en-US" spc="-5" dirty="0">
                <a:latin typeface="Calibri"/>
                <a:cs typeface="Calibri"/>
              </a:rPr>
              <a:t>for </a:t>
            </a:r>
            <a:r>
              <a:rPr lang="en-US" spc="5" dirty="0">
                <a:latin typeface="Calibri"/>
                <a:cs typeface="Calibri"/>
              </a:rPr>
              <a:t>the</a:t>
            </a:r>
            <a:r>
              <a:rPr lang="en-US" spc="-25" dirty="0">
                <a:latin typeface="Calibri"/>
                <a:cs typeface="Calibri"/>
              </a:rPr>
              <a:t> </a:t>
            </a:r>
            <a:r>
              <a:rPr lang="en-US" spc="-5" dirty="0">
                <a:latin typeface="Calibri"/>
                <a:cs typeface="Calibri"/>
              </a:rPr>
              <a:t>model</a:t>
            </a:r>
            <a:r>
              <a:rPr lang="en-US" spc="-20" dirty="0">
                <a:latin typeface="Calibri"/>
                <a:cs typeface="Calibri"/>
              </a:rPr>
              <a:t> </a:t>
            </a:r>
            <a:r>
              <a:rPr lang="en-US" spc="-5" dirty="0">
                <a:latin typeface="Calibri"/>
                <a:cs typeface="Calibri"/>
              </a:rPr>
              <a:t>building……</a:t>
            </a:r>
            <a:endParaRPr lang="en-US" dirty="0">
              <a:latin typeface="Calibri"/>
              <a:cs typeface="Calibri"/>
            </a:endParaRPr>
          </a:p>
          <a:p>
            <a:pPr>
              <a:lnSpc>
                <a:spcPct val="100000"/>
              </a:lnSpc>
              <a:spcBef>
                <a:spcPts val="10"/>
              </a:spcBef>
              <a:buFont typeface="Calibri"/>
              <a:buAutoNum type="arabicParenR" startAt="14"/>
            </a:pPr>
            <a:endParaRPr lang="en-US" dirty="0">
              <a:latin typeface="Calibri"/>
              <a:cs typeface="Calibri"/>
            </a:endParaRPr>
          </a:p>
          <a:p>
            <a:pPr marL="241300" marR="5080" indent="-229235">
              <a:lnSpc>
                <a:spcPct val="107900"/>
              </a:lnSpc>
              <a:buSzPct val="106666"/>
              <a:buAutoNum type="arabicParenR" startAt="14"/>
              <a:tabLst>
                <a:tab pos="382270" algn="l"/>
              </a:tabLst>
            </a:pPr>
            <a:r>
              <a:rPr lang="en-US" dirty="0" err="1">
                <a:latin typeface="Calibri"/>
                <a:cs typeface="Calibri"/>
              </a:rPr>
              <a:t>Seprate</a:t>
            </a:r>
            <a:r>
              <a:rPr lang="en-US" dirty="0">
                <a:latin typeface="Calibri"/>
                <a:cs typeface="Calibri"/>
              </a:rPr>
              <a:t> </a:t>
            </a:r>
            <a:r>
              <a:rPr lang="en-US" spc="5" dirty="0">
                <a:latin typeface="Calibri"/>
                <a:cs typeface="Calibri"/>
              </a:rPr>
              <a:t>the </a:t>
            </a:r>
            <a:r>
              <a:rPr lang="en-US" spc="-5" dirty="0">
                <a:latin typeface="Calibri"/>
                <a:cs typeface="Calibri"/>
              </a:rPr>
              <a:t>output variable </a:t>
            </a:r>
            <a:r>
              <a:rPr lang="en-US" dirty="0">
                <a:latin typeface="Calibri"/>
                <a:cs typeface="Calibri"/>
              </a:rPr>
              <a:t>from </a:t>
            </a:r>
            <a:r>
              <a:rPr lang="en-US" spc="5" dirty="0">
                <a:latin typeface="Calibri"/>
                <a:cs typeface="Calibri"/>
              </a:rPr>
              <a:t>the </a:t>
            </a:r>
            <a:r>
              <a:rPr lang="en-US" spc="-5" dirty="0" err="1">
                <a:latin typeface="Calibri"/>
                <a:cs typeface="Calibri"/>
              </a:rPr>
              <a:t>dataframe</a:t>
            </a:r>
            <a:r>
              <a:rPr lang="en-US" spc="-5" dirty="0">
                <a:latin typeface="Calibri"/>
                <a:cs typeface="Calibri"/>
              </a:rPr>
              <a:t> </a:t>
            </a:r>
            <a:r>
              <a:rPr lang="en-US" dirty="0">
                <a:latin typeface="Calibri"/>
                <a:cs typeface="Calibri"/>
              </a:rPr>
              <a:t>and </a:t>
            </a:r>
            <a:r>
              <a:rPr lang="en-US" spc="-5" dirty="0">
                <a:latin typeface="Calibri"/>
                <a:cs typeface="Calibri"/>
              </a:rPr>
              <a:t>train </a:t>
            </a:r>
            <a:r>
              <a:rPr lang="en-US" spc="5" dirty="0">
                <a:latin typeface="Calibri"/>
                <a:cs typeface="Calibri"/>
              </a:rPr>
              <a:t>the </a:t>
            </a:r>
            <a:r>
              <a:rPr lang="en-US" dirty="0">
                <a:latin typeface="Calibri"/>
                <a:cs typeface="Calibri"/>
              </a:rPr>
              <a:t>data </a:t>
            </a:r>
            <a:r>
              <a:rPr lang="en-US" spc="-325" dirty="0">
                <a:latin typeface="Calibri"/>
                <a:cs typeface="Calibri"/>
              </a:rPr>
              <a:t> </a:t>
            </a:r>
            <a:r>
              <a:rPr lang="en-US" spc="-5" dirty="0">
                <a:latin typeface="Calibri"/>
                <a:cs typeface="Calibri"/>
              </a:rPr>
              <a:t>for</a:t>
            </a:r>
            <a:r>
              <a:rPr lang="en-US" spc="-10" dirty="0">
                <a:latin typeface="Calibri"/>
                <a:cs typeface="Calibri"/>
              </a:rPr>
              <a:t> </a:t>
            </a:r>
            <a:r>
              <a:rPr lang="en-US" spc="5" dirty="0">
                <a:latin typeface="Calibri"/>
                <a:cs typeface="Calibri"/>
              </a:rPr>
              <a:t>the</a:t>
            </a:r>
            <a:r>
              <a:rPr lang="en-US" spc="-20" dirty="0">
                <a:latin typeface="Calibri"/>
                <a:cs typeface="Calibri"/>
              </a:rPr>
              <a:t> </a:t>
            </a:r>
            <a:r>
              <a:rPr lang="en-US" spc="-5" dirty="0" err="1">
                <a:latin typeface="Calibri"/>
                <a:cs typeface="Calibri"/>
              </a:rPr>
              <a:t>precition</a:t>
            </a:r>
            <a:endParaRPr lang="en-US" dirty="0">
              <a:latin typeface="Calibri"/>
              <a:cs typeface="Calibri"/>
            </a:endParaRPr>
          </a:p>
        </p:txBody>
      </p:sp>
    </p:spTree>
    <p:extLst>
      <p:ext uri="{BB962C8B-B14F-4D97-AF65-F5344CB8AC3E}">
        <p14:creationId xmlns:p14="http://schemas.microsoft.com/office/powerpoint/2010/main" val="205771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83540">
              <a:lnSpc>
                <a:spcPct val="100000"/>
              </a:lnSpc>
              <a:spcBef>
                <a:spcPts val="105"/>
              </a:spcBef>
            </a:pPr>
            <a:r>
              <a:rPr spc="-5" dirty="0"/>
              <a:t>Algorithm</a:t>
            </a:r>
            <a:r>
              <a:rPr spc="-10" dirty="0"/>
              <a:t> </a:t>
            </a:r>
            <a:r>
              <a:rPr spc="-5" dirty="0"/>
              <a:t>used</a:t>
            </a:r>
            <a:r>
              <a:rPr spc="-30" dirty="0"/>
              <a:t> </a:t>
            </a:r>
            <a:r>
              <a:rPr dirty="0"/>
              <a:t>in</a:t>
            </a:r>
            <a:r>
              <a:rPr spc="-5" dirty="0"/>
              <a:t> this</a:t>
            </a:r>
            <a:r>
              <a:rPr dirty="0"/>
              <a:t> project:-</a:t>
            </a:r>
          </a:p>
        </p:txBody>
      </p:sp>
      <p:sp>
        <p:nvSpPr>
          <p:cNvPr id="3" name="object 3"/>
          <p:cNvSpPr txBox="1"/>
          <p:nvPr/>
        </p:nvSpPr>
        <p:spPr>
          <a:xfrm>
            <a:off x="902004" y="2460116"/>
            <a:ext cx="5676265" cy="1121410"/>
          </a:xfrm>
          <a:prstGeom prst="rect">
            <a:avLst/>
          </a:prstGeom>
        </p:spPr>
        <p:txBody>
          <a:bodyPr vert="horz" wrap="square" lIns="0" tIns="7620" rIns="0" bIns="0" rtlCol="0">
            <a:spAutoFit/>
          </a:bodyPr>
          <a:lstStyle/>
          <a:p>
            <a:pPr marL="12700" marR="41910">
              <a:lnSpc>
                <a:spcPct val="102499"/>
              </a:lnSpc>
              <a:spcBef>
                <a:spcPts val="60"/>
              </a:spcBef>
            </a:pPr>
            <a:r>
              <a:rPr sz="1600" spc="-5" dirty="0">
                <a:solidFill>
                  <a:srgbClr val="292929"/>
                </a:solidFill>
                <a:latin typeface="Georgia"/>
                <a:cs typeface="Georgia"/>
              </a:rPr>
              <a:t>For </a:t>
            </a:r>
            <a:r>
              <a:rPr sz="1600" spc="-10" dirty="0">
                <a:solidFill>
                  <a:srgbClr val="292929"/>
                </a:solidFill>
                <a:latin typeface="Georgia"/>
                <a:cs typeface="Georgia"/>
              </a:rPr>
              <a:t>building machine learning models </a:t>
            </a:r>
            <a:r>
              <a:rPr sz="1600" spc="-5" dirty="0">
                <a:solidFill>
                  <a:srgbClr val="292929"/>
                </a:solidFill>
                <a:latin typeface="Georgia"/>
                <a:cs typeface="Georgia"/>
              </a:rPr>
              <a:t>there are </a:t>
            </a:r>
            <a:r>
              <a:rPr sz="1600" spc="-10" dirty="0">
                <a:solidFill>
                  <a:srgbClr val="292929"/>
                </a:solidFill>
                <a:latin typeface="Georgia"/>
                <a:cs typeface="Georgia"/>
              </a:rPr>
              <a:t>several </a:t>
            </a:r>
            <a:r>
              <a:rPr sz="1600" spc="-5" dirty="0">
                <a:solidFill>
                  <a:srgbClr val="292929"/>
                </a:solidFill>
                <a:latin typeface="Georgia"/>
                <a:cs typeface="Georgia"/>
              </a:rPr>
              <a:t>models </a:t>
            </a:r>
            <a:r>
              <a:rPr sz="1600" spc="-375" dirty="0">
                <a:solidFill>
                  <a:srgbClr val="292929"/>
                </a:solidFill>
                <a:latin typeface="Georgia"/>
                <a:cs typeface="Georgia"/>
              </a:rPr>
              <a:t> </a:t>
            </a:r>
            <a:r>
              <a:rPr sz="1600" spc="-5" dirty="0">
                <a:solidFill>
                  <a:srgbClr val="292929"/>
                </a:solidFill>
                <a:latin typeface="Georgia"/>
                <a:cs typeface="Georgia"/>
              </a:rPr>
              <a:t>present</a:t>
            </a:r>
            <a:r>
              <a:rPr sz="1600" spc="-35" dirty="0">
                <a:solidFill>
                  <a:srgbClr val="292929"/>
                </a:solidFill>
                <a:latin typeface="Georgia"/>
                <a:cs typeface="Georgia"/>
              </a:rPr>
              <a:t> </a:t>
            </a:r>
            <a:r>
              <a:rPr sz="1600" spc="-5" dirty="0">
                <a:solidFill>
                  <a:srgbClr val="292929"/>
                </a:solidFill>
                <a:latin typeface="Georgia"/>
                <a:cs typeface="Georgia"/>
              </a:rPr>
              <a:t>inside</a:t>
            </a:r>
            <a:r>
              <a:rPr sz="1600" spc="-10" dirty="0">
                <a:solidFill>
                  <a:srgbClr val="292929"/>
                </a:solidFill>
                <a:latin typeface="Georgia"/>
                <a:cs typeface="Georgia"/>
              </a:rPr>
              <a:t> the</a:t>
            </a:r>
            <a:r>
              <a:rPr sz="1600" spc="-35" dirty="0">
                <a:solidFill>
                  <a:srgbClr val="292929"/>
                </a:solidFill>
                <a:latin typeface="Georgia"/>
                <a:cs typeface="Georgia"/>
              </a:rPr>
              <a:t> </a:t>
            </a:r>
            <a:r>
              <a:rPr sz="1600" spc="-10" dirty="0">
                <a:solidFill>
                  <a:srgbClr val="292929"/>
                </a:solidFill>
                <a:latin typeface="Georgia"/>
                <a:cs typeface="Georgia"/>
              </a:rPr>
              <a:t>Sklearn</a:t>
            </a:r>
            <a:r>
              <a:rPr sz="1600" spc="5" dirty="0">
                <a:solidFill>
                  <a:srgbClr val="292929"/>
                </a:solidFill>
                <a:latin typeface="Georgia"/>
                <a:cs typeface="Georgia"/>
              </a:rPr>
              <a:t> </a:t>
            </a:r>
            <a:r>
              <a:rPr sz="1600" spc="-10" dirty="0">
                <a:solidFill>
                  <a:srgbClr val="292929"/>
                </a:solidFill>
                <a:latin typeface="Georgia"/>
                <a:cs typeface="Georgia"/>
              </a:rPr>
              <a:t>module.</a:t>
            </a:r>
            <a:endParaRPr sz="1600">
              <a:latin typeface="Georgia"/>
              <a:cs typeface="Georgia"/>
            </a:endParaRPr>
          </a:p>
          <a:p>
            <a:pPr marL="12700" marR="5080">
              <a:lnSpc>
                <a:spcPct val="102499"/>
              </a:lnSpc>
              <a:spcBef>
                <a:spcPts val="790"/>
              </a:spcBef>
            </a:pPr>
            <a:r>
              <a:rPr sz="1600" spc="-10" dirty="0">
                <a:solidFill>
                  <a:srgbClr val="292929"/>
                </a:solidFill>
                <a:latin typeface="Georgia"/>
                <a:cs typeface="Georgia"/>
              </a:rPr>
              <a:t>Sklearn provides </a:t>
            </a:r>
            <a:r>
              <a:rPr sz="1600" spc="-5" dirty="0">
                <a:solidFill>
                  <a:srgbClr val="292929"/>
                </a:solidFill>
                <a:latin typeface="Georgia"/>
                <a:cs typeface="Georgia"/>
              </a:rPr>
              <a:t>two </a:t>
            </a:r>
            <a:r>
              <a:rPr sz="1600" spc="-10" dirty="0">
                <a:solidFill>
                  <a:srgbClr val="292929"/>
                </a:solidFill>
                <a:latin typeface="Georgia"/>
                <a:cs typeface="Georgia"/>
              </a:rPr>
              <a:t>types </a:t>
            </a:r>
            <a:r>
              <a:rPr sz="1600" dirty="0">
                <a:solidFill>
                  <a:srgbClr val="292929"/>
                </a:solidFill>
                <a:latin typeface="Georgia"/>
                <a:cs typeface="Georgia"/>
              </a:rPr>
              <a:t>of </a:t>
            </a:r>
            <a:r>
              <a:rPr sz="1600" spc="-5" dirty="0">
                <a:solidFill>
                  <a:srgbClr val="292929"/>
                </a:solidFill>
                <a:latin typeface="Georgia"/>
                <a:cs typeface="Georgia"/>
              </a:rPr>
              <a:t>models i.e. </a:t>
            </a:r>
            <a:r>
              <a:rPr sz="1600" spc="-10" dirty="0">
                <a:solidFill>
                  <a:srgbClr val="292929"/>
                </a:solidFill>
                <a:latin typeface="Georgia"/>
                <a:cs typeface="Georgia"/>
              </a:rPr>
              <a:t>regression </a:t>
            </a:r>
            <a:r>
              <a:rPr sz="1600" spc="-5" dirty="0">
                <a:solidFill>
                  <a:srgbClr val="292929"/>
                </a:solidFill>
                <a:latin typeface="Georgia"/>
                <a:cs typeface="Georgia"/>
              </a:rPr>
              <a:t>and </a:t>
            </a:r>
            <a:r>
              <a:rPr sz="1600" dirty="0">
                <a:solidFill>
                  <a:srgbClr val="292929"/>
                </a:solidFill>
                <a:latin typeface="Georgia"/>
                <a:cs typeface="Georgia"/>
              </a:rPr>
              <a:t> </a:t>
            </a:r>
            <a:r>
              <a:rPr sz="1600" spc="-10" dirty="0">
                <a:solidFill>
                  <a:srgbClr val="292929"/>
                </a:solidFill>
                <a:latin typeface="Georgia"/>
                <a:cs typeface="Georgia"/>
              </a:rPr>
              <a:t>classification.</a:t>
            </a:r>
            <a:r>
              <a:rPr sz="1600" spc="-25" dirty="0">
                <a:solidFill>
                  <a:srgbClr val="292929"/>
                </a:solidFill>
                <a:latin typeface="Georgia"/>
                <a:cs typeface="Georgia"/>
              </a:rPr>
              <a:t> </a:t>
            </a:r>
            <a:r>
              <a:rPr sz="1600" spc="-5" dirty="0">
                <a:solidFill>
                  <a:srgbClr val="292929"/>
                </a:solidFill>
                <a:latin typeface="Georgia"/>
                <a:cs typeface="Georgia"/>
              </a:rPr>
              <a:t>Our </a:t>
            </a:r>
            <a:r>
              <a:rPr sz="1600" spc="-10" dirty="0">
                <a:solidFill>
                  <a:srgbClr val="292929"/>
                </a:solidFill>
                <a:latin typeface="Georgia"/>
                <a:cs typeface="Georgia"/>
              </a:rPr>
              <a:t>dataset’s</a:t>
            </a:r>
            <a:r>
              <a:rPr sz="1600" spc="-15" dirty="0">
                <a:solidFill>
                  <a:srgbClr val="292929"/>
                </a:solidFill>
                <a:latin typeface="Georgia"/>
                <a:cs typeface="Georgia"/>
              </a:rPr>
              <a:t> </a:t>
            </a:r>
            <a:r>
              <a:rPr sz="1600" spc="-10" dirty="0">
                <a:solidFill>
                  <a:srgbClr val="292929"/>
                </a:solidFill>
                <a:latin typeface="Georgia"/>
                <a:cs typeface="Georgia"/>
              </a:rPr>
              <a:t>target</a:t>
            </a:r>
            <a:r>
              <a:rPr sz="1600" spc="-25" dirty="0">
                <a:solidFill>
                  <a:srgbClr val="292929"/>
                </a:solidFill>
                <a:latin typeface="Georgia"/>
                <a:cs typeface="Georgia"/>
              </a:rPr>
              <a:t> </a:t>
            </a:r>
            <a:r>
              <a:rPr sz="1600" spc="-5" dirty="0">
                <a:solidFill>
                  <a:srgbClr val="292929"/>
                </a:solidFill>
                <a:latin typeface="Georgia"/>
                <a:cs typeface="Georgia"/>
              </a:rPr>
              <a:t>variable</a:t>
            </a:r>
            <a:r>
              <a:rPr sz="1600" spc="-35" dirty="0">
                <a:solidFill>
                  <a:srgbClr val="292929"/>
                </a:solidFill>
                <a:latin typeface="Georgia"/>
                <a:cs typeface="Georgia"/>
              </a:rPr>
              <a:t> </a:t>
            </a:r>
            <a:r>
              <a:rPr sz="1600" spc="5" dirty="0">
                <a:solidFill>
                  <a:srgbClr val="292929"/>
                </a:solidFill>
                <a:latin typeface="Georgia"/>
                <a:cs typeface="Georgia"/>
              </a:rPr>
              <a:t>is</a:t>
            </a:r>
            <a:r>
              <a:rPr sz="1600" spc="10" dirty="0">
                <a:solidFill>
                  <a:srgbClr val="292929"/>
                </a:solidFill>
                <a:latin typeface="Georgia"/>
                <a:cs typeface="Georgia"/>
              </a:rPr>
              <a:t> </a:t>
            </a:r>
            <a:r>
              <a:rPr sz="1600" spc="-15" dirty="0">
                <a:solidFill>
                  <a:srgbClr val="292929"/>
                </a:solidFill>
                <a:latin typeface="Georgia"/>
                <a:cs typeface="Georgia"/>
              </a:rPr>
              <a:t>to</a:t>
            </a:r>
            <a:r>
              <a:rPr sz="1600" dirty="0">
                <a:solidFill>
                  <a:srgbClr val="292929"/>
                </a:solidFill>
                <a:latin typeface="Georgia"/>
                <a:cs typeface="Georgia"/>
              </a:rPr>
              <a:t> </a:t>
            </a:r>
            <a:r>
              <a:rPr sz="1600" spc="-10" dirty="0">
                <a:solidFill>
                  <a:srgbClr val="292929"/>
                </a:solidFill>
                <a:latin typeface="Georgia"/>
                <a:cs typeface="Georgia"/>
              </a:rPr>
              <a:t>predict</a:t>
            </a:r>
            <a:r>
              <a:rPr sz="1600" dirty="0">
                <a:solidFill>
                  <a:srgbClr val="292929"/>
                </a:solidFill>
                <a:latin typeface="Georgia"/>
                <a:cs typeface="Georgia"/>
              </a:rPr>
              <a:t> </a:t>
            </a:r>
            <a:r>
              <a:rPr sz="1600" spc="-10" dirty="0">
                <a:solidFill>
                  <a:srgbClr val="292929"/>
                </a:solidFill>
                <a:latin typeface="Georgia"/>
                <a:cs typeface="Georgia"/>
              </a:rPr>
              <a:t>whether</a:t>
            </a:r>
            <a:endParaRPr sz="1600">
              <a:latin typeface="Georgia"/>
              <a:cs typeface="Georgia"/>
            </a:endParaRPr>
          </a:p>
        </p:txBody>
      </p:sp>
      <p:sp>
        <p:nvSpPr>
          <p:cNvPr id="4" name="object 4"/>
          <p:cNvSpPr txBox="1"/>
          <p:nvPr/>
        </p:nvSpPr>
        <p:spPr>
          <a:xfrm>
            <a:off x="902004" y="3557777"/>
            <a:ext cx="459803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292929"/>
                </a:solidFill>
                <a:latin typeface="Georgia"/>
                <a:cs typeface="Georgia"/>
              </a:rPr>
              <a:t>fraud</a:t>
            </a:r>
            <a:r>
              <a:rPr sz="1600" spc="-45" dirty="0">
                <a:solidFill>
                  <a:srgbClr val="292929"/>
                </a:solidFill>
                <a:latin typeface="Georgia"/>
                <a:cs typeface="Georgia"/>
              </a:rPr>
              <a:t> </a:t>
            </a:r>
            <a:r>
              <a:rPr sz="1600" spc="5" dirty="0">
                <a:solidFill>
                  <a:srgbClr val="292929"/>
                </a:solidFill>
                <a:latin typeface="Georgia"/>
                <a:cs typeface="Georgia"/>
              </a:rPr>
              <a:t>is</a:t>
            </a:r>
            <a:r>
              <a:rPr sz="1600" spc="-5" dirty="0">
                <a:solidFill>
                  <a:srgbClr val="292929"/>
                </a:solidFill>
                <a:latin typeface="Georgia"/>
                <a:cs typeface="Georgia"/>
              </a:rPr>
              <a:t> </a:t>
            </a:r>
            <a:r>
              <a:rPr sz="1600" spc="-10" dirty="0">
                <a:solidFill>
                  <a:srgbClr val="292929"/>
                </a:solidFill>
                <a:latin typeface="Georgia"/>
                <a:cs typeface="Georgia"/>
              </a:rPr>
              <a:t>reported </a:t>
            </a:r>
            <a:r>
              <a:rPr sz="1600" spc="-5" dirty="0">
                <a:solidFill>
                  <a:srgbClr val="292929"/>
                </a:solidFill>
                <a:latin typeface="Georgia"/>
                <a:cs typeface="Georgia"/>
              </a:rPr>
              <a:t>or</a:t>
            </a:r>
            <a:r>
              <a:rPr sz="1600" spc="-45" dirty="0">
                <a:solidFill>
                  <a:srgbClr val="292929"/>
                </a:solidFill>
                <a:latin typeface="Georgia"/>
                <a:cs typeface="Georgia"/>
              </a:rPr>
              <a:t> </a:t>
            </a:r>
            <a:r>
              <a:rPr sz="1600" dirty="0">
                <a:solidFill>
                  <a:srgbClr val="292929"/>
                </a:solidFill>
                <a:latin typeface="Georgia"/>
                <a:cs typeface="Georgia"/>
              </a:rPr>
              <a:t>not.</a:t>
            </a:r>
            <a:r>
              <a:rPr sz="1600" spc="-25" dirty="0">
                <a:solidFill>
                  <a:srgbClr val="292929"/>
                </a:solidFill>
                <a:latin typeface="Georgia"/>
                <a:cs typeface="Georgia"/>
              </a:rPr>
              <a:t> </a:t>
            </a:r>
            <a:r>
              <a:rPr sz="1600" spc="-10" dirty="0">
                <a:solidFill>
                  <a:srgbClr val="292929"/>
                </a:solidFill>
                <a:latin typeface="Georgia"/>
                <a:cs typeface="Georgia"/>
              </a:rPr>
              <a:t>So </a:t>
            </a:r>
            <a:r>
              <a:rPr sz="1600" spc="-5" dirty="0">
                <a:solidFill>
                  <a:srgbClr val="292929"/>
                </a:solidFill>
                <a:latin typeface="Georgia"/>
                <a:cs typeface="Georgia"/>
              </a:rPr>
              <a:t>for</a:t>
            </a:r>
            <a:r>
              <a:rPr sz="1600" spc="-15" dirty="0">
                <a:solidFill>
                  <a:srgbClr val="292929"/>
                </a:solidFill>
                <a:latin typeface="Georgia"/>
                <a:cs typeface="Georgia"/>
              </a:rPr>
              <a:t> </a:t>
            </a:r>
            <a:r>
              <a:rPr sz="1600" spc="-5" dirty="0">
                <a:solidFill>
                  <a:srgbClr val="292929"/>
                </a:solidFill>
                <a:latin typeface="Georgia"/>
                <a:cs typeface="Georgia"/>
              </a:rPr>
              <a:t>this</a:t>
            </a:r>
            <a:r>
              <a:rPr sz="1600" spc="-30" dirty="0">
                <a:solidFill>
                  <a:srgbClr val="292929"/>
                </a:solidFill>
                <a:latin typeface="Georgia"/>
                <a:cs typeface="Georgia"/>
              </a:rPr>
              <a:t> </a:t>
            </a:r>
            <a:r>
              <a:rPr sz="1600" dirty="0">
                <a:solidFill>
                  <a:srgbClr val="292929"/>
                </a:solidFill>
                <a:latin typeface="Georgia"/>
                <a:cs typeface="Georgia"/>
              </a:rPr>
              <a:t>kind</a:t>
            </a:r>
            <a:r>
              <a:rPr sz="1600" spc="-10" dirty="0">
                <a:solidFill>
                  <a:srgbClr val="292929"/>
                </a:solidFill>
                <a:latin typeface="Georgia"/>
                <a:cs typeface="Georgia"/>
              </a:rPr>
              <a:t> </a:t>
            </a:r>
            <a:r>
              <a:rPr sz="1600" spc="-15" dirty="0">
                <a:solidFill>
                  <a:srgbClr val="292929"/>
                </a:solidFill>
                <a:latin typeface="Georgia"/>
                <a:cs typeface="Georgia"/>
              </a:rPr>
              <a:t>of</a:t>
            </a:r>
            <a:r>
              <a:rPr sz="1600" spc="-5" dirty="0">
                <a:solidFill>
                  <a:srgbClr val="292929"/>
                </a:solidFill>
                <a:latin typeface="Georgia"/>
                <a:cs typeface="Georgia"/>
              </a:rPr>
              <a:t> </a:t>
            </a:r>
            <a:r>
              <a:rPr sz="1600" spc="-10" dirty="0">
                <a:solidFill>
                  <a:srgbClr val="292929"/>
                </a:solidFill>
                <a:latin typeface="Georgia"/>
                <a:cs typeface="Georgia"/>
              </a:rPr>
              <a:t>problem</a:t>
            </a:r>
            <a:endParaRPr sz="1600">
              <a:latin typeface="Georgia"/>
              <a:cs typeface="Georgia"/>
            </a:endParaRPr>
          </a:p>
        </p:txBody>
      </p:sp>
      <p:sp>
        <p:nvSpPr>
          <p:cNvPr id="5" name="object 5"/>
          <p:cNvSpPr txBox="1"/>
          <p:nvPr/>
        </p:nvSpPr>
        <p:spPr>
          <a:xfrm>
            <a:off x="5537327" y="3588460"/>
            <a:ext cx="607695" cy="232410"/>
          </a:xfrm>
          <a:prstGeom prst="rect">
            <a:avLst/>
          </a:prstGeom>
          <a:solidFill>
            <a:srgbClr val="FFFF00"/>
          </a:solidFill>
        </p:spPr>
        <p:txBody>
          <a:bodyPr vert="horz" wrap="square" lIns="0" tIns="0" rIns="0" bIns="0" rtlCol="0">
            <a:spAutoFit/>
          </a:bodyPr>
          <a:lstStyle/>
          <a:p>
            <a:pPr>
              <a:lnSpc>
                <a:spcPts val="1785"/>
              </a:lnSpc>
            </a:pPr>
            <a:r>
              <a:rPr sz="1600" spc="-10" dirty="0">
                <a:solidFill>
                  <a:srgbClr val="292929"/>
                </a:solidFill>
                <a:latin typeface="Georgia"/>
                <a:cs typeface="Georgia"/>
              </a:rPr>
              <a:t>w</a:t>
            </a:r>
            <a:r>
              <a:rPr sz="1600" dirty="0">
                <a:solidFill>
                  <a:srgbClr val="292929"/>
                </a:solidFill>
                <a:latin typeface="Georgia"/>
                <a:cs typeface="Georgia"/>
              </a:rPr>
              <a:t>e</a:t>
            </a:r>
            <a:r>
              <a:rPr sz="1600" spc="-35" dirty="0">
                <a:solidFill>
                  <a:srgbClr val="292929"/>
                </a:solidFill>
                <a:latin typeface="Georgia"/>
                <a:cs typeface="Georgia"/>
              </a:rPr>
              <a:t> </a:t>
            </a:r>
            <a:r>
              <a:rPr sz="1600" spc="-15" dirty="0">
                <a:solidFill>
                  <a:srgbClr val="292929"/>
                </a:solidFill>
                <a:latin typeface="Georgia"/>
                <a:cs typeface="Georgia"/>
              </a:rPr>
              <a:t>u</a:t>
            </a:r>
            <a:r>
              <a:rPr sz="1600" spc="-5" dirty="0">
                <a:solidFill>
                  <a:srgbClr val="292929"/>
                </a:solidFill>
                <a:latin typeface="Georgia"/>
                <a:cs typeface="Georgia"/>
              </a:rPr>
              <a:t>se</a:t>
            </a:r>
            <a:endParaRPr sz="1600">
              <a:latin typeface="Georgia"/>
              <a:cs typeface="Georgia"/>
            </a:endParaRPr>
          </a:p>
        </p:txBody>
      </p:sp>
      <p:sp>
        <p:nvSpPr>
          <p:cNvPr id="6" name="object 6"/>
          <p:cNvSpPr txBox="1"/>
          <p:nvPr/>
        </p:nvSpPr>
        <p:spPr>
          <a:xfrm>
            <a:off x="914704" y="3838701"/>
            <a:ext cx="1918970" cy="231775"/>
          </a:xfrm>
          <a:prstGeom prst="rect">
            <a:avLst/>
          </a:prstGeom>
          <a:solidFill>
            <a:srgbClr val="FFFF00"/>
          </a:solidFill>
        </p:spPr>
        <p:txBody>
          <a:bodyPr vert="horz" wrap="square" lIns="0" tIns="0" rIns="0" bIns="0" rtlCol="0">
            <a:spAutoFit/>
          </a:bodyPr>
          <a:lstStyle/>
          <a:p>
            <a:pPr>
              <a:lnSpc>
                <a:spcPts val="1785"/>
              </a:lnSpc>
            </a:pPr>
            <a:r>
              <a:rPr sz="1600" spc="-10" dirty="0">
                <a:solidFill>
                  <a:srgbClr val="292929"/>
                </a:solidFill>
                <a:latin typeface="Georgia"/>
                <a:cs typeface="Georgia"/>
              </a:rPr>
              <a:t>classification</a:t>
            </a:r>
            <a:r>
              <a:rPr sz="1600" spc="-70" dirty="0">
                <a:solidFill>
                  <a:srgbClr val="292929"/>
                </a:solidFill>
                <a:latin typeface="Georgia"/>
                <a:cs typeface="Georgia"/>
              </a:rPr>
              <a:t> </a:t>
            </a:r>
            <a:r>
              <a:rPr sz="1600" spc="-5" dirty="0">
                <a:solidFill>
                  <a:srgbClr val="292929"/>
                </a:solidFill>
                <a:latin typeface="Georgia"/>
                <a:cs typeface="Georgia"/>
              </a:rPr>
              <a:t>models.</a:t>
            </a:r>
            <a:endParaRPr sz="1600">
              <a:latin typeface="Georgia"/>
              <a:cs typeface="Georgia"/>
            </a:endParaRPr>
          </a:p>
        </p:txBody>
      </p:sp>
      <p:sp>
        <p:nvSpPr>
          <p:cNvPr id="7" name="object 7"/>
          <p:cNvSpPr txBox="1"/>
          <p:nvPr/>
        </p:nvSpPr>
        <p:spPr>
          <a:xfrm>
            <a:off x="902004" y="4158233"/>
            <a:ext cx="5725160" cy="2218690"/>
          </a:xfrm>
          <a:prstGeom prst="rect">
            <a:avLst/>
          </a:prstGeom>
        </p:spPr>
        <p:txBody>
          <a:bodyPr vert="horz" wrap="square" lIns="0" tIns="7620" rIns="0" bIns="0" rtlCol="0">
            <a:spAutoFit/>
          </a:bodyPr>
          <a:lstStyle/>
          <a:p>
            <a:pPr marL="12700" marR="5080">
              <a:lnSpc>
                <a:spcPct val="102499"/>
              </a:lnSpc>
              <a:spcBef>
                <a:spcPts val="60"/>
              </a:spcBef>
            </a:pPr>
            <a:r>
              <a:rPr sz="1600" dirty="0">
                <a:solidFill>
                  <a:srgbClr val="292929"/>
                </a:solidFill>
                <a:latin typeface="Georgia"/>
                <a:cs typeface="Georgia"/>
              </a:rPr>
              <a:t>But </a:t>
            </a:r>
            <a:r>
              <a:rPr sz="1600" spc="-5" dirty="0">
                <a:solidFill>
                  <a:srgbClr val="292929"/>
                </a:solidFill>
                <a:latin typeface="Georgia"/>
                <a:cs typeface="Georgia"/>
              </a:rPr>
              <a:t>before the</a:t>
            </a:r>
            <a:r>
              <a:rPr sz="1600" dirty="0">
                <a:solidFill>
                  <a:srgbClr val="292929"/>
                </a:solidFill>
                <a:latin typeface="Georgia"/>
                <a:cs typeface="Georgia"/>
              </a:rPr>
              <a:t> </a:t>
            </a:r>
            <a:r>
              <a:rPr sz="1600" spc="-5" dirty="0">
                <a:solidFill>
                  <a:srgbClr val="292929"/>
                </a:solidFill>
                <a:latin typeface="Georgia"/>
                <a:cs typeface="Georgia"/>
              </a:rPr>
              <a:t>model </a:t>
            </a:r>
            <a:r>
              <a:rPr sz="1600" spc="-10" dirty="0">
                <a:solidFill>
                  <a:srgbClr val="292929"/>
                </a:solidFill>
                <a:latin typeface="Georgia"/>
                <a:cs typeface="Georgia"/>
              </a:rPr>
              <a:t>fitting</a:t>
            </a:r>
            <a:r>
              <a:rPr sz="1600" spc="25" dirty="0">
                <a:solidFill>
                  <a:srgbClr val="292929"/>
                </a:solidFill>
                <a:latin typeface="Georgia"/>
                <a:cs typeface="Georgia"/>
              </a:rPr>
              <a:t> </a:t>
            </a:r>
            <a:r>
              <a:rPr sz="1600" spc="-5" dirty="0">
                <a:solidFill>
                  <a:srgbClr val="292929"/>
                </a:solidFill>
                <a:latin typeface="Georgia"/>
                <a:cs typeface="Georgia"/>
              </a:rPr>
              <a:t>we</a:t>
            </a:r>
            <a:r>
              <a:rPr sz="1600" spc="20" dirty="0">
                <a:solidFill>
                  <a:srgbClr val="292929"/>
                </a:solidFill>
                <a:latin typeface="Georgia"/>
                <a:cs typeface="Georgia"/>
              </a:rPr>
              <a:t> </a:t>
            </a:r>
            <a:r>
              <a:rPr sz="1600" spc="-15" dirty="0">
                <a:solidFill>
                  <a:srgbClr val="292929"/>
                </a:solidFill>
                <a:latin typeface="Georgia"/>
                <a:cs typeface="Georgia"/>
              </a:rPr>
              <a:t>have</a:t>
            </a:r>
            <a:r>
              <a:rPr sz="1600" spc="20" dirty="0">
                <a:solidFill>
                  <a:srgbClr val="292929"/>
                </a:solidFill>
                <a:latin typeface="Georgia"/>
                <a:cs typeface="Georgia"/>
              </a:rPr>
              <a:t> </a:t>
            </a:r>
            <a:r>
              <a:rPr sz="1600" spc="-5" dirty="0">
                <a:solidFill>
                  <a:srgbClr val="292929"/>
                </a:solidFill>
                <a:latin typeface="Georgia"/>
                <a:cs typeface="Georgia"/>
              </a:rPr>
              <a:t>to</a:t>
            </a:r>
            <a:r>
              <a:rPr sz="1600" spc="30" dirty="0">
                <a:solidFill>
                  <a:srgbClr val="292929"/>
                </a:solidFill>
                <a:latin typeface="Georgia"/>
                <a:cs typeface="Georgia"/>
              </a:rPr>
              <a:t> </a:t>
            </a:r>
            <a:r>
              <a:rPr sz="1600" spc="-10" dirty="0">
                <a:solidFill>
                  <a:srgbClr val="292929"/>
                </a:solidFill>
                <a:latin typeface="Georgia"/>
                <a:cs typeface="Georgia"/>
              </a:rPr>
              <a:t>seprate</a:t>
            </a:r>
            <a:r>
              <a:rPr sz="1600" spc="20" dirty="0">
                <a:solidFill>
                  <a:srgbClr val="292929"/>
                </a:solidFill>
                <a:latin typeface="Georgia"/>
                <a:cs typeface="Georgia"/>
              </a:rPr>
              <a:t> </a:t>
            </a:r>
            <a:r>
              <a:rPr sz="1600" spc="-10" dirty="0">
                <a:solidFill>
                  <a:srgbClr val="292929"/>
                </a:solidFill>
                <a:latin typeface="Georgia"/>
                <a:cs typeface="Georgia"/>
              </a:rPr>
              <a:t>the</a:t>
            </a:r>
            <a:r>
              <a:rPr sz="1600" spc="25" dirty="0">
                <a:solidFill>
                  <a:srgbClr val="292929"/>
                </a:solidFill>
                <a:latin typeface="Georgia"/>
                <a:cs typeface="Georgia"/>
              </a:rPr>
              <a:t> </a:t>
            </a:r>
            <a:r>
              <a:rPr sz="1600" spc="-10" dirty="0">
                <a:solidFill>
                  <a:srgbClr val="292929"/>
                </a:solidFill>
                <a:latin typeface="Georgia"/>
                <a:cs typeface="Georgia"/>
              </a:rPr>
              <a:t>predictor </a:t>
            </a:r>
            <a:r>
              <a:rPr sz="1600" spc="-5" dirty="0">
                <a:solidFill>
                  <a:srgbClr val="292929"/>
                </a:solidFill>
                <a:latin typeface="Georgia"/>
                <a:cs typeface="Georgia"/>
              </a:rPr>
              <a:t> </a:t>
            </a:r>
            <a:r>
              <a:rPr sz="1600" spc="5" dirty="0">
                <a:solidFill>
                  <a:srgbClr val="292929"/>
                </a:solidFill>
                <a:latin typeface="Georgia"/>
                <a:cs typeface="Georgia"/>
              </a:rPr>
              <a:t>and </a:t>
            </a:r>
            <a:r>
              <a:rPr sz="1600" spc="-10" dirty="0">
                <a:solidFill>
                  <a:srgbClr val="292929"/>
                </a:solidFill>
                <a:latin typeface="Georgia"/>
                <a:cs typeface="Georgia"/>
              </a:rPr>
              <a:t>target variable, </a:t>
            </a:r>
            <a:r>
              <a:rPr sz="1600" spc="-15" dirty="0">
                <a:solidFill>
                  <a:srgbClr val="292929"/>
                </a:solidFill>
                <a:latin typeface="Georgia"/>
                <a:cs typeface="Georgia"/>
              </a:rPr>
              <a:t>then </a:t>
            </a:r>
            <a:r>
              <a:rPr sz="1600" spc="-5" dirty="0">
                <a:solidFill>
                  <a:srgbClr val="292929"/>
                </a:solidFill>
                <a:latin typeface="Georgia"/>
                <a:cs typeface="Georgia"/>
              </a:rPr>
              <a:t>we </a:t>
            </a:r>
            <a:r>
              <a:rPr sz="1600" spc="-10" dirty="0">
                <a:solidFill>
                  <a:srgbClr val="292929"/>
                </a:solidFill>
                <a:latin typeface="Georgia"/>
                <a:cs typeface="Georgia"/>
              </a:rPr>
              <a:t>pass this variable </a:t>
            </a:r>
            <a:r>
              <a:rPr sz="1600" spc="-5" dirty="0">
                <a:solidFill>
                  <a:srgbClr val="292929"/>
                </a:solidFill>
                <a:latin typeface="Georgia"/>
                <a:cs typeface="Georgia"/>
              </a:rPr>
              <a:t>to </a:t>
            </a:r>
            <a:r>
              <a:rPr sz="1600" spc="-10" dirty="0">
                <a:solidFill>
                  <a:srgbClr val="292929"/>
                </a:solidFill>
                <a:latin typeface="Georgia"/>
                <a:cs typeface="Georgia"/>
              </a:rPr>
              <a:t>the </a:t>
            </a:r>
            <a:r>
              <a:rPr sz="1600" spc="-5" dirty="0">
                <a:solidFill>
                  <a:srgbClr val="292929"/>
                </a:solidFill>
                <a:latin typeface="Georgia"/>
                <a:cs typeface="Georgia"/>
              </a:rPr>
              <a:t> </a:t>
            </a:r>
            <a:r>
              <a:rPr sz="1600" spc="-10" dirty="0">
                <a:solidFill>
                  <a:srgbClr val="292929"/>
                </a:solidFill>
                <a:latin typeface="Georgia"/>
                <a:cs typeface="Georgia"/>
              </a:rPr>
              <a:t>train_test_split </a:t>
            </a:r>
            <a:r>
              <a:rPr sz="1600" spc="-5" dirty="0">
                <a:solidFill>
                  <a:srgbClr val="292929"/>
                </a:solidFill>
                <a:latin typeface="Georgia"/>
                <a:cs typeface="Georgia"/>
              </a:rPr>
              <a:t>method to </a:t>
            </a:r>
            <a:r>
              <a:rPr sz="1600" spc="-10" dirty="0">
                <a:solidFill>
                  <a:srgbClr val="292929"/>
                </a:solidFill>
                <a:latin typeface="Georgia"/>
                <a:cs typeface="Georgia"/>
              </a:rPr>
              <a:t>create the training </a:t>
            </a:r>
            <a:r>
              <a:rPr sz="1600" spc="-5" dirty="0">
                <a:solidFill>
                  <a:srgbClr val="292929"/>
                </a:solidFill>
                <a:latin typeface="Georgia"/>
                <a:cs typeface="Georgia"/>
              </a:rPr>
              <a:t>set and </a:t>
            </a:r>
            <a:r>
              <a:rPr sz="1600" spc="-10" dirty="0">
                <a:solidFill>
                  <a:srgbClr val="292929"/>
                </a:solidFill>
                <a:latin typeface="Georgia"/>
                <a:cs typeface="Georgia"/>
              </a:rPr>
              <a:t>testing </a:t>
            </a:r>
            <a:r>
              <a:rPr sz="1600" spc="-5" dirty="0">
                <a:solidFill>
                  <a:srgbClr val="292929"/>
                </a:solidFill>
                <a:latin typeface="Georgia"/>
                <a:cs typeface="Georgia"/>
              </a:rPr>
              <a:t>set </a:t>
            </a:r>
            <a:r>
              <a:rPr sz="1600" spc="-375" dirty="0">
                <a:solidFill>
                  <a:srgbClr val="292929"/>
                </a:solidFill>
                <a:latin typeface="Georgia"/>
                <a:cs typeface="Georgia"/>
              </a:rPr>
              <a:t> </a:t>
            </a:r>
            <a:r>
              <a:rPr sz="1600" dirty="0">
                <a:solidFill>
                  <a:srgbClr val="292929"/>
                </a:solidFill>
                <a:latin typeface="Georgia"/>
                <a:cs typeface="Georgia"/>
              </a:rPr>
              <a:t>for</a:t>
            </a:r>
            <a:r>
              <a:rPr sz="1600" spc="-20" dirty="0">
                <a:solidFill>
                  <a:srgbClr val="292929"/>
                </a:solidFill>
                <a:latin typeface="Georgia"/>
                <a:cs typeface="Georgia"/>
              </a:rPr>
              <a:t> </a:t>
            </a:r>
            <a:r>
              <a:rPr sz="1600" spc="-5" dirty="0">
                <a:solidFill>
                  <a:srgbClr val="292929"/>
                </a:solidFill>
                <a:latin typeface="Georgia"/>
                <a:cs typeface="Georgia"/>
              </a:rPr>
              <a:t>the</a:t>
            </a:r>
            <a:r>
              <a:rPr sz="1600" spc="-35" dirty="0">
                <a:solidFill>
                  <a:srgbClr val="292929"/>
                </a:solidFill>
                <a:latin typeface="Georgia"/>
                <a:cs typeface="Georgia"/>
              </a:rPr>
              <a:t> </a:t>
            </a:r>
            <a:r>
              <a:rPr sz="1600" spc="-5" dirty="0">
                <a:solidFill>
                  <a:srgbClr val="292929"/>
                </a:solidFill>
                <a:latin typeface="Georgia"/>
                <a:cs typeface="Georgia"/>
              </a:rPr>
              <a:t>model</a:t>
            </a:r>
            <a:r>
              <a:rPr sz="1600" spc="-30" dirty="0">
                <a:solidFill>
                  <a:srgbClr val="292929"/>
                </a:solidFill>
                <a:latin typeface="Georgia"/>
                <a:cs typeface="Georgia"/>
              </a:rPr>
              <a:t> </a:t>
            </a:r>
            <a:r>
              <a:rPr sz="1600" spc="-10" dirty="0">
                <a:solidFill>
                  <a:srgbClr val="292929"/>
                </a:solidFill>
                <a:latin typeface="Georgia"/>
                <a:cs typeface="Georgia"/>
              </a:rPr>
              <a:t>training</a:t>
            </a:r>
            <a:r>
              <a:rPr sz="1600" dirty="0">
                <a:solidFill>
                  <a:srgbClr val="292929"/>
                </a:solidFill>
                <a:latin typeface="Georgia"/>
                <a:cs typeface="Georgia"/>
              </a:rPr>
              <a:t> </a:t>
            </a:r>
            <a:r>
              <a:rPr sz="1600" spc="-5" dirty="0">
                <a:solidFill>
                  <a:srgbClr val="292929"/>
                </a:solidFill>
                <a:latin typeface="Georgia"/>
                <a:cs typeface="Georgia"/>
              </a:rPr>
              <a:t>and</a:t>
            </a:r>
            <a:r>
              <a:rPr sz="1600" spc="-10" dirty="0">
                <a:solidFill>
                  <a:srgbClr val="292929"/>
                </a:solidFill>
                <a:latin typeface="Georgia"/>
                <a:cs typeface="Georgia"/>
              </a:rPr>
              <a:t> prediction.</a:t>
            </a:r>
            <a:endParaRPr sz="1600">
              <a:latin typeface="Georgia"/>
              <a:cs typeface="Georgia"/>
            </a:endParaRPr>
          </a:p>
          <a:p>
            <a:pPr>
              <a:lnSpc>
                <a:spcPct val="100000"/>
              </a:lnSpc>
            </a:pPr>
            <a:endParaRPr sz="1800">
              <a:latin typeface="Georgia"/>
              <a:cs typeface="Georgia"/>
            </a:endParaRPr>
          </a:p>
          <a:p>
            <a:pPr marL="12700" marR="411480">
              <a:lnSpc>
                <a:spcPct val="101899"/>
              </a:lnSpc>
              <a:spcBef>
                <a:spcPts val="1515"/>
              </a:spcBef>
            </a:pPr>
            <a:r>
              <a:rPr sz="1600" dirty="0">
                <a:solidFill>
                  <a:srgbClr val="292929"/>
                </a:solidFill>
                <a:latin typeface="Georgia"/>
                <a:cs typeface="Georgia"/>
              </a:rPr>
              <a:t>We </a:t>
            </a:r>
            <a:r>
              <a:rPr sz="1600" spc="-10" dirty="0">
                <a:solidFill>
                  <a:srgbClr val="292929"/>
                </a:solidFill>
                <a:latin typeface="Georgia"/>
                <a:cs typeface="Georgia"/>
              </a:rPr>
              <a:t>can </a:t>
            </a:r>
            <a:r>
              <a:rPr sz="1600" dirty="0">
                <a:solidFill>
                  <a:srgbClr val="292929"/>
                </a:solidFill>
                <a:latin typeface="Georgia"/>
                <a:cs typeface="Georgia"/>
              </a:rPr>
              <a:t>build as </a:t>
            </a:r>
            <a:r>
              <a:rPr sz="1600" spc="-10" dirty="0">
                <a:solidFill>
                  <a:srgbClr val="292929"/>
                </a:solidFill>
                <a:latin typeface="Georgia"/>
                <a:cs typeface="Georgia"/>
              </a:rPr>
              <a:t>many </a:t>
            </a:r>
            <a:r>
              <a:rPr sz="1600" spc="-5" dirty="0">
                <a:solidFill>
                  <a:srgbClr val="292929"/>
                </a:solidFill>
                <a:latin typeface="Georgia"/>
                <a:cs typeface="Georgia"/>
              </a:rPr>
              <a:t>models </a:t>
            </a:r>
            <a:r>
              <a:rPr sz="1600" dirty="0">
                <a:solidFill>
                  <a:srgbClr val="292929"/>
                </a:solidFill>
                <a:latin typeface="Georgia"/>
                <a:cs typeface="Georgia"/>
              </a:rPr>
              <a:t>as </a:t>
            </a:r>
            <a:r>
              <a:rPr sz="1600" spc="-20" dirty="0">
                <a:solidFill>
                  <a:srgbClr val="292929"/>
                </a:solidFill>
                <a:latin typeface="Georgia"/>
                <a:cs typeface="Georgia"/>
              </a:rPr>
              <a:t>we </a:t>
            </a:r>
            <a:r>
              <a:rPr sz="1600" spc="-5" dirty="0">
                <a:solidFill>
                  <a:srgbClr val="292929"/>
                </a:solidFill>
                <a:latin typeface="Georgia"/>
                <a:cs typeface="Georgia"/>
              </a:rPr>
              <a:t>want </a:t>
            </a:r>
            <a:r>
              <a:rPr sz="1600" dirty="0">
                <a:solidFill>
                  <a:srgbClr val="292929"/>
                </a:solidFill>
                <a:latin typeface="Georgia"/>
                <a:cs typeface="Georgia"/>
              </a:rPr>
              <a:t>to </a:t>
            </a:r>
            <a:r>
              <a:rPr sz="1600" spc="-10" dirty="0">
                <a:solidFill>
                  <a:srgbClr val="292929"/>
                </a:solidFill>
                <a:latin typeface="Georgia"/>
                <a:cs typeface="Georgia"/>
              </a:rPr>
              <a:t>compare </a:t>
            </a:r>
            <a:r>
              <a:rPr sz="1600" spc="-15" dirty="0">
                <a:solidFill>
                  <a:srgbClr val="292929"/>
                </a:solidFill>
                <a:latin typeface="Georgia"/>
                <a:cs typeface="Georgia"/>
              </a:rPr>
              <a:t>the </a:t>
            </a:r>
            <a:r>
              <a:rPr sz="1600" spc="-10" dirty="0">
                <a:solidFill>
                  <a:srgbClr val="292929"/>
                </a:solidFill>
                <a:latin typeface="Georgia"/>
                <a:cs typeface="Georgia"/>
              </a:rPr>
              <a:t> </a:t>
            </a:r>
            <a:r>
              <a:rPr sz="1600" spc="-5" dirty="0">
                <a:solidFill>
                  <a:srgbClr val="292929"/>
                </a:solidFill>
                <a:latin typeface="Georgia"/>
                <a:cs typeface="Georgia"/>
              </a:rPr>
              <a:t>accuracy </a:t>
            </a:r>
            <a:r>
              <a:rPr sz="1600" spc="-10" dirty="0">
                <a:solidFill>
                  <a:srgbClr val="292929"/>
                </a:solidFill>
                <a:latin typeface="Georgia"/>
                <a:cs typeface="Georgia"/>
              </a:rPr>
              <a:t>given </a:t>
            </a:r>
            <a:r>
              <a:rPr sz="1600" spc="-5" dirty="0">
                <a:solidFill>
                  <a:srgbClr val="292929"/>
                </a:solidFill>
                <a:latin typeface="Georgia"/>
                <a:cs typeface="Georgia"/>
              </a:rPr>
              <a:t>by </a:t>
            </a:r>
            <a:r>
              <a:rPr sz="1600" spc="-10" dirty="0">
                <a:solidFill>
                  <a:srgbClr val="292929"/>
                </a:solidFill>
                <a:latin typeface="Georgia"/>
                <a:cs typeface="Georgia"/>
              </a:rPr>
              <a:t>these models and </a:t>
            </a:r>
            <a:r>
              <a:rPr sz="1600" spc="-5" dirty="0">
                <a:solidFill>
                  <a:srgbClr val="292929"/>
                </a:solidFill>
                <a:latin typeface="Georgia"/>
                <a:cs typeface="Georgia"/>
              </a:rPr>
              <a:t>to select </a:t>
            </a:r>
            <a:r>
              <a:rPr sz="1600" dirty="0">
                <a:solidFill>
                  <a:srgbClr val="292929"/>
                </a:solidFill>
                <a:latin typeface="Georgia"/>
                <a:cs typeface="Georgia"/>
              </a:rPr>
              <a:t>the </a:t>
            </a:r>
            <a:r>
              <a:rPr sz="1600" spc="-5" dirty="0">
                <a:solidFill>
                  <a:srgbClr val="292929"/>
                </a:solidFill>
                <a:latin typeface="Georgia"/>
                <a:cs typeface="Georgia"/>
              </a:rPr>
              <a:t>best </a:t>
            </a:r>
            <a:r>
              <a:rPr sz="1600" spc="-10" dirty="0">
                <a:solidFill>
                  <a:srgbClr val="292929"/>
                </a:solidFill>
                <a:latin typeface="Georgia"/>
                <a:cs typeface="Georgia"/>
              </a:rPr>
              <a:t>model </a:t>
            </a:r>
            <a:r>
              <a:rPr sz="1600" spc="-375" dirty="0">
                <a:solidFill>
                  <a:srgbClr val="292929"/>
                </a:solidFill>
                <a:latin typeface="Georgia"/>
                <a:cs typeface="Georgia"/>
              </a:rPr>
              <a:t> </a:t>
            </a:r>
            <a:r>
              <a:rPr sz="1600" spc="-5" dirty="0">
                <a:solidFill>
                  <a:srgbClr val="292929"/>
                </a:solidFill>
                <a:latin typeface="Georgia"/>
                <a:cs typeface="Georgia"/>
              </a:rPr>
              <a:t>among</a:t>
            </a:r>
            <a:r>
              <a:rPr sz="1600" spc="-30" dirty="0">
                <a:solidFill>
                  <a:srgbClr val="292929"/>
                </a:solidFill>
                <a:latin typeface="Georgia"/>
                <a:cs typeface="Georgia"/>
              </a:rPr>
              <a:t> </a:t>
            </a:r>
            <a:r>
              <a:rPr sz="1600" spc="-10" dirty="0">
                <a:solidFill>
                  <a:srgbClr val="292929"/>
                </a:solidFill>
                <a:latin typeface="Georgia"/>
                <a:cs typeface="Georgia"/>
              </a:rPr>
              <a:t>them.</a:t>
            </a:r>
            <a:endParaRPr sz="1600">
              <a:latin typeface="Georgia"/>
              <a:cs typeface="Georgia"/>
            </a:endParaRPr>
          </a:p>
        </p:txBody>
      </p:sp>
      <p:sp>
        <p:nvSpPr>
          <p:cNvPr id="8" name="object 8"/>
          <p:cNvSpPr txBox="1"/>
          <p:nvPr/>
        </p:nvSpPr>
        <p:spPr>
          <a:xfrm>
            <a:off x="914704" y="6838518"/>
            <a:ext cx="2232660" cy="232410"/>
          </a:xfrm>
          <a:prstGeom prst="rect">
            <a:avLst/>
          </a:prstGeom>
          <a:solidFill>
            <a:srgbClr val="008A8A"/>
          </a:solidFill>
        </p:spPr>
        <p:txBody>
          <a:bodyPr vert="horz" wrap="square" lIns="0" tIns="0" rIns="0" bIns="0" rtlCol="0">
            <a:spAutoFit/>
          </a:bodyPr>
          <a:lstStyle/>
          <a:p>
            <a:pPr>
              <a:lnSpc>
                <a:spcPts val="1785"/>
              </a:lnSpc>
            </a:pPr>
            <a:r>
              <a:rPr sz="1600" dirty="0">
                <a:solidFill>
                  <a:srgbClr val="292929"/>
                </a:solidFill>
                <a:latin typeface="Georgia"/>
                <a:cs typeface="Georgia"/>
              </a:rPr>
              <a:t>I</a:t>
            </a:r>
            <a:r>
              <a:rPr sz="1600" spc="-10" dirty="0">
                <a:solidFill>
                  <a:srgbClr val="292929"/>
                </a:solidFill>
                <a:latin typeface="Georgia"/>
                <a:cs typeface="Georgia"/>
              </a:rPr>
              <a:t> </a:t>
            </a:r>
            <a:r>
              <a:rPr sz="1600" spc="-5" dirty="0">
                <a:solidFill>
                  <a:srgbClr val="292929"/>
                </a:solidFill>
                <a:latin typeface="Georgia"/>
                <a:cs typeface="Georgia"/>
              </a:rPr>
              <a:t>have</a:t>
            </a:r>
            <a:r>
              <a:rPr sz="1600" spc="-15" dirty="0">
                <a:solidFill>
                  <a:srgbClr val="292929"/>
                </a:solidFill>
                <a:latin typeface="Georgia"/>
                <a:cs typeface="Georgia"/>
              </a:rPr>
              <a:t> </a:t>
            </a:r>
            <a:r>
              <a:rPr sz="1600" spc="-10" dirty="0">
                <a:solidFill>
                  <a:srgbClr val="292929"/>
                </a:solidFill>
                <a:latin typeface="Georgia"/>
                <a:cs typeface="Georgia"/>
              </a:rPr>
              <a:t>selected</a:t>
            </a:r>
            <a:r>
              <a:rPr sz="1600" spc="-15" dirty="0">
                <a:solidFill>
                  <a:srgbClr val="292929"/>
                </a:solidFill>
                <a:latin typeface="Georgia"/>
                <a:cs typeface="Georgia"/>
              </a:rPr>
              <a:t> </a:t>
            </a:r>
            <a:r>
              <a:rPr sz="1600" dirty="0">
                <a:solidFill>
                  <a:srgbClr val="292929"/>
                </a:solidFill>
                <a:latin typeface="Georgia"/>
                <a:cs typeface="Georgia"/>
              </a:rPr>
              <a:t>5</a:t>
            </a:r>
            <a:r>
              <a:rPr sz="1600" spc="-45" dirty="0">
                <a:solidFill>
                  <a:srgbClr val="292929"/>
                </a:solidFill>
                <a:latin typeface="Georgia"/>
                <a:cs typeface="Georgia"/>
              </a:rPr>
              <a:t> </a:t>
            </a:r>
            <a:r>
              <a:rPr sz="1600" spc="-10" dirty="0">
                <a:solidFill>
                  <a:srgbClr val="292929"/>
                </a:solidFill>
                <a:latin typeface="Georgia"/>
                <a:cs typeface="Georgia"/>
              </a:rPr>
              <a:t>models:</a:t>
            </a:r>
            <a:endParaRPr sz="1600">
              <a:latin typeface="Georgia"/>
              <a:cs typeface="Georgia"/>
            </a:endParaRPr>
          </a:p>
        </p:txBody>
      </p:sp>
      <p:sp>
        <p:nvSpPr>
          <p:cNvPr id="9" name="object 9"/>
          <p:cNvSpPr txBox="1"/>
          <p:nvPr/>
        </p:nvSpPr>
        <p:spPr>
          <a:xfrm>
            <a:off x="1109268" y="7523860"/>
            <a:ext cx="3778250" cy="2044064"/>
          </a:xfrm>
          <a:prstGeom prst="rect">
            <a:avLst/>
          </a:prstGeom>
        </p:spPr>
        <p:txBody>
          <a:bodyPr vert="horz" wrap="square" lIns="0" tIns="153035" rIns="0" bIns="0" rtlCol="0">
            <a:spAutoFit/>
          </a:bodyPr>
          <a:lstStyle/>
          <a:p>
            <a:pPr marL="720090" indent="-687070">
              <a:lnSpc>
                <a:spcPct val="100000"/>
              </a:lnSpc>
              <a:spcBef>
                <a:spcPts val="1205"/>
              </a:spcBef>
              <a:buAutoNum type="arabicPeriod"/>
              <a:tabLst>
                <a:tab pos="720090" algn="l"/>
                <a:tab pos="720725" algn="l"/>
              </a:tabLst>
            </a:pPr>
            <a:r>
              <a:rPr sz="2400" spc="-5" dirty="0">
                <a:latin typeface="Calibri"/>
                <a:cs typeface="Calibri"/>
              </a:rPr>
              <a:t>Logistic Regression</a:t>
            </a:r>
            <a:endParaRPr sz="2400" dirty="0">
              <a:latin typeface="Calibri"/>
              <a:cs typeface="Calibri"/>
            </a:endParaRPr>
          </a:p>
          <a:p>
            <a:pPr marL="725805" indent="-713740">
              <a:lnSpc>
                <a:spcPct val="100000"/>
              </a:lnSpc>
              <a:spcBef>
                <a:spcPts val="1105"/>
              </a:spcBef>
              <a:buAutoNum type="arabicPeriod"/>
              <a:tabLst>
                <a:tab pos="725805" algn="l"/>
                <a:tab pos="726440" algn="l"/>
              </a:tabLst>
            </a:pPr>
            <a:r>
              <a:rPr sz="2400" dirty="0">
                <a:latin typeface="Calibri"/>
                <a:cs typeface="Calibri"/>
              </a:rPr>
              <a:t>Decision</a:t>
            </a:r>
            <a:r>
              <a:rPr sz="2400" spc="-35" dirty="0">
                <a:latin typeface="Calibri"/>
                <a:cs typeface="Calibri"/>
              </a:rPr>
              <a:t> </a:t>
            </a:r>
            <a:r>
              <a:rPr sz="2400" spc="-5" dirty="0">
                <a:latin typeface="Calibri"/>
                <a:cs typeface="Calibri"/>
              </a:rPr>
              <a:t>Tree</a:t>
            </a:r>
            <a:r>
              <a:rPr sz="2400" spc="-15" dirty="0">
                <a:latin typeface="Calibri"/>
                <a:cs typeface="Calibri"/>
              </a:rPr>
              <a:t> </a:t>
            </a:r>
            <a:r>
              <a:rPr sz="2400" spc="-5" dirty="0">
                <a:latin typeface="Calibri"/>
                <a:cs typeface="Calibri"/>
              </a:rPr>
              <a:t>Classifier</a:t>
            </a:r>
            <a:endParaRPr sz="2400" dirty="0">
              <a:latin typeface="Calibri"/>
              <a:cs typeface="Calibri"/>
            </a:endParaRPr>
          </a:p>
          <a:p>
            <a:pPr marL="750570" indent="-717550">
              <a:lnSpc>
                <a:spcPct val="100000"/>
              </a:lnSpc>
              <a:spcBef>
                <a:spcPts val="1080"/>
              </a:spcBef>
              <a:buAutoNum type="arabicPeriod"/>
              <a:tabLst>
                <a:tab pos="750570" algn="l"/>
                <a:tab pos="751205" algn="l"/>
              </a:tabLst>
            </a:pPr>
            <a:r>
              <a:rPr sz="2400" spc="-5" dirty="0">
                <a:latin typeface="Calibri"/>
                <a:cs typeface="Calibri"/>
              </a:rPr>
              <a:t>Random</a:t>
            </a:r>
            <a:r>
              <a:rPr sz="2400" spc="-40" dirty="0">
                <a:latin typeface="Calibri"/>
                <a:cs typeface="Calibri"/>
              </a:rPr>
              <a:t> </a:t>
            </a:r>
            <a:r>
              <a:rPr sz="2400" spc="-5" dirty="0">
                <a:latin typeface="Calibri"/>
                <a:cs typeface="Calibri"/>
              </a:rPr>
              <a:t>forest</a:t>
            </a:r>
            <a:r>
              <a:rPr sz="2400" dirty="0">
                <a:latin typeface="Calibri"/>
                <a:cs typeface="Calibri"/>
              </a:rPr>
              <a:t> </a:t>
            </a:r>
            <a:r>
              <a:rPr sz="2400" spc="-5" dirty="0">
                <a:latin typeface="Calibri"/>
                <a:cs typeface="Calibri"/>
              </a:rPr>
              <a:t>Classifier</a:t>
            </a:r>
            <a:endParaRPr sz="2400" dirty="0">
              <a:latin typeface="Calibri"/>
              <a:cs typeface="Calibri"/>
            </a:endParaRPr>
          </a:p>
          <a:p>
            <a:pPr marL="720090" indent="-687070">
              <a:lnSpc>
                <a:spcPct val="100000"/>
              </a:lnSpc>
              <a:spcBef>
                <a:spcPts val="1085"/>
              </a:spcBef>
              <a:buAutoNum type="arabicPeriod"/>
              <a:tabLst>
                <a:tab pos="720090" algn="l"/>
                <a:tab pos="720725" algn="l"/>
              </a:tabLst>
            </a:pPr>
            <a:r>
              <a:rPr sz="2400" dirty="0">
                <a:latin typeface="Calibri"/>
                <a:cs typeface="Calibri"/>
              </a:rPr>
              <a:t>KNN</a:t>
            </a:r>
            <a:r>
              <a:rPr sz="2400" spc="-15" dirty="0">
                <a:latin typeface="Calibri"/>
                <a:cs typeface="Calibri"/>
              </a:rPr>
              <a:t> </a:t>
            </a:r>
            <a:r>
              <a:rPr sz="2400" spc="-5" dirty="0">
                <a:latin typeface="Calibri"/>
                <a:cs typeface="Calibri"/>
              </a:rPr>
              <a:t>Classifier</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604" y="886714"/>
            <a:ext cx="4123054" cy="391160"/>
          </a:xfrm>
          <a:prstGeom prst="rect">
            <a:avLst/>
          </a:prstGeom>
        </p:spPr>
        <p:txBody>
          <a:bodyPr vert="horz" wrap="square" lIns="0" tIns="12700" rIns="0" bIns="0" rtlCol="0">
            <a:spAutoFit/>
          </a:bodyPr>
          <a:lstStyle/>
          <a:p>
            <a:pPr marL="12700">
              <a:lnSpc>
                <a:spcPct val="100000"/>
              </a:lnSpc>
              <a:spcBef>
                <a:spcPts val="100"/>
              </a:spcBef>
              <a:tabLst>
                <a:tab pos="698500" algn="l"/>
              </a:tabLst>
            </a:pPr>
            <a:r>
              <a:rPr sz="2400" b="0" u="none" dirty="0">
                <a:solidFill>
                  <a:srgbClr val="000000"/>
                </a:solidFill>
                <a:latin typeface="Calibri"/>
                <a:cs typeface="Calibri"/>
              </a:rPr>
              <a:t>5.	Gradient</a:t>
            </a:r>
            <a:r>
              <a:rPr sz="2400" b="0" u="none" spc="-25" dirty="0">
                <a:solidFill>
                  <a:srgbClr val="000000"/>
                </a:solidFill>
                <a:latin typeface="Calibri"/>
                <a:cs typeface="Calibri"/>
              </a:rPr>
              <a:t> </a:t>
            </a:r>
            <a:r>
              <a:rPr sz="2400" b="0" u="none" spc="-5" dirty="0">
                <a:solidFill>
                  <a:srgbClr val="000000"/>
                </a:solidFill>
                <a:latin typeface="Calibri"/>
                <a:cs typeface="Calibri"/>
              </a:rPr>
              <a:t>boosting</a:t>
            </a:r>
            <a:r>
              <a:rPr sz="2400" b="0" u="none" spc="-25" dirty="0">
                <a:solidFill>
                  <a:srgbClr val="000000"/>
                </a:solidFill>
                <a:latin typeface="Calibri"/>
                <a:cs typeface="Calibri"/>
              </a:rPr>
              <a:t> </a:t>
            </a:r>
            <a:r>
              <a:rPr sz="2400" b="0" u="none" spc="-5" dirty="0">
                <a:solidFill>
                  <a:srgbClr val="000000"/>
                </a:solidFill>
                <a:latin typeface="Calibri"/>
                <a:cs typeface="Calibri"/>
              </a:rPr>
              <a:t>Classifier</a:t>
            </a:r>
            <a:endParaRPr sz="2400">
              <a:latin typeface="Calibri"/>
              <a:cs typeface="Calibri"/>
            </a:endParaRPr>
          </a:p>
        </p:txBody>
      </p:sp>
      <p:sp>
        <p:nvSpPr>
          <p:cNvPr id="3" name="object 3"/>
          <p:cNvSpPr txBox="1"/>
          <p:nvPr/>
        </p:nvSpPr>
        <p:spPr>
          <a:xfrm>
            <a:off x="902004" y="2804541"/>
            <a:ext cx="5730875" cy="4047490"/>
          </a:xfrm>
          <a:prstGeom prst="rect">
            <a:avLst/>
          </a:prstGeom>
        </p:spPr>
        <p:txBody>
          <a:bodyPr vert="horz" wrap="square" lIns="0" tIns="11430" rIns="0" bIns="0" rtlCol="0">
            <a:spAutoFit/>
          </a:bodyPr>
          <a:lstStyle/>
          <a:p>
            <a:pPr marL="530860">
              <a:lnSpc>
                <a:spcPct val="100000"/>
              </a:lnSpc>
              <a:spcBef>
                <a:spcPts val="90"/>
              </a:spcBef>
            </a:pPr>
            <a:r>
              <a:rPr sz="2600" b="1" u="heavy" dirty="0">
                <a:uFill>
                  <a:solidFill>
                    <a:srgbClr val="000000"/>
                  </a:solidFill>
                </a:uFill>
                <a:latin typeface="Calibri"/>
                <a:cs typeface="Calibri"/>
              </a:rPr>
              <a:t>BEST</a:t>
            </a:r>
            <a:r>
              <a:rPr sz="2600" b="1" u="heavy" spc="-15" dirty="0">
                <a:uFill>
                  <a:solidFill>
                    <a:srgbClr val="000000"/>
                  </a:solidFill>
                </a:uFill>
                <a:latin typeface="Calibri"/>
                <a:cs typeface="Calibri"/>
              </a:rPr>
              <a:t> </a:t>
            </a:r>
            <a:r>
              <a:rPr sz="2600" b="1" u="heavy" spc="-10" dirty="0">
                <a:uFill>
                  <a:solidFill>
                    <a:srgbClr val="000000"/>
                  </a:solidFill>
                </a:uFill>
                <a:latin typeface="Calibri"/>
                <a:cs typeface="Calibri"/>
              </a:rPr>
              <a:t>Algo.</a:t>
            </a:r>
            <a:r>
              <a:rPr sz="2600" b="1" u="heavy" dirty="0">
                <a:uFill>
                  <a:solidFill>
                    <a:srgbClr val="000000"/>
                  </a:solidFill>
                </a:uFill>
                <a:latin typeface="Calibri"/>
                <a:cs typeface="Calibri"/>
              </a:rPr>
              <a:t> </a:t>
            </a:r>
            <a:r>
              <a:rPr sz="2600" b="1" u="heavy" spc="-10" dirty="0">
                <a:uFill>
                  <a:solidFill>
                    <a:srgbClr val="000000"/>
                  </a:solidFill>
                </a:uFill>
                <a:latin typeface="Calibri"/>
                <a:cs typeface="Calibri"/>
              </a:rPr>
              <a:t>From</a:t>
            </a:r>
            <a:r>
              <a:rPr sz="2600" b="1" u="heavy" dirty="0">
                <a:uFill>
                  <a:solidFill>
                    <a:srgbClr val="000000"/>
                  </a:solidFill>
                </a:uFill>
                <a:latin typeface="Calibri"/>
                <a:cs typeface="Calibri"/>
              </a:rPr>
              <a:t> </a:t>
            </a:r>
            <a:r>
              <a:rPr sz="2600" b="1" u="heavy" spc="-5" dirty="0">
                <a:uFill>
                  <a:solidFill>
                    <a:srgbClr val="000000"/>
                  </a:solidFill>
                </a:uFill>
                <a:latin typeface="Calibri"/>
                <a:cs typeface="Calibri"/>
              </a:rPr>
              <a:t>these</a:t>
            </a:r>
            <a:r>
              <a:rPr sz="2600" b="1" u="heavy" spc="15" dirty="0">
                <a:uFill>
                  <a:solidFill>
                    <a:srgbClr val="000000"/>
                  </a:solidFill>
                </a:uFill>
                <a:latin typeface="Calibri"/>
                <a:cs typeface="Calibri"/>
              </a:rPr>
              <a:t> </a:t>
            </a:r>
            <a:r>
              <a:rPr sz="2600" b="1" u="heavy" spc="-10" dirty="0">
                <a:uFill>
                  <a:solidFill>
                    <a:srgbClr val="000000"/>
                  </a:solidFill>
                </a:uFill>
                <a:latin typeface="Calibri"/>
                <a:cs typeface="Calibri"/>
              </a:rPr>
              <a:t>And</a:t>
            </a:r>
            <a:r>
              <a:rPr sz="2600" b="1" u="heavy" spc="5" dirty="0">
                <a:uFill>
                  <a:solidFill>
                    <a:srgbClr val="000000"/>
                  </a:solidFill>
                </a:uFill>
                <a:latin typeface="Calibri"/>
                <a:cs typeface="Calibri"/>
              </a:rPr>
              <a:t> </a:t>
            </a:r>
            <a:r>
              <a:rPr sz="2600" b="1" u="heavy" spc="-5" dirty="0">
                <a:uFill>
                  <a:solidFill>
                    <a:srgbClr val="000000"/>
                  </a:solidFill>
                </a:uFill>
                <a:latin typeface="Calibri"/>
                <a:cs typeface="Calibri"/>
              </a:rPr>
              <a:t>why?</a:t>
            </a:r>
            <a:endParaRPr sz="2600">
              <a:latin typeface="Calibri"/>
              <a:cs typeface="Calibri"/>
            </a:endParaRPr>
          </a:p>
          <a:p>
            <a:pPr>
              <a:lnSpc>
                <a:spcPct val="100000"/>
              </a:lnSpc>
            </a:pPr>
            <a:endParaRPr sz="2600">
              <a:latin typeface="Calibri"/>
              <a:cs typeface="Calibri"/>
            </a:endParaRPr>
          </a:p>
          <a:p>
            <a:pPr marL="12700" marR="5080">
              <a:lnSpc>
                <a:spcPct val="96000"/>
              </a:lnSpc>
              <a:spcBef>
                <a:spcPts val="2230"/>
              </a:spcBef>
              <a:tabLst>
                <a:tab pos="2442845" algn="l"/>
                <a:tab pos="4046220" algn="l"/>
              </a:tabLst>
            </a:pPr>
            <a:r>
              <a:rPr sz="1800" b="1" spc="-5" dirty="0">
                <a:solidFill>
                  <a:srgbClr val="FF0000"/>
                </a:solidFill>
                <a:latin typeface="Times New Roman"/>
                <a:cs typeface="Times New Roman"/>
              </a:rPr>
              <a:t>Random</a:t>
            </a:r>
            <a:r>
              <a:rPr sz="1800" b="1" spc="-35" dirty="0">
                <a:solidFill>
                  <a:srgbClr val="FF0000"/>
                </a:solidFill>
                <a:latin typeface="Times New Roman"/>
                <a:cs typeface="Times New Roman"/>
              </a:rPr>
              <a:t> </a:t>
            </a:r>
            <a:r>
              <a:rPr sz="1800" b="1" spc="-10" dirty="0">
                <a:solidFill>
                  <a:srgbClr val="FF0000"/>
                </a:solidFill>
                <a:latin typeface="Times New Roman"/>
                <a:cs typeface="Times New Roman"/>
              </a:rPr>
              <a:t>Forest</a:t>
            </a:r>
            <a:r>
              <a:rPr sz="1800" b="1" spc="-5" dirty="0">
                <a:solidFill>
                  <a:srgbClr val="FF0000"/>
                </a:solidFill>
                <a:latin typeface="Times New Roman"/>
                <a:cs typeface="Times New Roman"/>
              </a:rPr>
              <a:t> Classifeir</a:t>
            </a:r>
            <a:r>
              <a:rPr sz="1800" b="1" spc="-10" dirty="0">
                <a:solidFill>
                  <a:srgbClr val="FF0000"/>
                </a:solidFill>
                <a:latin typeface="Times New Roman"/>
                <a:cs typeface="Times New Roman"/>
              </a:rPr>
              <a:t> </a:t>
            </a:r>
            <a:r>
              <a:rPr sz="1800" b="1" dirty="0">
                <a:solidFill>
                  <a:srgbClr val="FF0000"/>
                </a:solidFill>
                <a:latin typeface="Times New Roman"/>
                <a:cs typeface="Times New Roman"/>
              </a:rPr>
              <a:t>is </a:t>
            </a:r>
            <a:r>
              <a:rPr sz="1800" b="1" spc="-10" dirty="0">
                <a:solidFill>
                  <a:srgbClr val="FF0000"/>
                </a:solidFill>
                <a:latin typeface="Times New Roman"/>
                <a:cs typeface="Times New Roman"/>
              </a:rPr>
              <a:t>the</a:t>
            </a:r>
            <a:r>
              <a:rPr sz="1800" b="1" spc="15" dirty="0">
                <a:solidFill>
                  <a:srgbClr val="FF0000"/>
                </a:solidFill>
                <a:latin typeface="Times New Roman"/>
                <a:cs typeface="Times New Roman"/>
              </a:rPr>
              <a:t> </a:t>
            </a:r>
            <a:r>
              <a:rPr sz="1800" b="1" spc="-10" dirty="0">
                <a:solidFill>
                  <a:srgbClr val="FF0000"/>
                </a:solidFill>
                <a:latin typeface="Times New Roman"/>
                <a:cs typeface="Times New Roman"/>
              </a:rPr>
              <a:t>best</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algo</a:t>
            </a:r>
            <a:r>
              <a:rPr sz="1800" b="1" spc="-10" dirty="0">
                <a:solidFill>
                  <a:srgbClr val="FF0000"/>
                </a:solidFill>
                <a:latin typeface="Times New Roman"/>
                <a:cs typeface="Times New Roman"/>
              </a:rPr>
              <a:t> </a:t>
            </a:r>
            <a:r>
              <a:rPr sz="1800" b="1" spc="-5" dirty="0">
                <a:solidFill>
                  <a:srgbClr val="FF0000"/>
                </a:solidFill>
                <a:latin typeface="Times New Roman"/>
                <a:cs typeface="Times New Roman"/>
              </a:rPr>
              <a:t>from</a:t>
            </a:r>
            <a:r>
              <a:rPr sz="1800" b="1" spc="-15" dirty="0">
                <a:solidFill>
                  <a:srgbClr val="FF0000"/>
                </a:solidFill>
                <a:latin typeface="Times New Roman"/>
                <a:cs typeface="Times New Roman"/>
              </a:rPr>
              <a:t> </a:t>
            </a:r>
            <a:r>
              <a:rPr sz="1800" b="1" spc="-5" dirty="0">
                <a:latin typeface="Times New Roman"/>
                <a:cs typeface="Times New Roman"/>
              </a:rPr>
              <a:t>all</a:t>
            </a:r>
            <a:r>
              <a:rPr sz="1800" b="1" spc="5" dirty="0">
                <a:latin typeface="Times New Roman"/>
                <a:cs typeface="Times New Roman"/>
              </a:rPr>
              <a:t> </a:t>
            </a:r>
            <a:r>
              <a:rPr sz="1800" b="1" spc="-10" dirty="0">
                <a:latin typeface="Times New Roman"/>
                <a:cs typeface="Times New Roman"/>
              </a:rPr>
              <a:t>of</a:t>
            </a:r>
            <a:r>
              <a:rPr sz="1800" b="1" spc="5" dirty="0">
                <a:latin typeface="Times New Roman"/>
                <a:cs typeface="Times New Roman"/>
              </a:rPr>
              <a:t> </a:t>
            </a:r>
            <a:r>
              <a:rPr sz="1800" b="1" spc="-5" dirty="0">
                <a:latin typeface="Times New Roman"/>
                <a:cs typeface="Times New Roman"/>
              </a:rPr>
              <a:t>these </a:t>
            </a:r>
            <a:r>
              <a:rPr sz="1800" b="1" dirty="0">
                <a:latin typeface="Times New Roman"/>
                <a:cs typeface="Times New Roman"/>
              </a:rPr>
              <a:t> </a:t>
            </a:r>
            <a:r>
              <a:rPr sz="1800" b="1" spc="-5" dirty="0">
                <a:latin typeface="Times New Roman"/>
                <a:cs typeface="Times New Roman"/>
              </a:rPr>
              <a:t>algo</a:t>
            </a:r>
            <a:r>
              <a:rPr sz="1800" b="1" spc="-30" dirty="0">
                <a:latin typeface="Times New Roman"/>
                <a:cs typeface="Times New Roman"/>
              </a:rPr>
              <a:t> </a:t>
            </a:r>
            <a:r>
              <a:rPr sz="1800" b="1" dirty="0">
                <a:latin typeface="Times New Roman"/>
                <a:cs typeface="Times New Roman"/>
              </a:rPr>
              <a:t>which</a:t>
            </a:r>
            <a:r>
              <a:rPr sz="1800" b="1" spc="-15" dirty="0">
                <a:latin typeface="Times New Roman"/>
                <a:cs typeface="Times New Roman"/>
              </a:rPr>
              <a:t> </a:t>
            </a:r>
            <a:r>
              <a:rPr sz="1800" b="1" dirty="0">
                <a:latin typeface="Times New Roman"/>
                <a:cs typeface="Times New Roman"/>
              </a:rPr>
              <a:t>is</a:t>
            </a:r>
            <a:r>
              <a:rPr sz="1800" b="1" spc="5" dirty="0">
                <a:latin typeface="Times New Roman"/>
                <a:cs typeface="Times New Roman"/>
              </a:rPr>
              <a:t> </a:t>
            </a:r>
            <a:r>
              <a:rPr sz="1800" b="1" spc="-5" dirty="0">
                <a:latin typeface="Times New Roman"/>
                <a:cs typeface="Times New Roman"/>
              </a:rPr>
              <a:t>used</a:t>
            </a:r>
            <a:r>
              <a:rPr sz="1800" b="1" spc="-10" dirty="0">
                <a:latin typeface="Times New Roman"/>
                <a:cs typeface="Times New Roman"/>
              </a:rPr>
              <a:t> </a:t>
            </a:r>
            <a:r>
              <a:rPr sz="1800" b="1" dirty="0">
                <a:latin typeface="Times New Roman"/>
                <a:cs typeface="Times New Roman"/>
              </a:rPr>
              <a:t>in this</a:t>
            </a:r>
            <a:r>
              <a:rPr sz="1800" b="1" spc="5" dirty="0">
                <a:latin typeface="Times New Roman"/>
                <a:cs typeface="Times New Roman"/>
              </a:rPr>
              <a:t> </a:t>
            </a:r>
            <a:r>
              <a:rPr sz="1800" b="1" spc="-5" dirty="0">
                <a:latin typeface="Times New Roman"/>
                <a:cs typeface="Times New Roman"/>
              </a:rPr>
              <a:t>data </a:t>
            </a:r>
            <a:r>
              <a:rPr sz="1800" b="1" spc="10" dirty="0">
                <a:latin typeface="Times New Roman"/>
                <a:cs typeface="Times New Roman"/>
              </a:rPr>
              <a:t>to</a:t>
            </a:r>
            <a:r>
              <a:rPr sz="1800" b="1" spc="-5" dirty="0">
                <a:latin typeface="Times New Roman"/>
                <a:cs typeface="Times New Roman"/>
              </a:rPr>
              <a:t> </a:t>
            </a:r>
            <a:r>
              <a:rPr sz="1800" b="1" spc="-10" dirty="0">
                <a:latin typeface="Times New Roman"/>
                <a:cs typeface="Times New Roman"/>
              </a:rPr>
              <a:t>predict	</a:t>
            </a:r>
            <a:r>
              <a:rPr sz="1800" dirty="0">
                <a:latin typeface="Arial MT"/>
                <a:cs typeface="Arial MT"/>
              </a:rPr>
              <a:t>because the </a:t>
            </a:r>
            <a:r>
              <a:rPr sz="1800" spc="5" dirty="0">
                <a:latin typeface="Arial MT"/>
                <a:cs typeface="Arial MT"/>
              </a:rPr>
              <a:t> </a:t>
            </a:r>
            <a:r>
              <a:rPr sz="1800" spc="-5" dirty="0">
                <a:latin typeface="Arial MT"/>
                <a:cs typeface="Arial MT"/>
              </a:rPr>
              <a:t>difference</a:t>
            </a:r>
            <a:r>
              <a:rPr sz="1800" spc="-20" dirty="0">
                <a:latin typeface="Arial MT"/>
                <a:cs typeface="Arial MT"/>
              </a:rPr>
              <a:t> </a:t>
            </a:r>
            <a:r>
              <a:rPr sz="1800" spc="-5" dirty="0">
                <a:latin typeface="Arial MT"/>
                <a:cs typeface="Arial MT"/>
              </a:rPr>
              <a:t>between</a:t>
            </a:r>
            <a:r>
              <a:rPr sz="1800" spc="5" dirty="0">
                <a:latin typeface="Arial MT"/>
                <a:cs typeface="Arial MT"/>
              </a:rPr>
              <a:t> </a:t>
            </a:r>
            <a:r>
              <a:rPr sz="1800" spc="-5" dirty="0">
                <a:latin typeface="Arial MT"/>
                <a:cs typeface="Arial MT"/>
              </a:rPr>
              <a:t>the</a:t>
            </a:r>
            <a:r>
              <a:rPr sz="1800" dirty="0">
                <a:latin typeface="Arial MT"/>
                <a:cs typeface="Arial MT"/>
              </a:rPr>
              <a:t> </a:t>
            </a:r>
            <a:r>
              <a:rPr sz="1800" spc="-5" dirty="0">
                <a:latin typeface="Arial MT"/>
                <a:cs typeface="Arial MT"/>
              </a:rPr>
              <a:t>cross</a:t>
            </a:r>
            <a:r>
              <a:rPr sz="1800" spc="10" dirty="0">
                <a:latin typeface="Arial MT"/>
                <a:cs typeface="Arial MT"/>
              </a:rPr>
              <a:t> </a:t>
            </a:r>
            <a:r>
              <a:rPr sz="1800" spc="-5" dirty="0">
                <a:latin typeface="Arial MT"/>
                <a:cs typeface="Arial MT"/>
              </a:rPr>
              <a:t>val</a:t>
            </a:r>
            <a:r>
              <a:rPr sz="1800" spc="40" dirty="0">
                <a:latin typeface="Arial MT"/>
                <a:cs typeface="Arial MT"/>
              </a:rPr>
              <a:t> </a:t>
            </a:r>
            <a:r>
              <a:rPr sz="1800" dirty="0">
                <a:latin typeface="Arial MT"/>
                <a:cs typeface="Arial MT"/>
              </a:rPr>
              <a:t>score</a:t>
            </a:r>
            <a:r>
              <a:rPr sz="1800" spc="-20" dirty="0">
                <a:latin typeface="Arial MT"/>
                <a:cs typeface="Arial MT"/>
              </a:rPr>
              <a:t> </a:t>
            </a:r>
            <a:r>
              <a:rPr sz="1800" spc="-5" dirty="0">
                <a:latin typeface="Arial MT"/>
                <a:cs typeface="Arial MT"/>
              </a:rPr>
              <a:t>and</a:t>
            </a:r>
            <a:r>
              <a:rPr sz="1800" dirty="0">
                <a:latin typeface="Arial MT"/>
                <a:cs typeface="Arial MT"/>
              </a:rPr>
              <a:t> the</a:t>
            </a:r>
            <a:r>
              <a:rPr sz="1800" spc="-20" dirty="0">
                <a:latin typeface="Arial MT"/>
                <a:cs typeface="Arial MT"/>
              </a:rPr>
              <a:t> </a:t>
            </a:r>
            <a:r>
              <a:rPr sz="1800" dirty="0">
                <a:latin typeface="Arial MT"/>
                <a:cs typeface="Arial MT"/>
              </a:rPr>
              <a:t>accuracy </a:t>
            </a:r>
            <a:r>
              <a:rPr sz="1800" spc="-484" dirty="0">
                <a:latin typeface="Arial MT"/>
                <a:cs typeface="Arial MT"/>
              </a:rPr>
              <a:t> </a:t>
            </a:r>
            <a:r>
              <a:rPr sz="1800" spc="10" dirty="0">
                <a:latin typeface="Arial MT"/>
                <a:cs typeface="Arial MT"/>
              </a:rPr>
              <a:t>sc</a:t>
            </a:r>
            <a:r>
              <a:rPr sz="1800" spc="5" dirty="0">
                <a:latin typeface="Arial MT"/>
                <a:cs typeface="Arial MT"/>
              </a:rPr>
              <a:t>o</a:t>
            </a:r>
            <a:r>
              <a:rPr sz="1800" spc="-25" dirty="0">
                <a:latin typeface="Arial MT"/>
                <a:cs typeface="Arial MT"/>
              </a:rPr>
              <a:t>r</a:t>
            </a:r>
            <a:r>
              <a:rPr sz="1800" dirty="0">
                <a:latin typeface="Arial MT"/>
                <a:cs typeface="Arial MT"/>
              </a:rPr>
              <a:t>e</a:t>
            </a:r>
            <a:r>
              <a:rPr sz="1800" spc="5" dirty="0">
                <a:latin typeface="Arial MT"/>
                <a:cs typeface="Arial MT"/>
              </a:rPr>
              <a:t> </a:t>
            </a:r>
            <a:r>
              <a:rPr sz="1800" spc="-15" dirty="0">
                <a:latin typeface="Arial MT"/>
                <a:cs typeface="Arial MT"/>
              </a:rPr>
              <a:t>i</a:t>
            </a:r>
            <a:r>
              <a:rPr sz="1800" dirty="0">
                <a:latin typeface="Arial MT"/>
                <a:cs typeface="Arial MT"/>
              </a:rPr>
              <a:t>s</a:t>
            </a:r>
            <a:r>
              <a:rPr sz="1800" spc="10" dirty="0">
                <a:latin typeface="Arial MT"/>
                <a:cs typeface="Arial MT"/>
              </a:rPr>
              <a:t> </a:t>
            </a:r>
            <a:r>
              <a:rPr sz="1800" spc="-10" dirty="0">
                <a:latin typeface="Arial MT"/>
                <a:cs typeface="Arial MT"/>
              </a:rPr>
              <a:t>m</a:t>
            </a:r>
            <a:r>
              <a:rPr sz="1800" spc="5" dirty="0">
                <a:latin typeface="Arial MT"/>
                <a:cs typeface="Arial MT"/>
              </a:rPr>
              <a:t>i</a:t>
            </a:r>
            <a:r>
              <a:rPr sz="1800" dirty="0">
                <a:latin typeface="Arial MT"/>
                <a:cs typeface="Arial MT"/>
              </a:rPr>
              <a:t>n</a:t>
            </a:r>
            <a:r>
              <a:rPr sz="1800" spc="5" dirty="0">
                <a:latin typeface="Arial MT"/>
                <a:cs typeface="Arial MT"/>
              </a:rPr>
              <a:t> </a:t>
            </a:r>
            <a:r>
              <a:rPr sz="1800" spc="-20" dirty="0">
                <a:latin typeface="Arial MT"/>
                <a:cs typeface="Arial MT"/>
              </a:rPr>
              <a:t>f</a:t>
            </a:r>
            <a:r>
              <a:rPr sz="1800" spc="5" dirty="0">
                <a:latin typeface="Arial MT"/>
                <a:cs typeface="Arial MT"/>
              </a:rPr>
              <a:t>o</a:t>
            </a:r>
            <a:r>
              <a:rPr sz="1800" dirty="0">
                <a:latin typeface="Arial MT"/>
                <a:cs typeface="Arial MT"/>
              </a:rPr>
              <a:t>r </a:t>
            </a:r>
            <a:r>
              <a:rPr sz="1800" spc="5" dirty="0">
                <a:latin typeface="Arial MT"/>
                <a:cs typeface="Arial MT"/>
              </a:rPr>
              <a:t>t</a:t>
            </a:r>
            <a:r>
              <a:rPr sz="1800" spc="-20" dirty="0">
                <a:latin typeface="Arial MT"/>
                <a:cs typeface="Arial MT"/>
              </a:rPr>
              <a:t>h</a:t>
            </a:r>
            <a:r>
              <a:rPr sz="1800" dirty="0">
                <a:latin typeface="Arial MT"/>
                <a:cs typeface="Arial MT"/>
              </a:rPr>
              <a:t>e</a:t>
            </a:r>
            <a:r>
              <a:rPr sz="1800" spc="5" dirty="0">
                <a:latin typeface="Arial MT"/>
                <a:cs typeface="Arial MT"/>
              </a:rPr>
              <a:t> </a:t>
            </a:r>
            <a:r>
              <a:rPr sz="1800" spc="-5" dirty="0">
                <a:latin typeface="Arial MT"/>
                <a:cs typeface="Arial MT"/>
              </a:rPr>
              <a:t>R</a:t>
            </a:r>
            <a:r>
              <a:rPr sz="1800" dirty="0">
                <a:latin typeface="Arial MT"/>
                <a:cs typeface="Arial MT"/>
              </a:rPr>
              <a:t>F	</a:t>
            </a:r>
            <a:r>
              <a:rPr sz="1800" spc="-20" dirty="0">
                <a:latin typeface="Arial MT"/>
                <a:cs typeface="Arial MT"/>
              </a:rPr>
              <a:t>a</a:t>
            </a:r>
            <a:r>
              <a:rPr sz="1800" spc="5" dirty="0">
                <a:latin typeface="Arial MT"/>
                <a:cs typeface="Arial MT"/>
              </a:rPr>
              <a:t>lg</a:t>
            </a:r>
            <a:r>
              <a:rPr sz="1800" dirty="0">
                <a:latin typeface="Arial MT"/>
                <a:cs typeface="Arial MT"/>
              </a:rPr>
              <a:t>o</a:t>
            </a:r>
            <a:r>
              <a:rPr sz="1800" spc="-110" dirty="0">
                <a:latin typeface="Arial MT"/>
                <a:cs typeface="Arial MT"/>
              </a:rPr>
              <a:t> </a:t>
            </a:r>
            <a:r>
              <a:rPr sz="1800" spc="-30" dirty="0">
                <a:latin typeface="Arial MT"/>
                <a:cs typeface="Arial MT"/>
              </a:rPr>
              <a:t>A</a:t>
            </a:r>
            <a:r>
              <a:rPr sz="1800" spc="-5" dirty="0">
                <a:latin typeface="Arial MT"/>
                <a:cs typeface="Arial MT"/>
              </a:rPr>
              <a:t>N</a:t>
            </a:r>
            <a:r>
              <a:rPr sz="1800" dirty="0">
                <a:latin typeface="Arial MT"/>
                <a:cs typeface="Arial MT"/>
              </a:rPr>
              <a:t>D</a:t>
            </a:r>
            <a:r>
              <a:rPr sz="1800" spc="-10" dirty="0">
                <a:latin typeface="Arial MT"/>
                <a:cs typeface="Arial MT"/>
              </a:rPr>
              <a:t> </a:t>
            </a:r>
            <a:r>
              <a:rPr sz="1800" spc="5" dirty="0">
                <a:latin typeface="Arial MT"/>
                <a:cs typeface="Arial MT"/>
              </a:rPr>
              <a:t>I</a:t>
            </a:r>
            <a:r>
              <a:rPr sz="1800" dirty="0">
                <a:latin typeface="Arial MT"/>
                <a:cs typeface="Arial MT"/>
              </a:rPr>
              <a:t>T</a:t>
            </a:r>
            <a:r>
              <a:rPr sz="1800" spc="-135" dirty="0">
                <a:latin typeface="Arial MT"/>
                <a:cs typeface="Arial MT"/>
              </a:rPr>
              <a:t> </a:t>
            </a:r>
            <a:r>
              <a:rPr sz="1800" dirty="0">
                <a:latin typeface="Arial MT"/>
                <a:cs typeface="Arial MT"/>
              </a:rPr>
              <a:t>A</a:t>
            </a:r>
            <a:r>
              <a:rPr sz="1800" spc="5" dirty="0">
                <a:latin typeface="Arial MT"/>
                <a:cs typeface="Arial MT"/>
              </a:rPr>
              <a:t>L</a:t>
            </a:r>
            <a:r>
              <a:rPr sz="1800" dirty="0">
                <a:latin typeface="Arial MT"/>
                <a:cs typeface="Arial MT"/>
              </a:rPr>
              <a:t>SO</a:t>
            </a:r>
            <a:r>
              <a:rPr sz="1800" spc="-10" dirty="0">
                <a:latin typeface="Arial MT"/>
                <a:cs typeface="Arial MT"/>
              </a:rPr>
              <a:t> </a:t>
            </a:r>
            <a:r>
              <a:rPr sz="1800" dirty="0">
                <a:latin typeface="Arial MT"/>
                <a:cs typeface="Arial MT"/>
              </a:rPr>
              <a:t>GIVE</a:t>
            </a:r>
            <a:endParaRPr sz="1800">
              <a:latin typeface="Arial MT"/>
              <a:cs typeface="Arial MT"/>
            </a:endParaRPr>
          </a:p>
          <a:p>
            <a:pPr marL="12700" marR="671830">
              <a:lnSpc>
                <a:spcPts val="2020"/>
              </a:lnSpc>
              <a:spcBef>
                <a:spcPts val="85"/>
              </a:spcBef>
            </a:pPr>
            <a:r>
              <a:rPr sz="1800" spc="-5" dirty="0">
                <a:latin typeface="Arial MT"/>
                <a:cs typeface="Arial MT"/>
              </a:rPr>
              <a:t>BETTER</a:t>
            </a:r>
            <a:r>
              <a:rPr sz="1800" spc="-105" dirty="0">
                <a:latin typeface="Arial MT"/>
                <a:cs typeface="Arial MT"/>
              </a:rPr>
              <a:t> </a:t>
            </a:r>
            <a:r>
              <a:rPr sz="1800" spc="-5" dirty="0">
                <a:latin typeface="Arial MT"/>
                <a:cs typeface="Arial MT"/>
              </a:rPr>
              <a:t>ACCURACY(approx.</a:t>
            </a:r>
            <a:r>
              <a:rPr sz="1800" dirty="0">
                <a:latin typeface="Arial MT"/>
                <a:cs typeface="Arial MT"/>
              </a:rPr>
              <a:t> 95%)that’s</a:t>
            </a:r>
            <a:r>
              <a:rPr sz="1800" spc="5" dirty="0">
                <a:latin typeface="Arial MT"/>
                <a:cs typeface="Arial MT"/>
              </a:rPr>
              <a:t> </a:t>
            </a:r>
            <a:r>
              <a:rPr sz="1800" spc="-10" dirty="0">
                <a:latin typeface="Arial MT"/>
                <a:cs typeface="Arial MT"/>
              </a:rPr>
              <a:t>why</a:t>
            </a:r>
            <a:r>
              <a:rPr sz="1800" spc="-15" dirty="0">
                <a:latin typeface="Arial MT"/>
                <a:cs typeface="Arial MT"/>
              </a:rPr>
              <a:t> we </a:t>
            </a:r>
            <a:r>
              <a:rPr sz="1800" spc="-484" dirty="0">
                <a:latin typeface="Arial MT"/>
                <a:cs typeface="Arial MT"/>
              </a:rPr>
              <a:t> </a:t>
            </a:r>
            <a:r>
              <a:rPr sz="1800" spc="-5" dirty="0">
                <a:latin typeface="Arial MT"/>
                <a:cs typeface="Arial MT"/>
              </a:rPr>
              <a:t>USED</a:t>
            </a:r>
            <a:r>
              <a:rPr sz="1800" spc="-35" dirty="0">
                <a:latin typeface="Arial MT"/>
                <a:cs typeface="Arial MT"/>
              </a:rPr>
              <a:t> </a:t>
            </a:r>
            <a:r>
              <a:rPr sz="1800" spc="-10" dirty="0">
                <a:latin typeface="Arial MT"/>
                <a:cs typeface="Arial MT"/>
              </a:rPr>
              <a:t>THIS</a:t>
            </a:r>
            <a:r>
              <a:rPr sz="1800" spc="-40" dirty="0">
                <a:latin typeface="Arial MT"/>
                <a:cs typeface="Arial MT"/>
              </a:rPr>
              <a:t> </a:t>
            </a:r>
            <a:r>
              <a:rPr sz="1800" b="1" spc="-5" dirty="0">
                <a:latin typeface="Arial"/>
                <a:cs typeface="Arial"/>
              </a:rPr>
              <a:t>Algo.</a:t>
            </a:r>
            <a:endParaRPr sz="1800">
              <a:latin typeface="Arial"/>
              <a:cs typeface="Arial"/>
            </a:endParaRPr>
          </a:p>
          <a:p>
            <a:pPr>
              <a:lnSpc>
                <a:spcPct val="100000"/>
              </a:lnSpc>
            </a:pPr>
            <a:endParaRPr sz="2000">
              <a:latin typeface="Arial"/>
              <a:cs typeface="Arial"/>
            </a:endParaRPr>
          </a:p>
          <a:p>
            <a:pPr marL="469900" marR="337820" indent="-229235">
              <a:lnSpc>
                <a:spcPts val="2060"/>
              </a:lnSpc>
              <a:spcBef>
                <a:spcPts val="1360"/>
              </a:spcBef>
              <a:buSzPct val="108333"/>
              <a:buFont typeface="Symbol"/>
              <a:buChar char=""/>
              <a:tabLst>
                <a:tab pos="470534" algn="l"/>
              </a:tabLst>
            </a:pPr>
            <a:r>
              <a:rPr sz="1800" b="1" dirty="0">
                <a:latin typeface="Arial"/>
                <a:cs typeface="Arial"/>
              </a:rPr>
              <a:t>Lets </a:t>
            </a:r>
            <a:r>
              <a:rPr sz="1800" b="1" spc="-10" dirty="0">
                <a:latin typeface="Arial"/>
                <a:cs typeface="Arial"/>
              </a:rPr>
              <a:t>hypertune</a:t>
            </a:r>
            <a:r>
              <a:rPr sz="1800" b="1" spc="5" dirty="0">
                <a:latin typeface="Arial"/>
                <a:cs typeface="Arial"/>
              </a:rPr>
              <a:t> </a:t>
            </a:r>
            <a:r>
              <a:rPr sz="1800" b="1" dirty="0">
                <a:latin typeface="Arial"/>
                <a:cs typeface="Arial"/>
              </a:rPr>
              <a:t>this algo</a:t>
            </a:r>
            <a:r>
              <a:rPr sz="1800" b="1" spc="-25" dirty="0">
                <a:latin typeface="Arial"/>
                <a:cs typeface="Arial"/>
              </a:rPr>
              <a:t> </a:t>
            </a:r>
            <a:r>
              <a:rPr sz="1800" b="1" spc="-5" dirty="0">
                <a:latin typeface="Arial"/>
                <a:cs typeface="Arial"/>
              </a:rPr>
              <a:t>with</a:t>
            </a:r>
            <a:r>
              <a:rPr sz="1800" b="1" dirty="0">
                <a:latin typeface="Arial"/>
                <a:cs typeface="Arial"/>
              </a:rPr>
              <a:t> the</a:t>
            </a:r>
            <a:r>
              <a:rPr sz="1800" b="1" spc="5" dirty="0">
                <a:latin typeface="Arial"/>
                <a:cs typeface="Arial"/>
              </a:rPr>
              <a:t> </a:t>
            </a:r>
            <a:r>
              <a:rPr sz="1800" b="1" spc="-5" dirty="0">
                <a:latin typeface="Arial"/>
                <a:cs typeface="Arial"/>
              </a:rPr>
              <a:t>help</a:t>
            </a:r>
            <a:r>
              <a:rPr sz="1800" b="1" dirty="0">
                <a:latin typeface="Arial"/>
                <a:cs typeface="Arial"/>
              </a:rPr>
              <a:t> of </a:t>
            </a:r>
            <a:r>
              <a:rPr sz="1800" b="1" spc="-5" dirty="0">
                <a:latin typeface="Arial"/>
                <a:cs typeface="Arial"/>
              </a:rPr>
              <a:t>Grid </a:t>
            </a:r>
            <a:r>
              <a:rPr sz="1800" b="1" spc="-484" dirty="0">
                <a:latin typeface="Arial"/>
                <a:cs typeface="Arial"/>
              </a:rPr>
              <a:t> </a:t>
            </a:r>
            <a:r>
              <a:rPr sz="1800" b="1" dirty="0">
                <a:latin typeface="Arial"/>
                <a:cs typeface="Arial"/>
              </a:rPr>
              <a:t>searchCV</a:t>
            </a:r>
            <a:endParaRPr sz="1800">
              <a:latin typeface="Arial"/>
              <a:cs typeface="Arial"/>
            </a:endParaRPr>
          </a:p>
          <a:p>
            <a:pPr marL="469900" indent="-229235">
              <a:lnSpc>
                <a:spcPct val="100000"/>
              </a:lnSpc>
              <a:spcBef>
                <a:spcPts val="765"/>
              </a:spcBef>
              <a:buSzPct val="108333"/>
              <a:buFont typeface="Symbol"/>
              <a:buChar char=""/>
              <a:tabLst>
                <a:tab pos="470534" algn="l"/>
              </a:tabLst>
            </a:pPr>
            <a:r>
              <a:rPr sz="1800" b="1" spc="-5" dirty="0">
                <a:latin typeface="Arial"/>
                <a:cs typeface="Arial"/>
              </a:rPr>
              <a:t>Save </a:t>
            </a:r>
            <a:r>
              <a:rPr sz="1800" b="1" dirty="0">
                <a:latin typeface="Arial"/>
                <a:cs typeface="Arial"/>
              </a:rPr>
              <a:t>the </a:t>
            </a:r>
            <a:r>
              <a:rPr sz="1800" b="1" spc="-5" dirty="0">
                <a:latin typeface="Arial"/>
                <a:cs typeface="Arial"/>
              </a:rPr>
              <a:t>model</a:t>
            </a:r>
            <a:r>
              <a:rPr sz="1800" b="1" dirty="0">
                <a:latin typeface="Arial"/>
                <a:cs typeface="Arial"/>
              </a:rPr>
              <a:t> for</a:t>
            </a:r>
            <a:r>
              <a:rPr sz="1800" b="1" spc="-5" dirty="0">
                <a:latin typeface="Arial"/>
                <a:cs typeface="Arial"/>
              </a:rPr>
              <a:t> later</a:t>
            </a:r>
            <a:r>
              <a:rPr sz="1800" b="1" spc="-10" dirty="0">
                <a:latin typeface="Arial"/>
                <a:cs typeface="Arial"/>
              </a:rPr>
              <a:t> </a:t>
            </a:r>
            <a:r>
              <a:rPr sz="1800" b="1" spc="-5" dirty="0">
                <a:latin typeface="Arial"/>
                <a:cs typeface="Arial"/>
              </a:rPr>
              <a:t>predictions</a:t>
            </a:r>
            <a:endParaRPr sz="1800">
              <a:latin typeface="Arial"/>
              <a:cs typeface="Arial"/>
            </a:endParaRPr>
          </a:p>
        </p:txBody>
      </p:sp>
      <p:sp>
        <p:nvSpPr>
          <p:cNvPr id="4" name="object 4"/>
          <p:cNvSpPr txBox="1"/>
          <p:nvPr/>
        </p:nvSpPr>
        <p:spPr>
          <a:xfrm>
            <a:off x="902004" y="7929753"/>
            <a:ext cx="3928110" cy="299720"/>
          </a:xfrm>
          <a:prstGeom prst="rect">
            <a:avLst/>
          </a:prstGeom>
        </p:spPr>
        <p:txBody>
          <a:bodyPr vert="horz" wrap="square" lIns="0" tIns="12700" rIns="0" bIns="0" rtlCol="0">
            <a:spAutoFit/>
          </a:bodyPr>
          <a:lstStyle/>
          <a:p>
            <a:pPr marL="12700">
              <a:lnSpc>
                <a:spcPct val="100000"/>
              </a:lnSpc>
              <a:spcBef>
                <a:spcPts val="100"/>
              </a:spcBef>
              <a:tabLst>
                <a:tab pos="813435" algn="l"/>
              </a:tabLst>
            </a:pPr>
            <a:r>
              <a:rPr sz="1800" b="1" dirty="0">
                <a:solidFill>
                  <a:srgbClr val="FF0000"/>
                </a:solidFill>
                <a:latin typeface="Arial"/>
                <a:cs typeface="Arial"/>
              </a:rPr>
              <a:t>#</a:t>
            </a:r>
            <a:r>
              <a:rPr sz="1800" b="1" spc="5" dirty="0">
                <a:solidFill>
                  <a:srgbClr val="FF0000"/>
                </a:solidFill>
                <a:latin typeface="Arial"/>
                <a:cs typeface="Arial"/>
              </a:rPr>
              <a:t> </a:t>
            </a:r>
            <a:r>
              <a:rPr sz="1800" b="1" spc="-10" dirty="0">
                <a:solidFill>
                  <a:srgbClr val="FF0000"/>
                </a:solidFill>
                <a:latin typeface="Arial"/>
                <a:cs typeface="Arial"/>
              </a:rPr>
              <a:t>Now	</a:t>
            </a:r>
            <a:r>
              <a:rPr sz="1800" b="1" spc="15" dirty="0">
                <a:solidFill>
                  <a:srgbClr val="FF0000"/>
                </a:solidFill>
                <a:latin typeface="Arial"/>
                <a:cs typeface="Arial"/>
              </a:rPr>
              <a:t>my</a:t>
            </a:r>
            <a:r>
              <a:rPr sz="1800" b="1" spc="-70" dirty="0">
                <a:solidFill>
                  <a:srgbClr val="FF0000"/>
                </a:solidFill>
                <a:latin typeface="Arial"/>
                <a:cs typeface="Arial"/>
              </a:rPr>
              <a:t> </a:t>
            </a:r>
            <a:r>
              <a:rPr sz="1800" b="1" dirty="0">
                <a:solidFill>
                  <a:srgbClr val="FF0000"/>
                </a:solidFill>
                <a:latin typeface="Arial"/>
                <a:cs typeface="Arial"/>
              </a:rPr>
              <a:t>model</a:t>
            </a:r>
            <a:r>
              <a:rPr sz="1800" b="1" spc="-10" dirty="0">
                <a:solidFill>
                  <a:srgbClr val="FF0000"/>
                </a:solidFill>
                <a:latin typeface="Arial"/>
                <a:cs typeface="Arial"/>
              </a:rPr>
              <a:t> </a:t>
            </a:r>
            <a:r>
              <a:rPr sz="1800" b="1" dirty="0">
                <a:solidFill>
                  <a:srgbClr val="FF0000"/>
                </a:solidFill>
                <a:latin typeface="Arial"/>
                <a:cs typeface="Arial"/>
              </a:rPr>
              <a:t>is</a:t>
            </a:r>
            <a:r>
              <a:rPr sz="1800" b="1" spc="-15" dirty="0">
                <a:solidFill>
                  <a:srgbClr val="FF0000"/>
                </a:solidFill>
                <a:latin typeface="Arial"/>
                <a:cs typeface="Arial"/>
              </a:rPr>
              <a:t> </a:t>
            </a:r>
            <a:r>
              <a:rPr sz="1800" b="1" dirty="0">
                <a:solidFill>
                  <a:srgbClr val="FF0000"/>
                </a:solidFill>
                <a:latin typeface="Arial"/>
                <a:cs typeface="Arial"/>
              </a:rPr>
              <a:t>ready</a:t>
            </a:r>
            <a:r>
              <a:rPr sz="1800" b="1" spc="-75" dirty="0">
                <a:solidFill>
                  <a:srgbClr val="FF0000"/>
                </a:solidFill>
                <a:latin typeface="Arial"/>
                <a:cs typeface="Arial"/>
              </a:rPr>
              <a:t> </a:t>
            </a:r>
            <a:r>
              <a:rPr sz="1800" b="1" dirty="0">
                <a:solidFill>
                  <a:srgbClr val="FF0000"/>
                </a:solidFill>
                <a:latin typeface="Arial"/>
                <a:cs typeface="Arial"/>
              </a:rPr>
              <a:t>to</a:t>
            </a:r>
            <a:r>
              <a:rPr sz="1800" b="1" spc="15" dirty="0">
                <a:solidFill>
                  <a:srgbClr val="FF0000"/>
                </a:solidFill>
                <a:latin typeface="Arial"/>
                <a:cs typeface="Arial"/>
              </a:rPr>
              <a:t> </a:t>
            </a:r>
            <a:r>
              <a:rPr sz="1800" b="1" dirty="0">
                <a:solidFill>
                  <a:srgbClr val="FF0000"/>
                </a:solidFill>
                <a:latin typeface="Arial"/>
                <a:cs typeface="Arial"/>
              </a:rPr>
              <a:t>predict</a:t>
            </a:r>
            <a:endParaRPr sz="1800">
              <a:latin typeface="Arial"/>
              <a:cs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1318</Words>
  <Application>Microsoft Office PowerPoint</Application>
  <PresentationFormat>Custom</PresentationFormat>
  <Paragraphs>111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MT</vt:lpstr>
      <vt:lpstr>Calibri</vt:lpstr>
      <vt:lpstr>Century Gothic</vt:lpstr>
      <vt:lpstr>Georgia</vt:lpstr>
      <vt:lpstr>Symbol</vt:lpstr>
      <vt:lpstr>Times New Roman</vt:lpstr>
      <vt:lpstr>Wingdings 3</vt:lpstr>
      <vt:lpstr>Ion</vt:lpstr>
      <vt:lpstr>PROJECT NAME:-</vt:lpstr>
      <vt:lpstr>INTRODUCTION</vt:lpstr>
      <vt:lpstr>PowerPoint Presentation</vt:lpstr>
      <vt:lpstr>Review of Literature</vt:lpstr>
      <vt:lpstr>Data Preprocessing and EDA</vt:lpstr>
      <vt:lpstr>PowerPoint Presentation</vt:lpstr>
      <vt:lpstr>PowerPoint Presentation</vt:lpstr>
      <vt:lpstr>Algorithm used in this project:-</vt:lpstr>
      <vt:lpstr>5. Gradient boosting Classifier</vt:lpstr>
      <vt:lpstr>CONCLUSIONS THE DATAFRAME CONTAINS THE DATA WHICH RELATED TO THE  LOAN PREDICTION THAT THE LOAN WILL BE PAID BACK OR NOT  BY THE CUSTOMERS SO THAT WE CAN PREDICT THE  DEFAULTERS OF THAT LOAN.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LENOVO</dc:creator>
  <cp:lastModifiedBy>LENOVO</cp:lastModifiedBy>
  <cp:revision>2</cp:revision>
  <dcterms:created xsi:type="dcterms:W3CDTF">2022-09-08T13:23:11Z</dcterms:created>
  <dcterms:modified xsi:type="dcterms:W3CDTF">2022-09-08T13:36:32Z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2022-09-08T00:00:00Z</vt:filetime>
  </property>
  <property fmtid="{D5CDD505-2E9C-101B-9397-08002B2CF9AE}" pid="3" name="Creator">
    <vt:lpwstr>Microsoft® Word 2016</vt:lpwstr>
  </property>
  <property fmtid="{D5CDD505-2E9C-101B-9397-08002B2CF9AE}" pid="4" name="LastSaved">
    <vt:filetime>2022-09-08T00:00:00Z</vt:filetime>
  </property>
</Properties>
</file>