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0193" y="1390014"/>
            <a:ext cx="4982463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92D05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804541"/>
            <a:ext cx="5758840" cy="4047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3665"/>
            <a:ext cx="3248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PROJECT</a:t>
            </a:r>
            <a:r>
              <a:rPr dirty="0" u="heavy" sz="3600" spc="-6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NAME:-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4704" y="2893440"/>
            <a:ext cx="5266690" cy="4362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u="heavy" sz="2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[</a:t>
            </a:r>
            <a:r>
              <a:rPr dirty="0" sz="2800" b="1">
                <a:solidFill>
                  <a:srgbClr val="4E5E6A"/>
                </a:solidFill>
                <a:latin typeface="Arial"/>
                <a:cs typeface="Arial"/>
              </a:rPr>
              <a:t>Micro</a:t>
            </a:r>
            <a:r>
              <a:rPr dirty="0" sz="2800" spc="-45" b="1">
                <a:solidFill>
                  <a:srgbClr val="4E5E6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4E5E6A"/>
                </a:solidFill>
                <a:latin typeface="Arial"/>
                <a:cs typeface="Arial"/>
              </a:rPr>
              <a:t>Credit Defaulter</a:t>
            </a:r>
            <a:r>
              <a:rPr dirty="0" sz="2800" spc="15" b="1">
                <a:solidFill>
                  <a:srgbClr val="4E5E6A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4E5E6A"/>
                </a:solidFill>
                <a:latin typeface="Arial"/>
                <a:cs typeface="Arial"/>
              </a:rPr>
              <a:t>Project]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46037"/>
            <a:ext cx="3005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Calibri"/>
                <a:cs typeface="Calibri"/>
              </a:rPr>
              <a:t>SUBMITTED</a:t>
            </a:r>
            <a:r>
              <a:rPr dirty="0" sz="3600" spc="-6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BY: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2526" y="7585532"/>
            <a:ext cx="3394710" cy="561340"/>
          </a:xfrm>
          <a:prstGeom prst="rect">
            <a:avLst/>
          </a:prstGeom>
          <a:solidFill>
            <a:srgbClr val="008A8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180"/>
              </a:lnSpc>
            </a:pPr>
            <a:r>
              <a:rPr dirty="0" sz="3600" spc="-10" b="1" i="1">
                <a:latin typeface="Calibri"/>
                <a:cs typeface="Calibri"/>
              </a:rPr>
              <a:t>SHIVAM</a:t>
            </a:r>
            <a:r>
              <a:rPr dirty="0" sz="3600" spc="-70" b="1" i="1">
                <a:latin typeface="Calibri"/>
                <a:cs typeface="Calibri"/>
              </a:rPr>
              <a:t> </a:t>
            </a:r>
            <a:r>
              <a:rPr dirty="0" sz="3600" b="1" i="1">
                <a:latin typeface="Calibri"/>
                <a:cs typeface="Calibri"/>
              </a:rPr>
              <a:t>SHARMA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883665"/>
            <a:ext cx="3023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02004" y="1855212"/>
            <a:ext cx="5747385" cy="7679690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2600" spc="-10" b="1">
                <a:latin typeface="Calibri"/>
                <a:cs typeface="Calibri"/>
              </a:rPr>
              <a:t>Problem</a:t>
            </a:r>
            <a:r>
              <a:rPr dirty="0" sz="2600" spc="-3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Statement: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93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Microfinance Institution (MFI)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organization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offers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financial services </a:t>
            </a:r>
            <a:r>
              <a:rPr dirty="0" sz="1800">
                <a:latin typeface="Calibri"/>
                <a:cs typeface="Calibri"/>
              </a:rPr>
              <a:t>to low </a:t>
            </a:r>
            <a:r>
              <a:rPr dirty="0" sz="1800" spc="-5">
                <a:latin typeface="Calibri"/>
                <a:cs typeface="Calibri"/>
              </a:rPr>
              <a:t>income populations. </a:t>
            </a:r>
            <a:r>
              <a:rPr dirty="0" sz="1800">
                <a:latin typeface="Calibri"/>
                <a:cs typeface="Calibri"/>
              </a:rPr>
              <a:t>MFS becomes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useful when targeting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especially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unbanked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poor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families living </a:t>
            </a:r>
            <a:r>
              <a:rPr dirty="0" sz="1800" spc="5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remote </a:t>
            </a:r>
            <a:r>
              <a:rPr dirty="0" sz="1800">
                <a:latin typeface="Calibri"/>
                <a:cs typeface="Calibri"/>
              </a:rPr>
              <a:t>areas with </a:t>
            </a:r>
            <a:r>
              <a:rPr dirty="0" sz="1800" spc="-5">
                <a:latin typeface="Calibri"/>
                <a:cs typeface="Calibri"/>
              </a:rPr>
              <a:t>not much </a:t>
            </a:r>
            <a:r>
              <a:rPr dirty="0" sz="1800">
                <a:latin typeface="Calibri"/>
                <a:cs typeface="Calibri"/>
              </a:rPr>
              <a:t>sources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income.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Microfinance services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(MFS)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provided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MFI</a:t>
            </a:r>
            <a:r>
              <a:rPr dirty="0" sz="1800">
                <a:latin typeface="Calibri"/>
                <a:cs typeface="Calibri"/>
              </a:rPr>
              <a:t> are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Group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Loans,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Agricultural Loans,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Individual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>
                <a:latin typeface="Calibri"/>
                <a:cs typeface="Calibri"/>
              </a:rPr>
              <a:t>Loans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12700" marR="30480">
              <a:lnSpc>
                <a:spcPct val="109800"/>
              </a:lnSpc>
              <a:spcBef>
                <a:spcPts val="795"/>
              </a:spcBef>
            </a:pPr>
            <a:r>
              <a:rPr dirty="0" sz="1800" spc="-5">
                <a:latin typeface="Calibri"/>
                <a:cs typeface="Calibri"/>
              </a:rPr>
              <a:t>Many microfinance institutions </a:t>
            </a:r>
            <a:r>
              <a:rPr dirty="0" sz="1800">
                <a:latin typeface="Calibri"/>
                <a:cs typeface="Calibri"/>
              </a:rPr>
              <a:t>(MFI), </a:t>
            </a:r>
            <a:r>
              <a:rPr dirty="0" sz="1800" spc="-5">
                <a:latin typeface="Calibri"/>
                <a:cs typeface="Calibri"/>
              </a:rPr>
              <a:t>experts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donors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supporting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idea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using </a:t>
            </a:r>
            <a:r>
              <a:rPr dirty="0" sz="1800">
                <a:latin typeface="Calibri"/>
                <a:cs typeface="Calibri"/>
              </a:rPr>
              <a:t>mobile </a:t>
            </a:r>
            <a:r>
              <a:rPr dirty="0" sz="1800" spc="-5">
                <a:latin typeface="Calibri"/>
                <a:cs typeface="Calibri"/>
              </a:rPr>
              <a:t>financial services (MFS)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-10">
                <a:latin typeface="Calibri"/>
                <a:cs typeface="Calibri"/>
              </a:rPr>
              <a:t> they</a:t>
            </a:r>
            <a:r>
              <a:rPr dirty="0" sz="1800">
                <a:latin typeface="Calibri"/>
                <a:cs typeface="Calibri"/>
              </a:rPr>
              <a:t> feel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 </a:t>
            </a:r>
            <a:r>
              <a:rPr dirty="0" sz="1800" spc="-5">
                <a:latin typeface="Calibri"/>
                <a:cs typeface="Calibri"/>
              </a:rPr>
              <a:t>convenient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efficient,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cost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saving, </a:t>
            </a:r>
            <a:r>
              <a:rPr dirty="0" sz="1800">
                <a:latin typeface="Calibri"/>
                <a:cs typeface="Calibri"/>
              </a:rPr>
              <a:t>than </a:t>
            </a:r>
            <a:r>
              <a:rPr dirty="0" sz="1800" spc="-5">
                <a:latin typeface="Calibri"/>
                <a:cs typeface="Calibri"/>
              </a:rPr>
              <a:t>the traditional </a:t>
            </a:r>
            <a:r>
              <a:rPr dirty="0" sz="1800">
                <a:latin typeface="Calibri"/>
                <a:cs typeface="Calibri"/>
              </a:rPr>
              <a:t>high-touch </a:t>
            </a:r>
            <a:r>
              <a:rPr dirty="0" sz="1800" spc="-5">
                <a:latin typeface="Calibri"/>
                <a:cs typeface="Calibri"/>
              </a:rPr>
              <a:t>model used </a:t>
            </a:r>
            <a:r>
              <a:rPr dirty="0" sz="1800">
                <a:latin typeface="Calibri"/>
                <a:cs typeface="Calibri"/>
              </a:rPr>
              <a:t>since </a:t>
            </a:r>
            <a:r>
              <a:rPr dirty="0" sz="1800" spc="-5">
                <a:latin typeface="Calibri"/>
                <a:cs typeface="Calibri"/>
              </a:rPr>
              <a:t>long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purpose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delivering microfinance services. Though,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MFI industry </a:t>
            </a:r>
            <a:r>
              <a:rPr dirty="0" sz="1800" spc="5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primarily focusing </a:t>
            </a:r>
            <a:r>
              <a:rPr dirty="0" sz="1800" spc="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low </a:t>
            </a:r>
            <a:r>
              <a:rPr dirty="0" sz="1800" spc="-5">
                <a:latin typeface="Calibri"/>
                <a:cs typeface="Calibri"/>
              </a:rPr>
              <a:t>income families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very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useful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areas,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implementation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MFS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 been </a:t>
            </a:r>
            <a:r>
              <a:rPr dirty="0" sz="1800">
                <a:latin typeface="Calibri"/>
                <a:cs typeface="Calibri"/>
              </a:rPr>
              <a:t>uneven with </a:t>
            </a:r>
            <a:r>
              <a:rPr dirty="0" sz="1800" spc="-5">
                <a:latin typeface="Calibri"/>
                <a:cs typeface="Calibri"/>
              </a:rPr>
              <a:t>both significant challenges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successes.</a:t>
            </a:r>
            <a:endParaRPr sz="1800">
              <a:latin typeface="Calibri"/>
              <a:cs typeface="Calibri"/>
            </a:endParaRPr>
          </a:p>
          <a:p>
            <a:pPr marL="12700" marR="159385">
              <a:lnSpc>
                <a:spcPct val="109500"/>
              </a:lnSpc>
              <a:spcBef>
                <a:spcPts val="830"/>
              </a:spcBef>
            </a:pPr>
            <a:r>
              <a:rPr dirty="0" sz="1800">
                <a:latin typeface="Calibri"/>
                <a:cs typeface="Calibri"/>
              </a:rPr>
              <a:t>Today, </a:t>
            </a:r>
            <a:r>
              <a:rPr dirty="0" sz="1800" spc="-5">
                <a:latin typeface="Calibri"/>
                <a:cs typeface="Calibri"/>
              </a:rPr>
              <a:t>microfinance </a:t>
            </a:r>
            <a:r>
              <a:rPr dirty="0" sz="1800">
                <a:latin typeface="Calibri"/>
                <a:cs typeface="Calibri"/>
              </a:rPr>
              <a:t>is widely accepted as a poverty-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reduction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tool,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representing </a:t>
            </a:r>
            <a:r>
              <a:rPr dirty="0" sz="1800">
                <a:latin typeface="Calibri"/>
                <a:cs typeface="Calibri"/>
              </a:rPr>
              <a:t>$70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billion </a:t>
            </a:r>
            <a:r>
              <a:rPr dirty="0" sz="1800" spc="5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outstanding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loans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global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outreach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200 million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  <a:p>
            <a:pPr marL="12700" marR="148590">
              <a:lnSpc>
                <a:spcPct val="110100"/>
              </a:lnSpc>
              <a:spcBef>
                <a:spcPts val="790"/>
              </a:spcBef>
            </a:pPr>
            <a:r>
              <a:rPr dirty="0" sz="1800">
                <a:latin typeface="Calibri"/>
                <a:cs typeface="Calibri"/>
              </a:rPr>
              <a:t>We are </a:t>
            </a:r>
            <a:r>
              <a:rPr dirty="0" sz="1800" spc="-5">
                <a:latin typeface="Calibri"/>
                <a:cs typeface="Calibri"/>
              </a:rPr>
              <a:t>working </a:t>
            </a:r>
            <a:r>
              <a:rPr dirty="0" sz="1800">
                <a:latin typeface="Calibri"/>
                <a:cs typeface="Calibri"/>
              </a:rPr>
              <a:t>with one such </a:t>
            </a:r>
            <a:r>
              <a:rPr dirty="0" sz="1800" spc="-5">
                <a:latin typeface="Calibri"/>
                <a:cs typeface="Calibri"/>
              </a:rPr>
              <a:t>client that </a:t>
            </a:r>
            <a:r>
              <a:rPr dirty="0" sz="1800" spc="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in Telecom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Industry. They </a:t>
            </a:r>
            <a:r>
              <a:rPr dirty="0" sz="1800">
                <a:latin typeface="Calibri"/>
                <a:cs typeface="Calibri"/>
              </a:rPr>
              <a:t>are a fixed wireless </a:t>
            </a:r>
            <a:r>
              <a:rPr dirty="0" sz="1800" spc="-5">
                <a:latin typeface="Calibri"/>
                <a:cs typeface="Calibri"/>
              </a:rPr>
              <a:t>telecommunications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network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provider.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launched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various</a:t>
            </a:r>
            <a:r>
              <a:rPr dirty="0" sz="1800" spc="-5">
                <a:latin typeface="Calibri"/>
                <a:cs typeface="Calibri"/>
              </a:rPr>
              <a:t> products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5377"/>
            <a:ext cx="5683250" cy="7361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3500">
              <a:lnSpc>
                <a:spcPct val="109700"/>
              </a:lnSpc>
              <a:spcBef>
                <a:spcPts val="105"/>
              </a:spcBef>
            </a:pPr>
            <a:r>
              <a:rPr dirty="0" sz="1800" spc="-5">
                <a:latin typeface="Calibri"/>
                <a:cs typeface="Calibri"/>
              </a:rPr>
              <a:t>have developed </a:t>
            </a:r>
            <a:r>
              <a:rPr dirty="0" sz="1800" spc="5">
                <a:latin typeface="Calibri"/>
                <a:cs typeface="Calibri"/>
              </a:rPr>
              <a:t>its </a:t>
            </a: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organization based </a:t>
            </a:r>
            <a:r>
              <a:rPr dirty="0" sz="1800" spc="5">
                <a:latin typeface="Calibri"/>
                <a:cs typeface="Calibri"/>
              </a:rPr>
              <a:t>on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budget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operator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offering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better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products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Lower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Prices </a:t>
            </a:r>
            <a:r>
              <a:rPr dirty="0" sz="1800">
                <a:latin typeface="Calibri"/>
                <a:cs typeface="Calibri"/>
              </a:rPr>
              <a:t>to all </a:t>
            </a:r>
            <a:r>
              <a:rPr dirty="0" sz="1800" spc="-5">
                <a:latin typeface="Calibri"/>
                <a:cs typeface="Calibri"/>
              </a:rPr>
              <a:t>value conscious </a:t>
            </a:r>
            <a:r>
              <a:rPr dirty="0" sz="1800">
                <a:latin typeface="Calibri"/>
                <a:cs typeface="Calibri"/>
              </a:rPr>
              <a:t>customers </a:t>
            </a:r>
            <a:r>
              <a:rPr dirty="0" sz="1800" spc="-5">
                <a:latin typeface="Calibri"/>
                <a:cs typeface="Calibri"/>
              </a:rPr>
              <a:t>through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strategy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disruptive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innovation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focuses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subscriber.</a:t>
            </a:r>
            <a:endParaRPr sz="1800">
              <a:latin typeface="Calibri"/>
              <a:cs typeface="Calibri"/>
            </a:endParaRPr>
          </a:p>
          <a:p>
            <a:pPr marL="12700" marR="12065">
              <a:lnSpc>
                <a:spcPct val="109700"/>
              </a:lnSpc>
              <a:spcBef>
                <a:spcPts val="819"/>
              </a:spcBef>
            </a:pP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understand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importance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communication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how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affects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person’s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life,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thus,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focusing </a:t>
            </a:r>
            <a:r>
              <a:rPr dirty="0" sz="1800" spc="5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providing their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services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products to low </a:t>
            </a:r>
            <a:r>
              <a:rPr dirty="0" sz="1800" spc="-5">
                <a:latin typeface="Calibri"/>
                <a:cs typeface="Calibri"/>
              </a:rPr>
              <a:t>income families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poor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-10">
                <a:latin typeface="Calibri"/>
                <a:cs typeface="Calibri"/>
              </a:rPr>
              <a:t> them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hour.</a:t>
            </a:r>
            <a:endParaRPr sz="1800">
              <a:latin typeface="Calibri"/>
              <a:cs typeface="Calibri"/>
            </a:endParaRPr>
          </a:p>
          <a:p>
            <a:pPr marL="12700" marR="5080" indent="51435">
              <a:lnSpc>
                <a:spcPct val="109900"/>
              </a:lnSpc>
              <a:spcBef>
                <a:spcPts val="800"/>
              </a:spcBef>
            </a:pPr>
            <a:r>
              <a:rPr dirty="0" sz="1800" spc="-5">
                <a:latin typeface="Calibri"/>
                <a:cs typeface="Calibri"/>
              </a:rPr>
              <a:t>They </a:t>
            </a:r>
            <a:r>
              <a:rPr dirty="0" sz="1800">
                <a:latin typeface="Calibri"/>
                <a:cs typeface="Calibri"/>
              </a:rPr>
              <a:t>are </a:t>
            </a:r>
            <a:r>
              <a:rPr dirty="0" sz="1800" spc="-5">
                <a:latin typeface="Calibri"/>
                <a:cs typeface="Calibri"/>
              </a:rPr>
              <a:t>collaborating </a:t>
            </a:r>
            <a:r>
              <a:rPr dirty="0" sz="1800">
                <a:latin typeface="Calibri"/>
                <a:cs typeface="Calibri"/>
              </a:rPr>
              <a:t>with </a:t>
            </a:r>
            <a:r>
              <a:rPr dirty="0" sz="1800" spc="10">
                <a:latin typeface="Calibri"/>
                <a:cs typeface="Calibri"/>
              </a:rPr>
              <a:t>an </a:t>
            </a:r>
            <a:r>
              <a:rPr dirty="0" sz="1800">
                <a:latin typeface="Calibri"/>
                <a:cs typeface="Calibri"/>
              </a:rPr>
              <a:t>MFI to </a:t>
            </a:r>
            <a:r>
              <a:rPr dirty="0" sz="1800" spc="-5">
                <a:latin typeface="Calibri"/>
                <a:cs typeface="Calibri"/>
              </a:rPr>
              <a:t>provide </a:t>
            </a:r>
            <a:r>
              <a:rPr dirty="0" sz="1800">
                <a:latin typeface="Calibri"/>
                <a:cs typeface="Calibri"/>
              </a:rPr>
              <a:t>micro-credit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 </a:t>
            </a:r>
            <a:r>
              <a:rPr dirty="0" sz="1800" spc="-5">
                <a:latin typeface="Calibri"/>
                <a:cs typeface="Calibri"/>
              </a:rPr>
              <a:t>mobile balances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be </a:t>
            </a:r>
            <a:r>
              <a:rPr dirty="0" sz="1800">
                <a:latin typeface="Calibri"/>
                <a:cs typeface="Calibri"/>
              </a:rPr>
              <a:t>paid back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5 </a:t>
            </a:r>
            <a:r>
              <a:rPr dirty="0" sz="1800" spc="-5">
                <a:latin typeface="Calibri"/>
                <a:cs typeface="Calibri"/>
              </a:rPr>
              <a:t>days.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Consumer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believed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defaulter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 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deviates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back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amount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time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duration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days. 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amount</a:t>
            </a:r>
            <a:r>
              <a:rPr dirty="0" sz="1800">
                <a:latin typeface="Calibri"/>
                <a:cs typeface="Calibri"/>
              </a:rPr>
              <a:t> 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 (in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Indonesian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Rupiah),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payback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amount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 </a:t>
            </a:r>
            <a:r>
              <a:rPr dirty="0" sz="1800" spc="5">
                <a:latin typeface="Calibri"/>
                <a:cs typeface="Calibri"/>
              </a:rPr>
              <a:t>be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 (in</a:t>
            </a:r>
            <a:r>
              <a:rPr dirty="0" sz="1800" spc="-5">
                <a:latin typeface="Calibri"/>
                <a:cs typeface="Calibri"/>
              </a:rPr>
              <a:t> Indonesian Rupiah),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while, </a:t>
            </a:r>
            <a:r>
              <a:rPr dirty="0" sz="1800">
                <a:latin typeface="Calibri"/>
                <a:cs typeface="Calibri"/>
              </a:rPr>
              <a:t> for </a:t>
            </a:r>
            <a:r>
              <a:rPr dirty="0" sz="1800" spc="-10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loan </a:t>
            </a:r>
            <a:r>
              <a:rPr dirty="0" sz="1800" spc="-5">
                <a:latin typeface="Calibri"/>
                <a:cs typeface="Calibri"/>
              </a:rPr>
              <a:t>amount </a:t>
            </a:r>
            <a:r>
              <a:rPr dirty="0" sz="1800">
                <a:latin typeface="Calibri"/>
                <a:cs typeface="Calibri"/>
              </a:rPr>
              <a:t>of 10 (in </a:t>
            </a:r>
            <a:r>
              <a:rPr dirty="0" sz="1800" spc="-5">
                <a:latin typeface="Calibri"/>
                <a:cs typeface="Calibri"/>
              </a:rPr>
              <a:t>Indonesian Rupiah), 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payback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amount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should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12 (in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Indonesian Rupiah).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10" b="1">
                <a:latin typeface="Calibri"/>
                <a:cs typeface="Calibri"/>
              </a:rPr>
              <a:t>SO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HERE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WE </a:t>
            </a:r>
            <a:r>
              <a:rPr dirty="0" sz="1800" spc="-10" b="1">
                <a:latin typeface="Calibri"/>
                <a:cs typeface="Calibri"/>
              </a:rPr>
              <a:t>HAVE </a:t>
            </a:r>
            <a:r>
              <a:rPr dirty="0" sz="1800" spc="5" b="1">
                <a:latin typeface="Calibri"/>
                <a:cs typeface="Calibri"/>
              </a:rPr>
              <a:t>TO-</a:t>
            </a:r>
            <a:endParaRPr sz="1800">
              <a:latin typeface="Calibri"/>
              <a:cs typeface="Calibri"/>
            </a:endParaRPr>
          </a:p>
          <a:p>
            <a:pPr marL="12700" marR="102235">
              <a:lnSpc>
                <a:spcPct val="109800"/>
              </a:lnSpc>
              <a:spcBef>
                <a:spcPts val="795"/>
              </a:spcBef>
            </a:pPr>
            <a:r>
              <a:rPr dirty="0" sz="1800" spc="-5">
                <a:latin typeface="Calibri"/>
                <a:cs typeface="Calibri"/>
              </a:rPr>
              <a:t>Build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model which </a:t>
            </a:r>
            <a:r>
              <a:rPr dirty="0" sz="1800">
                <a:latin typeface="Calibri"/>
                <a:cs typeface="Calibri"/>
              </a:rPr>
              <a:t>can </a:t>
            </a:r>
            <a:r>
              <a:rPr dirty="0" sz="1800" spc="-5">
                <a:latin typeface="Calibri"/>
                <a:cs typeface="Calibri"/>
              </a:rPr>
              <a:t>be used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predict in terms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probability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 </a:t>
            </a:r>
            <a:r>
              <a:rPr dirty="0" sz="1800">
                <a:latin typeface="Calibri"/>
                <a:cs typeface="Calibri"/>
              </a:rPr>
              <a:t>loan </a:t>
            </a:r>
            <a:r>
              <a:rPr dirty="0" sz="1800" spc="-5">
                <a:latin typeface="Calibri"/>
                <a:cs typeface="Calibri"/>
              </a:rPr>
              <a:t>transaction,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whether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customer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 be paying back </a:t>
            </a:r>
            <a:r>
              <a:rPr dirty="0" sz="1800">
                <a:latin typeface="Calibri"/>
                <a:cs typeface="Calibri"/>
              </a:rPr>
              <a:t>the loaned </a:t>
            </a:r>
            <a:r>
              <a:rPr dirty="0" sz="1800" spc="-5">
                <a:latin typeface="Calibri"/>
                <a:cs typeface="Calibri"/>
              </a:rPr>
              <a:t>amount within </a:t>
            </a:r>
            <a:r>
              <a:rPr dirty="0" sz="1800">
                <a:latin typeface="Calibri"/>
                <a:cs typeface="Calibri"/>
              </a:rPr>
              <a:t>5 </a:t>
            </a:r>
            <a:r>
              <a:rPr dirty="0" sz="1800" spc="-5">
                <a:latin typeface="Calibri"/>
                <a:cs typeface="Calibri"/>
              </a:rPr>
              <a:t>days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insurance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loan.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case, </a:t>
            </a:r>
            <a:r>
              <a:rPr dirty="0" sz="1800" spc="-5">
                <a:latin typeface="Calibri"/>
                <a:cs typeface="Calibri"/>
              </a:rPr>
              <a:t>Label </a:t>
            </a:r>
            <a:r>
              <a:rPr dirty="0" sz="1800">
                <a:latin typeface="Calibri"/>
                <a:cs typeface="Calibri"/>
              </a:rPr>
              <a:t>‘1’ </a:t>
            </a:r>
            <a:r>
              <a:rPr dirty="0" sz="1800" spc="-5">
                <a:latin typeface="Calibri"/>
                <a:cs typeface="Calibri"/>
              </a:rPr>
              <a:t>indicates 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 </a:t>
            </a:r>
            <a:r>
              <a:rPr dirty="0" sz="1800" spc="-5">
                <a:latin typeface="Calibri"/>
                <a:cs typeface="Calibri"/>
              </a:rPr>
              <a:t>has been </a:t>
            </a:r>
            <a:r>
              <a:rPr dirty="0" sz="1800">
                <a:latin typeface="Calibri"/>
                <a:cs typeface="Calibri"/>
              </a:rPr>
              <a:t>payed </a:t>
            </a:r>
            <a:r>
              <a:rPr dirty="0" sz="1800" spc="-5">
                <a:latin typeface="Calibri"/>
                <a:cs typeface="Calibri"/>
              </a:rPr>
              <a:t>i.e. </a:t>
            </a:r>
            <a:r>
              <a:rPr dirty="0" sz="1800">
                <a:latin typeface="Calibri"/>
                <a:cs typeface="Calibri"/>
              </a:rPr>
              <a:t>Non- </a:t>
            </a:r>
            <a:r>
              <a:rPr dirty="0" sz="1800" spc="-5">
                <a:latin typeface="Calibri"/>
                <a:cs typeface="Calibri"/>
              </a:rPr>
              <a:t>defaulter, while, </a:t>
            </a:r>
            <a:r>
              <a:rPr dirty="0" sz="1800">
                <a:latin typeface="Calibri"/>
                <a:cs typeface="Calibri"/>
              </a:rPr>
              <a:t>Label ‘0’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indicates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been </a:t>
            </a:r>
            <a:r>
              <a:rPr dirty="0" sz="1800">
                <a:latin typeface="Calibri"/>
                <a:cs typeface="Calibri"/>
              </a:rPr>
              <a:t>payed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i.e. defaulter.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301" y="886713"/>
            <a:ext cx="2813685" cy="4210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26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Review</a:t>
            </a:r>
            <a:r>
              <a:rPr dirty="0" u="heavy" sz="2600" spc="-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dirty="0" u="heavy" sz="2600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6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Literature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902004" y="1737486"/>
            <a:ext cx="5640705" cy="56083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80"/>
              </a:spcBef>
            </a:pPr>
            <a:r>
              <a:rPr dirty="0" sz="1800">
                <a:latin typeface="Calibri"/>
                <a:cs typeface="Calibri"/>
              </a:rPr>
              <a:t>THE TOPIC IS ABOUT </a:t>
            </a:r>
            <a:r>
              <a:rPr dirty="0" sz="1800" spc="-5">
                <a:latin typeface="Calibri"/>
                <a:cs typeface="Calibri"/>
              </a:rPr>
              <a:t>THE CREDIT </a:t>
            </a:r>
            <a:r>
              <a:rPr dirty="0" sz="1800">
                <a:latin typeface="Calibri"/>
                <a:cs typeface="Calibri"/>
              </a:rPr>
              <a:t>WHICH IS GIVEN </a:t>
            </a:r>
            <a:r>
              <a:rPr dirty="0" sz="1800" spc="-10">
                <a:latin typeface="Calibri"/>
                <a:cs typeface="Calibri"/>
              </a:rPr>
              <a:t>BY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TELECOM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INDUSTRY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WANTS </a:t>
            </a:r>
            <a:r>
              <a:rPr dirty="0" sz="1800" spc="5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MAKE </a:t>
            </a:r>
            <a:r>
              <a:rPr dirty="0" sz="1800">
                <a:latin typeface="Calibri"/>
                <a:cs typeface="Calibri"/>
              </a:rPr>
              <a:t>A MODEL </a:t>
            </a:r>
            <a:r>
              <a:rPr dirty="0" sz="1800" spc="-5">
                <a:latin typeface="Calibri"/>
                <a:cs typeface="Calibri"/>
              </a:rPr>
              <a:t>SO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EASILY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PREDICT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KIND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RETURN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KIND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CUSTOMERS DO FRAUDS </a:t>
            </a:r>
            <a:r>
              <a:rPr dirty="0" sz="1800">
                <a:latin typeface="Calibri"/>
                <a:cs typeface="Calibri"/>
              </a:rPr>
              <a:t>OR WE </a:t>
            </a:r>
            <a:r>
              <a:rPr dirty="0" sz="1800" spc="-5">
                <a:latin typeface="Calibri"/>
                <a:cs typeface="Calibri"/>
              </a:rPr>
              <a:t>CAN SAY NOT RETURNING 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  <a:p>
            <a:pPr marL="12700" marR="189230">
              <a:lnSpc>
                <a:spcPct val="109400"/>
              </a:lnSpc>
              <a:spcBef>
                <a:spcPts val="805"/>
              </a:spcBef>
            </a:pPr>
            <a:r>
              <a:rPr dirty="0" sz="1800">
                <a:latin typeface="Calibri"/>
                <a:cs typeface="Calibri"/>
              </a:rPr>
              <a:t>BY </a:t>
            </a:r>
            <a:r>
              <a:rPr dirty="0" sz="1800" spc="-5">
                <a:latin typeface="Calibri"/>
                <a:cs typeface="Calibri"/>
              </a:rPr>
              <a:t>THE MEANS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ANALYSING </a:t>
            </a:r>
            <a:r>
              <a:rPr dirty="0" sz="1800" spc="10">
                <a:latin typeface="Calibri"/>
                <a:cs typeface="Calibri"/>
              </a:rPr>
              <a:t>THEY </a:t>
            </a:r>
            <a:r>
              <a:rPr dirty="0" sz="1800" spc="-5">
                <a:latin typeface="Calibri"/>
                <a:cs typeface="Calibri"/>
              </a:rPr>
              <a:t>CAN EASILY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UNDERSTAND </a:t>
            </a:r>
            <a:r>
              <a:rPr dirty="0" sz="1800">
                <a:latin typeface="Calibri"/>
                <a:cs typeface="Calibri"/>
              </a:rPr>
              <a:t>TO WHICH </a:t>
            </a:r>
            <a:r>
              <a:rPr dirty="0" sz="1800" spc="-5">
                <a:latin typeface="Calibri"/>
                <a:cs typeface="Calibri"/>
              </a:rPr>
              <a:t>TYPES </a:t>
            </a:r>
            <a:r>
              <a:rPr dirty="0" sz="1800">
                <a:latin typeface="Calibri"/>
                <a:cs typeface="Calibri"/>
              </a:rPr>
              <a:t>OF PEOPLE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 </a:t>
            </a:r>
            <a:r>
              <a:rPr dirty="0" sz="1800">
                <a:latin typeface="Calibri"/>
                <a:cs typeface="Calibri"/>
              </a:rPr>
              <a:t>SHOULD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LOANS..</a:t>
            </a:r>
            <a:r>
              <a:rPr dirty="0" sz="1800">
                <a:latin typeface="Calibri"/>
                <a:cs typeface="Calibri"/>
              </a:rPr>
              <a:t> 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Motivation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600" spc="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Undertaken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algn="just" marL="12700" marR="18415">
              <a:lnSpc>
                <a:spcPct val="110000"/>
              </a:lnSpc>
              <a:spcBef>
                <a:spcPts val="1900"/>
              </a:spcBef>
            </a:pPr>
            <a:r>
              <a:rPr dirty="0" sz="1800">
                <a:latin typeface="Calibri"/>
                <a:cs typeface="Calibri"/>
              </a:rPr>
              <a:t>We </a:t>
            </a:r>
            <a:r>
              <a:rPr dirty="0" sz="1800" spc="-5">
                <a:latin typeface="Calibri"/>
                <a:cs typeface="Calibri"/>
              </a:rPr>
              <a:t>Build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model which </a:t>
            </a:r>
            <a:r>
              <a:rPr dirty="0" sz="1800">
                <a:latin typeface="Calibri"/>
                <a:cs typeface="Calibri"/>
              </a:rPr>
              <a:t>can </a:t>
            </a:r>
            <a:r>
              <a:rPr dirty="0" sz="1800" spc="-5">
                <a:latin typeface="Calibri"/>
                <a:cs typeface="Calibri"/>
              </a:rPr>
              <a:t>be used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predict in terms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probability </a:t>
            </a:r>
            <a:r>
              <a:rPr dirty="0" sz="1800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each </a:t>
            </a:r>
            <a:r>
              <a:rPr dirty="0" sz="1800">
                <a:latin typeface="Calibri"/>
                <a:cs typeface="Calibri"/>
              </a:rPr>
              <a:t>loan </a:t>
            </a:r>
            <a:r>
              <a:rPr dirty="0" sz="1800" spc="-5">
                <a:latin typeface="Calibri"/>
                <a:cs typeface="Calibri"/>
              </a:rPr>
              <a:t>transaction, </a:t>
            </a:r>
            <a:r>
              <a:rPr dirty="0" sz="1800" spc="-10">
                <a:latin typeface="Calibri"/>
                <a:cs typeface="Calibri"/>
              </a:rPr>
              <a:t>whether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customer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 be paying back so 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client will less </a:t>
            </a:r>
            <a:r>
              <a:rPr dirty="0" sz="1800" spc="-10">
                <a:latin typeface="Calibri"/>
                <a:cs typeface="Calibri"/>
              </a:rPr>
              <a:t>suffer </a:t>
            </a:r>
            <a:r>
              <a:rPr dirty="0" sz="1800" spc="-5">
                <a:latin typeface="Calibri"/>
                <a:cs typeface="Calibri"/>
              </a:rPr>
              <a:t>from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defaulters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 </a:t>
            </a:r>
            <a:r>
              <a:rPr dirty="0" sz="1800" spc="-10">
                <a:latin typeface="Calibri"/>
                <a:cs typeface="Calibri"/>
              </a:rPr>
              <a:t>their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loans back</a:t>
            </a:r>
            <a:r>
              <a:rPr dirty="0" sz="1800">
                <a:latin typeface="Calibri"/>
                <a:cs typeface="Calibri"/>
              </a:rPr>
              <a:t> 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841360"/>
            <a:ext cx="5620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Data</a:t>
            </a:r>
            <a:r>
              <a:rPr dirty="0" u="heavy" sz="3600" spc="-25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Sources</a:t>
            </a:r>
            <a:r>
              <a:rPr dirty="0" u="heavy" sz="3600" spc="-5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and</a:t>
            </a:r>
            <a:r>
              <a:rPr dirty="0" u="heavy" sz="3600" spc="-2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their</a:t>
            </a:r>
            <a:r>
              <a:rPr dirty="0" u="heavy" sz="3600" spc="-15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format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935973"/>
            <a:ext cx="325945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data.csv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downloaded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PMT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3676650"/>
            <a:ext cx="5278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Calibri"/>
                <a:cs typeface="Calibri"/>
              </a:rPr>
              <a:t>Data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Preprocessing</a:t>
            </a:r>
            <a:r>
              <a:rPr dirty="0" sz="3600" spc="-15" b="0">
                <a:latin typeface="Calibri"/>
                <a:cs typeface="Calibri"/>
              </a:rPr>
              <a:t> </a:t>
            </a:r>
            <a:r>
              <a:rPr dirty="0" sz="3600" b="0">
                <a:latin typeface="Calibri"/>
                <a:cs typeface="Calibri"/>
              </a:rPr>
              <a:t>and</a:t>
            </a:r>
            <a:r>
              <a:rPr dirty="0" sz="3600" spc="-25" b="0">
                <a:latin typeface="Calibri"/>
                <a:cs typeface="Calibri"/>
              </a:rPr>
              <a:t> </a:t>
            </a:r>
            <a:r>
              <a:rPr dirty="0" sz="3600" spc="-5" b="0">
                <a:latin typeface="Calibri"/>
                <a:cs typeface="Calibri"/>
              </a:rPr>
              <a:t>EDA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676" y="4752847"/>
            <a:ext cx="5212080" cy="971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steps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followed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cleaning</a:t>
            </a:r>
            <a:r>
              <a:rPr dirty="0" sz="1500">
                <a:latin typeface="Calibri"/>
                <a:cs typeface="Calibri"/>
              </a:rPr>
              <a:t> 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EDA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data:-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1)</a:t>
            </a:r>
            <a:r>
              <a:rPr dirty="0" sz="1600" spc="1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FIRST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 spc="-5">
                <a:latin typeface="Calibri"/>
                <a:cs typeface="Calibri"/>
              </a:rPr>
              <a:t>ANALYSE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15">
                <a:latin typeface="Calibri"/>
                <a:cs typeface="Calibri"/>
              </a:rPr>
              <a:t> BY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SIMPLY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DATA.INFO()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METHOD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96" y="5731509"/>
            <a:ext cx="1330325" cy="255904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Calibri"/>
                <a:cs typeface="Calibri"/>
              </a:rPr>
              <a:t>2)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used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0897" y="5743904"/>
            <a:ext cx="1076325" cy="2444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500" spc="5">
                <a:latin typeface="Calibri"/>
                <a:cs typeface="Calibri"/>
              </a:rPr>
              <a:t>Drop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function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7194" y="5731509"/>
            <a:ext cx="266954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delete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some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columns</a:t>
            </a:r>
            <a:r>
              <a:rPr dirty="0" sz="1500">
                <a:latin typeface="Calibri"/>
                <a:cs typeface="Calibri"/>
              </a:rPr>
              <a:t> from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396" y="5963103"/>
            <a:ext cx="5624830" cy="18173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algn="just" marL="241300">
              <a:lnSpc>
                <a:spcPct val="100000"/>
              </a:lnSpc>
              <a:spcBef>
                <a:spcPts val="254"/>
              </a:spcBef>
            </a:pPr>
            <a:r>
              <a:rPr dirty="0" sz="1500">
                <a:latin typeface="Calibri"/>
                <a:cs typeface="Calibri"/>
              </a:rPr>
              <a:t>dataset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which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having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IDS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and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(ex-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Unnamed:0)</a:t>
            </a:r>
            <a:endParaRPr sz="1500">
              <a:latin typeface="Calibri"/>
              <a:cs typeface="Calibri"/>
            </a:endParaRPr>
          </a:p>
          <a:p>
            <a:pPr algn="just"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 startAt="3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manipulate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Dates</a:t>
            </a:r>
            <a:r>
              <a:rPr dirty="0" sz="1500">
                <a:latin typeface="Calibri"/>
                <a:cs typeface="Calibri"/>
              </a:rPr>
              <a:t> and</a:t>
            </a:r>
            <a:r>
              <a:rPr dirty="0" sz="1500" spc="-10">
                <a:latin typeface="Calibri"/>
                <a:cs typeface="Calibri"/>
              </a:rPr>
              <a:t> make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it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 </a:t>
            </a:r>
            <a:r>
              <a:rPr dirty="0" sz="1500">
                <a:latin typeface="Calibri"/>
                <a:cs typeface="Calibri"/>
              </a:rPr>
              <a:t>machine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usable</a:t>
            </a:r>
            <a:endParaRPr sz="1500">
              <a:latin typeface="Calibri"/>
              <a:cs typeface="Calibri"/>
            </a:endParaRPr>
          </a:p>
          <a:p>
            <a:pPr algn="just" marL="241300" marR="113664" indent="-229235">
              <a:lnSpc>
                <a:spcPct val="108600"/>
              </a:lnSpc>
              <a:buSzPct val="106666"/>
              <a:buAutoNum type="arabicParenR" startAt="3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Then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 spc="-5">
                <a:latin typeface="Calibri"/>
                <a:cs typeface="Calibri"/>
              </a:rPr>
              <a:t>analyse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data with </a:t>
            </a:r>
            <a:r>
              <a:rPr dirty="0" sz="1500" spc="-5">
                <a:latin typeface="Calibri"/>
                <a:cs typeface="Calibri"/>
              </a:rPr>
              <a:t>Barplot visualization techniques </a:t>
            </a:r>
            <a:r>
              <a:rPr dirty="0" sz="1500">
                <a:latin typeface="Calibri"/>
                <a:cs typeface="Calibri"/>
              </a:rPr>
              <a:t>with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label </a:t>
            </a:r>
            <a:r>
              <a:rPr dirty="0" sz="1500">
                <a:latin typeface="Calibri"/>
                <a:cs typeface="Calibri"/>
              </a:rPr>
              <a:t>on </a:t>
            </a:r>
            <a:r>
              <a:rPr dirty="0" sz="1500" spc="5">
                <a:latin typeface="Calibri"/>
                <a:cs typeface="Calibri"/>
              </a:rPr>
              <a:t>x </a:t>
            </a:r>
            <a:r>
              <a:rPr dirty="0" sz="1500" spc="-5">
                <a:latin typeface="Calibri"/>
                <a:cs typeface="Calibri"/>
              </a:rPr>
              <a:t>axis </a:t>
            </a:r>
            <a:r>
              <a:rPr dirty="0" sz="1500">
                <a:latin typeface="Calibri"/>
                <a:cs typeface="Calibri"/>
              </a:rPr>
              <a:t>by which </a:t>
            </a:r>
            <a:r>
              <a:rPr dirty="0" sz="1500" spc="-5">
                <a:latin typeface="Calibri"/>
                <a:cs typeface="Calibri"/>
              </a:rPr>
              <a:t>it is easy </a:t>
            </a:r>
            <a:r>
              <a:rPr dirty="0" sz="1500" spc="5">
                <a:latin typeface="Calibri"/>
                <a:cs typeface="Calibri"/>
              </a:rPr>
              <a:t>to </a:t>
            </a:r>
            <a:r>
              <a:rPr dirty="0" sz="1500" spc="-5">
                <a:latin typeface="Calibri"/>
                <a:cs typeface="Calibri"/>
              </a:rPr>
              <a:t>interpret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 </a:t>
            </a:r>
            <a:r>
              <a:rPr dirty="0" sz="1500" spc="-5">
                <a:latin typeface="Calibri"/>
                <a:cs typeface="Calibri"/>
              </a:rPr>
              <a:t>which types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people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are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defaulters</a:t>
            </a:r>
            <a:r>
              <a:rPr dirty="0" sz="1500">
                <a:latin typeface="Calibri"/>
                <a:cs typeface="Calibri"/>
              </a:rPr>
              <a:t> or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10">
                <a:latin typeface="Calibri"/>
                <a:cs typeface="Calibri"/>
              </a:rPr>
              <a:t> paying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loans</a:t>
            </a:r>
            <a:r>
              <a:rPr dirty="0" sz="1500">
                <a:latin typeface="Calibri"/>
                <a:cs typeface="Calibri"/>
              </a:rPr>
              <a:t> back.</a:t>
            </a:r>
            <a:endParaRPr sz="1500">
              <a:latin typeface="Calibri"/>
              <a:cs typeface="Calibri"/>
            </a:endParaRPr>
          </a:p>
          <a:p>
            <a:pPr algn="just" marL="241300" marR="5080" indent="-229235">
              <a:lnSpc>
                <a:spcPct val="107700"/>
              </a:lnSpc>
              <a:spcBef>
                <a:spcPts val="40"/>
              </a:spcBef>
              <a:buSzPct val="106666"/>
              <a:buAutoNum type="arabicParenR" startAt="3"/>
              <a:tabLst>
                <a:tab pos="241935" algn="l"/>
              </a:tabLst>
            </a:pPr>
            <a:r>
              <a:rPr dirty="0" sz="1500" spc="-5">
                <a:latin typeface="Calibri"/>
                <a:cs typeface="Calibri"/>
              </a:rPr>
              <a:t>After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count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label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values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as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can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clearly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shows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graph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5">
                <a:latin typeface="Calibri"/>
                <a:cs typeface="Calibri"/>
              </a:rPr>
              <a:t> it </a:t>
            </a:r>
            <a:r>
              <a:rPr dirty="0" sz="1500" spc="-10">
                <a:latin typeface="Calibri"/>
                <a:cs typeface="Calibri"/>
              </a:rPr>
              <a:t>has</a:t>
            </a:r>
            <a:r>
              <a:rPr dirty="0" sz="1500">
                <a:latin typeface="Calibri"/>
                <a:cs typeface="Calibri"/>
              </a:rPr>
              <a:t> imbalance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5751" cy="22868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054" y="7797762"/>
            <a:ext cx="4432245" cy="18158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1133602"/>
            <a:ext cx="5536565" cy="80676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10"/>
              </a:spcBef>
              <a:buSzPct val="106666"/>
              <a:buAutoNum type="arabicParenR" startAt="6"/>
              <a:tabLst>
                <a:tab pos="284480" algn="l"/>
              </a:tabLst>
            </a:pP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replace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columns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value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has </a:t>
            </a:r>
            <a:r>
              <a:rPr dirty="0" sz="1500" spc="-5">
                <a:latin typeface="Calibri"/>
                <a:cs typeface="Calibri"/>
              </a:rPr>
              <a:t>object datatype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</a:t>
            </a:r>
            <a:endParaRPr sz="1500">
              <a:latin typeface="Calibri"/>
              <a:cs typeface="Calibri"/>
            </a:endParaRPr>
          </a:p>
          <a:p>
            <a:pPr marL="241300" marR="379730">
              <a:lnSpc>
                <a:spcPct val="101299"/>
              </a:lnSpc>
              <a:spcBef>
                <a:spcPts val="10"/>
              </a:spcBef>
            </a:pPr>
            <a:r>
              <a:rPr dirty="0" sz="1500">
                <a:latin typeface="Calibri"/>
                <a:cs typeface="Calibri"/>
              </a:rPr>
              <a:t>that they </a:t>
            </a:r>
            <a:r>
              <a:rPr dirty="0" sz="1500" spc="5">
                <a:latin typeface="Calibri"/>
                <a:cs typeface="Calibri"/>
              </a:rPr>
              <a:t>can </a:t>
            </a:r>
            <a:r>
              <a:rPr dirty="0" sz="1500">
                <a:latin typeface="Calibri"/>
                <a:cs typeface="Calibri"/>
              </a:rPr>
              <a:t>be </a:t>
            </a:r>
            <a:r>
              <a:rPr dirty="0" sz="1500" spc="-5">
                <a:latin typeface="Calibri"/>
                <a:cs typeface="Calibri"/>
              </a:rPr>
              <a:t>easily understandable </a:t>
            </a:r>
            <a:r>
              <a:rPr dirty="0" sz="1500">
                <a:latin typeface="Calibri"/>
                <a:cs typeface="Calibri"/>
              </a:rPr>
              <a:t>by </a:t>
            </a:r>
            <a:r>
              <a:rPr dirty="0" sz="1500" spc="-5">
                <a:latin typeface="Calibri"/>
                <a:cs typeface="Calibri"/>
              </a:rPr>
              <a:t>machine </a:t>
            </a:r>
            <a:r>
              <a:rPr dirty="0" sz="1500">
                <a:latin typeface="Calibri"/>
                <a:cs typeface="Calibri"/>
              </a:rPr>
              <a:t>i.e- </a:t>
            </a:r>
            <a:r>
              <a:rPr dirty="0" sz="1500" spc="-5">
                <a:latin typeface="Calibri"/>
                <a:cs typeface="Calibri"/>
              </a:rPr>
              <a:t>int/float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datatypes..</a:t>
            </a:r>
            <a:endParaRPr sz="1500">
              <a:latin typeface="Calibri"/>
              <a:cs typeface="Calibri"/>
            </a:endParaRPr>
          </a:p>
          <a:p>
            <a:pPr marL="241300" marR="232410" indent="-229235">
              <a:lnSpc>
                <a:spcPts val="1970"/>
              </a:lnSpc>
              <a:spcBef>
                <a:spcPts val="40"/>
              </a:spcBef>
              <a:buSzPct val="106666"/>
              <a:buAutoNum type="arabicParenR" startAt="7"/>
              <a:tabLst>
                <a:tab pos="241935" algn="l"/>
              </a:tabLst>
            </a:pPr>
            <a:r>
              <a:rPr dirty="0" sz="1500" spc="5">
                <a:latin typeface="Calibri"/>
                <a:cs typeface="Calibri"/>
              </a:rPr>
              <a:t>Now we </a:t>
            </a:r>
            <a:r>
              <a:rPr dirty="0" sz="1500" spc="-5">
                <a:latin typeface="Calibri"/>
                <a:cs typeface="Calibri"/>
              </a:rPr>
              <a:t>will check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correlation between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independent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variables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between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independent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variables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dependent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libri"/>
                <a:cs typeface="Calibri"/>
              </a:rPr>
              <a:t>variables.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5"/>
              </a:spcBef>
              <a:buSzPct val="106666"/>
              <a:buAutoNum type="arabicParenR" startAt="8"/>
              <a:tabLst>
                <a:tab pos="241935" algn="l"/>
              </a:tabLst>
            </a:pPr>
            <a:r>
              <a:rPr dirty="0" sz="1500" spc="-5">
                <a:latin typeface="Calibri"/>
                <a:cs typeface="Calibri"/>
              </a:rPr>
              <a:t>Plot </a:t>
            </a:r>
            <a:r>
              <a:rPr dirty="0" sz="1500" spc="5">
                <a:latin typeface="Calibri"/>
                <a:cs typeface="Calibri"/>
              </a:rPr>
              <a:t>a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Heatmap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check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clearly</a:t>
            </a:r>
            <a:r>
              <a:rPr dirty="0" sz="1500" spc="5">
                <a:latin typeface="Calibri"/>
                <a:cs typeface="Calibri"/>
              </a:rPr>
              <a:t> the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correlations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between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all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SzPct val="106666"/>
              <a:buAutoNum type="arabicParenR" startAt="8"/>
              <a:tabLst>
                <a:tab pos="241935" algn="l"/>
              </a:tabLst>
            </a:pP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check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skewness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by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plotting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Distribution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plot</a:t>
            </a:r>
            <a:r>
              <a:rPr dirty="0" sz="1500">
                <a:latin typeface="Calibri"/>
                <a:cs typeface="Calibri"/>
              </a:rPr>
              <a:t> and</a:t>
            </a:r>
            <a:endParaRPr sz="1500">
              <a:latin typeface="Calibri"/>
              <a:cs typeface="Calibri"/>
            </a:endParaRPr>
          </a:p>
          <a:p>
            <a:pPr marL="241300" marR="399415">
              <a:lnSpc>
                <a:spcPct val="109300"/>
              </a:lnSpc>
              <a:spcBef>
                <a:spcPts val="5"/>
              </a:spcBef>
            </a:pPr>
            <a:r>
              <a:rPr dirty="0" sz="1500">
                <a:latin typeface="Calibri"/>
                <a:cs typeface="Calibri"/>
              </a:rPr>
              <a:t>analyse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data </a:t>
            </a:r>
            <a:r>
              <a:rPr dirty="0" sz="1500" spc="-5">
                <a:latin typeface="Calibri"/>
                <a:cs typeface="Calibri"/>
              </a:rPr>
              <a:t>after </a:t>
            </a:r>
            <a:r>
              <a:rPr dirty="0" sz="1500" spc="-10">
                <a:latin typeface="Calibri"/>
                <a:cs typeface="Calibri"/>
              </a:rPr>
              <a:t>that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 spc="-5">
                <a:latin typeface="Calibri"/>
                <a:cs typeface="Calibri"/>
              </a:rPr>
              <a:t>apply </a:t>
            </a:r>
            <a:r>
              <a:rPr dirty="0" sz="1500">
                <a:latin typeface="Calibri"/>
                <a:cs typeface="Calibri"/>
              </a:rPr>
              <a:t>skew() and </a:t>
            </a:r>
            <a:r>
              <a:rPr dirty="0" sz="1500" spc="-5">
                <a:latin typeface="Calibri"/>
                <a:cs typeface="Calibri"/>
              </a:rPr>
              <a:t>transform this 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skewness</a:t>
            </a:r>
            <a:r>
              <a:rPr dirty="0" sz="1500">
                <a:latin typeface="Calibri"/>
                <a:cs typeface="Calibri"/>
              </a:rPr>
              <a:t> by</a:t>
            </a:r>
            <a:r>
              <a:rPr dirty="0" sz="1500" spc="5">
                <a:latin typeface="Calibri"/>
                <a:cs typeface="Calibri"/>
              </a:rPr>
              <a:t> 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help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5">
                <a:latin typeface="Calibri"/>
                <a:cs typeface="Calibri"/>
              </a:rPr>
              <a:t> log</a:t>
            </a:r>
            <a:r>
              <a:rPr dirty="0" sz="1500">
                <a:latin typeface="Calibri"/>
                <a:cs typeface="Calibri"/>
              </a:rPr>
              <a:t> 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cbrt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,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sqrt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transformation 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many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dirty="0" sz="1500" spc="-5">
                <a:latin typeface="Calibri"/>
                <a:cs typeface="Calibri"/>
              </a:rPr>
              <a:t>columns..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241300" marR="475615" indent="-229235">
              <a:lnSpc>
                <a:spcPct val="107800"/>
              </a:lnSpc>
              <a:spcBef>
                <a:spcPts val="5"/>
              </a:spcBef>
              <a:buSzPct val="106666"/>
              <a:buAutoNum type="arabicParenR" startAt="10"/>
              <a:tabLst>
                <a:tab pos="382270" algn="l"/>
              </a:tabLst>
            </a:pPr>
            <a:r>
              <a:rPr dirty="0" sz="1500">
                <a:latin typeface="Calibri"/>
                <a:cs typeface="Calibri"/>
              </a:rPr>
              <a:t>Then </a:t>
            </a:r>
            <a:r>
              <a:rPr dirty="0" sz="1500" spc="-5">
                <a:latin typeface="Calibri"/>
                <a:cs typeface="Calibri"/>
              </a:rPr>
              <a:t>after removing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skewness </a:t>
            </a:r>
            <a:r>
              <a:rPr dirty="0" sz="1500">
                <a:latin typeface="Calibri"/>
                <a:cs typeface="Calibri"/>
              </a:rPr>
              <a:t>,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 spc="-5">
                <a:latin typeface="Calibri"/>
                <a:cs typeface="Calibri"/>
              </a:rPr>
              <a:t>check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outliers </a:t>
            </a:r>
            <a:r>
              <a:rPr dirty="0" sz="1500" spc="-10">
                <a:latin typeface="Calibri"/>
                <a:cs typeface="Calibri"/>
              </a:rPr>
              <a:t>by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plotting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Boxplot for </a:t>
            </a:r>
            <a:r>
              <a:rPr dirty="0" sz="150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arenR" startAt="10"/>
            </a:pPr>
            <a:endParaRPr sz="1600">
              <a:latin typeface="Calibri"/>
              <a:cs typeface="Calibri"/>
            </a:endParaRPr>
          </a:p>
          <a:p>
            <a:pPr marL="241300" marR="246379" indent="-229235">
              <a:lnSpc>
                <a:spcPct val="107700"/>
              </a:lnSpc>
              <a:spcBef>
                <a:spcPts val="5"/>
              </a:spcBef>
              <a:buSzPct val="106666"/>
              <a:buAutoNum type="arabicParenR" startAt="10"/>
              <a:tabLst>
                <a:tab pos="382270" algn="l"/>
              </a:tabLst>
            </a:pPr>
            <a:r>
              <a:rPr dirty="0" sz="1500" spc="-5">
                <a:latin typeface="Calibri"/>
                <a:cs typeface="Calibri"/>
              </a:rPr>
              <a:t>After this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>
                <a:latin typeface="Calibri"/>
                <a:cs typeface="Calibri"/>
              </a:rPr>
              <a:t>found some </a:t>
            </a:r>
            <a:r>
              <a:rPr dirty="0" sz="1500" spc="-10">
                <a:latin typeface="Calibri"/>
                <a:cs typeface="Calibri"/>
              </a:rPr>
              <a:t>nans </a:t>
            </a:r>
            <a:r>
              <a:rPr dirty="0" sz="1500" spc="5">
                <a:latin typeface="Calibri"/>
                <a:cs typeface="Calibri"/>
              </a:rPr>
              <a:t>are </a:t>
            </a:r>
            <a:r>
              <a:rPr dirty="0" sz="1500" spc="-10">
                <a:latin typeface="Calibri"/>
                <a:cs typeface="Calibri"/>
              </a:rPr>
              <a:t>present </a:t>
            </a:r>
            <a:r>
              <a:rPr dirty="0" sz="1500" spc="-5">
                <a:latin typeface="Calibri"/>
                <a:cs typeface="Calibri"/>
              </a:rPr>
              <a:t>in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data </a:t>
            </a:r>
            <a:r>
              <a:rPr dirty="0" sz="1500" spc="5">
                <a:latin typeface="Calibri"/>
                <a:cs typeface="Calibri"/>
              </a:rPr>
              <a:t>so we </a:t>
            </a:r>
            <a:r>
              <a:rPr dirty="0" sz="1500" spc="-10">
                <a:latin typeface="Calibri"/>
                <a:cs typeface="Calibri"/>
              </a:rPr>
              <a:t>fill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nans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by</a:t>
            </a:r>
            <a:r>
              <a:rPr dirty="0" sz="1500" spc="5">
                <a:latin typeface="Calibri"/>
                <a:cs typeface="Calibri"/>
              </a:rPr>
              <a:t> 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means</a:t>
            </a:r>
            <a:r>
              <a:rPr dirty="0" sz="1500">
                <a:latin typeface="Calibri"/>
                <a:cs typeface="Calibri"/>
              </a:rPr>
              <a:t> 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their </a:t>
            </a:r>
            <a:r>
              <a:rPr dirty="0" sz="1500">
                <a:latin typeface="Calibri"/>
                <a:cs typeface="Calibri"/>
              </a:rPr>
              <a:t>mean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as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continous</a:t>
            </a:r>
            <a:endParaRPr sz="15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60"/>
              </a:spcBef>
              <a:buSzPct val="106666"/>
              <a:buAutoNum type="arabicParenR" startAt="10"/>
              <a:tabLst>
                <a:tab pos="382270" algn="l"/>
              </a:tabLst>
            </a:pP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drop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columns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which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are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highly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correlated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between </a:t>
            </a:r>
            <a:r>
              <a:rPr dirty="0" sz="1500" spc="5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  <a:p>
            <a:pPr marL="241300" marR="331470">
              <a:lnSpc>
                <a:spcPct val="109300"/>
              </a:lnSpc>
              <a:spcBef>
                <a:spcPts val="10"/>
              </a:spcBef>
            </a:pPr>
            <a:r>
              <a:rPr dirty="0" sz="1500" spc="-5">
                <a:latin typeface="Calibri"/>
                <a:cs typeface="Calibri"/>
              </a:rPr>
              <a:t>independents variables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zero related </a:t>
            </a:r>
            <a:r>
              <a:rPr dirty="0" sz="1500">
                <a:latin typeface="Calibri"/>
                <a:cs typeface="Calibri"/>
              </a:rPr>
              <a:t>with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Output </a:t>
            </a:r>
            <a:r>
              <a:rPr dirty="0" sz="1500" spc="-10">
                <a:latin typeface="Calibri"/>
                <a:cs typeface="Calibri"/>
              </a:rPr>
              <a:t>having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greater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skewness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and </a:t>
            </a:r>
            <a:r>
              <a:rPr dirty="0" sz="1500">
                <a:latin typeface="Calibri"/>
                <a:cs typeface="Calibri"/>
              </a:rPr>
              <a:t>large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outliers..</a:t>
            </a:r>
            <a:endParaRPr sz="150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spcBef>
                <a:spcPts val="165"/>
              </a:spcBef>
              <a:buSzPct val="106666"/>
              <a:buAutoNum type="arabicParenR" startAt="13"/>
              <a:tabLst>
                <a:tab pos="382270" algn="l"/>
              </a:tabLst>
            </a:pPr>
            <a:r>
              <a:rPr dirty="0" sz="1500" spc="-5">
                <a:latin typeface="Calibri"/>
                <a:cs typeface="Calibri"/>
              </a:rPr>
              <a:t>After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methods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seprate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lables</a:t>
            </a:r>
            <a:r>
              <a:rPr dirty="0" sz="1500">
                <a:latin typeface="Calibri"/>
                <a:cs typeface="Calibri"/>
              </a:rPr>
              <a:t> and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features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different</a:t>
            </a:r>
            <a:endParaRPr sz="1500">
              <a:latin typeface="Calibri"/>
              <a:cs typeface="Calibri"/>
            </a:endParaRPr>
          </a:p>
          <a:p>
            <a:pPr marL="241300" marR="135890">
              <a:lnSpc>
                <a:spcPct val="109500"/>
              </a:lnSpc>
            </a:pPr>
            <a:r>
              <a:rPr dirty="0" sz="1500">
                <a:latin typeface="Calibri"/>
                <a:cs typeface="Calibri"/>
              </a:rPr>
              <a:t>dataframe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so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that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can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easily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apply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some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methods on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labels </a:t>
            </a:r>
            <a:r>
              <a:rPr dirty="0" sz="1500" spc="-3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features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differently..</a:t>
            </a:r>
            <a:endParaRPr sz="1500">
              <a:latin typeface="Calibri"/>
              <a:cs typeface="Calibri"/>
            </a:endParaRPr>
          </a:p>
          <a:p>
            <a:pPr marL="241300" marR="341630" indent="-229235">
              <a:lnSpc>
                <a:spcPts val="1989"/>
              </a:lnSpc>
              <a:spcBef>
                <a:spcPts val="170"/>
              </a:spcBef>
              <a:buSzPct val="106666"/>
              <a:buAutoNum type="arabicParenR" startAt="14"/>
              <a:tabLst>
                <a:tab pos="382270" algn="l"/>
              </a:tabLst>
            </a:pPr>
            <a:r>
              <a:rPr dirty="0" sz="1500" spc="-5">
                <a:latin typeface="Calibri"/>
                <a:cs typeface="Calibri"/>
              </a:rPr>
              <a:t>After this </a:t>
            </a:r>
            <a:r>
              <a:rPr dirty="0" sz="1500" spc="5">
                <a:latin typeface="Calibri"/>
                <a:cs typeface="Calibri"/>
              </a:rPr>
              <a:t>we </a:t>
            </a:r>
            <a:r>
              <a:rPr dirty="0" sz="1500" spc="-5">
                <a:latin typeface="Calibri"/>
                <a:cs typeface="Calibri"/>
              </a:rPr>
              <a:t>applied</a:t>
            </a:r>
            <a:r>
              <a:rPr dirty="0" sz="1500">
                <a:latin typeface="Calibri"/>
                <a:cs typeface="Calibri"/>
              </a:rPr>
              <a:t> scaling on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features (x) </a:t>
            </a:r>
            <a:r>
              <a:rPr dirty="0" sz="1500" spc="-10">
                <a:latin typeface="Calibri"/>
                <a:cs typeface="Calibri"/>
              </a:rPr>
              <a:t>by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help </a:t>
            </a:r>
            <a:r>
              <a:rPr dirty="0" sz="1500">
                <a:latin typeface="Calibri"/>
                <a:cs typeface="Calibri"/>
              </a:rPr>
              <a:t>of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Standard</a:t>
            </a:r>
            <a:r>
              <a:rPr dirty="0" sz="1500" spc="-10">
                <a:latin typeface="Calibri"/>
                <a:cs typeface="Calibri"/>
              </a:rPr>
              <a:t> Scaler…</a:t>
            </a:r>
            <a:endParaRPr sz="1500">
              <a:latin typeface="Calibri"/>
              <a:cs typeface="Calibri"/>
            </a:endParaRPr>
          </a:p>
          <a:p>
            <a:pPr marL="241300" marR="120650" indent="-229235">
              <a:lnSpc>
                <a:spcPts val="1970"/>
              </a:lnSpc>
              <a:spcBef>
                <a:spcPts val="95"/>
              </a:spcBef>
              <a:buSzPct val="106666"/>
              <a:buAutoNum type="arabicParenR" startAt="14"/>
              <a:tabLst>
                <a:tab pos="382270" algn="l"/>
              </a:tabLst>
            </a:pPr>
            <a:r>
              <a:rPr dirty="0" sz="1500" spc="-5">
                <a:latin typeface="Calibri"/>
                <a:cs typeface="Calibri"/>
              </a:rPr>
              <a:t>After </a:t>
            </a:r>
            <a:r>
              <a:rPr dirty="0" sz="1500">
                <a:latin typeface="Calibri"/>
                <a:cs typeface="Calibri"/>
              </a:rPr>
              <a:t>scaling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data </a:t>
            </a:r>
            <a:r>
              <a:rPr dirty="0" sz="1500" spc="5">
                <a:latin typeface="Calibri"/>
                <a:cs typeface="Calibri"/>
              </a:rPr>
              <a:t>we use </a:t>
            </a:r>
            <a:r>
              <a:rPr dirty="0" sz="1500">
                <a:latin typeface="Calibri"/>
                <a:cs typeface="Calibri"/>
              </a:rPr>
              <a:t>Smote </a:t>
            </a:r>
            <a:r>
              <a:rPr dirty="0" sz="1500" spc="-10">
                <a:latin typeface="Calibri"/>
                <a:cs typeface="Calibri"/>
              </a:rPr>
              <a:t>techniques </a:t>
            </a:r>
            <a:r>
              <a:rPr dirty="0" sz="1500" spc="-5">
                <a:latin typeface="Calibri"/>
                <a:cs typeface="Calibri"/>
              </a:rPr>
              <a:t>for oversampling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i.e-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balancing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  <a:p>
            <a:pPr marL="381635" indent="-369570">
              <a:lnSpc>
                <a:spcPct val="100000"/>
              </a:lnSpc>
              <a:spcBef>
                <a:spcPts val="90"/>
              </a:spcBef>
              <a:buSzPct val="106666"/>
              <a:buAutoNum type="arabicParenR" startAt="14"/>
              <a:tabLst>
                <a:tab pos="382270" algn="l"/>
              </a:tabLst>
            </a:pPr>
            <a:r>
              <a:rPr dirty="0" sz="1500" spc="5">
                <a:latin typeface="Calibri"/>
                <a:cs typeface="Calibri"/>
              </a:rPr>
              <a:t>Now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we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are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ready</a:t>
            </a:r>
            <a:r>
              <a:rPr dirty="0" sz="150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model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building……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arenR" startAt="14"/>
            </a:pPr>
            <a:endParaRPr sz="1600">
              <a:latin typeface="Calibri"/>
              <a:cs typeface="Calibri"/>
            </a:endParaRPr>
          </a:p>
          <a:p>
            <a:pPr marL="241300" marR="5080" indent="-229235">
              <a:lnSpc>
                <a:spcPct val="107900"/>
              </a:lnSpc>
              <a:buSzPct val="106666"/>
              <a:buAutoNum type="arabicParenR" startAt="14"/>
              <a:tabLst>
                <a:tab pos="382270" algn="l"/>
              </a:tabLst>
            </a:pPr>
            <a:r>
              <a:rPr dirty="0" sz="1500">
                <a:latin typeface="Calibri"/>
                <a:cs typeface="Calibri"/>
              </a:rPr>
              <a:t>Seprate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output variable </a:t>
            </a:r>
            <a:r>
              <a:rPr dirty="0" sz="1500">
                <a:latin typeface="Calibri"/>
                <a:cs typeface="Calibri"/>
              </a:rPr>
              <a:t>from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 spc="-5">
                <a:latin typeface="Calibri"/>
                <a:cs typeface="Calibri"/>
              </a:rPr>
              <a:t>dataframe </a:t>
            </a:r>
            <a:r>
              <a:rPr dirty="0" sz="1500">
                <a:latin typeface="Calibri"/>
                <a:cs typeface="Calibri"/>
              </a:rPr>
              <a:t>and </a:t>
            </a:r>
            <a:r>
              <a:rPr dirty="0" sz="1500" spc="-5">
                <a:latin typeface="Calibri"/>
                <a:cs typeface="Calibri"/>
              </a:rPr>
              <a:t>train </a:t>
            </a:r>
            <a:r>
              <a:rPr dirty="0" sz="1500" spc="5">
                <a:latin typeface="Calibri"/>
                <a:cs typeface="Calibri"/>
              </a:rPr>
              <a:t>the </a:t>
            </a:r>
            <a:r>
              <a:rPr dirty="0" sz="1500">
                <a:latin typeface="Calibri"/>
                <a:cs typeface="Calibri"/>
              </a:rPr>
              <a:t>data </a:t>
            </a:r>
            <a:r>
              <a:rPr dirty="0" sz="1500" spc="-325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5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5">
                <a:latin typeface="Calibri"/>
                <a:cs typeface="Calibri"/>
              </a:rPr>
              <a:t>precition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354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Algorithm</a:t>
            </a:r>
            <a:r>
              <a:rPr dirty="0" spc="-10"/>
              <a:t> </a:t>
            </a:r>
            <a:r>
              <a:rPr dirty="0" spc="-5"/>
              <a:t>used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5"/>
              <a:t> this</a:t>
            </a:r>
            <a:r>
              <a:rPr dirty="0"/>
              <a:t> project:-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460116"/>
            <a:ext cx="5676265" cy="11214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41910">
              <a:lnSpc>
                <a:spcPct val="102499"/>
              </a:lnSpc>
              <a:spcBef>
                <a:spcPts val="60"/>
              </a:spcBef>
            </a:pP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For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building machine learning models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there are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several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dirty="0" sz="1600" spc="-37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present</a:t>
            </a:r>
            <a:r>
              <a:rPr dirty="0" sz="1600" spc="-3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inside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 the</a:t>
            </a:r>
            <a:r>
              <a:rPr dirty="0" sz="1600" spc="-3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Sklearn</a:t>
            </a:r>
            <a:r>
              <a:rPr dirty="0" sz="1600" spc="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module.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02499"/>
              </a:lnSpc>
              <a:spcBef>
                <a:spcPts val="790"/>
              </a:spcBef>
            </a:pP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Sklearn provides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two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types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of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models i.e.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regression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and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classification.</a:t>
            </a:r>
            <a:r>
              <a:rPr dirty="0" sz="1600" spc="-2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Our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dataset’s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target</a:t>
            </a:r>
            <a:r>
              <a:rPr dirty="0" sz="1600" spc="-2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variable</a:t>
            </a:r>
            <a:r>
              <a:rPr dirty="0" sz="1600" spc="-3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5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dirty="0" sz="1600" spc="1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predict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whether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57777"/>
            <a:ext cx="45980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fraud</a:t>
            </a:r>
            <a:r>
              <a:rPr dirty="0" sz="1600" spc="-4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5">
                <a:solidFill>
                  <a:srgbClr val="292929"/>
                </a:solidFill>
                <a:latin typeface="Georgia"/>
                <a:cs typeface="Georgia"/>
              </a:rPr>
              <a:t>is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reported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or</a:t>
            </a:r>
            <a:r>
              <a:rPr dirty="0" sz="1600" spc="-4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not.</a:t>
            </a:r>
            <a:r>
              <a:rPr dirty="0" sz="1600" spc="-2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So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this</a:t>
            </a:r>
            <a:r>
              <a:rPr dirty="0" sz="1600" spc="-3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kind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of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problem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7327" y="3588460"/>
            <a:ext cx="607695" cy="2324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5"/>
              </a:lnSpc>
            </a:pP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w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e</a:t>
            </a:r>
            <a:r>
              <a:rPr dirty="0" sz="1600" spc="-3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u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se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3838701"/>
            <a:ext cx="1918970" cy="2317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5"/>
              </a:lnSpc>
            </a:pP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classification</a:t>
            </a:r>
            <a:r>
              <a:rPr dirty="0" sz="1600" spc="-7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models.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158233"/>
            <a:ext cx="5725160" cy="221869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But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before the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fitting</a:t>
            </a:r>
            <a:r>
              <a:rPr dirty="0" sz="1600" spc="2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we</a:t>
            </a:r>
            <a:r>
              <a:rPr dirty="0" sz="1600" spc="2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have</a:t>
            </a:r>
            <a:r>
              <a:rPr dirty="0" sz="1600" spc="2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to</a:t>
            </a:r>
            <a:r>
              <a:rPr dirty="0" sz="1600" spc="3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seprate</a:t>
            </a:r>
            <a:r>
              <a:rPr dirty="0" sz="1600" spc="2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dirty="0" sz="1600" spc="2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predictor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5">
                <a:solidFill>
                  <a:srgbClr val="292929"/>
                </a:solidFill>
                <a:latin typeface="Georgia"/>
                <a:cs typeface="Georgia"/>
              </a:rPr>
              <a:t>and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target variable,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then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pass this variable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to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train_test_split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method to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create the training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set and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testing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set </a:t>
            </a:r>
            <a:r>
              <a:rPr dirty="0" sz="1600" spc="-37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for</a:t>
            </a:r>
            <a:r>
              <a:rPr dirty="0" sz="1600" spc="-2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the</a:t>
            </a:r>
            <a:r>
              <a:rPr dirty="0" sz="1600" spc="-3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</a:t>
            </a:r>
            <a:r>
              <a:rPr dirty="0" sz="1600" spc="-3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training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and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 prediction.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12700" marR="411480">
              <a:lnSpc>
                <a:spcPct val="101899"/>
              </a:lnSpc>
              <a:spcBef>
                <a:spcPts val="1515"/>
              </a:spcBef>
            </a:pP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can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build as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many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models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as </a:t>
            </a:r>
            <a:r>
              <a:rPr dirty="0" sz="1600" spc="-20">
                <a:solidFill>
                  <a:srgbClr val="292929"/>
                </a:solidFill>
                <a:latin typeface="Georgia"/>
                <a:cs typeface="Georgia"/>
              </a:rPr>
              <a:t>we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want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to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compare 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accuracy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given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by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these models and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to select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the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best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model </a:t>
            </a:r>
            <a:r>
              <a:rPr dirty="0" sz="1600" spc="-37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among</a:t>
            </a:r>
            <a:r>
              <a:rPr dirty="0" sz="1600" spc="-3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them.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6838518"/>
            <a:ext cx="2232660" cy="232410"/>
          </a:xfrm>
          <a:prstGeom prst="rect">
            <a:avLst/>
          </a:prstGeom>
          <a:solidFill>
            <a:srgbClr val="008A8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5"/>
              </a:lnSpc>
            </a:pP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I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5">
                <a:solidFill>
                  <a:srgbClr val="292929"/>
                </a:solidFill>
                <a:latin typeface="Georgia"/>
                <a:cs typeface="Georgia"/>
              </a:rPr>
              <a:t>have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selected</a:t>
            </a:r>
            <a:r>
              <a:rPr dirty="0" sz="1600" spc="-1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>
                <a:solidFill>
                  <a:srgbClr val="292929"/>
                </a:solidFill>
                <a:latin typeface="Georgia"/>
                <a:cs typeface="Georgia"/>
              </a:rPr>
              <a:t>5</a:t>
            </a:r>
            <a:r>
              <a:rPr dirty="0" sz="1600" spc="-45">
                <a:solidFill>
                  <a:srgbClr val="292929"/>
                </a:solidFill>
                <a:latin typeface="Georgia"/>
                <a:cs typeface="Georgia"/>
              </a:rPr>
              <a:t> </a:t>
            </a:r>
            <a:r>
              <a:rPr dirty="0" sz="1600" spc="-10">
                <a:solidFill>
                  <a:srgbClr val="292929"/>
                </a:solidFill>
                <a:latin typeface="Georgia"/>
                <a:cs typeface="Georgia"/>
              </a:rPr>
              <a:t>models: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268" y="7523860"/>
            <a:ext cx="3778250" cy="2044064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720090" indent="-68707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dirty="0" sz="2400" spc="-5">
                <a:latin typeface="Calibri"/>
                <a:cs typeface="Calibri"/>
              </a:rPr>
              <a:t>Logistic Regression</a:t>
            </a:r>
            <a:endParaRPr sz="2400">
              <a:latin typeface="Calibri"/>
              <a:cs typeface="Calibri"/>
            </a:endParaRPr>
          </a:p>
          <a:p>
            <a:pPr marL="725805" indent="-71374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725805" algn="l"/>
                <a:tab pos="726440" algn="l"/>
              </a:tabLst>
            </a:pP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Tree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  <a:p>
            <a:pPr marL="750570" indent="-71755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50570" algn="l"/>
                <a:tab pos="751205" algn="l"/>
              </a:tabLst>
            </a:pPr>
            <a:r>
              <a:rPr dirty="0" sz="2400" spc="-5">
                <a:latin typeface="Calibri"/>
                <a:cs typeface="Calibri"/>
              </a:rPr>
              <a:t>Random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forest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  <a:p>
            <a:pPr marL="720090" indent="-68707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720090" algn="l"/>
                <a:tab pos="720725" algn="l"/>
              </a:tabLst>
            </a:pPr>
            <a:r>
              <a:rPr dirty="0" sz="2400">
                <a:latin typeface="Calibri"/>
                <a:cs typeface="Calibri"/>
              </a:rPr>
              <a:t>KNN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6714"/>
            <a:ext cx="41230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dirty="0" u="none" sz="2400" b="0">
                <a:solidFill>
                  <a:srgbClr val="000000"/>
                </a:solidFill>
                <a:latin typeface="Calibri"/>
                <a:cs typeface="Calibri"/>
              </a:rPr>
              <a:t>5.	Gradient</a:t>
            </a:r>
            <a:r>
              <a:rPr dirty="0" u="none" sz="24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400" spc="-5" b="0">
                <a:solidFill>
                  <a:srgbClr val="000000"/>
                </a:solidFill>
                <a:latin typeface="Calibri"/>
                <a:cs typeface="Calibri"/>
              </a:rPr>
              <a:t>boosting</a:t>
            </a:r>
            <a:r>
              <a:rPr dirty="0" u="none" sz="24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u="none" sz="2400" spc="-5" b="0">
                <a:solidFill>
                  <a:srgbClr val="000000"/>
                </a:solidFill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04541"/>
            <a:ext cx="5730875" cy="404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90"/>
              </a:spcBef>
            </a:pPr>
            <a:r>
              <a:rPr dirty="0" u="heavy" sz="2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BEST</a:t>
            </a:r>
            <a:r>
              <a:rPr dirty="0" u="heavy" sz="2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Algo.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</a:t>
            </a:r>
            <a:r>
              <a:rPr dirty="0" u="heavy" sz="2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these</a:t>
            </a:r>
            <a:r>
              <a:rPr dirty="0" u="heavy" sz="2600" spc="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96000"/>
              </a:lnSpc>
              <a:spcBef>
                <a:spcPts val="2230"/>
              </a:spcBef>
              <a:tabLst>
                <a:tab pos="2442845" algn="l"/>
                <a:tab pos="4046220" algn="l"/>
              </a:tabLst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Forest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Classifeir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best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algo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all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of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these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algo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which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 this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data </a:t>
            </a:r>
            <a:r>
              <a:rPr dirty="0" sz="1800" spc="10" b="1">
                <a:latin typeface="Times New Roman"/>
                <a:cs typeface="Times New Roman"/>
              </a:rPr>
              <a:t>to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predict	</a:t>
            </a:r>
            <a:r>
              <a:rPr dirty="0" sz="1800">
                <a:latin typeface="Arial MT"/>
                <a:cs typeface="Arial MT"/>
              </a:rPr>
              <a:t>because the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difference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between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cross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score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accuracy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sc</a:t>
            </a:r>
            <a:r>
              <a:rPr dirty="0" sz="1800" spc="5">
                <a:latin typeface="Arial MT"/>
                <a:cs typeface="Arial MT"/>
              </a:rPr>
              <a:t>o</a:t>
            </a:r>
            <a:r>
              <a:rPr dirty="0" sz="1800" spc="-2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f</a:t>
            </a:r>
            <a:r>
              <a:rPr dirty="0" sz="1800" spc="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r </a:t>
            </a:r>
            <a:r>
              <a:rPr dirty="0" sz="1800" spc="5">
                <a:latin typeface="Arial MT"/>
                <a:cs typeface="Arial MT"/>
              </a:rPr>
              <a:t>t</a:t>
            </a:r>
            <a:r>
              <a:rPr dirty="0" sz="1800" spc="-20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F	</a:t>
            </a:r>
            <a:r>
              <a:rPr dirty="0" sz="1800" spc="-2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lg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GIVE</a:t>
            </a:r>
            <a:endParaRPr sz="1800">
              <a:latin typeface="Arial MT"/>
              <a:cs typeface="Arial MT"/>
            </a:endParaRPr>
          </a:p>
          <a:p>
            <a:pPr marL="12700" marR="671830">
              <a:lnSpc>
                <a:spcPts val="2020"/>
              </a:lnSpc>
              <a:spcBef>
                <a:spcPts val="85"/>
              </a:spcBef>
            </a:pPr>
            <a:r>
              <a:rPr dirty="0" sz="1800" spc="-5">
                <a:latin typeface="Arial MT"/>
                <a:cs typeface="Arial MT"/>
              </a:rPr>
              <a:t>BETTER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ACCURACY(approx.</a:t>
            </a:r>
            <a:r>
              <a:rPr dirty="0" sz="1800">
                <a:latin typeface="Arial MT"/>
                <a:cs typeface="Arial MT"/>
              </a:rPr>
              <a:t> 95%)that’s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why</a:t>
            </a:r>
            <a:r>
              <a:rPr dirty="0" sz="1800" spc="-15">
                <a:latin typeface="Arial MT"/>
                <a:cs typeface="Arial MT"/>
              </a:rPr>
              <a:t> we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 b="1">
                <a:latin typeface="Arial"/>
                <a:cs typeface="Arial"/>
              </a:rPr>
              <a:t>Algo.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9900" marR="337820" indent="-229235">
              <a:lnSpc>
                <a:spcPts val="2060"/>
              </a:lnSpc>
              <a:spcBef>
                <a:spcPts val="1360"/>
              </a:spcBef>
              <a:buSzPct val="108333"/>
              <a:buFont typeface="Symbol"/>
              <a:buChar char=""/>
              <a:tabLst>
                <a:tab pos="470534" algn="l"/>
              </a:tabLst>
            </a:pP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b="1">
                <a:latin typeface="Arial"/>
                <a:cs typeface="Arial"/>
              </a:rPr>
              <a:t>ets </a:t>
            </a:r>
            <a:r>
              <a:rPr dirty="0" sz="1800" spc="-10" b="1">
                <a:latin typeface="Arial"/>
                <a:cs typeface="Arial"/>
              </a:rPr>
              <a:t>hypertune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this algo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with</a:t>
            </a:r>
            <a:r>
              <a:rPr dirty="0" sz="1800" b="1">
                <a:latin typeface="Arial"/>
                <a:cs typeface="Arial"/>
              </a:rPr>
              <a:t> the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help</a:t>
            </a:r>
            <a:r>
              <a:rPr dirty="0" sz="1800" b="1">
                <a:latin typeface="Arial"/>
                <a:cs typeface="Arial"/>
              </a:rPr>
              <a:t> of </a:t>
            </a:r>
            <a:r>
              <a:rPr dirty="0" sz="1800" spc="-5" b="1">
                <a:latin typeface="Arial"/>
                <a:cs typeface="Arial"/>
              </a:rPr>
              <a:t>Grid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searchCV</a:t>
            </a:r>
            <a:endParaRPr sz="180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spcBef>
                <a:spcPts val="765"/>
              </a:spcBef>
              <a:buSzPct val="108333"/>
              <a:buFont typeface="Symbol"/>
              <a:buChar char=""/>
              <a:tabLst>
                <a:tab pos="470534" algn="l"/>
              </a:tabLst>
            </a:pPr>
            <a:r>
              <a:rPr dirty="0" sz="1800" spc="-5" b="1">
                <a:latin typeface="Arial"/>
                <a:cs typeface="Arial"/>
              </a:rPr>
              <a:t>S</a:t>
            </a:r>
            <a:r>
              <a:rPr dirty="0" sz="1800" spc="-5" b="1">
                <a:latin typeface="Arial"/>
                <a:cs typeface="Arial"/>
              </a:rPr>
              <a:t>ave </a:t>
            </a:r>
            <a:r>
              <a:rPr dirty="0" sz="1800" b="1">
                <a:latin typeface="Arial"/>
                <a:cs typeface="Arial"/>
              </a:rPr>
              <a:t>the </a:t>
            </a:r>
            <a:r>
              <a:rPr dirty="0" sz="1800" spc="-5" b="1">
                <a:latin typeface="Arial"/>
                <a:cs typeface="Arial"/>
              </a:rPr>
              <a:t>model</a:t>
            </a:r>
            <a:r>
              <a:rPr dirty="0" sz="1800" b="1">
                <a:latin typeface="Arial"/>
                <a:cs typeface="Arial"/>
              </a:rPr>
              <a:t> for</a:t>
            </a:r>
            <a:r>
              <a:rPr dirty="0" sz="1800" spc="-5" b="1">
                <a:latin typeface="Arial"/>
                <a:cs typeface="Arial"/>
              </a:rPr>
              <a:t> later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29753"/>
            <a:ext cx="3928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3435" algn="l"/>
              </a:tabLst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Now	</a:t>
            </a:r>
            <a:r>
              <a:rPr dirty="0" sz="1800" spc="15" b="1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dirty="0" sz="18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dirty="0" sz="18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8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predict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989464"/>
            <a:ext cx="5693410" cy="1705610"/>
          </a:xfrm>
          <a:prstGeom prst="rect"/>
        </p:spPr>
        <p:txBody>
          <a:bodyPr wrap="square" lIns="0" tIns="233045" rIns="0" bIns="0" rtlCol="0" vert="horz">
            <a:spAutoFit/>
          </a:bodyPr>
          <a:lstStyle/>
          <a:p>
            <a:pPr algn="ctr" marR="370205">
              <a:lnSpc>
                <a:spcPct val="100000"/>
              </a:lnSpc>
              <a:spcBef>
                <a:spcPts val="1835"/>
              </a:spcBef>
            </a:pPr>
            <a:r>
              <a:rPr dirty="0" sz="3600" spc="-5">
                <a:latin typeface="Arial"/>
                <a:cs typeface="Arial"/>
              </a:rPr>
              <a:t>CONCLUSIONS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95800"/>
              </a:lnSpc>
              <a:spcBef>
                <a:spcPts val="735"/>
              </a:spcBef>
            </a:pP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u="none" sz="1400" spc="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0" b="0">
                <a:solidFill>
                  <a:srgbClr val="000000"/>
                </a:solidFill>
                <a:latin typeface="Arial MT"/>
                <a:cs typeface="Arial MT"/>
              </a:rPr>
              <a:t>DATAFRAME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CONTAINS</a:t>
            </a:r>
            <a:r>
              <a:rPr dirty="0" u="none" sz="1400" spc="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u="none" sz="14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5" b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dirty="0" u="none" sz="14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WHICH</a:t>
            </a:r>
            <a:r>
              <a:rPr dirty="0" u="none" sz="14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RELATED TO THE </a:t>
            </a:r>
            <a:r>
              <a:rPr dirty="0" u="none" sz="1400" spc="-3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0" b="0">
                <a:solidFill>
                  <a:srgbClr val="000000"/>
                </a:solidFill>
                <a:latin typeface="Arial MT"/>
                <a:cs typeface="Arial MT"/>
              </a:rPr>
              <a:t>LOAN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 PREDICTION THAT</a:t>
            </a:r>
            <a:r>
              <a:rPr dirty="0" u="none" sz="1400" spc="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u="none" sz="1400" spc="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0" b="0">
                <a:solidFill>
                  <a:srgbClr val="000000"/>
                </a:solidFill>
                <a:latin typeface="Arial MT"/>
                <a:cs typeface="Arial MT"/>
              </a:rPr>
              <a:t>LOAN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WILL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0" b="0">
                <a:solidFill>
                  <a:srgbClr val="000000"/>
                </a:solidFill>
                <a:latin typeface="Arial MT"/>
                <a:cs typeface="Arial MT"/>
              </a:rPr>
              <a:t>BE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PAID BACK</a:t>
            </a:r>
            <a:r>
              <a:rPr dirty="0" u="none" sz="14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5" b="0">
                <a:solidFill>
                  <a:srgbClr val="000000"/>
                </a:solidFill>
                <a:latin typeface="Arial MT"/>
                <a:cs typeface="Arial MT"/>
              </a:rPr>
              <a:t>OR</a:t>
            </a:r>
            <a:r>
              <a:rPr dirty="0" u="none" sz="1400" spc="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10" b="0">
                <a:solidFill>
                  <a:srgbClr val="000000"/>
                </a:solidFill>
                <a:latin typeface="Arial MT"/>
                <a:cs typeface="Arial MT"/>
              </a:rPr>
              <a:t>NOT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 BY THE CUSTOMERS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SO THAT </a:t>
            </a:r>
            <a:r>
              <a:rPr dirty="0" u="none" sz="1400" spc="30" b="0">
                <a:solidFill>
                  <a:srgbClr val="000000"/>
                </a:solidFill>
                <a:latin typeface="Arial MT"/>
                <a:cs typeface="Arial MT"/>
              </a:rPr>
              <a:t>WE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CAN PREDICT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DEFAULTERS</a:t>
            </a:r>
            <a:r>
              <a:rPr dirty="0" u="none" sz="1400" b="0">
                <a:solidFill>
                  <a:srgbClr val="000000"/>
                </a:solidFill>
                <a:latin typeface="Arial MT"/>
                <a:cs typeface="Arial MT"/>
              </a:rPr>
              <a:t> OF</a:t>
            </a:r>
            <a:r>
              <a:rPr dirty="0" u="none" sz="14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THAT</a:t>
            </a:r>
            <a:r>
              <a:rPr dirty="0" u="none" sz="1400" spc="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u="none" sz="1400" spc="-5" b="0">
                <a:solidFill>
                  <a:srgbClr val="000000"/>
                </a:solidFill>
                <a:latin typeface="Arial MT"/>
                <a:cs typeface="Arial MT"/>
              </a:rPr>
              <a:t>LOAN.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20948"/>
            <a:ext cx="5750560" cy="18580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4700"/>
              </a:lnSpc>
              <a:spcBef>
                <a:spcPts val="215"/>
              </a:spcBef>
            </a:pP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We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got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our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best model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i.e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RANDOM FOREST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CLASSIFIER with 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accuracy score of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95.2%. Here </a:t>
            </a:r>
            <a:r>
              <a:rPr dirty="0" sz="1800" spc="-15">
                <a:solidFill>
                  <a:srgbClr val="F4AF83"/>
                </a:solidFill>
                <a:latin typeface="Georgia"/>
                <a:cs typeface="Georgia"/>
              </a:rPr>
              <a:t>our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 model</a:t>
            </a:r>
            <a:r>
              <a:rPr dirty="0" sz="1800" spc="-1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predicts 43877</a:t>
            </a:r>
            <a:r>
              <a:rPr dirty="0" sz="1800" spc="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true positive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cases out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of 46087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positive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cases and 43416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true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negative cases out of 45636 </a:t>
            </a:r>
            <a:r>
              <a:rPr dirty="0" sz="1800" spc="-42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cases.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It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predicts</a:t>
            </a:r>
            <a:r>
              <a:rPr dirty="0" sz="1800" spc="-3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2213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 false positive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cases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out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of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46087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positive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 cases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and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2210</a:t>
            </a:r>
            <a:r>
              <a:rPr dirty="0" sz="1800" spc="-2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false negative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cases out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of</a:t>
            </a:r>
            <a:r>
              <a:rPr dirty="0" sz="180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45636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 cases.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4AF83"/>
                </a:solidFill>
                <a:latin typeface="Georgia"/>
                <a:cs typeface="Georgia"/>
              </a:rPr>
              <a:t>It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gives the f1 score</a:t>
            </a:r>
            <a:r>
              <a:rPr dirty="0" sz="1800" spc="-15">
                <a:solidFill>
                  <a:srgbClr val="F4AF83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4AF83"/>
                </a:solidFill>
                <a:latin typeface="Georgia"/>
                <a:cs typeface="Georgia"/>
              </a:rPr>
              <a:t>of 95%......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609589"/>
            <a:ext cx="5710555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KEYFINDING:-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24130">
              <a:lnSpc>
                <a:spcPts val="2060"/>
              </a:lnSpc>
              <a:spcBef>
                <a:spcPts val="1185"/>
              </a:spcBef>
            </a:pPr>
            <a:r>
              <a:rPr dirty="0" sz="1800" spc="25">
                <a:latin typeface="Arial MT"/>
                <a:cs typeface="Arial MT"/>
              </a:rPr>
              <a:t>WE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DON’T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CHECK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OUTLIERS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DATASET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BECAUSE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THERE</a:t>
            </a:r>
            <a:r>
              <a:rPr dirty="0" sz="1800">
                <a:latin typeface="Arial MT"/>
                <a:cs typeface="Arial MT"/>
              </a:rPr>
              <a:t> 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TOO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MUCH OUTLIERS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6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PRES</a:t>
            </a:r>
            <a:r>
              <a:rPr dirty="0" sz="1800" spc="-1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75">
                <a:latin typeface="Arial MT"/>
                <a:cs typeface="Arial MT"/>
              </a:rPr>
              <a:t>W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GO</a:t>
            </a:r>
            <a:r>
              <a:rPr dirty="0" sz="1800">
                <a:latin typeface="Arial MT"/>
                <a:cs typeface="Arial MT"/>
              </a:rPr>
              <a:t>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 spc="20">
                <a:latin typeface="Arial MT"/>
                <a:cs typeface="Arial MT"/>
              </a:rPr>
              <a:t>E</a:t>
            </a:r>
            <a:r>
              <a:rPr dirty="0" sz="1800" spc="-15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VE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 </a:t>
            </a:r>
            <a:r>
              <a:rPr dirty="0" sz="1800" spc="-5">
                <a:latin typeface="Arial MT"/>
                <a:cs typeface="Arial MT"/>
              </a:rPr>
              <a:t>OUTLIERS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35">
                <a:latin typeface="Arial MT"/>
                <a:cs typeface="Arial MT"/>
              </a:rPr>
              <a:t>WE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FIND</a:t>
            </a:r>
            <a:endParaRPr sz="1800">
              <a:latin typeface="Arial MT"/>
              <a:cs typeface="Arial MT"/>
            </a:endParaRPr>
          </a:p>
          <a:p>
            <a:pPr marL="12700" marR="441325">
              <a:lnSpc>
                <a:spcPts val="2060"/>
              </a:lnSpc>
              <a:spcBef>
                <a:spcPts val="30"/>
              </a:spcBef>
            </a:pPr>
            <a:r>
              <a:rPr dirty="0" sz="1800" spc="-5">
                <a:latin typeface="Arial MT"/>
                <a:cs typeface="Arial MT"/>
              </a:rPr>
              <a:t>DIF</a:t>
            </a:r>
            <a:r>
              <a:rPr dirty="0" sz="1800" spc="5">
                <a:latin typeface="Arial MT"/>
                <a:cs typeface="Arial MT"/>
              </a:rPr>
              <a:t>F</a:t>
            </a:r>
            <a:r>
              <a:rPr dirty="0" sz="1800">
                <a:latin typeface="Arial MT"/>
                <a:cs typeface="Arial MT"/>
              </a:rPr>
              <a:t>ICU</a:t>
            </a:r>
            <a:r>
              <a:rPr dirty="0" sz="1800" spc="-25">
                <a:latin typeface="Arial MT"/>
                <a:cs typeface="Arial MT"/>
              </a:rPr>
              <a:t>T</a:t>
            </a:r>
            <a:r>
              <a:rPr dirty="0" sz="1800" spc="-140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 IT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 spc="20">
                <a:latin typeface="Arial MT"/>
                <a:cs typeface="Arial MT"/>
              </a:rPr>
              <a:t>E</a:t>
            </a:r>
            <a:r>
              <a:rPr dirty="0" sz="1800" spc="-15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VE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 R</a:t>
            </a:r>
            <a:r>
              <a:rPr dirty="0" sz="1800" spc="-65">
                <a:latin typeface="Arial MT"/>
                <a:cs typeface="Arial MT"/>
              </a:rPr>
              <a:t>O</a:t>
            </a:r>
            <a:r>
              <a:rPr dirty="0" sz="1800" spc="75">
                <a:latin typeface="Arial MT"/>
                <a:cs typeface="Arial MT"/>
              </a:rPr>
              <a:t>W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  </a:t>
            </a:r>
            <a:r>
              <a:rPr dirty="0" sz="1800" spc="5">
                <a:latin typeface="Arial MT"/>
                <a:cs typeface="Arial MT"/>
              </a:rPr>
              <a:t>WHEN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35">
                <a:latin typeface="Arial MT"/>
                <a:cs typeface="Arial MT"/>
              </a:rPr>
              <a:t>WE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10">
                <a:latin typeface="Arial MT"/>
                <a:cs typeface="Arial MT"/>
              </a:rPr>
              <a:t> COLUMNS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THEN</a:t>
            </a:r>
            <a:endParaRPr sz="1800">
              <a:latin typeface="Arial MT"/>
              <a:cs typeface="Arial MT"/>
            </a:endParaRPr>
          </a:p>
          <a:p>
            <a:pPr marL="12700" marR="42545">
              <a:lnSpc>
                <a:spcPts val="2060"/>
              </a:lnSpc>
              <a:spcBef>
                <a:spcPts val="10"/>
              </a:spcBef>
            </a:pPr>
            <a:r>
              <a:rPr dirty="0" sz="1800">
                <a:latin typeface="Arial MT"/>
                <a:cs typeface="Arial MT"/>
              </a:rPr>
              <a:t>ALSO IT </a:t>
            </a:r>
            <a:r>
              <a:rPr dirty="0" sz="1800" spc="-10">
                <a:latin typeface="Arial MT"/>
                <a:cs typeface="Arial MT"/>
              </a:rPr>
              <a:t>REMOVE </a:t>
            </a:r>
            <a:r>
              <a:rPr dirty="0" sz="1800" spc="10">
                <a:latin typeface="Arial MT"/>
                <a:cs typeface="Arial MT"/>
              </a:rPr>
              <a:t>WHOLE </a:t>
            </a:r>
            <a:r>
              <a:rPr dirty="0" sz="1800" spc="-5">
                <a:latin typeface="Arial MT"/>
                <a:cs typeface="Arial MT"/>
              </a:rPr>
              <a:t>ROWS </a:t>
            </a:r>
            <a:r>
              <a:rPr dirty="0" sz="1800">
                <a:latin typeface="Arial MT"/>
                <a:cs typeface="Arial MT"/>
              </a:rPr>
              <a:t>SO </a:t>
            </a:r>
            <a:r>
              <a:rPr dirty="0" sz="1800" spc="35">
                <a:latin typeface="Arial MT"/>
                <a:cs typeface="Arial MT"/>
              </a:rPr>
              <a:t>WE </a:t>
            </a:r>
            <a:r>
              <a:rPr dirty="0" sz="1800" spc="-5">
                <a:latin typeface="Arial MT"/>
                <a:cs typeface="Arial MT"/>
              </a:rPr>
              <a:t>DECIDED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L</a:t>
            </a:r>
            <a:r>
              <a:rPr dirty="0" sz="1800" spc="-10">
                <a:latin typeface="Arial MT"/>
                <a:cs typeface="Arial MT"/>
              </a:rPr>
              <a:t>O</a:t>
            </a:r>
            <a:r>
              <a:rPr dirty="0" sz="1800">
                <a:latin typeface="Arial MT"/>
                <a:cs typeface="Arial MT"/>
              </a:rPr>
              <a:t>SE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2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M</a:t>
            </a:r>
            <a:r>
              <a:rPr dirty="0" sz="1800" spc="15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 </a:t>
            </a:r>
            <a:r>
              <a:rPr dirty="0" sz="1800" spc="-20">
                <a:latin typeface="Arial MT"/>
                <a:cs typeface="Arial MT"/>
              </a:rPr>
              <a:t> T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 D</a:t>
            </a:r>
            <a:r>
              <a:rPr dirty="0" sz="1800" spc="-125">
                <a:latin typeface="Arial MT"/>
                <a:cs typeface="Arial MT"/>
              </a:rPr>
              <a:t>A</a:t>
            </a:r>
            <a:r>
              <a:rPr dirty="0" sz="1800" spc="-16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marL="12700" marR="744220">
              <a:lnSpc>
                <a:spcPts val="2060"/>
              </a:lnSpc>
              <a:spcBef>
                <a:spcPts val="30"/>
              </a:spcBef>
              <a:tabLst>
                <a:tab pos="2851785" algn="l"/>
              </a:tabLst>
            </a:pPr>
            <a:r>
              <a:rPr dirty="0" sz="1800" spc="-10">
                <a:latin typeface="Arial MT"/>
                <a:cs typeface="Arial MT"/>
              </a:rPr>
              <a:t>VERY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CRUICAL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THAT’S 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25">
                <a:latin typeface="Arial MT"/>
                <a:cs typeface="Arial MT"/>
              </a:rPr>
              <a:t>WE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TO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REMOVE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OUTLIERS	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DATA..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2022-09-08T13:23:11Z</dcterms:created>
  <dcterms:modified xsi:type="dcterms:W3CDTF">2022-09-08T13:23:11Z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2022-09-08T00:00:00Z</vt:filetime>
  </property>
</Properties>
</file>