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20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844"/>
            <a:ext cx="7556500" cy="2903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811976"/>
            <a:ext cx="6045200" cy="2845798"/>
          </a:xfrm>
        </p:spPr>
        <p:txBody>
          <a:bodyPr anchor="b">
            <a:normAutofit/>
          </a:bodyPr>
          <a:lstStyle>
            <a:lvl1pPr algn="l">
              <a:defRPr sz="49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650" y="5663543"/>
            <a:ext cx="6045200" cy="1069340"/>
          </a:xfrm>
        </p:spPr>
        <p:txBody>
          <a:bodyPr>
            <a:normAutofit/>
          </a:bodyPr>
          <a:lstStyle>
            <a:lvl1pPr marL="0" indent="0" algn="l">
              <a:buNone/>
              <a:defRPr sz="1653"/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280" y="6741996"/>
            <a:ext cx="1898570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5650" y="6741997"/>
            <a:ext cx="4033282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6181" y="2231093"/>
            <a:ext cx="1794669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6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9" y="7324404"/>
            <a:ext cx="6575148" cy="1277587"/>
          </a:xfrm>
        </p:spPr>
        <p:txBody>
          <a:bodyPr anchor="b"/>
          <a:lstStyle>
            <a:lvl1pPr algn="l">
              <a:defRPr sz="26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168" y="1523451"/>
            <a:ext cx="6570007" cy="5312353"/>
          </a:xfrm>
        </p:spPr>
        <p:txBody>
          <a:bodyPr anchor="t"/>
          <a:lstStyle>
            <a:lvl1pPr marL="0" indent="0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173" y="8601991"/>
            <a:ext cx="6574155" cy="1164648"/>
          </a:xfrm>
        </p:spPr>
        <p:txBody>
          <a:bodyPr/>
          <a:lstStyle>
            <a:lvl1pPr marL="0" indent="0" algn="l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2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844"/>
            <a:ext cx="7556500" cy="2903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73" y="1174954"/>
            <a:ext cx="6574155" cy="4369773"/>
          </a:xfrm>
        </p:spPr>
        <p:txBody>
          <a:bodyPr anchor="ctr"/>
          <a:lstStyle>
            <a:lvl1pPr algn="l">
              <a:defRPr sz="26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8" y="5689946"/>
            <a:ext cx="6423025" cy="2075143"/>
          </a:xfrm>
        </p:spPr>
        <p:txBody>
          <a:bodyPr anchor="ctr"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96521" y="594080"/>
            <a:ext cx="1804114" cy="5693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1173" y="594080"/>
            <a:ext cx="3992000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13982" y="594080"/>
            <a:ext cx="551345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844"/>
            <a:ext cx="7556500" cy="2903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57" y="1174955"/>
            <a:ext cx="6291836" cy="4297683"/>
          </a:xfrm>
        </p:spPr>
        <p:txBody>
          <a:bodyPr anchor="ctr"/>
          <a:lstStyle>
            <a:lvl1pPr algn="l">
              <a:defRPr sz="26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08125" y="5472639"/>
            <a:ext cx="5945498" cy="693002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8" y="6509280"/>
            <a:ext cx="6428274" cy="1280565"/>
          </a:xfrm>
        </p:spPr>
        <p:txBody>
          <a:bodyPr anchor="ctr">
            <a:normAutofit/>
          </a:bodyPr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96521" y="594080"/>
            <a:ext cx="1804114" cy="5693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1173" y="591643"/>
            <a:ext cx="3992000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13982" y="594080"/>
            <a:ext cx="551345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91274" y="1259445"/>
            <a:ext cx="377825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370" y="4711037"/>
            <a:ext cx="377825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33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844"/>
            <a:ext cx="7556500" cy="2903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1753703"/>
            <a:ext cx="6424993" cy="3916602"/>
          </a:xfrm>
        </p:spPr>
        <p:txBody>
          <a:bodyPr anchor="b"/>
          <a:lstStyle>
            <a:lvl1pPr algn="l">
              <a:defRPr sz="26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1" y="5688671"/>
            <a:ext cx="6424023" cy="1559080"/>
          </a:xfrm>
        </p:spPr>
        <p:txBody>
          <a:bodyPr anchor="t"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96521" y="590779"/>
            <a:ext cx="1804114" cy="5693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1173" y="590779"/>
            <a:ext cx="3992000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13982" y="594080"/>
            <a:ext cx="551345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6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94670" y="1188156"/>
            <a:ext cx="5270658" cy="2033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1173" y="3433614"/>
            <a:ext cx="2115820" cy="96256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1173" y="4528969"/>
            <a:ext cx="2115820" cy="5237675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8932" y="3432449"/>
            <a:ext cx="2115820" cy="976929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27729" y="4528195"/>
            <a:ext cx="2115820" cy="5238444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49507" y="3419247"/>
            <a:ext cx="2115820" cy="976929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949508" y="4528969"/>
            <a:ext cx="2115820" cy="5237675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1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94670" y="1188156"/>
            <a:ext cx="5274001" cy="20198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91173" y="6413764"/>
            <a:ext cx="2115820" cy="1064608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91173" y="3635756"/>
            <a:ext cx="2115820" cy="235027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1173" y="7478369"/>
            <a:ext cx="2115820" cy="2288271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0367" y="6413764"/>
            <a:ext cx="2115820" cy="1064608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720366" y="3635756"/>
            <a:ext cx="2115820" cy="235426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19528" y="7478367"/>
            <a:ext cx="2115820" cy="2288271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52850" y="6413764"/>
            <a:ext cx="2115820" cy="1064608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952849" y="3635758"/>
            <a:ext cx="2115820" cy="235279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2773" y="7478364"/>
            <a:ext cx="2115820" cy="2288271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9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173" y="3421888"/>
            <a:ext cx="6574155" cy="63447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9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844"/>
            <a:ext cx="7556500" cy="290355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0168" y="1165053"/>
            <a:ext cx="1275159" cy="662478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173" y="1163404"/>
            <a:ext cx="5188098" cy="66264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96521" y="594080"/>
            <a:ext cx="1804114" cy="5693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173" y="594080"/>
            <a:ext cx="3992000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3982" y="594080"/>
            <a:ext cx="551345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2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5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844"/>
            <a:ext cx="7556500" cy="2903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73" y="1174956"/>
            <a:ext cx="6574155" cy="4368943"/>
          </a:xfrm>
        </p:spPr>
        <p:txBody>
          <a:bodyPr anchor="b">
            <a:normAutofit/>
          </a:bodyPr>
          <a:lstStyle>
            <a:lvl1pPr algn="r">
              <a:defRPr sz="33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73" y="5678395"/>
            <a:ext cx="6574156" cy="2111446"/>
          </a:xfrm>
        </p:spPr>
        <p:txBody>
          <a:bodyPr>
            <a:normAutofit/>
          </a:bodyPr>
          <a:lstStyle>
            <a:lvl1pPr marL="0" indent="0" algn="r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37783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96521" y="594080"/>
            <a:ext cx="1804114" cy="5693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173" y="594080"/>
            <a:ext cx="3992000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3983" y="594080"/>
            <a:ext cx="551344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3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173" y="3421888"/>
            <a:ext cx="3231659" cy="6344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6179" y="3421888"/>
            <a:ext cx="3229148" cy="6344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90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669" y="1188156"/>
            <a:ext cx="5270659" cy="20198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696" y="3405114"/>
            <a:ext cx="3044135" cy="1284692"/>
          </a:xfrm>
        </p:spPr>
        <p:txBody>
          <a:bodyPr anchor="b">
            <a:normAutofit/>
          </a:bodyPr>
          <a:lstStyle>
            <a:lvl1pPr marL="0" indent="0">
              <a:buNone/>
              <a:defRPr sz="2314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72" y="4884641"/>
            <a:ext cx="3231659" cy="488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3703" y="3405114"/>
            <a:ext cx="3041624" cy="1284692"/>
          </a:xfrm>
        </p:spPr>
        <p:txBody>
          <a:bodyPr anchor="b">
            <a:normAutofit/>
          </a:bodyPr>
          <a:lstStyle>
            <a:lvl1pPr marL="0" indent="0">
              <a:buNone/>
              <a:defRPr sz="2314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6179" y="4884641"/>
            <a:ext cx="3229148" cy="488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9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72" y="2376311"/>
            <a:ext cx="2550319" cy="2495127"/>
          </a:xfrm>
        </p:spPr>
        <p:txBody>
          <a:bodyPr anchor="b"/>
          <a:lstStyle>
            <a:lvl1pPr algn="l">
              <a:defRPr sz="26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513" y="1164393"/>
            <a:ext cx="3853815" cy="860224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172" y="4871438"/>
            <a:ext cx="2550319" cy="4895201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3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72" y="2376311"/>
            <a:ext cx="3368138" cy="2495127"/>
          </a:xfrm>
        </p:spPr>
        <p:txBody>
          <a:bodyPr anchor="b"/>
          <a:lstStyle>
            <a:lvl1pPr algn="l">
              <a:defRPr sz="26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30732" y="1171381"/>
            <a:ext cx="3036346" cy="8595258"/>
          </a:xfrm>
        </p:spPr>
        <p:txBody>
          <a:bodyPr anchor="t"/>
          <a:lstStyle>
            <a:lvl1pPr marL="0" indent="0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172" y="4871438"/>
            <a:ext cx="3368138" cy="4895201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6500" cy="16856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4669" y="1191856"/>
            <a:ext cx="5270659" cy="2016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73" y="3421888"/>
            <a:ext cx="6574155" cy="634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98996" y="9911200"/>
            <a:ext cx="1766332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1172" y="9910412"/>
            <a:ext cx="469447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31234" y="594080"/>
            <a:ext cx="163409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6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r" defTabSz="755660" rtl="0" eaLnBrk="1" latinLnBrk="0" hangingPunct="1">
        <a:lnSpc>
          <a:spcPct val="90000"/>
        </a:lnSpc>
        <a:spcBef>
          <a:spcPct val="0"/>
        </a:spcBef>
        <a:buNone/>
        <a:defRPr sz="330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56674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2pPr>
      <a:lvl3pPr marL="94457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32240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4pPr>
      <a:lvl5pPr marL="170023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369204"/>
            <a:ext cx="4754702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268" y="3557472"/>
            <a:ext cx="5474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00"/>
                </a:solidFill>
                <a:latin typeface="Calibri"/>
                <a:cs typeface="Calibri"/>
              </a:rPr>
              <a:t>[</a:t>
            </a:r>
            <a:r>
              <a:rPr sz="48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FFFF00"/>
                </a:solidFill>
                <a:latin typeface="Calibri"/>
                <a:cs typeface="Calibri"/>
              </a:rPr>
              <a:t>HOUSING</a:t>
            </a:r>
            <a:r>
              <a:rPr sz="48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FFFF00"/>
                </a:solidFill>
                <a:latin typeface="Calibri"/>
                <a:cs typeface="Calibri"/>
              </a:rPr>
              <a:t>PROJECT</a:t>
            </a:r>
            <a:r>
              <a:rPr sz="48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FFFF00"/>
                </a:solidFill>
                <a:latin typeface="Calibri"/>
                <a:cs typeface="Calibri"/>
              </a:rPr>
              <a:t>]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185786"/>
            <a:ext cx="5692775" cy="198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SUBMITTED</a:t>
            </a:r>
            <a:r>
              <a:rPr sz="3600" b="1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BY:</a:t>
            </a:r>
            <a:endParaRPr sz="3600" dirty="0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 dirty="0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2290445">
              <a:lnSpc>
                <a:spcPct val="100000"/>
              </a:lnSpc>
              <a:spcBef>
                <a:spcPts val="2375"/>
              </a:spcBef>
            </a:pPr>
            <a:r>
              <a:rPr sz="3600" b="1" spc="-1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SHIVAM</a:t>
            </a:r>
            <a:r>
              <a:rPr sz="3600" b="1" spc="-75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SHARMA</a:t>
            </a:r>
            <a:endParaRPr sz="3600" dirty="0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654" y="909908"/>
            <a:ext cx="3025775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060574"/>
            <a:ext cx="5733415" cy="399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latin typeface="Calibri"/>
                <a:cs typeface="Calibri"/>
              </a:rPr>
              <a:t>Problem Statement: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9800"/>
              </a:lnSpc>
              <a:spcBef>
                <a:spcPts val="925"/>
              </a:spcBef>
            </a:pPr>
            <a:r>
              <a:rPr sz="1400" spc="-10" dirty="0">
                <a:latin typeface="Calibri"/>
                <a:cs typeface="Calibri"/>
              </a:rPr>
              <a:t>Houses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necessary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every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person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around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globe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therefore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housing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estate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market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markets </a:t>
            </a:r>
            <a:r>
              <a:rPr sz="1400" spc="-5" dirty="0">
                <a:latin typeface="Calibri"/>
                <a:cs typeface="Calibri"/>
              </a:rPr>
              <a:t> which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one</a:t>
            </a:r>
            <a:r>
              <a:rPr sz="1400" spc="-5" dirty="0">
                <a:latin typeface="Calibri"/>
                <a:cs typeface="Calibri"/>
              </a:rPr>
              <a:t> 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major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contributors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world’s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economy.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 very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large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market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there</a:t>
            </a:r>
            <a:r>
              <a:rPr sz="1400" dirty="0">
                <a:latin typeface="Calibri"/>
                <a:cs typeface="Calibri"/>
              </a:rPr>
              <a:t> 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various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companies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domain.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Data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science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very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important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tool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solve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problems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domain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 companies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increase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their overall revenue,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profits,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improving their marketing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strategies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focusing 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changing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trends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house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purchases.</a:t>
            </a:r>
            <a:endParaRPr sz="1400">
              <a:latin typeface="Calibri"/>
              <a:cs typeface="Calibri"/>
            </a:endParaRPr>
          </a:p>
          <a:p>
            <a:pPr marL="12700" marR="29209">
              <a:lnSpc>
                <a:spcPct val="1098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Predictive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modelling,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Market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mix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modelling,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systems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some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learning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techniques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 achieving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business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goals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housing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companies.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problem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related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housing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company.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US-based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housing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company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named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Surprise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Housing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has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decided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Australian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market.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analytics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purchase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houses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price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their</a:t>
            </a:r>
            <a:r>
              <a:rPr sz="1400" spc="-5" dirty="0">
                <a:latin typeface="Calibri"/>
                <a:cs typeface="Calibri"/>
              </a:rPr>
              <a:t> actual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values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flip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them 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price.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same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purpose,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company</a:t>
            </a:r>
            <a:r>
              <a:rPr sz="1400" spc="-10" dirty="0">
                <a:latin typeface="Calibri"/>
                <a:cs typeface="Calibri"/>
              </a:rPr>
              <a:t> has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collected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10" dirty="0">
                <a:latin typeface="Calibri"/>
                <a:cs typeface="Calibri"/>
              </a:rPr>
              <a:t> from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sale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houses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Australia.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company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looking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prospective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properties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buy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houses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051549"/>
            <a:ext cx="12979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libri"/>
                <a:cs typeface="Calibri"/>
              </a:rPr>
              <a:t>enter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market.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8976" y="6073393"/>
            <a:ext cx="4333240" cy="2165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5" dirty="0">
                <a:latin typeface="Calibri"/>
                <a:cs typeface="Calibri"/>
              </a:rPr>
              <a:t>We</a:t>
            </a:r>
            <a:r>
              <a:rPr sz="1400" spc="-10" dirty="0">
                <a:latin typeface="Calibri"/>
                <a:cs typeface="Calibri"/>
              </a:rPr>
              <a:t> are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required</a:t>
            </a:r>
            <a:r>
              <a:rPr sz="1400" spc="-15" dirty="0">
                <a:latin typeface="Calibri"/>
                <a:cs typeface="Calibri"/>
              </a:rPr>
              <a:t> 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build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 model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 </a:t>
            </a:r>
            <a:r>
              <a:rPr sz="1400" spc="-5" dirty="0">
                <a:latin typeface="Calibri"/>
                <a:cs typeface="Calibri"/>
              </a:rPr>
              <a:t>Machine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6308089"/>
            <a:ext cx="5311775" cy="2165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Calibri"/>
                <a:cs typeface="Calibri"/>
              </a:rPr>
              <a:t>order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predict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actual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prospective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properties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decide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6539738"/>
            <a:ext cx="4790440" cy="2197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Calibri"/>
                <a:cs typeface="Calibri"/>
              </a:rPr>
              <a:t>whether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invest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them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not.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wants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know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2266" y="6517893"/>
            <a:ext cx="730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850506"/>
            <a:ext cx="5726430" cy="1884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latin typeface="Calibri"/>
                <a:cs typeface="Calibri"/>
              </a:rPr>
              <a:t>Business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Goal: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9600"/>
              </a:lnSpc>
              <a:spcBef>
                <a:spcPts val="930"/>
              </a:spcBef>
            </a:pPr>
            <a:r>
              <a:rPr sz="1400" spc="-5" dirty="0">
                <a:latin typeface="Calibri"/>
                <a:cs typeface="Calibri"/>
              </a:rPr>
              <a:t>We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required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to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model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price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houses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available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independent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variables.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model will</a:t>
            </a:r>
            <a:r>
              <a:rPr sz="1400" dirty="0">
                <a:latin typeface="Calibri"/>
                <a:cs typeface="Calibri"/>
              </a:rPr>
              <a:t> then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management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understand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how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exactly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prices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They</a:t>
            </a:r>
            <a:r>
              <a:rPr sz="1400" spc="-5" dirty="0">
                <a:latin typeface="Calibri"/>
                <a:cs typeface="Calibri"/>
              </a:rPr>
              <a:t> 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accordingly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manipulate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strategy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firm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concentrate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areas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yield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returns.</a:t>
            </a:r>
            <a:endParaRPr sz="1400">
              <a:latin typeface="Calibri"/>
              <a:cs typeface="Calibri"/>
            </a:endParaRPr>
          </a:p>
          <a:p>
            <a:pPr marL="12700" marR="94615">
              <a:lnSpc>
                <a:spcPct val="110000"/>
              </a:lnSpc>
            </a:pPr>
            <a:r>
              <a:rPr sz="1400" spc="-5" dirty="0">
                <a:latin typeface="Calibri"/>
                <a:cs typeface="Calibri"/>
              </a:rPr>
              <a:t>Further,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will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-5" dirty="0">
                <a:latin typeface="Calibri"/>
                <a:cs typeface="Calibri"/>
              </a:rPr>
              <a:t> 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good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way</a:t>
            </a:r>
            <a:r>
              <a:rPr sz="1400" spc="-5" dirty="0">
                <a:latin typeface="Calibri"/>
                <a:cs typeface="Calibri"/>
              </a:rPr>
              <a:t> for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management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understand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pricing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dynamics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 new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market.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2394753"/>
            <a:ext cx="6781800" cy="4116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Motivation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Problem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Undertaken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855262"/>
            <a:ext cx="5290185" cy="24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37515" indent="-229235">
              <a:lnSpc>
                <a:spcPct val="110800"/>
              </a:lnSpc>
              <a:spcBef>
                <a:spcPts val="100"/>
              </a:spcBef>
              <a:buFont typeface="Symbol"/>
              <a:buChar char=""/>
              <a:tabLst>
                <a:tab pos="314325" algn="l"/>
                <a:tab pos="314960" algn="l"/>
              </a:tabLst>
            </a:pPr>
            <a:r>
              <a:rPr dirty="0"/>
              <a:t>	</a:t>
            </a:r>
            <a:r>
              <a:rPr sz="2600" b="1" spc="-10" dirty="0">
                <a:latin typeface="Calibri"/>
                <a:cs typeface="Calibri"/>
              </a:rPr>
              <a:t>Which </a:t>
            </a:r>
            <a:r>
              <a:rPr sz="2600" b="1" spc="-5" dirty="0">
                <a:latin typeface="Calibri"/>
                <a:cs typeface="Calibri"/>
              </a:rPr>
              <a:t>variables are important </a:t>
            </a:r>
            <a:r>
              <a:rPr sz="2600" b="1" spc="-10" dirty="0">
                <a:latin typeface="Calibri"/>
                <a:cs typeface="Calibri"/>
              </a:rPr>
              <a:t>to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predict</a:t>
            </a:r>
            <a:r>
              <a:rPr sz="2600" b="1" spc="-10" dirty="0">
                <a:latin typeface="Calibri"/>
                <a:cs typeface="Calibri"/>
              </a:rPr>
              <a:t> the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price of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variable?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ct val="110100"/>
              </a:lnSpc>
              <a:spcBef>
                <a:spcPts val="1960"/>
              </a:spcBef>
              <a:buFont typeface="Symbol"/>
              <a:buChar char=""/>
              <a:tabLst>
                <a:tab pos="314325" algn="l"/>
                <a:tab pos="314960" algn="l"/>
              </a:tabLst>
            </a:pPr>
            <a:r>
              <a:rPr dirty="0"/>
              <a:t>	</a:t>
            </a:r>
            <a:r>
              <a:rPr sz="2600" b="1" spc="-5" dirty="0">
                <a:latin typeface="Calibri"/>
                <a:cs typeface="Calibri"/>
              </a:rPr>
              <a:t>How </a:t>
            </a:r>
            <a:r>
              <a:rPr sz="2600" b="1" spc="5" dirty="0">
                <a:latin typeface="Calibri"/>
                <a:cs typeface="Calibri"/>
              </a:rPr>
              <a:t>do </a:t>
            </a:r>
            <a:r>
              <a:rPr sz="2600" b="1" spc="-5" dirty="0">
                <a:latin typeface="Calibri"/>
                <a:cs typeface="Calibri"/>
              </a:rPr>
              <a:t>these variables describe the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price </a:t>
            </a:r>
            <a:r>
              <a:rPr sz="2600" b="1" spc="-5" dirty="0">
                <a:latin typeface="Calibri"/>
                <a:cs typeface="Calibri"/>
              </a:rPr>
              <a:t>of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the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house?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365618"/>
            <a:ext cx="5620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sz="3600" u="heavy" spc="-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Sources</a:t>
            </a:r>
            <a:r>
              <a:rPr sz="36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and</a:t>
            </a:r>
            <a:r>
              <a:rPr sz="3600" u="heavy" spc="-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their</a:t>
            </a:r>
            <a:r>
              <a:rPr sz="3600" u="heavy" spc="-1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endParaRPr sz="3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8421699"/>
            <a:ext cx="3311525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Train.csv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file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downloaded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from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PMT</a:t>
            </a: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Test.csv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</a:t>
            </a:r>
            <a:r>
              <a:rPr sz="16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downloaded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</a:t>
            </a:r>
            <a:r>
              <a:rPr sz="16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PMT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74" y="927099"/>
            <a:ext cx="5918186" cy="53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b="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Preprocessing</a:t>
            </a:r>
            <a:r>
              <a:rPr b="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b="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EDA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263525">
              <a:lnSpc>
                <a:spcPct val="109300"/>
              </a:lnSpc>
              <a:spcBef>
                <a:spcPts val="95"/>
              </a:spcBef>
            </a:pPr>
            <a:r>
              <a:rPr dirty="0"/>
              <a:t>dataset </a:t>
            </a:r>
            <a:r>
              <a:rPr spc="-5" dirty="0"/>
              <a:t>which having some </a:t>
            </a:r>
            <a:r>
              <a:rPr spc="5" dirty="0"/>
              <a:t>IDS </a:t>
            </a:r>
            <a:r>
              <a:rPr spc="-10" dirty="0"/>
              <a:t>and </a:t>
            </a:r>
            <a:r>
              <a:rPr spc="-5" dirty="0"/>
              <a:t>maximum </a:t>
            </a:r>
            <a:r>
              <a:rPr dirty="0"/>
              <a:t>Null </a:t>
            </a:r>
            <a:r>
              <a:rPr spc="-5" dirty="0"/>
              <a:t>values (ex- </a:t>
            </a:r>
            <a:r>
              <a:rPr spc="5" dirty="0"/>
              <a:t>ID, </a:t>
            </a:r>
            <a:r>
              <a:rPr spc="-325" dirty="0"/>
              <a:t> </a:t>
            </a:r>
            <a:r>
              <a:rPr spc="-5" dirty="0"/>
              <a:t>Alley, PoolQC,</a:t>
            </a:r>
            <a:r>
              <a:rPr dirty="0"/>
              <a:t> </a:t>
            </a:r>
            <a:r>
              <a:rPr spc="-5" dirty="0"/>
              <a:t>Miscfeature,</a:t>
            </a:r>
            <a:r>
              <a:rPr spc="-25" dirty="0"/>
              <a:t> </a:t>
            </a:r>
            <a:r>
              <a:rPr dirty="0"/>
              <a:t>Fence)</a:t>
            </a: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SzPct val="106666"/>
              <a:buAutoNum type="arabicParenR" startAt="2"/>
              <a:tabLst>
                <a:tab pos="241935" algn="l"/>
              </a:tabLst>
            </a:pPr>
            <a:r>
              <a:rPr dirty="0"/>
              <a:t>Then</a:t>
            </a:r>
            <a:r>
              <a:rPr spc="-10" dirty="0"/>
              <a:t> </a:t>
            </a:r>
            <a:r>
              <a:rPr spc="5" dirty="0"/>
              <a:t>we</a:t>
            </a:r>
            <a:r>
              <a:rPr spc="-15" dirty="0"/>
              <a:t> </a:t>
            </a:r>
            <a:r>
              <a:rPr spc="-10" dirty="0"/>
              <a:t>filled</a:t>
            </a:r>
            <a:r>
              <a:rPr spc="-5" dirty="0"/>
              <a:t> all</a:t>
            </a:r>
            <a:r>
              <a:rPr spc="-1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5" dirty="0"/>
              <a:t>NANs</a:t>
            </a:r>
            <a:r>
              <a:rPr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5" dirty="0"/>
              <a:t>the </a:t>
            </a:r>
            <a:r>
              <a:rPr dirty="0"/>
              <a:t>datset</a:t>
            </a:r>
            <a:r>
              <a:rPr spc="-35" dirty="0"/>
              <a:t> </a:t>
            </a:r>
            <a:r>
              <a:rPr spc="-5" dirty="0"/>
              <a:t>columns</a:t>
            </a:r>
            <a:r>
              <a:rPr spc="5" dirty="0"/>
              <a:t> </a:t>
            </a:r>
            <a:r>
              <a:rPr spc="-5" dirty="0"/>
              <a:t>which</a:t>
            </a:r>
            <a:r>
              <a:rPr spc="-10" dirty="0"/>
              <a:t> </a:t>
            </a:r>
            <a:r>
              <a:rPr spc="-5" dirty="0"/>
              <a:t>having</a:t>
            </a:r>
            <a:r>
              <a:rPr spc="-25" dirty="0"/>
              <a:t> </a:t>
            </a:r>
            <a:r>
              <a:rPr spc="-5" dirty="0"/>
              <a:t>Nans</a:t>
            </a:r>
          </a:p>
          <a:p>
            <a:pPr marL="241300" marR="19685">
              <a:lnSpc>
                <a:spcPct val="109500"/>
              </a:lnSpc>
            </a:pPr>
            <a:r>
              <a:rPr dirty="0"/>
              <a:t>by </a:t>
            </a:r>
            <a:r>
              <a:rPr spc="5" dirty="0"/>
              <a:t>the </a:t>
            </a:r>
            <a:r>
              <a:rPr spc="-5" dirty="0"/>
              <a:t>means </a:t>
            </a:r>
            <a:r>
              <a:rPr dirty="0"/>
              <a:t>of </a:t>
            </a:r>
            <a:r>
              <a:rPr spc="-5" dirty="0"/>
              <a:t>their mean(if </a:t>
            </a:r>
            <a:r>
              <a:rPr dirty="0"/>
              <a:t>any </a:t>
            </a:r>
            <a:r>
              <a:rPr spc="-5" dirty="0"/>
              <a:t>continuous </a:t>
            </a:r>
            <a:r>
              <a:rPr dirty="0"/>
              <a:t>data) </a:t>
            </a:r>
            <a:r>
              <a:rPr spc="-10" dirty="0"/>
              <a:t>and </a:t>
            </a:r>
            <a:r>
              <a:rPr dirty="0"/>
              <a:t>by </a:t>
            </a:r>
            <a:r>
              <a:rPr spc="-10" dirty="0"/>
              <a:t>the </a:t>
            </a:r>
            <a:r>
              <a:rPr dirty="0"/>
              <a:t>most </a:t>
            </a:r>
            <a:r>
              <a:rPr spc="-325" dirty="0"/>
              <a:t> </a:t>
            </a:r>
            <a:r>
              <a:rPr dirty="0"/>
              <a:t>occurring</a:t>
            </a:r>
            <a:r>
              <a:rPr spc="-5" dirty="0"/>
              <a:t> element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spc="-5" dirty="0"/>
              <a:t>column(in</a:t>
            </a:r>
            <a:r>
              <a:rPr spc="-10" dirty="0"/>
              <a:t> </a:t>
            </a:r>
            <a:r>
              <a:rPr spc="5" dirty="0"/>
              <a:t>the</a:t>
            </a:r>
            <a:r>
              <a:rPr spc="-45" dirty="0"/>
              <a:t> </a:t>
            </a:r>
            <a:r>
              <a:rPr dirty="0"/>
              <a:t>categorical</a:t>
            </a:r>
            <a:r>
              <a:rPr spc="-30" dirty="0"/>
              <a:t> </a:t>
            </a:r>
            <a:r>
              <a:rPr dirty="0"/>
              <a:t>data)</a:t>
            </a:r>
          </a:p>
          <a:p>
            <a:pPr marL="241300" marR="10795" indent="-229235">
              <a:lnSpc>
                <a:spcPts val="1989"/>
              </a:lnSpc>
              <a:spcBef>
                <a:spcPts val="175"/>
              </a:spcBef>
              <a:buSzPct val="106666"/>
              <a:buAutoNum type="arabicParenR" startAt="3"/>
              <a:tabLst>
                <a:tab pos="241935" algn="l"/>
              </a:tabLst>
            </a:pPr>
            <a:r>
              <a:rPr spc="5" dirty="0"/>
              <a:t>Now </a:t>
            </a:r>
            <a:r>
              <a:rPr spc="-5" dirty="0"/>
              <a:t>seprate </a:t>
            </a:r>
            <a:r>
              <a:rPr spc="5" dirty="0"/>
              <a:t>the </a:t>
            </a:r>
            <a:r>
              <a:rPr dirty="0"/>
              <a:t>data </a:t>
            </a:r>
            <a:r>
              <a:rPr spc="-5" dirty="0"/>
              <a:t>which having continous </a:t>
            </a:r>
            <a:r>
              <a:rPr dirty="0"/>
              <a:t>data put </a:t>
            </a:r>
            <a:r>
              <a:rPr spc="-5" dirty="0"/>
              <a:t>in </a:t>
            </a:r>
            <a:r>
              <a:rPr spc="5" dirty="0"/>
              <a:t>a </a:t>
            </a:r>
            <a:r>
              <a:rPr spc="-5" dirty="0"/>
              <a:t>different </a:t>
            </a:r>
            <a:r>
              <a:rPr spc="-325" dirty="0"/>
              <a:t> </a:t>
            </a:r>
            <a:r>
              <a:rPr dirty="0"/>
              <a:t>dataframe</a:t>
            </a:r>
            <a:r>
              <a:rPr spc="-20" dirty="0"/>
              <a:t> </a:t>
            </a:r>
            <a:r>
              <a:rPr spc="-5" dirty="0"/>
              <a:t>i.e</a:t>
            </a:r>
            <a:r>
              <a:rPr spc="-15" dirty="0"/>
              <a:t> </a:t>
            </a:r>
            <a:r>
              <a:rPr dirty="0"/>
              <a:t>data_con</a:t>
            </a:r>
          </a:p>
          <a:p>
            <a:pPr marL="241300" indent="-229235">
              <a:lnSpc>
                <a:spcPct val="100000"/>
              </a:lnSpc>
              <a:spcBef>
                <a:spcPts val="65"/>
              </a:spcBef>
              <a:buSzPct val="106666"/>
              <a:buAutoNum type="arabicParenR" startAt="3"/>
              <a:tabLst>
                <a:tab pos="241935" algn="l"/>
              </a:tabLst>
            </a:pPr>
            <a:r>
              <a:rPr spc="5" dirty="0"/>
              <a:t>The</a:t>
            </a:r>
            <a:r>
              <a:rPr spc="-15" dirty="0"/>
              <a:t> </a:t>
            </a:r>
            <a:r>
              <a:rPr dirty="0"/>
              <a:t>data</a:t>
            </a:r>
            <a:r>
              <a:rPr spc="-5" dirty="0"/>
              <a:t> which having</a:t>
            </a:r>
            <a:r>
              <a:rPr spc="5" dirty="0"/>
              <a:t> </a:t>
            </a:r>
            <a:r>
              <a:rPr spc="-5" dirty="0"/>
              <a:t>Object</a:t>
            </a:r>
            <a:r>
              <a:rPr dirty="0"/>
              <a:t> </a:t>
            </a:r>
            <a:r>
              <a:rPr spc="-5" dirty="0"/>
              <a:t>datatype</a:t>
            </a:r>
            <a:r>
              <a:rPr spc="-35" dirty="0"/>
              <a:t> </a:t>
            </a:r>
            <a:r>
              <a:rPr dirty="0"/>
              <a:t>put</a:t>
            </a:r>
            <a:r>
              <a:rPr spc="-10" dirty="0"/>
              <a:t> </a:t>
            </a:r>
            <a:r>
              <a:rPr spc="-5" dirty="0"/>
              <a:t>in </a:t>
            </a:r>
            <a:r>
              <a:rPr spc="5" dirty="0"/>
              <a:t>a</a:t>
            </a:r>
            <a:r>
              <a:rPr spc="-5" dirty="0"/>
              <a:t> different </a:t>
            </a:r>
            <a:r>
              <a:rPr dirty="0"/>
              <a:t>dataframe</a:t>
            </a:r>
          </a:p>
          <a:p>
            <a:pPr marL="241300">
              <a:lnSpc>
                <a:spcPct val="100000"/>
              </a:lnSpc>
              <a:spcBef>
                <a:spcPts val="150"/>
              </a:spcBef>
            </a:pPr>
            <a:r>
              <a:rPr spc="-5" dirty="0"/>
              <a:t>i.e</a:t>
            </a:r>
            <a:r>
              <a:rPr spc="-30" dirty="0"/>
              <a:t> </a:t>
            </a:r>
            <a:r>
              <a:rPr spc="5" dirty="0"/>
              <a:t>–</a:t>
            </a:r>
            <a:r>
              <a:rPr spc="-30" dirty="0"/>
              <a:t> </a:t>
            </a:r>
            <a:r>
              <a:rPr spc="-5" dirty="0"/>
              <a:t>data_obje</a:t>
            </a:r>
          </a:p>
          <a:p>
            <a:pPr marL="241300" marR="201295" indent="-229235">
              <a:lnSpc>
                <a:spcPct val="107700"/>
              </a:lnSpc>
              <a:spcBef>
                <a:spcPts val="40"/>
              </a:spcBef>
              <a:buSzPct val="106666"/>
              <a:buAutoNum type="arabicParenR" startAt="5"/>
              <a:tabLst>
                <a:tab pos="241935" algn="l"/>
              </a:tabLst>
            </a:pPr>
            <a:r>
              <a:rPr spc="5" dirty="0"/>
              <a:t>Now </a:t>
            </a:r>
            <a:r>
              <a:rPr spc="-5" dirty="0"/>
              <a:t>after </a:t>
            </a:r>
            <a:r>
              <a:rPr spc="-10" dirty="0"/>
              <a:t>filling </a:t>
            </a:r>
            <a:r>
              <a:rPr spc="-5" dirty="0"/>
              <a:t>all </a:t>
            </a:r>
            <a:r>
              <a:rPr spc="5" dirty="0"/>
              <a:t>the NANs</a:t>
            </a:r>
            <a:r>
              <a:rPr spc="10" dirty="0"/>
              <a:t> </a:t>
            </a:r>
            <a:r>
              <a:rPr spc="5" dirty="0"/>
              <a:t>we </a:t>
            </a:r>
            <a:r>
              <a:rPr spc="-5" dirty="0"/>
              <a:t>will </a:t>
            </a:r>
            <a:r>
              <a:rPr dirty="0"/>
              <a:t>encode </a:t>
            </a:r>
            <a:r>
              <a:rPr spc="5" dirty="0"/>
              <a:t>the </a:t>
            </a:r>
            <a:r>
              <a:rPr dirty="0"/>
              <a:t>Object </a:t>
            </a:r>
            <a:r>
              <a:rPr spc="-5" dirty="0"/>
              <a:t>Datatype </a:t>
            </a:r>
            <a:r>
              <a:rPr spc="-325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dirty="0"/>
              <a:t>data</a:t>
            </a:r>
            <a:r>
              <a:rPr spc="-10" dirty="0"/>
              <a:t> </a:t>
            </a:r>
            <a:r>
              <a:rPr spc="-5" dirty="0"/>
              <a:t>frame(data)</a:t>
            </a: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SzPct val="106666"/>
              <a:buAutoNum type="arabicParenR" startAt="5"/>
              <a:tabLst>
                <a:tab pos="241935" algn="l"/>
              </a:tabLst>
            </a:pPr>
            <a:r>
              <a:rPr spc="5" dirty="0"/>
              <a:t>Now</a:t>
            </a:r>
            <a:r>
              <a:rPr spc="-10" dirty="0"/>
              <a:t> </a:t>
            </a:r>
            <a:r>
              <a:rPr spc="5" dirty="0"/>
              <a:t>we</a:t>
            </a:r>
            <a:r>
              <a:rPr spc="-15" dirty="0"/>
              <a:t> </a:t>
            </a:r>
            <a:r>
              <a:rPr spc="-5" dirty="0"/>
              <a:t>will</a:t>
            </a:r>
            <a:r>
              <a:rPr spc="-15" dirty="0"/>
              <a:t> </a:t>
            </a:r>
            <a:r>
              <a:rPr spc="-5" dirty="0"/>
              <a:t>check</a:t>
            </a:r>
            <a:r>
              <a:rPr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-5" dirty="0"/>
              <a:t>correlation</a:t>
            </a:r>
            <a:r>
              <a:rPr spc="-10" dirty="0"/>
              <a:t> </a:t>
            </a:r>
            <a:r>
              <a:rPr spc="-5" dirty="0"/>
              <a:t>between</a:t>
            </a:r>
            <a:r>
              <a:rPr spc="-10" dirty="0"/>
              <a:t> </a:t>
            </a:r>
            <a:r>
              <a:rPr spc="5" dirty="0"/>
              <a:t>the</a:t>
            </a:r>
            <a:r>
              <a:rPr spc="-25" dirty="0"/>
              <a:t> </a:t>
            </a:r>
            <a:r>
              <a:rPr spc="-5" dirty="0"/>
              <a:t>independent</a:t>
            </a:r>
          </a:p>
          <a:p>
            <a:pPr marL="241300" marR="240665">
              <a:lnSpc>
                <a:spcPct val="109300"/>
              </a:lnSpc>
              <a:spcBef>
                <a:spcPts val="5"/>
              </a:spcBef>
            </a:pPr>
            <a:r>
              <a:rPr spc="-5" dirty="0"/>
              <a:t>variables </a:t>
            </a:r>
            <a:r>
              <a:rPr dirty="0"/>
              <a:t>and </a:t>
            </a:r>
            <a:r>
              <a:rPr spc="-5" dirty="0"/>
              <a:t>between </a:t>
            </a:r>
            <a:r>
              <a:rPr spc="5" dirty="0"/>
              <a:t>the </a:t>
            </a:r>
            <a:r>
              <a:rPr spc="-5" dirty="0"/>
              <a:t>independent variables </a:t>
            </a:r>
            <a:r>
              <a:rPr dirty="0"/>
              <a:t>and </a:t>
            </a:r>
            <a:r>
              <a:rPr spc="-5" dirty="0"/>
              <a:t>dependent </a:t>
            </a:r>
            <a:r>
              <a:rPr spc="-325" dirty="0"/>
              <a:t> </a:t>
            </a:r>
            <a:r>
              <a:rPr spc="-5" dirty="0"/>
              <a:t>variables.</a:t>
            </a: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SzPct val="106666"/>
              <a:buAutoNum type="arabicParenR" startAt="7"/>
              <a:tabLst>
                <a:tab pos="241935" algn="l"/>
              </a:tabLst>
            </a:pPr>
            <a:r>
              <a:rPr spc="-5" dirty="0"/>
              <a:t>Plot </a:t>
            </a:r>
            <a:r>
              <a:rPr spc="5" dirty="0"/>
              <a:t>a</a:t>
            </a:r>
            <a:r>
              <a:rPr spc="-5" dirty="0"/>
              <a:t> </a:t>
            </a:r>
            <a:r>
              <a:rPr dirty="0"/>
              <a:t>Heatmap</a:t>
            </a:r>
            <a:r>
              <a:rPr spc="-10" dirty="0"/>
              <a:t> </a:t>
            </a:r>
            <a:r>
              <a:rPr spc="5" dirty="0"/>
              <a:t>to</a:t>
            </a:r>
            <a:r>
              <a:rPr spc="-10" dirty="0"/>
              <a:t> </a:t>
            </a:r>
            <a:r>
              <a:rPr spc="-5" dirty="0"/>
              <a:t>check</a:t>
            </a:r>
            <a:r>
              <a:rPr spc="-20" dirty="0"/>
              <a:t> </a:t>
            </a:r>
            <a:r>
              <a:rPr spc="-5" dirty="0"/>
              <a:t>clearly</a:t>
            </a:r>
            <a:r>
              <a:rPr spc="5" dirty="0"/>
              <a:t> the</a:t>
            </a:r>
            <a:r>
              <a:rPr spc="-40" dirty="0"/>
              <a:t> </a:t>
            </a:r>
            <a:r>
              <a:rPr spc="-5" dirty="0"/>
              <a:t>correlations</a:t>
            </a:r>
            <a:r>
              <a:rPr spc="5" dirty="0"/>
              <a:t> </a:t>
            </a:r>
            <a:r>
              <a:rPr spc="-5" dirty="0"/>
              <a:t>between</a:t>
            </a:r>
            <a:r>
              <a:rPr spc="-10" dirty="0"/>
              <a:t> </a:t>
            </a:r>
            <a:r>
              <a:rPr spc="-5" dirty="0"/>
              <a:t>all</a:t>
            </a:r>
          </a:p>
          <a:p>
            <a:pPr marL="241300" marR="438150" indent="-229235">
              <a:lnSpc>
                <a:spcPct val="107700"/>
              </a:lnSpc>
              <a:spcBef>
                <a:spcPts val="20"/>
              </a:spcBef>
              <a:buSzPct val="106666"/>
              <a:buAutoNum type="arabicParenR" startAt="7"/>
              <a:tabLst>
                <a:tab pos="241935" algn="l"/>
              </a:tabLst>
            </a:pPr>
            <a:r>
              <a:rPr spc="5" dirty="0"/>
              <a:t>We </a:t>
            </a:r>
            <a:r>
              <a:rPr dirty="0"/>
              <a:t>drop </a:t>
            </a:r>
            <a:r>
              <a:rPr spc="5" dirty="0"/>
              <a:t>the </a:t>
            </a:r>
            <a:r>
              <a:rPr spc="-5" dirty="0"/>
              <a:t>columns which </a:t>
            </a:r>
            <a:r>
              <a:rPr spc="5" dirty="0"/>
              <a:t>are </a:t>
            </a:r>
            <a:r>
              <a:rPr spc="-10" dirty="0"/>
              <a:t>highly </a:t>
            </a:r>
            <a:r>
              <a:rPr spc="-5" dirty="0"/>
              <a:t>correlated between </a:t>
            </a:r>
            <a:r>
              <a:rPr spc="5" dirty="0"/>
              <a:t>the </a:t>
            </a:r>
            <a:r>
              <a:rPr spc="-325" dirty="0"/>
              <a:t> </a:t>
            </a:r>
            <a:r>
              <a:rPr spc="-5" dirty="0"/>
              <a:t>independents variables</a:t>
            </a:r>
          </a:p>
          <a:p>
            <a:pPr marL="241300" marR="606425" indent="-229235">
              <a:lnSpc>
                <a:spcPts val="1989"/>
              </a:lnSpc>
              <a:spcBef>
                <a:spcPts val="175"/>
              </a:spcBef>
              <a:buSzPct val="106666"/>
              <a:buAutoNum type="arabicParenR" startAt="7"/>
              <a:tabLst>
                <a:tab pos="241935" algn="l"/>
              </a:tabLst>
            </a:pPr>
            <a:r>
              <a:rPr spc="-5" dirty="0"/>
              <a:t>Plot </a:t>
            </a:r>
            <a:r>
              <a:rPr dirty="0"/>
              <a:t>some </a:t>
            </a:r>
            <a:r>
              <a:rPr spc="-5" dirty="0"/>
              <a:t>regression plots between </a:t>
            </a:r>
            <a:r>
              <a:rPr spc="5" dirty="0"/>
              <a:t>the </a:t>
            </a:r>
            <a:r>
              <a:rPr spc="-5" dirty="0"/>
              <a:t>Label </a:t>
            </a:r>
            <a:r>
              <a:rPr dirty="0"/>
              <a:t>and </a:t>
            </a:r>
            <a:r>
              <a:rPr spc="5" dirty="0"/>
              <a:t>the </a:t>
            </a:r>
            <a:r>
              <a:rPr spc="-5" dirty="0"/>
              <a:t>Highly </a:t>
            </a:r>
            <a:r>
              <a:rPr spc="-325" dirty="0"/>
              <a:t> </a:t>
            </a:r>
            <a:r>
              <a:rPr spc="-5" dirty="0"/>
              <a:t>positively</a:t>
            </a:r>
            <a:r>
              <a:rPr dirty="0"/>
              <a:t> and</a:t>
            </a:r>
            <a:r>
              <a:rPr spc="-10" dirty="0"/>
              <a:t> </a:t>
            </a:r>
            <a:r>
              <a:rPr spc="-5" dirty="0"/>
              <a:t>negatively</a:t>
            </a:r>
            <a:r>
              <a:rPr spc="5" dirty="0"/>
              <a:t> </a:t>
            </a:r>
            <a:r>
              <a:rPr spc="-5" dirty="0"/>
              <a:t>correlated</a:t>
            </a:r>
            <a:r>
              <a:rPr spc="-10" dirty="0"/>
              <a:t> </a:t>
            </a:r>
            <a:r>
              <a:rPr spc="-5" dirty="0"/>
              <a:t>variables</a:t>
            </a:r>
          </a:p>
          <a:p>
            <a:pPr marL="241300" marR="165100" indent="-229235">
              <a:lnSpc>
                <a:spcPts val="1970"/>
              </a:lnSpc>
              <a:spcBef>
                <a:spcPts val="95"/>
              </a:spcBef>
              <a:buSzPct val="106666"/>
              <a:buAutoNum type="arabicParenR" startAt="7"/>
              <a:tabLst>
                <a:tab pos="382270" algn="l"/>
              </a:tabLst>
            </a:pPr>
            <a:r>
              <a:rPr spc="-5" dirty="0"/>
              <a:t>Plot </a:t>
            </a:r>
            <a:r>
              <a:rPr dirty="0"/>
              <a:t>some swarm and catplots </a:t>
            </a:r>
            <a:r>
              <a:rPr spc="-10" dirty="0"/>
              <a:t>for </a:t>
            </a:r>
            <a:r>
              <a:rPr spc="-5" dirty="0"/>
              <a:t>check </a:t>
            </a:r>
            <a:r>
              <a:rPr spc="5" dirty="0"/>
              <a:t>the </a:t>
            </a:r>
            <a:r>
              <a:rPr spc="-5" dirty="0"/>
              <a:t>datapoints between </a:t>
            </a:r>
            <a:r>
              <a:rPr spc="-325" dirty="0"/>
              <a:t> </a:t>
            </a:r>
            <a:r>
              <a:rPr spc="5" dirty="0"/>
              <a:t>the</a:t>
            </a:r>
            <a:r>
              <a:rPr spc="-25" dirty="0"/>
              <a:t> </a:t>
            </a:r>
            <a:r>
              <a:rPr spc="-5" dirty="0"/>
              <a:t>labels</a:t>
            </a:r>
            <a:r>
              <a:rPr dirty="0"/>
              <a:t> and</a:t>
            </a:r>
            <a:r>
              <a:rPr spc="-10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-5" dirty="0"/>
              <a:t>variables</a:t>
            </a:r>
          </a:p>
          <a:p>
            <a:pPr marL="241300" marR="113664" indent="-229235">
              <a:lnSpc>
                <a:spcPts val="1989"/>
              </a:lnSpc>
              <a:spcBef>
                <a:spcPts val="75"/>
              </a:spcBef>
              <a:buSzPct val="106666"/>
              <a:buAutoNum type="arabicParenR" startAt="7"/>
              <a:tabLst>
                <a:tab pos="382270" algn="l"/>
              </a:tabLst>
            </a:pPr>
            <a:r>
              <a:rPr spc="5" dirty="0"/>
              <a:t>Now</a:t>
            </a:r>
            <a:r>
              <a:rPr spc="-10" dirty="0"/>
              <a:t> </a:t>
            </a:r>
            <a:r>
              <a:rPr spc="5" dirty="0"/>
              <a:t>we</a:t>
            </a:r>
            <a:r>
              <a:rPr spc="-15" dirty="0"/>
              <a:t> </a:t>
            </a:r>
            <a:r>
              <a:rPr spc="5" dirty="0"/>
              <a:t>are</a:t>
            </a:r>
            <a:r>
              <a:rPr spc="-50" dirty="0"/>
              <a:t> </a:t>
            </a:r>
            <a:r>
              <a:rPr dirty="0"/>
              <a:t>going </a:t>
            </a:r>
            <a:r>
              <a:rPr spc="5" dirty="0"/>
              <a:t>to</a:t>
            </a:r>
            <a:r>
              <a:rPr spc="-40" dirty="0"/>
              <a:t> </a:t>
            </a:r>
            <a:r>
              <a:rPr spc="-5" dirty="0"/>
              <a:t>check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-5" dirty="0"/>
              <a:t>skewness</a:t>
            </a:r>
            <a:r>
              <a:rPr spc="20" dirty="0"/>
              <a:t> </a:t>
            </a:r>
            <a:r>
              <a:rPr spc="-5" dirty="0"/>
              <a:t>for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-5" dirty="0"/>
              <a:t>continuous </a:t>
            </a:r>
            <a:r>
              <a:rPr dirty="0"/>
              <a:t>data </a:t>
            </a:r>
            <a:r>
              <a:rPr spc="-325" dirty="0"/>
              <a:t> </a:t>
            </a:r>
            <a:r>
              <a:rPr spc="-5" dirty="0"/>
              <a:t>columns </a:t>
            </a:r>
            <a:r>
              <a:rPr spc="-10" dirty="0"/>
              <a:t>by</a:t>
            </a:r>
            <a:r>
              <a:rPr spc="5" dirty="0"/>
              <a:t> the</a:t>
            </a:r>
            <a:r>
              <a:rPr spc="-20" dirty="0"/>
              <a:t> </a:t>
            </a:r>
            <a:r>
              <a:rPr spc="-5" dirty="0"/>
              <a:t>help</a:t>
            </a:r>
            <a:r>
              <a:rPr spc="-10" dirty="0"/>
              <a:t> </a:t>
            </a:r>
            <a:r>
              <a:rPr dirty="0"/>
              <a:t>of</a:t>
            </a:r>
            <a:r>
              <a:rPr spc="325" dirty="0"/>
              <a:t> </a:t>
            </a:r>
            <a:r>
              <a:rPr spc="-5" dirty="0"/>
              <a:t>Distribution</a:t>
            </a:r>
            <a:r>
              <a:rPr spc="-10" dirty="0"/>
              <a:t> </a:t>
            </a:r>
            <a:r>
              <a:rPr spc="-5" dirty="0"/>
              <a:t>plots</a:t>
            </a:r>
          </a:p>
          <a:p>
            <a:pPr marL="241300" marR="89535" indent="-229235">
              <a:lnSpc>
                <a:spcPts val="1970"/>
              </a:lnSpc>
              <a:spcBef>
                <a:spcPts val="95"/>
              </a:spcBef>
              <a:buSzPct val="106666"/>
              <a:buAutoNum type="arabicParenR" startAt="7"/>
              <a:tabLst>
                <a:tab pos="382270" algn="l"/>
              </a:tabLst>
            </a:pPr>
            <a:r>
              <a:rPr spc="5" dirty="0"/>
              <a:t>Now we </a:t>
            </a:r>
            <a:r>
              <a:rPr spc="-5" dirty="0"/>
              <a:t>remove </a:t>
            </a:r>
            <a:r>
              <a:rPr spc="5" dirty="0"/>
              <a:t>the </a:t>
            </a:r>
            <a:r>
              <a:rPr spc="-5" dirty="0"/>
              <a:t>skewness from </a:t>
            </a:r>
            <a:r>
              <a:rPr spc="5" dirty="0"/>
              <a:t>the </a:t>
            </a:r>
            <a:r>
              <a:rPr spc="-5" dirty="0"/>
              <a:t>columns which </a:t>
            </a:r>
            <a:r>
              <a:rPr spc="5" dirty="0"/>
              <a:t>are </a:t>
            </a:r>
            <a:r>
              <a:rPr dirty="0"/>
              <a:t>not </a:t>
            </a:r>
            <a:r>
              <a:rPr spc="-5" dirty="0"/>
              <a:t>in </a:t>
            </a:r>
            <a:r>
              <a:rPr spc="-325" dirty="0"/>
              <a:t> </a:t>
            </a:r>
            <a:r>
              <a:rPr spc="5" dirty="0"/>
              <a:t>the</a:t>
            </a:r>
            <a:r>
              <a:rPr spc="-25" dirty="0"/>
              <a:t> </a:t>
            </a:r>
            <a:r>
              <a:rPr dirty="0"/>
              <a:t>range</a:t>
            </a:r>
            <a:r>
              <a:rPr spc="-15" dirty="0"/>
              <a:t> </a:t>
            </a:r>
            <a:r>
              <a:rPr spc="-10" dirty="0"/>
              <a:t>by</a:t>
            </a:r>
            <a:r>
              <a:rPr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dirty="0"/>
              <a:t>means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Log</a:t>
            </a:r>
            <a:r>
              <a:rPr spc="-25" dirty="0"/>
              <a:t> </a:t>
            </a:r>
            <a:r>
              <a:rPr dirty="0"/>
              <a:t>,cbrt,sqrt</a:t>
            </a:r>
            <a:r>
              <a:rPr spc="-40" dirty="0"/>
              <a:t> </a:t>
            </a:r>
            <a:r>
              <a:rPr dirty="0"/>
              <a:t>transformation</a:t>
            </a:r>
          </a:p>
          <a:p>
            <a:pPr marL="241300" marR="151130" indent="-229235">
              <a:lnSpc>
                <a:spcPts val="1970"/>
              </a:lnSpc>
              <a:spcBef>
                <a:spcPts val="120"/>
              </a:spcBef>
              <a:buSzPct val="106666"/>
              <a:buAutoNum type="arabicParenR" startAt="7"/>
              <a:tabLst>
                <a:tab pos="382270" algn="l"/>
              </a:tabLst>
            </a:pPr>
            <a:r>
              <a:rPr spc="-5" dirty="0"/>
              <a:t>Again </a:t>
            </a:r>
            <a:r>
              <a:rPr dirty="0"/>
              <a:t>see </a:t>
            </a:r>
            <a:r>
              <a:rPr spc="5" dirty="0"/>
              <a:t>the </a:t>
            </a:r>
            <a:r>
              <a:rPr spc="-5" dirty="0"/>
              <a:t>distribution </a:t>
            </a:r>
            <a:r>
              <a:rPr dirty="0"/>
              <a:t>of </a:t>
            </a:r>
            <a:r>
              <a:rPr spc="5" dirty="0"/>
              <a:t>the </a:t>
            </a:r>
            <a:r>
              <a:rPr dirty="0"/>
              <a:t>data </a:t>
            </a:r>
            <a:r>
              <a:rPr spc="-10" dirty="0"/>
              <a:t>by </a:t>
            </a:r>
            <a:r>
              <a:rPr spc="-5" dirty="0"/>
              <a:t>plotting </a:t>
            </a:r>
            <a:r>
              <a:rPr spc="5" dirty="0"/>
              <a:t>the </a:t>
            </a:r>
            <a:r>
              <a:rPr spc="-5" dirty="0"/>
              <a:t>distribution </a:t>
            </a:r>
            <a:r>
              <a:rPr spc="-325" dirty="0"/>
              <a:t> </a:t>
            </a:r>
            <a:r>
              <a:rPr spc="-5" dirty="0"/>
              <a:t>plot</a:t>
            </a:r>
            <a:r>
              <a:rPr spc="-10" dirty="0"/>
              <a:t> </a:t>
            </a:r>
            <a:r>
              <a:rPr spc="-5" dirty="0"/>
              <a:t>after removing</a:t>
            </a:r>
            <a:r>
              <a:rPr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-5" dirty="0"/>
              <a:t>skewness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676" y="1959991"/>
            <a:ext cx="44481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steps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followed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cleaning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EDA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data:-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396" y="2319654"/>
            <a:ext cx="1278255" cy="25590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alibri"/>
                <a:cs typeface="Calibri"/>
              </a:rPr>
              <a:t>1)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First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9080" y="2332354"/>
            <a:ext cx="1076325" cy="2470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alibri"/>
                <a:cs typeface="Calibri"/>
              </a:rPr>
              <a:t>Drop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function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5378" y="2319654"/>
            <a:ext cx="266954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latin typeface="Calibri"/>
                <a:cs typeface="Calibri"/>
              </a:rPr>
              <a:t>for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delete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some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columns</a:t>
            </a:r>
            <a:r>
              <a:rPr sz="1500" dirty="0">
                <a:latin typeface="Calibri"/>
                <a:cs typeface="Calibri"/>
              </a:rPr>
              <a:t> from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882445"/>
            <a:ext cx="5547360" cy="23094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1300" marR="5080" indent="-229235">
              <a:lnSpc>
                <a:spcPct val="107700"/>
              </a:lnSpc>
              <a:spcBef>
                <a:spcPts val="15"/>
              </a:spcBef>
              <a:buSzPct val="106666"/>
              <a:buAutoNum type="arabicParenR" startAt="14"/>
              <a:tabLst>
                <a:tab pos="382270" algn="l"/>
              </a:tabLst>
            </a:pPr>
            <a:r>
              <a:rPr sz="1500" spc="-5" dirty="0">
                <a:latin typeface="Calibri"/>
                <a:cs typeface="Calibri"/>
              </a:rPr>
              <a:t>As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removed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skewness </a:t>
            </a:r>
            <a:r>
              <a:rPr sz="1500" dirty="0">
                <a:latin typeface="Calibri"/>
                <a:cs typeface="Calibri"/>
              </a:rPr>
              <a:t>from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continuous </a:t>
            </a:r>
            <a:r>
              <a:rPr sz="1500" dirty="0">
                <a:latin typeface="Calibri"/>
                <a:cs typeface="Calibri"/>
              </a:rPr>
              <a:t>data </a:t>
            </a:r>
            <a:r>
              <a:rPr sz="1500" spc="5" dirty="0">
                <a:latin typeface="Calibri"/>
                <a:cs typeface="Calibri"/>
              </a:rPr>
              <a:t>so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now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easily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conact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dataframes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again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new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95"/>
              </a:spcBef>
            </a:pPr>
            <a:r>
              <a:rPr sz="1500" spc="-5" dirty="0">
                <a:latin typeface="Calibri"/>
                <a:cs typeface="Calibri"/>
              </a:rPr>
              <a:t>dataframe(datas)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241300" marR="93345" indent="-229235">
              <a:lnSpc>
                <a:spcPct val="109000"/>
              </a:lnSpc>
              <a:buSzPct val="106666"/>
              <a:buAutoNum type="arabicParenR" startAt="15"/>
              <a:tabLst>
                <a:tab pos="382270" algn="l"/>
              </a:tabLst>
            </a:pPr>
            <a:r>
              <a:rPr sz="1500" spc="5" dirty="0">
                <a:latin typeface="Calibri"/>
                <a:cs typeface="Calibri"/>
              </a:rPr>
              <a:t>Now </a:t>
            </a:r>
            <a:r>
              <a:rPr sz="1500" dirty="0">
                <a:latin typeface="Calibri"/>
                <a:cs typeface="Calibri"/>
              </a:rPr>
              <a:t>our </a:t>
            </a:r>
            <a:r>
              <a:rPr sz="1500" spc="-10" dirty="0">
                <a:latin typeface="Calibri"/>
                <a:cs typeface="Calibri"/>
              </a:rPr>
              <a:t>new </a:t>
            </a:r>
            <a:r>
              <a:rPr sz="1500" dirty="0">
                <a:latin typeface="Calibri"/>
                <a:cs typeface="Calibri"/>
              </a:rPr>
              <a:t>dataframe </a:t>
            </a:r>
            <a:r>
              <a:rPr sz="1500" spc="-5" dirty="0">
                <a:latin typeface="Calibri"/>
                <a:cs typeface="Calibri"/>
              </a:rPr>
              <a:t>is </a:t>
            </a:r>
            <a:r>
              <a:rPr sz="1500" dirty="0">
                <a:latin typeface="Calibri"/>
                <a:cs typeface="Calibri"/>
              </a:rPr>
              <a:t>skewed </a:t>
            </a:r>
            <a:r>
              <a:rPr sz="1500" spc="-10" dirty="0">
                <a:latin typeface="Calibri"/>
                <a:cs typeface="Calibri"/>
              </a:rPr>
              <a:t>free </a:t>
            </a:r>
            <a:r>
              <a:rPr sz="1500" spc="-5" dirty="0">
                <a:latin typeface="Calibri"/>
                <a:cs typeface="Calibri"/>
              </a:rPr>
              <a:t>,null </a:t>
            </a:r>
            <a:r>
              <a:rPr sz="1500" dirty="0">
                <a:latin typeface="Calibri"/>
                <a:cs typeface="Calibri"/>
              </a:rPr>
              <a:t>free,standardise 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ready </a:t>
            </a:r>
            <a:r>
              <a:rPr sz="1500" spc="-5" dirty="0">
                <a:latin typeface="Calibri"/>
                <a:cs typeface="Calibri"/>
              </a:rPr>
              <a:t>for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model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building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arenR" startAt="15"/>
            </a:pPr>
            <a:endParaRPr sz="1600">
              <a:latin typeface="Calibri"/>
              <a:cs typeface="Calibri"/>
            </a:endParaRPr>
          </a:p>
          <a:p>
            <a:pPr marL="241300" marR="13335" indent="-229235">
              <a:lnSpc>
                <a:spcPct val="109000"/>
              </a:lnSpc>
              <a:buSzPct val="106666"/>
              <a:buAutoNum type="arabicParenR" startAt="15"/>
              <a:tabLst>
                <a:tab pos="382270" algn="l"/>
              </a:tabLst>
            </a:pPr>
            <a:r>
              <a:rPr sz="1500" dirty="0">
                <a:latin typeface="Calibri"/>
                <a:cs typeface="Calibri"/>
              </a:rPr>
              <a:t>Seprate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output variable </a:t>
            </a:r>
            <a:r>
              <a:rPr sz="1500" dirty="0">
                <a:latin typeface="Calibri"/>
                <a:cs typeface="Calibri"/>
              </a:rPr>
              <a:t>from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dataframe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train </a:t>
            </a:r>
            <a:r>
              <a:rPr sz="1500" spc="5" dirty="0">
                <a:latin typeface="Calibri"/>
                <a:cs typeface="Calibri"/>
              </a:rPr>
              <a:t>the data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precition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1286" y="4188713"/>
            <a:ext cx="39547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</a:t>
            </a:r>
            <a:r>
              <a:rPr sz="2400" b="1" u="heavy" spc="-1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used</a:t>
            </a:r>
            <a:r>
              <a:rPr sz="2400" b="1" u="heavy" spc="-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400" b="1" u="heavy" spc="-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this</a:t>
            </a:r>
            <a:r>
              <a:rPr sz="2400" b="1" u="heavy" spc="-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project:-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68" y="5560821"/>
            <a:ext cx="4257040" cy="24403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20090" indent="-68707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720090" algn="l"/>
                <a:tab pos="720725" algn="l"/>
              </a:tabLst>
            </a:pP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728980" indent="-71691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28980" algn="l"/>
                <a:tab pos="729615" algn="l"/>
              </a:tabLst>
            </a:pPr>
            <a:r>
              <a:rPr sz="2400" spc="-5" dirty="0">
                <a:latin typeface="Calibri"/>
                <a:cs typeface="Calibri"/>
              </a:rPr>
              <a:t>Lasso</a:t>
            </a:r>
            <a:endParaRPr sz="2400">
              <a:latin typeface="Calibri"/>
              <a:cs typeface="Calibri"/>
            </a:endParaRPr>
          </a:p>
          <a:p>
            <a:pPr marL="750570" indent="-71755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50570" algn="l"/>
                <a:tab pos="751205" algn="l"/>
              </a:tabLst>
            </a:pPr>
            <a:r>
              <a:rPr sz="2400" spc="-5" dirty="0">
                <a:latin typeface="Calibri"/>
                <a:cs typeface="Calibri"/>
              </a:rPr>
              <a:t>Random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forest Regressor</a:t>
            </a:r>
            <a:endParaRPr sz="2400">
              <a:latin typeface="Calibri"/>
              <a:cs typeface="Calibri"/>
            </a:endParaRPr>
          </a:p>
          <a:p>
            <a:pPr marL="789940" indent="-75692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89940" algn="l"/>
                <a:tab pos="790575" algn="l"/>
              </a:tabLst>
            </a:pPr>
            <a:r>
              <a:rPr sz="2400" spc="-5" dirty="0">
                <a:latin typeface="Calibri"/>
                <a:cs typeface="Calibri"/>
              </a:rPr>
              <a:t>Adaboost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Regressor</a:t>
            </a:r>
            <a:endParaRPr sz="2400">
              <a:latin typeface="Calibri"/>
              <a:cs typeface="Calibri"/>
            </a:endParaRPr>
          </a:p>
          <a:p>
            <a:pPr marL="720090" indent="-68707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720090" algn="l"/>
                <a:tab pos="720725" algn="l"/>
              </a:tabLst>
            </a:pP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boosting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760708"/>
            <a:ext cx="5042865" cy="411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latin typeface="Calibri"/>
                <a:cs typeface="Calibri"/>
              </a:rPr>
              <a:t>BEST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Algo.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these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why?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959990"/>
            <a:ext cx="5676900" cy="29806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02235">
              <a:lnSpc>
                <a:spcPct val="96000"/>
              </a:lnSpc>
              <a:spcBef>
                <a:spcPts val="185"/>
              </a:spcBef>
              <a:tabLst>
                <a:tab pos="459867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Gradient boosting </a:t>
            </a:r>
            <a:r>
              <a:rPr sz="1800" b="1" spc="-10" dirty="0">
                <a:latin typeface="Times New Roman"/>
                <a:cs typeface="Times New Roman"/>
              </a:rPr>
              <a:t>Regressor </a:t>
            </a:r>
            <a:r>
              <a:rPr sz="1800" b="1" dirty="0">
                <a:latin typeface="Times New Roman"/>
                <a:cs typeface="Times New Roman"/>
              </a:rPr>
              <a:t>is </a:t>
            </a:r>
            <a:r>
              <a:rPr sz="1800" b="1" spc="-10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best </a:t>
            </a:r>
            <a:r>
              <a:rPr sz="1800" b="1" dirty="0">
                <a:latin typeface="Times New Roman"/>
                <a:cs typeface="Times New Roman"/>
              </a:rPr>
              <a:t>algo </a:t>
            </a:r>
            <a:r>
              <a:rPr sz="1800" b="1" spc="-5" dirty="0">
                <a:latin typeface="Times New Roman"/>
                <a:cs typeface="Times New Roman"/>
              </a:rPr>
              <a:t>from all </a:t>
            </a:r>
            <a:r>
              <a:rPr sz="1800" b="1" spc="-1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these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algo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which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used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in</a:t>
            </a:r>
            <a:r>
              <a:rPr sz="1800" b="1" spc="-5" dirty="0">
                <a:latin typeface="Times New Roman"/>
                <a:cs typeface="Times New Roman"/>
              </a:rPr>
              <a:t> this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dirty="0">
                <a:latin typeface="Times New Roman"/>
                <a:cs typeface="Times New Roman"/>
              </a:rPr>
              <a:t> to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predict	</a:t>
            </a:r>
            <a:r>
              <a:rPr sz="1800" dirty="0">
                <a:latin typeface="Arial MT"/>
                <a:cs typeface="Arial MT"/>
              </a:rPr>
              <a:t>because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cross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 a</a:t>
            </a:r>
            <a:r>
              <a:rPr sz="1800" spc="10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c</a:t>
            </a:r>
            <a:r>
              <a:rPr sz="1800" spc="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sc</a:t>
            </a:r>
            <a:r>
              <a:rPr sz="1800" spc="5" dirty="0">
                <a:latin typeface="Arial MT"/>
                <a:cs typeface="Arial MT"/>
              </a:rPr>
              <a:t>o</a:t>
            </a:r>
            <a:r>
              <a:rPr sz="1800" spc="-25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</a:t>
            </a:r>
            <a:r>
              <a:rPr sz="1800" spc="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</a:t>
            </a:r>
            <a:r>
              <a:rPr sz="1800" spc="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20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BDT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alg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SO</a:t>
            </a:r>
          </a:p>
          <a:p>
            <a:pPr marL="12700" marR="5080">
              <a:lnSpc>
                <a:spcPts val="2039"/>
              </a:lnSpc>
              <a:spcBef>
                <a:spcPts val="70"/>
              </a:spcBef>
            </a:pPr>
            <a:r>
              <a:rPr sz="1800" spc="-5" dirty="0">
                <a:latin typeface="Arial MT"/>
                <a:cs typeface="Arial MT"/>
              </a:rPr>
              <a:t>GIVE BETTER </a:t>
            </a:r>
            <a:r>
              <a:rPr sz="1800" spc="-5" dirty="0">
                <a:solidFill>
                  <a:srgbClr val="FFC000"/>
                </a:solidFill>
                <a:latin typeface="Arial MT"/>
                <a:cs typeface="Arial MT"/>
              </a:rPr>
              <a:t>ACCURACY(approx. </a:t>
            </a:r>
            <a:r>
              <a:rPr sz="1800" dirty="0">
                <a:solidFill>
                  <a:srgbClr val="FFC000"/>
                </a:solidFill>
                <a:latin typeface="Arial MT"/>
                <a:cs typeface="Arial MT"/>
              </a:rPr>
              <a:t>90</a:t>
            </a:r>
            <a:r>
              <a:rPr sz="1800" dirty="0">
                <a:latin typeface="Arial MT"/>
                <a:cs typeface="Arial MT"/>
              </a:rPr>
              <a:t>%)that’s </a:t>
            </a:r>
            <a:r>
              <a:rPr sz="1800" spc="-10" dirty="0">
                <a:latin typeface="Arial MT"/>
                <a:cs typeface="Arial MT"/>
              </a:rPr>
              <a:t>why </a:t>
            </a:r>
            <a:r>
              <a:rPr sz="1800" spc="-15" dirty="0">
                <a:latin typeface="Arial MT"/>
                <a:cs typeface="Arial MT"/>
              </a:rPr>
              <a:t>we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Algo.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469900" marR="283210" indent="-229235">
              <a:lnSpc>
                <a:spcPts val="2060"/>
              </a:lnSpc>
              <a:spcBef>
                <a:spcPts val="1335"/>
              </a:spcBef>
              <a:buSzPct val="108333"/>
              <a:buFont typeface="Symbol"/>
              <a:buChar char=""/>
              <a:tabLst>
                <a:tab pos="470534" algn="l"/>
              </a:tabLst>
            </a:pPr>
            <a:r>
              <a:rPr sz="1800" b="1" dirty="0">
                <a:latin typeface="Arial"/>
                <a:cs typeface="Arial"/>
              </a:rPr>
              <a:t>Lets </a:t>
            </a:r>
            <a:r>
              <a:rPr sz="1800" b="1" spc="-10" dirty="0">
                <a:latin typeface="Arial"/>
                <a:cs typeface="Arial"/>
              </a:rPr>
              <a:t>hypertune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 algo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with</a:t>
            </a:r>
            <a:r>
              <a:rPr sz="1800" b="1" dirty="0">
                <a:latin typeface="Arial"/>
                <a:cs typeface="Arial"/>
              </a:rPr>
              <a:t> the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help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" dirty="0">
                <a:latin typeface="Arial"/>
                <a:cs typeface="Arial"/>
              </a:rPr>
              <a:t> Grid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searchCV</a:t>
            </a:r>
            <a:endParaRPr sz="1800" dirty="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795"/>
              </a:spcBef>
              <a:buSzPct val="108333"/>
              <a:buFont typeface="Symbol"/>
              <a:buChar char=""/>
              <a:tabLst>
                <a:tab pos="470534" algn="l"/>
              </a:tabLst>
            </a:pPr>
            <a:r>
              <a:rPr sz="1800" b="1" spc="-5" dirty="0">
                <a:latin typeface="Arial"/>
                <a:cs typeface="Arial"/>
              </a:rPr>
              <a:t>Save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model</a:t>
            </a:r>
            <a:r>
              <a:rPr sz="1800" b="1" dirty="0">
                <a:latin typeface="Arial"/>
                <a:cs typeface="Arial"/>
              </a:rPr>
              <a:t> for</a:t>
            </a:r>
            <a:r>
              <a:rPr sz="1800" b="1" spc="-5" dirty="0">
                <a:latin typeface="Arial"/>
                <a:cs typeface="Arial"/>
              </a:rPr>
              <a:t> later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predictions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018021"/>
            <a:ext cx="5515610" cy="8242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  <a:tabLst>
                <a:tab pos="813435" algn="l"/>
              </a:tabLst>
            </a:pPr>
            <a:r>
              <a:rPr sz="1800" b="1" dirty="0">
                <a:latin typeface="Arial"/>
                <a:cs typeface="Arial"/>
              </a:rPr>
              <a:t>#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Now	</a:t>
            </a:r>
            <a:r>
              <a:rPr sz="1800" b="1" spc="15" dirty="0">
                <a:latin typeface="Arial"/>
                <a:cs typeface="Arial"/>
              </a:rPr>
              <a:t>my </a:t>
            </a:r>
            <a:r>
              <a:rPr sz="1800" b="1" dirty="0">
                <a:latin typeface="Arial"/>
                <a:cs typeface="Arial"/>
              </a:rPr>
              <a:t>model is ready to predict </a:t>
            </a:r>
            <a:r>
              <a:rPr sz="1800" b="1" spc="-10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dataset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which were </a:t>
            </a:r>
            <a:r>
              <a:rPr sz="1800" b="1" spc="-5" dirty="0">
                <a:latin typeface="Arial"/>
                <a:cs typeface="Arial"/>
              </a:rPr>
              <a:t>provided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this </a:t>
            </a:r>
            <a:r>
              <a:rPr sz="1800" b="1" dirty="0">
                <a:latin typeface="Arial"/>
                <a:cs typeface="Arial"/>
              </a:rPr>
              <a:t>project(df – </a:t>
            </a:r>
            <a:r>
              <a:rPr sz="1800" b="1" spc="-5" dirty="0">
                <a:latin typeface="Arial"/>
                <a:cs typeface="Arial"/>
              </a:rPr>
              <a:t>Dataframe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which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going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be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tested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with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model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398" y="2714959"/>
            <a:ext cx="3400425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CON</a:t>
            </a:r>
            <a:r>
              <a:rPr spc="-15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L</a:t>
            </a:r>
            <a:r>
              <a:rPr spc="-25" dirty="0">
                <a:solidFill>
                  <a:srgbClr val="FF0000"/>
                </a:solidFill>
              </a:rPr>
              <a:t>U</a:t>
            </a:r>
            <a:r>
              <a:rPr dirty="0">
                <a:solidFill>
                  <a:srgbClr val="FF0000"/>
                </a:solidFill>
              </a:rPr>
              <a:t>SI</a:t>
            </a:r>
            <a:r>
              <a:rPr spc="10" dirty="0">
                <a:solidFill>
                  <a:srgbClr val="FF0000"/>
                </a:solidFill>
              </a:rPr>
              <a:t>O</a:t>
            </a:r>
            <a:r>
              <a:rPr spc="-5" dirty="0">
                <a:solidFill>
                  <a:srgbClr val="FF0000"/>
                </a:solidFill>
              </a:rPr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4271009"/>
            <a:ext cx="5721985" cy="335470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452120">
              <a:lnSpc>
                <a:spcPts val="2060"/>
              </a:lnSpc>
              <a:spcBef>
                <a:spcPts val="250"/>
              </a:spcBef>
            </a:pPr>
            <a:r>
              <a:rPr sz="1800" spc="-2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D</a:t>
            </a:r>
            <a:r>
              <a:rPr sz="1800" spc="-125" dirty="0">
                <a:latin typeface="Arial MT"/>
                <a:cs typeface="Arial MT"/>
              </a:rPr>
              <a:t>A</a:t>
            </a:r>
            <a:r>
              <a:rPr sz="1800" spc="-14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AFR</a:t>
            </a:r>
            <a:r>
              <a:rPr sz="1800" spc="20" dirty="0">
                <a:latin typeface="Arial MT"/>
                <a:cs typeface="Arial MT"/>
              </a:rPr>
              <a:t>A</a:t>
            </a:r>
            <a:r>
              <a:rPr sz="1800" spc="-40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E </a:t>
            </a: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10" dirty="0">
                <a:latin typeface="Arial MT"/>
                <a:cs typeface="Arial MT"/>
              </a:rPr>
              <a:t>O</a:t>
            </a:r>
            <a:r>
              <a:rPr sz="1800" spc="15" dirty="0">
                <a:latin typeface="Arial MT"/>
                <a:cs typeface="Arial MT"/>
              </a:rPr>
              <a:t>N</a:t>
            </a:r>
            <a:r>
              <a:rPr sz="1800" spc="-16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AI</a:t>
            </a:r>
            <a:r>
              <a:rPr sz="1800" spc="2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D</a:t>
            </a:r>
            <a:r>
              <a:rPr sz="1800" spc="-125" dirty="0">
                <a:latin typeface="Arial MT"/>
                <a:cs typeface="Arial MT"/>
              </a:rPr>
              <a:t>A</a:t>
            </a:r>
            <a:r>
              <a:rPr sz="1800" spc="-16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7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HICH  </a:t>
            </a:r>
            <a:r>
              <a:rPr sz="1800" spc="-30" dirty="0">
                <a:latin typeface="Arial MT"/>
                <a:cs typeface="Arial MT"/>
              </a:rPr>
              <a:t>RELATED </a:t>
            </a:r>
            <a:r>
              <a:rPr sz="1800" spc="-1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PROPERTY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THAT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WE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060"/>
              </a:lnSpc>
              <a:spcBef>
                <a:spcPts val="35"/>
              </a:spcBef>
            </a:pPr>
            <a:r>
              <a:rPr sz="1800" spc="-5" dirty="0">
                <a:latin typeface="Arial MT"/>
                <a:cs typeface="Arial MT"/>
              </a:rPr>
              <a:t>PREDICT</a:t>
            </a:r>
            <a:r>
              <a:rPr sz="1800" spc="4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THAT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PROPERTY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HELP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INDEPENDENT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VARIABLES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KEYFINDING:-</a:t>
            </a:r>
            <a:endParaRPr sz="1800">
              <a:latin typeface="Arial"/>
              <a:cs typeface="Arial"/>
            </a:endParaRPr>
          </a:p>
          <a:p>
            <a:pPr marL="12700" marR="35560">
              <a:lnSpc>
                <a:spcPct val="95900"/>
              </a:lnSpc>
              <a:spcBef>
                <a:spcPts val="690"/>
              </a:spcBef>
            </a:pPr>
            <a:r>
              <a:rPr sz="1800" spc="25" dirty="0">
                <a:latin typeface="Arial MT"/>
                <a:cs typeface="Arial MT"/>
              </a:rPr>
              <a:t>WE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DON’T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CHECK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OUTLIERS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DATASET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BECAUSE </a:t>
            </a:r>
            <a:r>
              <a:rPr sz="1800" spc="-10" dirty="0">
                <a:latin typeface="Arial MT"/>
                <a:cs typeface="Arial MT"/>
              </a:rPr>
              <a:t>SOME </a:t>
            </a:r>
            <a:r>
              <a:rPr sz="1800" spc="-5" dirty="0">
                <a:latin typeface="Arial MT"/>
                <a:cs typeface="Arial MT"/>
              </a:rPr>
              <a:t>POINTS </a:t>
            </a:r>
            <a:r>
              <a:rPr sz="1800" spc="-10" dirty="0">
                <a:latin typeface="Arial MT"/>
                <a:cs typeface="Arial MT"/>
              </a:rPr>
              <a:t>MIGHT </a:t>
            </a:r>
            <a:r>
              <a:rPr sz="1800" dirty="0">
                <a:latin typeface="Arial MT"/>
                <a:cs typeface="Arial MT"/>
              </a:rPr>
              <a:t>BE AN </a:t>
            </a:r>
            <a:r>
              <a:rPr sz="1800" spc="-5" dirty="0">
                <a:latin typeface="Arial MT"/>
                <a:cs typeface="Arial MT"/>
              </a:rPr>
              <a:t>OUTLIERS </a:t>
            </a:r>
            <a:r>
              <a:rPr sz="1800" dirty="0">
                <a:latin typeface="Arial MT"/>
                <a:cs typeface="Arial MT"/>
              </a:rPr>
              <a:t> BUT </a:t>
            </a:r>
            <a:r>
              <a:rPr sz="1800" spc="35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CANT </a:t>
            </a:r>
            <a:r>
              <a:rPr sz="1800" spc="-50" dirty="0">
                <a:latin typeface="Arial MT"/>
                <a:cs typeface="Arial MT"/>
              </a:rPr>
              <a:t>SAY </a:t>
            </a:r>
            <a:r>
              <a:rPr sz="1800" dirty="0">
                <a:latin typeface="Arial MT"/>
                <a:cs typeface="Arial MT"/>
              </a:rPr>
              <a:t>BECAUSE IT IS </a:t>
            </a:r>
            <a:r>
              <a:rPr sz="1800" spc="-25" dirty="0">
                <a:latin typeface="Arial MT"/>
                <a:cs typeface="Arial MT"/>
              </a:rPr>
              <a:t>RELATED TO 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REAL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 PROPERTY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THAT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EVERY</a:t>
            </a:r>
            <a:endParaRPr sz="1800">
              <a:latin typeface="Arial MT"/>
              <a:cs typeface="Arial MT"/>
            </a:endParaRPr>
          </a:p>
          <a:p>
            <a:pPr marL="12700" marR="93980" algn="just">
              <a:lnSpc>
                <a:spcPts val="2060"/>
              </a:lnSpc>
              <a:spcBef>
                <a:spcPts val="60"/>
              </a:spcBef>
            </a:pPr>
            <a:r>
              <a:rPr sz="1800" spc="-10" dirty="0">
                <a:latin typeface="Arial MT"/>
                <a:cs typeface="Arial MT"/>
              </a:rPr>
              <a:t>PROPERTY </a:t>
            </a:r>
            <a:r>
              <a:rPr sz="1800" spc="-55" dirty="0">
                <a:latin typeface="Arial MT"/>
                <a:cs typeface="Arial MT"/>
              </a:rPr>
              <a:t>MAY </a:t>
            </a:r>
            <a:r>
              <a:rPr sz="1800" spc="-45" dirty="0">
                <a:latin typeface="Arial MT"/>
                <a:cs typeface="Arial MT"/>
              </a:rPr>
              <a:t>VARY </a:t>
            </a:r>
            <a:r>
              <a:rPr sz="1800" spc="-5" dirty="0">
                <a:latin typeface="Arial MT"/>
                <a:cs typeface="Arial MT"/>
              </a:rPr>
              <a:t>THEIR </a:t>
            </a:r>
            <a:r>
              <a:rPr sz="1800" dirty="0">
                <a:latin typeface="Arial MT"/>
                <a:cs typeface="Arial MT"/>
              </a:rPr>
              <a:t>AREAS AND </a:t>
            </a:r>
            <a:r>
              <a:rPr sz="1800" spc="-15" dirty="0">
                <a:latin typeface="Arial MT"/>
                <a:cs typeface="Arial MT"/>
              </a:rPr>
              <a:t>TYPE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MATERIALS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ETC </a:t>
            </a:r>
            <a:r>
              <a:rPr sz="1800" spc="-25" dirty="0">
                <a:latin typeface="Arial MT"/>
                <a:cs typeface="Arial MT"/>
              </a:rPr>
              <a:t>THAT’S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DID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REMOVE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OUTLIERS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</TotalTime>
  <Words>806</Words>
  <Application>Microsoft Office PowerPoint</Application>
  <PresentationFormat>Custom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MT</vt:lpstr>
      <vt:lpstr>Calibri</vt:lpstr>
      <vt:lpstr>Century Gothic</vt:lpstr>
      <vt:lpstr>Symbol</vt:lpstr>
      <vt:lpstr>Times New Roman</vt:lpstr>
      <vt:lpstr>Vapor Trail</vt:lpstr>
      <vt:lpstr>Name of the project</vt:lpstr>
      <vt:lpstr>INTRODUCTION</vt:lpstr>
      <vt:lpstr>Motivation for the Problem Undertaken</vt:lpstr>
      <vt:lpstr>Data Preprocessing and EDA</vt:lpstr>
      <vt:lpstr>PowerPoint Presentation</vt:lpstr>
      <vt:lpstr>BEST Algo. From these And why?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project</dc:title>
  <dc:creator>LENOVO</dc:creator>
  <cp:lastModifiedBy>LENOVO</cp:lastModifiedBy>
  <cp:revision>1</cp:revision>
  <dcterms:created xsi:type="dcterms:W3CDTF">2022-08-31T17:39:02Z</dcterms:created>
  <dcterms:modified xsi:type="dcterms:W3CDTF">2022-08-31T17:47:16Z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2022-08-31T00:00:00Z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2022-08-31T00:00:00Z</vt:filetime>
  </property>
</Properties>
</file>