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92" y="-2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363" y="1750055"/>
            <a:ext cx="6423775" cy="3722887"/>
          </a:xfrm>
        </p:spPr>
        <p:txBody>
          <a:bodyPr anchor="b">
            <a:normAutofit/>
          </a:bodyPr>
          <a:lstStyle>
            <a:lvl1pPr algn="ctr">
              <a:defRPr sz="39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363" y="5616511"/>
            <a:ext cx="64237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9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6688245"/>
            <a:ext cx="6425730" cy="1277587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70" y="968803"/>
            <a:ext cx="6425730" cy="526988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3" y="7965831"/>
            <a:ext cx="6424760" cy="1064151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534024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4" y="6556404"/>
            <a:ext cx="6417175" cy="2482631"/>
          </a:xfrm>
        </p:spPr>
        <p:txBody>
          <a:bodyPr anchor="ctr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6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50" y="950525"/>
            <a:ext cx="5765768" cy="466671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442" y="5628976"/>
            <a:ext cx="5424602" cy="665511"/>
          </a:xfrm>
        </p:spPr>
        <p:txBody>
          <a:bodyPr anchor="t">
            <a:normAutofit/>
          </a:bodyPr>
          <a:lstStyle>
            <a:lvl1pPr marL="0" indent="0" algn="r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1" y="6556406"/>
            <a:ext cx="6417176" cy="24735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17529" y="1000653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7082" y="4792190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93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3316456"/>
            <a:ext cx="6418145" cy="3916602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7251422"/>
            <a:ext cx="6417176" cy="1778560"/>
          </a:xfrm>
        </p:spPr>
        <p:txBody>
          <a:bodyPr anchor="t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5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6361" y="950527"/>
            <a:ext cx="6417176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6363" y="3256233"/>
            <a:ext cx="2044665" cy="12837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6363" y="4539976"/>
            <a:ext cx="20446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4898" y="3256232"/>
            <a:ext cx="2044419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54899" y="4539976"/>
            <a:ext cx="2045202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784" y="3256232"/>
            <a:ext cx="2039865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43673" y="4539976"/>
            <a:ext cx="20398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5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66363" y="6220114"/>
            <a:ext cx="2044665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825" y="3262337"/>
            <a:ext cx="182221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66363" y="7118656"/>
            <a:ext cx="2044665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3550" y="6220114"/>
            <a:ext cx="2044682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31826" y="3262337"/>
            <a:ext cx="1816315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52710" y="7118654"/>
            <a:ext cx="2045521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861" y="6220114"/>
            <a:ext cx="2039053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53041" y="3262337"/>
            <a:ext cx="181729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41783" y="7118658"/>
            <a:ext cx="2041754" cy="1911324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1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1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950525"/>
            <a:ext cx="1575918" cy="80794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363" y="950525"/>
            <a:ext cx="4746802" cy="80794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75" y="1024788"/>
            <a:ext cx="6032750" cy="4448157"/>
          </a:xfrm>
        </p:spPr>
        <p:txBody>
          <a:bodyPr anchor="b">
            <a:normAutofit/>
          </a:bodyPr>
          <a:lstStyle>
            <a:lvl1pPr>
              <a:defRPr sz="28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75" y="5616514"/>
            <a:ext cx="6032750" cy="2339180"/>
          </a:xfrm>
        </p:spPr>
        <p:txBody>
          <a:bodyPr/>
          <a:lstStyle>
            <a:lvl1pPr marL="0" indent="0" algn="ctr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363" y="3256233"/>
            <a:ext cx="3164659" cy="5773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6223" y="3256233"/>
            <a:ext cx="3157315" cy="5773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1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499" y="3256233"/>
            <a:ext cx="2975269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362" y="4540924"/>
            <a:ext cx="3165405" cy="4489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5614" y="3256233"/>
            <a:ext cx="2967924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4540924"/>
            <a:ext cx="3158060" cy="4489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3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0" y="950525"/>
            <a:ext cx="2437168" cy="3683282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342" y="950524"/>
            <a:ext cx="3836196" cy="8079458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490" y="4633809"/>
            <a:ext cx="2437168" cy="4396174"/>
          </a:xfrm>
        </p:spPr>
        <p:txBody>
          <a:bodyPr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1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1" y="950525"/>
            <a:ext cx="3444061" cy="3683282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8485" y="1183292"/>
            <a:ext cx="2451845" cy="76139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4633806"/>
            <a:ext cx="3447068" cy="4396176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62" y="3268307"/>
            <a:ext cx="6417176" cy="576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216" y="9173553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363" y="9173553"/>
            <a:ext cx="413578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497" y="9173553"/>
            <a:ext cx="46704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5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755660" rtl="0" eaLnBrk="1" latinLnBrk="0" hangingPunct="1">
        <a:lnSpc>
          <a:spcPct val="90000"/>
        </a:lnSpc>
        <a:spcBef>
          <a:spcPct val="0"/>
        </a:spcBef>
        <a:buNone/>
        <a:defRPr sz="281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120000"/>
        </a:lnSpc>
        <a:spcBef>
          <a:spcPts val="826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012" y="923676"/>
            <a:ext cx="3250565" cy="44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u="heavy" spc="-7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712" y="3508882"/>
            <a:ext cx="4239895" cy="52006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5"/>
              </a:lnSpc>
            </a:pPr>
            <a:r>
              <a:rPr sz="36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RATINGS</a:t>
            </a:r>
            <a:r>
              <a:rPr sz="3600" i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6056756"/>
            <a:ext cx="300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SUBMITTED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8293353"/>
            <a:ext cx="5347335" cy="559435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 marL="1964689">
              <a:lnSpc>
                <a:spcPts val="4150"/>
              </a:lnSpc>
            </a:pPr>
            <a:r>
              <a:rPr sz="3600" b="1" i="1" spc="-5" dirty="0">
                <a:latin typeface="Calibri"/>
                <a:cs typeface="Calibri"/>
              </a:rPr>
              <a:t>SHIVAM</a:t>
            </a:r>
            <a:r>
              <a:rPr sz="3600" b="1" i="1" spc="-90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605" y="914348"/>
            <a:ext cx="3007995" cy="51879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85"/>
              </a:lnSpc>
            </a:pPr>
            <a:r>
              <a:rPr u="none" dirty="0">
                <a:solidFill>
                  <a:srgbClr val="000000"/>
                </a:solidFill>
                <a:latin typeface="Calibri"/>
                <a:cs typeface="Calibri"/>
              </a:rPr>
              <a:t>INTR</a:t>
            </a:r>
            <a:r>
              <a:rPr u="none" spc="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u="none" spc="-5" dirty="0">
                <a:solidFill>
                  <a:srgbClr val="000000"/>
                </a:solidFill>
                <a:latin typeface="Calibri"/>
                <a:cs typeface="Calibri"/>
              </a:rPr>
              <a:t>DUCTI</a:t>
            </a:r>
            <a:r>
              <a:rPr u="none" spc="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006853"/>
            <a:ext cx="5735955" cy="405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 Light"/>
                <a:cs typeface="Calibri Light"/>
              </a:rPr>
              <a:t>Problem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Statement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: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alibri Light"/>
              <a:cs typeface="Calibri Light"/>
            </a:endParaRPr>
          </a:p>
          <a:p>
            <a:pPr marL="12700" marR="5080">
              <a:lnSpc>
                <a:spcPct val="109800"/>
              </a:lnSpc>
            </a:pP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have a </a:t>
            </a:r>
            <a:r>
              <a:rPr sz="1800" spc="-5" dirty="0">
                <a:latin typeface="Calibri"/>
                <a:cs typeface="Calibri"/>
              </a:rPr>
              <a:t>client </a:t>
            </a:r>
            <a:r>
              <a:rPr sz="1800" dirty="0">
                <a:latin typeface="Calibri"/>
                <a:cs typeface="Calibri"/>
              </a:rPr>
              <a:t>who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website </a:t>
            </a:r>
            <a:r>
              <a:rPr sz="180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people write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reviews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technical products. Now </a:t>
            </a:r>
            <a:r>
              <a:rPr sz="1800" dirty="0">
                <a:latin typeface="Calibri"/>
                <a:cs typeface="Calibri"/>
              </a:rPr>
              <a:t>they are</a:t>
            </a:r>
            <a:r>
              <a:rPr sz="1800" spc="-5" dirty="0">
                <a:latin typeface="Calibri"/>
                <a:cs typeface="Calibri"/>
              </a:rPr>
              <a:t> adding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new feature to their website i.e.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reviewer </a:t>
            </a:r>
            <a:r>
              <a:rPr sz="1800" spc="-10" dirty="0">
                <a:latin typeface="Calibri"/>
                <a:cs typeface="Calibri"/>
              </a:rPr>
              <a:t>will </a:t>
            </a:r>
            <a:r>
              <a:rPr sz="1800" spc="-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 </a:t>
            </a:r>
            <a:r>
              <a:rPr sz="1800" spc="-5" dirty="0">
                <a:latin typeface="Calibri"/>
                <a:cs typeface="Calibri"/>
              </a:rPr>
              <a:t>stars(rating) </a:t>
            </a:r>
            <a:r>
              <a:rPr sz="1800" dirty="0">
                <a:latin typeface="Calibri"/>
                <a:cs typeface="Calibri"/>
              </a:rPr>
              <a:t>as well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review. </a:t>
            </a:r>
            <a:r>
              <a:rPr sz="1800" spc="-5" dirty="0">
                <a:latin typeface="Calibri"/>
                <a:cs typeface="Calibri"/>
              </a:rPr>
              <a:t>The rating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out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stars and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only has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-5" dirty="0">
                <a:latin typeface="Calibri"/>
                <a:cs typeface="Calibri"/>
              </a:rPr>
              <a:t>options available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star,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stars,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stars,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 stars,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 </a:t>
            </a:r>
            <a:r>
              <a:rPr sz="1800" spc="-5" dirty="0">
                <a:latin typeface="Calibri"/>
                <a:cs typeface="Calibri"/>
              </a:rPr>
              <a:t>stars. </a:t>
            </a:r>
            <a:r>
              <a:rPr sz="1800" dirty="0">
                <a:latin typeface="Calibri"/>
                <a:cs typeface="Calibri"/>
              </a:rPr>
              <a:t>Now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want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 ratings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32384">
              <a:lnSpc>
                <a:spcPct val="1094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reviews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were </a:t>
            </a:r>
            <a:r>
              <a:rPr sz="1800" spc="-5" dirty="0">
                <a:latin typeface="Calibri"/>
                <a:cs typeface="Calibri"/>
              </a:rPr>
              <a:t>written </a:t>
            </a:r>
            <a:r>
              <a:rPr sz="1800" dirty="0">
                <a:latin typeface="Calibri"/>
                <a:cs typeface="Calibri"/>
              </a:rPr>
              <a:t>in the past and they </a:t>
            </a:r>
            <a:r>
              <a:rPr sz="1800" spc="-5" dirty="0">
                <a:latin typeface="Calibri"/>
                <a:cs typeface="Calibri"/>
              </a:rPr>
              <a:t>don’t 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rating.</a:t>
            </a:r>
            <a:endParaRPr sz="1800">
              <a:latin typeface="Calibri"/>
              <a:cs typeface="Calibri"/>
            </a:endParaRPr>
          </a:p>
          <a:p>
            <a:pPr marL="12700" marR="350520">
              <a:lnSpc>
                <a:spcPct val="109400"/>
              </a:lnSpc>
              <a:spcBef>
                <a:spcPts val="815"/>
              </a:spcBef>
            </a:pPr>
            <a:r>
              <a:rPr sz="1800" spc="-5" dirty="0">
                <a:latin typeface="Calibri"/>
                <a:cs typeface="Calibri"/>
              </a:rPr>
              <a:t>So,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dirty="0">
                <a:latin typeface="Calibri"/>
                <a:cs typeface="Calibri"/>
              </a:rPr>
              <a:t>goal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application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rating by</a:t>
            </a:r>
            <a:r>
              <a:rPr sz="1800" dirty="0">
                <a:latin typeface="Calibri"/>
                <a:cs typeface="Calibri"/>
              </a:rPr>
              <a:t> seeing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review.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157" y="6570344"/>
            <a:ext cx="286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Review</a:t>
            </a:r>
            <a:r>
              <a:rPr sz="2800" u="heavy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800" u="heavy" spc="-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of</a:t>
            </a:r>
            <a:r>
              <a:rPr sz="2800" u="heavy" spc="-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Literature</a:t>
            </a:r>
            <a:endParaRPr sz="2800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51572"/>
            <a:ext cx="538797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topic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about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build </a:t>
            </a:r>
            <a:r>
              <a:rPr sz="1800" dirty="0">
                <a:latin typeface="Calibri"/>
                <a:cs typeface="Calibri"/>
              </a:rPr>
              <a:t>a Model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predict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rating by </a:t>
            </a:r>
            <a:r>
              <a:rPr sz="1800" dirty="0">
                <a:latin typeface="Calibri"/>
                <a:cs typeface="Calibri"/>
              </a:rPr>
              <a:t>seeing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review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the ratings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1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65405">
              <a:lnSpc>
                <a:spcPct val="11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So after </a:t>
            </a:r>
            <a:r>
              <a:rPr sz="1800" spc="-5" dirty="0">
                <a:latin typeface="Calibri"/>
                <a:cs typeface="Calibri"/>
              </a:rPr>
              <a:t>seeing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riview </a:t>
            </a:r>
            <a:r>
              <a:rPr sz="1800" dirty="0">
                <a:latin typeface="Calibri"/>
                <a:cs typeface="Calibri"/>
              </a:rPr>
              <a:t>the model react </a:t>
            </a:r>
            <a:r>
              <a:rPr sz="1800" spc="-5" dirty="0">
                <a:latin typeface="Calibri"/>
                <a:cs typeface="Calibri"/>
              </a:rPr>
              <a:t>how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rating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that particular riview.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89805"/>
            <a:ext cx="551497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600" u="heavy" spc="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Problem</a:t>
            </a:r>
            <a:r>
              <a:rPr sz="2600" u="heavy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Undertaken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01650" y="2298701"/>
            <a:ext cx="6481888" cy="2074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50">
              <a:lnSpc>
                <a:spcPct val="110000"/>
              </a:lnSpc>
              <a:spcBef>
                <a:spcPts val="100"/>
              </a:spcBef>
            </a:pPr>
            <a:r>
              <a:rPr dirty="0"/>
              <a:t>As the e </a:t>
            </a:r>
            <a:r>
              <a:rPr spc="-10" dirty="0"/>
              <a:t>commerce </a:t>
            </a:r>
            <a:r>
              <a:rPr dirty="0"/>
              <a:t>is in very </a:t>
            </a:r>
            <a:r>
              <a:rPr spc="-5" dirty="0"/>
              <a:t>helpful bcz </a:t>
            </a:r>
            <a:r>
              <a:rPr dirty="0"/>
              <a:t>it</a:t>
            </a:r>
            <a:r>
              <a:rPr spc="5" dirty="0"/>
              <a:t> </a:t>
            </a:r>
            <a:r>
              <a:rPr dirty="0"/>
              <a:t>makes </a:t>
            </a:r>
            <a:r>
              <a:rPr spc="-5" dirty="0"/>
              <a:t>our </a:t>
            </a:r>
            <a:r>
              <a:rPr spc="-10" dirty="0"/>
              <a:t>life </a:t>
            </a:r>
            <a:r>
              <a:rPr spc="-5" dirty="0"/>
              <a:t> </a:t>
            </a:r>
            <a:r>
              <a:rPr dirty="0"/>
              <a:t>easy as </a:t>
            </a:r>
            <a:r>
              <a:rPr spc="-5" dirty="0"/>
              <a:t>well </a:t>
            </a:r>
            <a:r>
              <a:rPr dirty="0"/>
              <a:t>as we can </a:t>
            </a:r>
            <a:r>
              <a:rPr spc="-5" dirty="0"/>
              <a:t>just simply order anything from our </a:t>
            </a:r>
            <a:r>
              <a:rPr spc="-395" dirty="0"/>
              <a:t> </a:t>
            </a:r>
            <a:r>
              <a:rPr spc="-5" dirty="0"/>
              <a:t>homes or from anywhere</a:t>
            </a:r>
            <a:r>
              <a:rPr dirty="0"/>
              <a:t> ,</a:t>
            </a:r>
          </a:p>
          <a:p>
            <a:pPr marL="12700" marR="5080">
              <a:lnSpc>
                <a:spcPct val="109900"/>
              </a:lnSpc>
              <a:spcBef>
                <a:spcPts val="795"/>
              </a:spcBef>
            </a:pPr>
            <a:r>
              <a:rPr dirty="0"/>
              <a:t>So </a:t>
            </a:r>
            <a:r>
              <a:rPr spc="-5" dirty="0"/>
              <a:t>public </a:t>
            </a:r>
            <a:r>
              <a:rPr dirty="0"/>
              <a:t>is more reliable </a:t>
            </a:r>
            <a:r>
              <a:rPr spc="-5" dirty="0"/>
              <a:t>on </a:t>
            </a:r>
            <a:r>
              <a:rPr dirty="0"/>
              <a:t>the </a:t>
            </a:r>
            <a:r>
              <a:rPr spc="-5" dirty="0"/>
              <a:t>reviews for </a:t>
            </a:r>
            <a:r>
              <a:rPr dirty="0"/>
              <a:t>any </a:t>
            </a:r>
            <a:r>
              <a:rPr spc="-5" dirty="0"/>
              <a:t>product </a:t>
            </a:r>
            <a:r>
              <a:rPr dirty="0"/>
              <a:t> </a:t>
            </a:r>
            <a:r>
              <a:rPr spc="-5" dirty="0"/>
              <a:t>which </a:t>
            </a:r>
            <a:r>
              <a:rPr dirty="0"/>
              <a:t>is </a:t>
            </a:r>
            <a:r>
              <a:rPr spc="-5" dirty="0"/>
              <a:t>written on </a:t>
            </a:r>
            <a:r>
              <a:rPr dirty="0"/>
              <a:t>the </a:t>
            </a:r>
            <a:r>
              <a:rPr spc="-5" dirty="0"/>
              <a:t>sites </a:t>
            </a:r>
            <a:r>
              <a:rPr dirty="0"/>
              <a:t>. </a:t>
            </a:r>
            <a:r>
              <a:rPr spc="5" dirty="0"/>
              <a:t>So </a:t>
            </a:r>
            <a:r>
              <a:rPr dirty="0"/>
              <a:t>we </a:t>
            </a:r>
            <a:r>
              <a:rPr spc="-5" dirty="0"/>
              <a:t>build </a:t>
            </a:r>
            <a:r>
              <a:rPr dirty="0"/>
              <a:t>a model so that </a:t>
            </a:r>
            <a:r>
              <a:rPr spc="-5" dirty="0"/>
              <a:t>is is </a:t>
            </a:r>
            <a:r>
              <a:rPr spc="-395" dirty="0"/>
              <a:t> </a:t>
            </a:r>
            <a:r>
              <a:rPr spc="-5" dirty="0"/>
              <a:t>easily predict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Ratings </a:t>
            </a:r>
            <a:r>
              <a:rPr dirty="0"/>
              <a:t>after</a:t>
            </a:r>
            <a:r>
              <a:rPr spc="-5" dirty="0"/>
              <a:t> seeing</a:t>
            </a:r>
            <a:r>
              <a:rPr dirty="0"/>
              <a:t> the reviews</a:t>
            </a:r>
            <a:r>
              <a:rPr spc="-5" dirty="0"/>
              <a:t> wriiten</a:t>
            </a:r>
            <a:r>
              <a:rPr dirty="0"/>
              <a:t> by </a:t>
            </a:r>
            <a:r>
              <a:rPr spc="5" dirty="0"/>
              <a:t> </a:t>
            </a:r>
            <a:r>
              <a:rPr dirty="0"/>
              <a:t>any</a:t>
            </a:r>
            <a:r>
              <a:rPr spc="-5" dirty="0"/>
              <a:t> </a:t>
            </a:r>
            <a:r>
              <a:rPr dirty="0"/>
              <a:t>customer.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050" y="4697329"/>
            <a:ext cx="561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sz="3600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Sources</a:t>
            </a:r>
            <a:r>
              <a:rPr sz="3600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and</a:t>
            </a:r>
            <a:r>
              <a:rPr sz="3600" u="heavy" spc="-3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their</a:t>
            </a:r>
            <a:r>
              <a:rPr sz="3600" u="heavy" spc="-3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format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5543168"/>
            <a:ext cx="1563370" cy="9645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40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Amazon.com</a:t>
            </a:r>
            <a:endParaRPr sz="18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Flipkart.com</a:t>
            </a:r>
            <a:endParaRPr sz="18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Snapdeal.com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632447"/>
            <a:ext cx="5731763" cy="29104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312" y="902156"/>
            <a:ext cx="5255895" cy="5600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55"/>
              </a:lnSpc>
            </a:pPr>
            <a:r>
              <a:rPr b="0" spc="-5" dirty="0">
                <a:latin typeface="Calibri"/>
                <a:cs typeface="Calibri"/>
              </a:rPr>
              <a:t>Data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Preprocessing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1822450"/>
            <a:ext cx="4431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steps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followed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cleaning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EDA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2640838"/>
            <a:ext cx="5348605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08000"/>
              </a:lnSpc>
              <a:buSzPct val="106666"/>
              <a:buAutoNum type="arabicParenR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First we </a:t>
            </a:r>
            <a:r>
              <a:rPr sz="1500" dirty="0">
                <a:latin typeface="Calibri"/>
                <a:cs typeface="Calibri"/>
              </a:rPr>
              <a:t>analyse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simply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data.info() 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data.describe()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methods </a:t>
            </a:r>
            <a:r>
              <a:rPr sz="1500" spc="-5" dirty="0">
                <a:latin typeface="Calibri"/>
                <a:cs typeface="Calibri"/>
              </a:rPr>
              <a:t>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can check </a:t>
            </a:r>
            <a:r>
              <a:rPr sz="1500" spc="-5" dirty="0">
                <a:latin typeface="Calibri"/>
                <a:cs typeface="Calibri"/>
              </a:rPr>
              <a:t>about </a:t>
            </a:r>
            <a:r>
              <a:rPr sz="1500" spc="-10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datatypes and </a:t>
            </a:r>
            <a:r>
              <a:rPr sz="1500" spc="-5" dirty="0">
                <a:latin typeface="Calibri"/>
                <a:cs typeface="Calibri"/>
              </a:rPr>
              <a:t>checked </a:t>
            </a:r>
            <a:r>
              <a:rPr sz="1500" dirty="0">
                <a:latin typeface="Calibri"/>
                <a:cs typeface="Calibri"/>
              </a:rPr>
              <a:t> themean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median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5" dirty="0">
                <a:latin typeface="Calibri"/>
                <a:cs typeface="Calibri"/>
              </a:rPr>
              <a:t> deviation.</a:t>
            </a:r>
            <a:endParaRPr sz="1500">
              <a:latin typeface="Calibri"/>
              <a:cs typeface="Calibri"/>
            </a:endParaRPr>
          </a:p>
          <a:p>
            <a:pPr marL="240665" marR="90170" indent="-228600">
              <a:lnSpc>
                <a:spcPct val="107600"/>
              </a:lnSpc>
              <a:spcBef>
                <a:spcPts val="5"/>
              </a:spcBef>
              <a:buSzPct val="106666"/>
              <a:buAutoNum type="arabicParenR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check </a:t>
            </a:r>
            <a:r>
              <a:rPr sz="1500" spc="-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null </a:t>
            </a:r>
            <a:r>
              <a:rPr sz="1500" dirty="0">
                <a:latin typeface="Calibri"/>
                <a:cs typeface="Calibri"/>
              </a:rPr>
              <a:t>values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there are </a:t>
            </a:r>
            <a:r>
              <a:rPr sz="1500" spc="-5" dirty="0">
                <a:latin typeface="Calibri"/>
                <a:cs typeface="Calibri"/>
              </a:rPr>
              <a:t>some </a:t>
            </a:r>
            <a:r>
              <a:rPr sz="1500" spc="-10" dirty="0">
                <a:latin typeface="Calibri"/>
                <a:cs typeface="Calibri"/>
              </a:rPr>
              <a:t>some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 present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rating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 should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fill these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nans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5" dirty="0">
                <a:latin typeface="Calibri"/>
                <a:cs typeface="Calibri"/>
              </a:rPr>
              <a:t> fillna </a:t>
            </a:r>
            <a:r>
              <a:rPr sz="1500" dirty="0">
                <a:latin typeface="Calibri"/>
                <a:cs typeface="Calibri"/>
              </a:rPr>
              <a:t>method.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6856856"/>
            <a:ext cx="43319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3)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count the</a:t>
            </a:r>
            <a:r>
              <a:rPr sz="1500" spc="-5" dirty="0">
                <a:latin typeface="Calibri"/>
                <a:cs typeface="Calibri"/>
              </a:rPr>
              <a:t> ratings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value_counts</a:t>
            </a:r>
            <a:r>
              <a:rPr sz="1500" dirty="0">
                <a:latin typeface="Calibri"/>
                <a:cs typeface="Calibri"/>
              </a:rPr>
              <a:t> method :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433315"/>
            <a:ext cx="5765292" cy="2171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418662"/>
            <a:ext cx="5442204" cy="2266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6713"/>
            <a:ext cx="5245735" cy="516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0665" marR="5080" indent="-228600">
              <a:lnSpc>
                <a:spcPct val="105800"/>
              </a:lnSpc>
              <a:spcBef>
                <a:spcPts val="20"/>
              </a:spcBef>
            </a:pPr>
            <a:r>
              <a:rPr sz="1600" spc="-20" dirty="0">
                <a:latin typeface="Calibri"/>
                <a:cs typeface="Calibri"/>
              </a:rPr>
              <a:t>4)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Then </a:t>
            </a:r>
            <a:r>
              <a:rPr sz="1500" dirty="0">
                <a:latin typeface="Calibri"/>
                <a:cs typeface="Calibri"/>
              </a:rPr>
              <a:t>after</a:t>
            </a:r>
            <a:r>
              <a:rPr sz="1500" spc="-5" dirty="0">
                <a:latin typeface="Calibri"/>
                <a:cs typeface="Calibri"/>
              </a:rPr>
              <a:t> 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made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new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Length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contains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totallength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Comment</a:t>
            </a:r>
            <a:r>
              <a:rPr sz="1500" dirty="0">
                <a:latin typeface="Calibri"/>
                <a:cs typeface="Calibri"/>
              </a:rPr>
              <a:t> 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2907157"/>
            <a:ext cx="5173345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08200"/>
              </a:lnSpc>
            </a:pPr>
            <a:r>
              <a:rPr sz="1600" spc="-20" dirty="0">
                <a:latin typeface="Calibri"/>
                <a:cs typeface="Calibri"/>
              </a:rPr>
              <a:t>5)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after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Convert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comments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dirty="0">
                <a:latin typeface="Calibri"/>
                <a:cs typeface="Calibri"/>
              </a:rPr>
              <a:t> lower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case,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dirty="0">
                <a:latin typeface="Calibri"/>
                <a:cs typeface="Calibri"/>
              </a:rPr>
              <a:t> replaced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email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addresses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'email',</a:t>
            </a:r>
            <a:r>
              <a:rPr sz="1500" dirty="0">
                <a:latin typeface="Calibri"/>
                <a:cs typeface="Calibri"/>
              </a:rPr>
              <a:t> URLs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'webaddress’,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money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symbols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'moneysymb'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(£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ALT </a:t>
            </a:r>
            <a:r>
              <a:rPr sz="1500" dirty="0">
                <a:latin typeface="Calibri"/>
                <a:cs typeface="Calibri"/>
              </a:rPr>
              <a:t>key +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156),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 digit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phone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(formats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include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paranthesis,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spaces, </a:t>
            </a:r>
            <a:r>
              <a:rPr sz="1500" dirty="0">
                <a:latin typeface="Calibri"/>
                <a:cs typeface="Calibri"/>
              </a:rPr>
              <a:t> no </a:t>
            </a:r>
            <a:r>
              <a:rPr sz="1500" spc="-5" dirty="0">
                <a:latin typeface="Calibri"/>
                <a:cs typeface="Calibri"/>
              </a:rPr>
              <a:t>spaces, </a:t>
            </a:r>
            <a:r>
              <a:rPr sz="1500" dirty="0">
                <a:latin typeface="Calibri"/>
                <a:cs typeface="Calibri"/>
              </a:rPr>
              <a:t>dashes) </a:t>
            </a:r>
            <a:r>
              <a:rPr sz="1500" spc="-5" dirty="0">
                <a:latin typeface="Calibri"/>
                <a:cs typeface="Calibri"/>
              </a:rPr>
              <a:t>with 'phonenumber', </a:t>
            </a:r>
            <a:r>
              <a:rPr sz="1500" dirty="0">
                <a:latin typeface="Calibri"/>
                <a:cs typeface="Calibri"/>
              </a:rPr>
              <a:t>and numbers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dirty="0">
                <a:latin typeface="Calibri"/>
                <a:cs typeface="Calibri"/>
              </a:rPr>
              <a:t> 'numbr'…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363" y="1695957"/>
            <a:ext cx="4616196" cy="679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583" y="4989169"/>
            <a:ext cx="5727580" cy="3405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3664"/>
            <a:ext cx="5468620" cy="10179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0665" marR="5080" indent="-228600">
              <a:lnSpc>
                <a:spcPct val="107900"/>
              </a:lnSpc>
              <a:spcBef>
                <a:spcPts val="5"/>
              </a:spcBef>
            </a:pPr>
            <a:r>
              <a:rPr sz="1600" spc="-20" dirty="0">
                <a:latin typeface="Calibri"/>
                <a:cs typeface="Calibri"/>
              </a:rPr>
              <a:t>6)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 after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apply lambda</a:t>
            </a:r>
            <a:r>
              <a:rPr sz="1500" spc="-5" dirty="0">
                <a:latin typeface="Calibri"/>
                <a:cs typeface="Calibri"/>
              </a:rPr>
              <a:t> function</a:t>
            </a:r>
            <a:r>
              <a:rPr sz="1500" dirty="0">
                <a:latin typeface="Calibri"/>
                <a:cs typeface="Calibri"/>
              </a:rPr>
              <a:t> to</a:t>
            </a:r>
            <a:r>
              <a:rPr sz="1500" spc="-5" dirty="0">
                <a:latin typeface="Calibri"/>
                <a:cs typeface="Calibri"/>
              </a:rPr>
              <a:t> remove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Stopwords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punctuations from the </a:t>
            </a:r>
            <a:r>
              <a:rPr sz="1500" dirty="0">
                <a:latin typeface="Calibri"/>
                <a:cs typeface="Calibri"/>
              </a:rPr>
              <a:t>comment and </a:t>
            </a:r>
            <a:r>
              <a:rPr sz="1500" spc="-5" dirty="0">
                <a:latin typeface="Calibri"/>
                <a:cs typeface="Calibri"/>
              </a:rPr>
              <a:t>then we used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WordNetLemmatizer so </a:t>
            </a:r>
            <a:r>
              <a:rPr sz="1500" dirty="0">
                <a:latin typeface="Calibri"/>
                <a:cs typeface="Calibri"/>
              </a:rPr>
              <a:t>that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can make Lemmas and </a:t>
            </a:r>
            <a:r>
              <a:rPr sz="1500" spc="-5" dirty="0">
                <a:latin typeface="Calibri"/>
                <a:cs typeface="Calibri"/>
              </a:rPr>
              <a:t>words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bereduced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 </a:t>
            </a:r>
            <a:r>
              <a:rPr sz="1500" spc="-5" dirty="0">
                <a:latin typeface="Calibri"/>
                <a:cs typeface="Calibri"/>
              </a:rPr>
              <a:t>their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meaningful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roots..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5262245"/>
            <a:ext cx="5201920" cy="12814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40665" marR="5080" indent="-228600">
              <a:lnSpc>
                <a:spcPct val="108000"/>
              </a:lnSpc>
              <a:spcBef>
                <a:spcPts val="5"/>
              </a:spcBef>
              <a:buSzPct val="106666"/>
              <a:buAutoNum type="arabicParenR" startAt="7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Then after </a:t>
            </a:r>
            <a:r>
              <a:rPr sz="1500" spc="-5" dirty="0">
                <a:latin typeface="Calibri"/>
                <a:cs typeface="Calibri"/>
              </a:rPr>
              <a:t>lemmatizing </a:t>
            </a:r>
            <a:r>
              <a:rPr sz="1500" dirty="0">
                <a:latin typeface="Calibri"/>
                <a:cs typeface="Calibri"/>
              </a:rPr>
              <a:t>the comment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made a </a:t>
            </a:r>
            <a:r>
              <a:rPr sz="1500" spc="-5" dirty="0">
                <a:latin typeface="Calibri"/>
                <a:cs typeface="Calibri"/>
              </a:rPr>
              <a:t>new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column(name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Clear_lenght)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original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clear </a:t>
            </a:r>
            <a:r>
              <a:rPr sz="1500" spc="-5" dirty="0">
                <a:latin typeface="Calibri"/>
                <a:cs typeface="Calibri"/>
              </a:rPr>
              <a:t>length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separately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by</a:t>
            </a:r>
            <a:r>
              <a:rPr sz="1500" spc="-5" dirty="0">
                <a:latin typeface="Calibri"/>
                <a:cs typeface="Calibri"/>
              </a:rPr>
              <a:t> doing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these </a:t>
            </a:r>
            <a:r>
              <a:rPr sz="1500" dirty="0">
                <a:latin typeface="Calibri"/>
                <a:cs typeface="Calibri"/>
              </a:rPr>
              <a:t>cleanings(like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stopwords, punctuations </a:t>
            </a:r>
            <a:r>
              <a:rPr sz="1500" dirty="0">
                <a:latin typeface="Calibri"/>
                <a:cs typeface="Calibri"/>
              </a:rPr>
              <a:t>andmany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written </a:t>
            </a:r>
            <a:r>
              <a:rPr sz="1500" spc="-5" dirty="0">
                <a:latin typeface="Calibri"/>
                <a:cs typeface="Calibri"/>
              </a:rPr>
              <a:t>above)..</a:t>
            </a:r>
            <a:endParaRPr sz="15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50"/>
              </a:spcBef>
              <a:buSzPct val="106666"/>
              <a:buAutoNum type="arabicParenR" startAt="7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Then we used wordcloud 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 words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Loud.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616" y="2479226"/>
            <a:ext cx="5642029" cy="2512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810755"/>
            <a:ext cx="5676900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404" y="883664"/>
            <a:ext cx="5161280" cy="7696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40665" marR="5080" indent="-228600">
              <a:lnSpc>
                <a:spcPct val="107500"/>
              </a:lnSpc>
              <a:spcBef>
                <a:spcPts val="10"/>
              </a:spcBef>
            </a:pPr>
            <a:r>
              <a:rPr sz="1600" spc="-20" dirty="0">
                <a:latin typeface="Calibri"/>
                <a:cs typeface="Calibri"/>
              </a:rPr>
              <a:t>9)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Then </a:t>
            </a:r>
            <a:r>
              <a:rPr sz="1500" dirty="0">
                <a:latin typeface="Calibri"/>
                <a:cs typeface="Calibri"/>
              </a:rPr>
              <a:t>after this </a:t>
            </a:r>
            <a:r>
              <a:rPr sz="1500" spc="-5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are ready to </a:t>
            </a:r>
            <a:r>
              <a:rPr sz="1500" spc="-5" dirty="0">
                <a:latin typeface="Calibri"/>
                <a:cs typeface="Calibri"/>
              </a:rPr>
              <a:t>convert </a:t>
            </a:r>
            <a:r>
              <a:rPr sz="1500" dirty="0">
                <a:latin typeface="Calibri"/>
                <a:cs typeface="Calibri"/>
              </a:rPr>
              <a:t>the comments into 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Vector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machine</a:t>
            </a:r>
            <a:r>
              <a:rPr sz="1500" dirty="0">
                <a:latin typeface="Calibri"/>
                <a:cs typeface="Calibri"/>
              </a:rPr>
              <a:t> can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understand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object/strings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thehelp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TF-IDF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Vectorizer…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880" y="3480942"/>
            <a:ext cx="36658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10)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Now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5" dirty="0">
                <a:latin typeface="Calibri"/>
                <a:cs typeface="Calibri"/>
              </a:rPr>
              <a:t> for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model building..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4203826"/>
            <a:ext cx="4580255" cy="4343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25"/>
              </a:lnSpc>
            </a:pP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used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in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this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project:-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012" y="5337175"/>
            <a:ext cx="5658485" cy="192219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31520">
              <a:lnSpc>
                <a:spcPct val="102000"/>
              </a:lnSpc>
              <a:spcBef>
                <a:spcPts val="55"/>
              </a:spcBef>
            </a:pPr>
            <a:r>
              <a:rPr sz="1600" spc="-5" dirty="0">
                <a:latin typeface="Georgia"/>
                <a:cs typeface="Georgia"/>
              </a:rPr>
              <a:t>For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building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machine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learning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models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there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are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several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modelspresent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inside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Sklearn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module.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Sklearn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provides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two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types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models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i.e.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regression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endParaRPr sz="1600" dirty="0">
              <a:latin typeface="Georgia"/>
              <a:cs typeface="Georgia"/>
            </a:endParaRPr>
          </a:p>
          <a:p>
            <a:pPr marL="12700" marR="5080">
              <a:lnSpc>
                <a:spcPct val="101899"/>
              </a:lnSpc>
              <a:spcBef>
                <a:spcPts val="805"/>
              </a:spcBef>
            </a:pPr>
            <a:r>
              <a:rPr sz="1600" spc="-5" dirty="0">
                <a:latin typeface="Georgia"/>
                <a:cs typeface="Georgia"/>
              </a:rPr>
              <a:t>classification.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Our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dataset’s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target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variable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is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predict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whether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fraud is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reported or not.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So for </a:t>
            </a:r>
            <a:r>
              <a:rPr sz="1600" dirty="0">
                <a:latin typeface="Georgia"/>
                <a:cs typeface="Georgia"/>
              </a:rPr>
              <a:t>this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kind</a:t>
            </a:r>
            <a:r>
              <a:rPr sz="1600" spc="-5" dirty="0">
                <a:latin typeface="Georgia"/>
                <a:cs typeface="Georgia"/>
              </a:rPr>
              <a:t> of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problem we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use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7238365"/>
            <a:ext cx="1920875" cy="231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classification</a:t>
            </a:r>
            <a:r>
              <a:rPr sz="1600" spc="-2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012" y="7559420"/>
            <a:ext cx="5415915" cy="51296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45"/>
              </a:spcBef>
            </a:pPr>
            <a:r>
              <a:rPr sz="1600" spc="-5" dirty="0">
                <a:latin typeface="Georgia"/>
                <a:cs typeface="Georgia"/>
              </a:rPr>
              <a:t>But before the model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fitting</a:t>
            </a:r>
            <a:r>
              <a:rPr sz="1600" spc="-5" dirty="0">
                <a:latin typeface="Georgia"/>
                <a:cs typeface="Georgia"/>
              </a:rPr>
              <a:t> we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have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seprate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predictor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 target variable, then </a:t>
            </a:r>
            <a:r>
              <a:rPr sz="1600" dirty="0">
                <a:latin typeface="Georgia"/>
                <a:cs typeface="Georgia"/>
              </a:rPr>
              <a:t>we</a:t>
            </a:r>
            <a:r>
              <a:rPr sz="1600" spc="-5" dirty="0">
                <a:latin typeface="Georgia"/>
                <a:cs typeface="Georgia"/>
              </a:rPr>
              <a:t> pass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this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variable to </a:t>
            </a:r>
            <a:r>
              <a:rPr sz="1600" dirty="0">
                <a:latin typeface="Georgia"/>
                <a:cs typeface="Georgia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8712" y="8089138"/>
            <a:ext cx="2159000" cy="231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15" dirty="0">
                <a:solidFill>
                  <a:srgbClr val="292929"/>
                </a:solidFill>
                <a:latin typeface="Georgia"/>
                <a:cs typeface="Georgia"/>
              </a:rPr>
              <a:t>r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ain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_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st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_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spli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45" dirty="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Georgia"/>
                <a:cs typeface="Georgia"/>
              </a:rPr>
              <a:t>m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sz="1600" spc="5" dirty="0">
                <a:solidFill>
                  <a:srgbClr val="292929"/>
                </a:solidFill>
                <a:latin typeface="Georgia"/>
                <a:cs typeface="Georgia"/>
              </a:rPr>
              <a:t>t</a:t>
            </a:r>
            <a:r>
              <a:rPr sz="1600" spc="-10" dirty="0">
                <a:solidFill>
                  <a:srgbClr val="292929"/>
                </a:solidFill>
                <a:latin typeface="Georgia"/>
                <a:cs typeface="Georgia"/>
              </a:rPr>
              <a:t>hod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807" y="8059673"/>
            <a:ext cx="32169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create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training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set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testing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012" y="8308085"/>
            <a:ext cx="36620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setfor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training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prediction.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977" y="1927859"/>
            <a:ext cx="5664186" cy="12278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883665"/>
            <a:ext cx="5307330" cy="767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600" spc="-5" dirty="0">
                <a:latin typeface="Georgia"/>
                <a:cs typeface="Georgia"/>
              </a:rPr>
              <a:t>We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can</a:t>
            </a:r>
            <a:r>
              <a:rPr sz="1600" spc="-5" dirty="0">
                <a:latin typeface="Georgia"/>
                <a:cs typeface="Georgia"/>
              </a:rPr>
              <a:t> build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many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models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as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we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want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compare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 accuracy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given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by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these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models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select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best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model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among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them.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712" y="2264917"/>
            <a:ext cx="2219325" cy="231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1600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have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selected</a:t>
            </a:r>
            <a:r>
              <a:rPr sz="1600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5</a:t>
            </a:r>
            <a:r>
              <a:rPr sz="16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Georgia"/>
                <a:cs typeface="Georgia"/>
              </a:rPr>
              <a:t>models: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228" y="3214242"/>
            <a:ext cx="414020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2630" indent="-6883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22630" algn="l"/>
                <a:tab pos="723265" algn="l"/>
              </a:tabLst>
            </a:pPr>
            <a:r>
              <a:rPr sz="2400" dirty="0">
                <a:latin typeface="Calibri"/>
                <a:cs typeface="Calibri"/>
              </a:rPr>
              <a:t>MultinomialNB</a:t>
            </a:r>
            <a:endParaRPr sz="2400">
              <a:latin typeface="Calibri"/>
              <a:cs typeface="Calibri"/>
            </a:endParaRPr>
          </a:p>
          <a:p>
            <a:pPr marL="722630" indent="-6883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722630" algn="l"/>
                <a:tab pos="723265" algn="l"/>
              </a:tabLst>
            </a:pPr>
            <a:r>
              <a:rPr sz="2400" spc="-5" dirty="0">
                <a:latin typeface="Calibri"/>
                <a:cs typeface="Calibri"/>
              </a:rPr>
              <a:t>Logistic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endParaRPr sz="2400">
              <a:latin typeface="Calibri"/>
              <a:cs typeface="Calibri"/>
            </a:endParaRPr>
          </a:p>
          <a:p>
            <a:pPr marL="727075" indent="-71501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7075" algn="l"/>
                <a:tab pos="727710" algn="l"/>
              </a:tabLst>
            </a:pP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  <a:p>
            <a:pPr marL="748665" indent="-7143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48665" algn="l"/>
                <a:tab pos="749300" algn="l"/>
              </a:tabLst>
            </a:pP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  <a:p>
            <a:pPr marL="722630" indent="-688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22630" algn="l"/>
                <a:tab pos="723265" algn="l"/>
              </a:tabLst>
            </a:pPr>
            <a:r>
              <a:rPr sz="2400" dirty="0">
                <a:latin typeface="Calibri"/>
                <a:cs typeface="Calibri"/>
              </a:rPr>
              <a:t>Gradient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boosting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394" y="5796660"/>
            <a:ext cx="4507865" cy="4025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sz="26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6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012" y="6655688"/>
            <a:ext cx="5528945" cy="302958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9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 Forest classifier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best </a:t>
            </a:r>
            <a:r>
              <a:rPr sz="1800" dirty="0">
                <a:latin typeface="Calibri"/>
                <a:cs typeface="Calibri"/>
              </a:rPr>
              <a:t>algo. </a:t>
            </a:r>
            <a:r>
              <a:rPr sz="1800" spc="-5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of these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 </a:t>
            </a:r>
            <a:r>
              <a:rPr sz="1800" dirty="0">
                <a:latin typeface="Calibri"/>
                <a:cs typeface="Calibri"/>
              </a:rPr>
              <a:t>which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 between 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cross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score 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accuracy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score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minimum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Random Forest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algo. </a:t>
            </a:r>
            <a:r>
              <a:rPr sz="1600" dirty="0">
                <a:latin typeface="Arial MT"/>
                <a:cs typeface="Arial MT"/>
              </a:rPr>
              <a:t>and it</a:t>
            </a:r>
            <a:r>
              <a:rPr sz="1600" spc="-5" dirty="0">
                <a:latin typeface="Arial MT"/>
                <a:cs typeface="Arial MT"/>
              </a:rPr>
              <a:t> also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ACCURACY(approx.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70%)that’s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THISAlgo.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469265" marR="521970" indent="-228600">
              <a:lnSpc>
                <a:spcPct val="99700"/>
              </a:lnSpc>
              <a:buFont typeface="Symbol"/>
              <a:buChar char=""/>
              <a:tabLst>
                <a:tab pos="469900" algn="l"/>
              </a:tabLst>
            </a:pPr>
            <a:r>
              <a:rPr sz="1800" spc="-10" dirty="0">
                <a:latin typeface="Calibri Light"/>
                <a:cs typeface="Calibri Light"/>
              </a:rPr>
              <a:t>Lets </a:t>
            </a:r>
            <a:r>
              <a:rPr sz="1800" spc="-20" dirty="0">
                <a:latin typeface="Calibri Light"/>
                <a:cs typeface="Calibri Light"/>
              </a:rPr>
              <a:t>hypertune </a:t>
            </a:r>
            <a:r>
              <a:rPr sz="1800" spc="-10" dirty="0">
                <a:latin typeface="Calibri Light"/>
                <a:cs typeface="Calibri Light"/>
              </a:rPr>
              <a:t>this algo </a:t>
            </a:r>
            <a:r>
              <a:rPr sz="1800" spc="-15" dirty="0">
                <a:latin typeface="Calibri Light"/>
                <a:cs typeface="Calibri Light"/>
              </a:rPr>
              <a:t>with </a:t>
            </a:r>
            <a:r>
              <a:rPr sz="1800" spc="-10" dirty="0">
                <a:latin typeface="Calibri Light"/>
                <a:cs typeface="Calibri Light"/>
              </a:rPr>
              <a:t>the </a:t>
            </a:r>
            <a:r>
              <a:rPr sz="1800" spc="-15" dirty="0">
                <a:latin typeface="Calibri Light"/>
                <a:cs typeface="Calibri Light"/>
              </a:rPr>
              <a:t>help </a:t>
            </a:r>
            <a:r>
              <a:rPr sz="1800" spc="-10" dirty="0">
                <a:latin typeface="Calibri Light"/>
                <a:cs typeface="Calibri Light"/>
              </a:rPr>
              <a:t>of Grid 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searchCV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Lets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hypertune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this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algo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with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help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of </a:t>
            </a:r>
            <a:r>
              <a:rPr sz="1800" spc="-39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GridsearchCV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088" y="917193"/>
            <a:ext cx="413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0"/>
              </a:spcBef>
              <a:buSzPct val="108333"/>
              <a:buFont typeface="Symbol"/>
              <a:buChar char=""/>
              <a:tabLst>
                <a:tab pos="243204" algn="l"/>
              </a:tabLst>
            </a:pPr>
            <a:r>
              <a:rPr sz="1800" b="1" spc="-15" dirty="0">
                <a:latin typeface="Arial"/>
                <a:cs typeface="Arial"/>
              </a:rPr>
              <a:t>Save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later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2290317"/>
            <a:ext cx="3856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Now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predict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1057" y="3129102"/>
            <a:ext cx="3379470" cy="5276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5"/>
              </a:lnSpc>
            </a:pPr>
            <a:r>
              <a:rPr spc="-5" dirty="0"/>
              <a:t>CONCLUSIONS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7251191"/>
            <a:ext cx="5752465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confusion matrix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Random </a:t>
            </a:r>
            <a:r>
              <a:rPr sz="1800" dirty="0">
                <a:latin typeface="Calibri"/>
                <a:cs typeface="Calibri"/>
              </a:rPr>
              <a:t>algo.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Hence </a:t>
            </a:r>
            <a:r>
              <a:rPr sz="1800" dirty="0">
                <a:latin typeface="Calibri"/>
                <a:cs typeface="Calibri"/>
              </a:rPr>
              <a:t>my </a:t>
            </a:r>
            <a:r>
              <a:rPr sz="1800" spc="-5" dirty="0">
                <a:latin typeface="Calibri"/>
                <a:cs typeface="Calibri"/>
              </a:rPr>
              <a:t>model </a:t>
            </a:r>
            <a:r>
              <a:rPr sz="1800" dirty="0">
                <a:latin typeface="Calibri"/>
                <a:cs typeface="Calibri"/>
              </a:rPr>
              <a:t>is ready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predict….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832859"/>
            <a:ext cx="4744212" cy="32826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804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MT</vt:lpstr>
      <vt:lpstr>Bookman Old Style</vt:lpstr>
      <vt:lpstr>Calibri</vt:lpstr>
      <vt:lpstr>Calibri Light</vt:lpstr>
      <vt:lpstr>Georgia</vt:lpstr>
      <vt:lpstr>Rockwell</vt:lpstr>
      <vt:lpstr>Symbol</vt:lpstr>
      <vt:lpstr>Damask</vt:lpstr>
      <vt:lpstr>PROJECT NAME:-</vt:lpstr>
      <vt:lpstr>INTRODUCTION</vt:lpstr>
      <vt:lpstr>Motivation for the Problem Undertaken</vt:lpstr>
      <vt:lpstr>Data Preprocessing and EDA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NAME:-</dc:title>
  <dc:creator>LENOVO</dc:creator>
  <cp:lastModifiedBy>LENOVO</cp:lastModifiedBy>
  <cp:revision>1</cp:revision>
  <dcterms:created xsi:type="dcterms:W3CDTF">2022-10-23T12:06:10Z</dcterms:created>
  <dcterms:modified xsi:type="dcterms:W3CDTF">2022-10-23T12:14:40Z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2022-10-23T00:00:00Z</vt:filetime>
  </property>
</Properties>
</file>