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 bwMode="auto"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" name="Google Shape;113;SLIDES_API1117790073_0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SLIDES_API1117790073_0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" name="Google Shape;121;g36d598e7b2d_0_0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d598e7b2d_0_0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" name="Google Shape;128;SLIDES_API1117790073_6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SLIDES_API1117790073_6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" name="Google Shape;135;SLIDES_API1117790073_12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SLIDES_API1117790073_12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" name="Google Shape;143;SLIDES_API1117790073_18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SLIDES_API1117790073_18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" name="Google Shape;150;SLIDES_API1117790073_24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SLIDES_API1117790073_24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" name="Google Shape;157;SLIDES_API1117790073_30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SLIDES_API1117790073_30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" name="Google Shape;164;SLIDES_API1117790073_36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SLIDES_API1117790073_36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" name="Google Shape;170;SLIDES_API1117790073_42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SLIDES_API1117790073_42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showMasterSp="1" type="title" userDrawn="1">
  <p:cSld name="TITLE">
    <p:bg>
      <p:bgPr shadeToTitle="0">
        <a:solidFill>
          <a:schemeClr val="l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 bwMode="auto"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 bwMode="auto">
          <a:xfrm>
            <a:off x="830391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 bwMode="auto"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2"/>
          <p:cNvSpPr txBox="1"/>
          <p:nvPr>
            <p:ph type="subTitle" idx="1"/>
          </p:nvPr>
        </p:nvSpPr>
        <p:spPr bwMode="auto"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6;p2"/>
          <p:cNvSpPr txBox="1"/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showMasterSp="1" userDrawn="1">
  <p:cSld name="BIG_NUMBER"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 bwMode="auto">
          <a:xfrm>
            <a:off x="830391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77" name="Google Shape;77;p11"/>
          <p:cNvSpPr txBox="1"/>
          <p:nvPr>
            <p:ph type="title" hasCustomPrompt="1"/>
          </p:nvPr>
        </p:nvSpPr>
        <p:spPr bwMode="auto"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78" name="Google Shape;78;p11"/>
          <p:cNvSpPr txBox="1"/>
          <p:nvPr>
            <p:ph type="body" idx="1"/>
          </p:nvPr>
        </p:nvSpPr>
        <p:spPr bwMode="auto"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9" name="Google Shape;79;p11"/>
          <p:cNvSpPr txBox="1"/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lide With Bullet Points v1" preserve="0" showMasterPhAnim="0" showMasterSp="1" userDrawn="1">
  <p:cSld name="CAPTION_ONLY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4" name="Google Shape;84;p13"/>
          <p:cNvGrpSpPr/>
          <p:nvPr/>
        </p:nvGrpSpPr>
        <p:grpSpPr bwMode="auto">
          <a:xfrm>
            <a:off x="5012100" y="-534151"/>
            <a:ext cx="4653900" cy="4704600"/>
            <a:chOff x="5012100" y="-534151"/>
            <a:chExt cx="4653900" cy="4704600"/>
          </a:xfrm>
        </p:grpSpPr>
        <p:sp>
          <p:nvSpPr>
            <p:cNvPr id="85" name="Google Shape;85;p13"/>
            <p:cNvSpPr/>
            <p:nvPr/>
          </p:nvSpPr>
          <p:spPr bwMode="auto">
            <a:xfrm rot="-6756922" flipH="1">
              <a:off x="5568508" y="22313"/>
              <a:ext cx="3541085" cy="3591671"/>
            </a:xfrm>
            <a:prstGeom prst="ellipse">
              <a:avLst/>
            </a:prstGeom>
            <a:gradFill>
              <a:gsLst>
                <a:gs pos="0">
                  <a:srgbClr val="0064B2">
                    <a:alpha val="10196"/>
                  </a:srgbClr>
                </a:gs>
                <a:gs pos="100000">
                  <a:srgbClr val="0064B2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 bwMode="auto">
            <a:xfrm rot="-6756181" flipH="1">
              <a:off x="5833515" y="406890"/>
              <a:ext cx="2910669" cy="2865027"/>
            </a:xfrm>
            <a:prstGeom prst="ellipse">
              <a:avLst/>
            </a:prstGeom>
            <a:gradFill>
              <a:gsLst>
                <a:gs pos="0">
                  <a:srgbClr val="0064B2">
                    <a:alpha val="10196"/>
                  </a:srgbClr>
                </a:gs>
                <a:gs pos="100000">
                  <a:srgbClr val="0064B2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 bwMode="auto">
            <a:xfrm rot="-6757555" flipH="1">
              <a:off x="6196888" y="762764"/>
              <a:ext cx="2187346" cy="2153051"/>
            </a:xfrm>
            <a:prstGeom prst="ellipse">
              <a:avLst/>
            </a:prstGeom>
            <a:gradFill>
              <a:gsLst>
                <a:gs pos="0">
                  <a:srgbClr val="0064B2">
                    <a:alpha val="10196"/>
                  </a:srgbClr>
                </a:gs>
                <a:gs pos="100000">
                  <a:srgbClr val="0064B2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88" name="Google Shape;88;p13"/>
          <p:cNvSpPr/>
          <p:nvPr>
            <p:ph type="pic" idx="2"/>
          </p:nvPr>
        </p:nvSpPr>
        <p:spPr bwMode="auto">
          <a:xfrm>
            <a:off x="5589075" y="1588700"/>
            <a:ext cx="3555000" cy="35550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3"/>
          <p:cNvSpPr/>
          <p:nvPr/>
        </p:nvSpPr>
        <p:spPr bwMode="auto">
          <a:xfrm>
            <a:off x="5153175" y="0"/>
            <a:ext cx="435899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Sora Light"/>
              <a:ea typeface="Sora Light"/>
              <a:cs typeface="Sora Light"/>
            </a:endParaRPr>
          </a:p>
        </p:txBody>
      </p:sp>
      <p:sp>
        <p:nvSpPr>
          <p:cNvPr id="90" name="Google Shape;90;p13"/>
          <p:cNvSpPr txBox="1"/>
          <p:nvPr>
            <p:ph type="title"/>
          </p:nvPr>
        </p:nvSpPr>
        <p:spPr bwMode="auto">
          <a:xfrm>
            <a:off x="447075" y="359550"/>
            <a:ext cx="46620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1" name="Google Shape;91;p13"/>
          <p:cNvSpPr txBox="1"/>
          <p:nvPr>
            <p:ph type="body" idx="1"/>
          </p:nvPr>
        </p:nvSpPr>
        <p:spPr bwMode="auto">
          <a:xfrm>
            <a:off x="447075" y="1057950"/>
            <a:ext cx="4662000" cy="3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lide With Bullet Points v2" preserve="0" showMasterPhAnim="0" showMasterSp="1" userDrawn="1">
  <p:cSld name="BIG_NUMBER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4"/>
          <p:cNvSpPr/>
          <p:nvPr/>
        </p:nvSpPr>
        <p:spPr bwMode="auto">
          <a:xfrm rot="-3122272" flipH="1">
            <a:off x="6278743" y="2096956"/>
            <a:ext cx="5448510" cy="5526138"/>
          </a:xfrm>
          <a:prstGeom prst="ellipse">
            <a:avLst/>
          </a:prstGeom>
          <a:gradFill>
            <a:gsLst>
              <a:gs pos="0">
                <a:srgbClr val="0064B2">
                  <a:alpha val="10196"/>
                </a:srgbClr>
              </a:gs>
              <a:gs pos="100000">
                <a:srgbClr val="0064B2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5" name="Google Shape;95;p14"/>
          <p:cNvSpPr/>
          <p:nvPr/>
        </p:nvSpPr>
        <p:spPr bwMode="auto">
          <a:xfrm rot="-3121663" flipH="1">
            <a:off x="6697664" y="2604593"/>
            <a:ext cx="4478449" cy="4408457"/>
          </a:xfrm>
          <a:prstGeom prst="ellipse">
            <a:avLst/>
          </a:prstGeom>
          <a:gradFill>
            <a:gsLst>
              <a:gs pos="0">
                <a:srgbClr val="0064B2">
                  <a:alpha val="10196"/>
                </a:srgbClr>
              </a:gs>
              <a:gs pos="100000">
                <a:srgbClr val="0064B2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6" name="Google Shape;96;p14"/>
          <p:cNvSpPr/>
          <p:nvPr/>
        </p:nvSpPr>
        <p:spPr bwMode="auto">
          <a:xfrm rot="-3123147" flipH="1">
            <a:off x="7255145" y="3154766"/>
            <a:ext cx="3365695" cy="3312189"/>
          </a:xfrm>
          <a:prstGeom prst="ellipse">
            <a:avLst/>
          </a:prstGeom>
          <a:gradFill>
            <a:gsLst>
              <a:gs pos="0">
                <a:srgbClr val="0064B2">
                  <a:alpha val="10196"/>
                </a:srgbClr>
              </a:gs>
              <a:gs pos="100000">
                <a:srgbClr val="0064B2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7" name="Google Shape;97;p14"/>
          <p:cNvSpPr/>
          <p:nvPr>
            <p:ph type="pic" idx="2"/>
          </p:nvPr>
        </p:nvSpPr>
        <p:spPr bwMode="auto">
          <a:xfrm>
            <a:off x="0" y="0"/>
            <a:ext cx="304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4"/>
          <p:cNvSpPr txBox="1"/>
          <p:nvPr>
            <p:ph type="title"/>
          </p:nvPr>
        </p:nvSpPr>
        <p:spPr bwMode="auto">
          <a:xfrm>
            <a:off x="3482150" y="359550"/>
            <a:ext cx="51357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9" name="Google Shape;99;p14"/>
          <p:cNvSpPr txBox="1"/>
          <p:nvPr>
            <p:ph type="body" idx="1"/>
          </p:nvPr>
        </p:nvSpPr>
        <p:spPr bwMode="auto">
          <a:xfrm>
            <a:off x="3482150" y="1057950"/>
            <a:ext cx="5135700" cy="3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lide With Paragraph v2 - Image" preserve="0" showMasterPhAnim="0" showMasterSp="1" userDrawn="1">
  <p:cSld name="SECTION_HEADER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 bwMode="auto">
          <a:xfrm rot="-8099999">
            <a:off x="2837187" y="6528"/>
            <a:ext cx="5125957" cy="5125957"/>
          </a:xfrm>
          <a:prstGeom prst="ellipse">
            <a:avLst/>
          </a:prstGeom>
          <a:gradFill>
            <a:gsLst>
              <a:gs pos="0">
                <a:srgbClr val="0064B2">
                  <a:alpha val="20000"/>
                </a:srgbClr>
              </a:gs>
              <a:gs pos="50000">
                <a:schemeClr val="lt1"/>
              </a:gs>
              <a:gs pos="100000">
                <a:srgbClr val="0064B2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2" name="Google Shape;102;p15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5"/>
          <p:cNvSpPr/>
          <p:nvPr>
            <p:ph type="pic" idx="2"/>
          </p:nvPr>
        </p:nvSpPr>
        <p:spPr bwMode="auto">
          <a:xfrm>
            <a:off x="5043600" y="0"/>
            <a:ext cx="4100400" cy="51444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5"/>
          <p:cNvSpPr txBox="1"/>
          <p:nvPr>
            <p:ph type="title"/>
          </p:nvPr>
        </p:nvSpPr>
        <p:spPr bwMode="auto">
          <a:xfrm>
            <a:off x="370800" y="417600"/>
            <a:ext cx="42840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5" name="Google Shape;105;p15"/>
          <p:cNvSpPr txBox="1"/>
          <p:nvPr>
            <p:ph type="body" idx="1"/>
          </p:nvPr>
        </p:nvSpPr>
        <p:spPr bwMode="auto">
          <a:xfrm>
            <a:off x="370800" y="1274400"/>
            <a:ext cx="4284000" cy="3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lide With Bullet Points v1 No Image" preserve="0" showMasterPhAnim="0" showMasterSp="1" userDrawn="1">
  <p:cSld name="SECTION_TITLE_AND_DESCRIPTION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 bwMode="auto">
          <a:xfrm>
            <a:off x="347725" y="345925"/>
            <a:ext cx="8454000" cy="4458600"/>
          </a:xfrm>
          <a:prstGeom prst="roundRect">
            <a:avLst>
              <a:gd name="adj" fmla="val 3136"/>
            </a:avLst>
          </a:prstGeom>
          <a:gradFill>
            <a:gsLst>
              <a:gs pos="0">
                <a:srgbClr val="0064B2">
                  <a:alpha val="10196"/>
                </a:srgbClr>
              </a:gs>
              <a:gs pos="100000">
                <a:srgbClr val="0064B2">
                  <a:alpha val="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8" name="Google Shape;108;p16"/>
          <p:cNvSpPr/>
          <p:nvPr/>
        </p:nvSpPr>
        <p:spPr bwMode="auto">
          <a:xfrm rot="-8099999">
            <a:off x="387758" y="384433"/>
            <a:ext cx="4419135" cy="4419135"/>
          </a:xfrm>
          <a:prstGeom prst="ellipse">
            <a:avLst/>
          </a:prstGeom>
          <a:solidFill>
            <a:srgbClr val="CFE2F3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9" name="Google Shape;109;p16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6"/>
          <p:cNvSpPr txBox="1"/>
          <p:nvPr>
            <p:ph type="body" idx="1"/>
          </p:nvPr>
        </p:nvSpPr>
        <p:spPr bwMode="auto">
          <a:xfrm>
            <a:off x="547650" y="1378225"/>
            <a:ext cx="8048700" cy="32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1" name="Google Shape;111;p16"/>
          <p:cNvSpPr txBox="1"/>
          <p:nvPr>
            <p:ph type="title"/>
          </p:nvPr>
        </p:nvSpPr>
        <p:spPr bwMode="auto">
          <a:xfrm>
            <a:off x="547650" y="521425"/>
            <a:ext cx="80487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showMasterSp="1" type="secHead" userDrawn="1">
  <p:cSld name="SECTION_HEADER"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 bwMode="auto">
          <a:xfrm>
            <a:off x="830391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 bwMode="auto">
          <a:xfrm>
            <a:off x="729450" y="1322450"/>
            <a:ext cx="7688400" cy="1518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3"/>
          <p:cNvSpPr txBox="1"/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showMasterSp="1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 bwMode="auto"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 bwMode="auto">
          <a:xfrm>
            <a:off x="830391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 bwMode="auto"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4"/>
          <p:cNvSpPr txBox="1"/>
          <p:nvPr>
            <p:ph type="body" idx="1"/>
          </p:nvPr>
        </p:nvSpPr>
        <p:spPr bwMode="auto"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" name="Google Shape;30;p4"/>
          <p:cNvSpPr txBox="1"/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showMasterSp="1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 bwMode="auto"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 bwMode="auto">
          <a:xfrm>
            <a:off x="830391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 bwMode="auto"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>
              <a:defRPr/>
            </a:pPr>
            <a:endParaRPr/>
          </a:p>
        </p:txBody>
      </p:sp>
      <p:sp>
        <p:nvSpPr>
          <p:cNvPr id="37" name="Google Shape;37;p5"/>
          <p:cNvSpPr txBox="1"/>
          <p:nvPr>
            <p:ph type="body" idx="1"/>
          </p:nvPr>
        </p:nvSpPr>
        <p:spPr bwMode="auto"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5"/>
          <p:cNvSpPr txBox="1"/>
          <p:nvPr>
            <p:ph type="body" idx="2"/>
          </p:nvPr>
        </p:nvSpPr>
        <p:spPr bwMode="auto"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5"/>
          <p:cNvSpPr txBox="1"/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showMasterSp="1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 bwMode="auto"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 bwMode="auto">
          <a:xfrm>
            <a:off x="830391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 bwMode="auto"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>
              <a:defRPr/>
            </a:pPr>
            <a:endParaRPr/>
          </a:p>
        </p:txBody>
      </p:sp>
      <p:sp>
        <p:nvSpPr>
          <p:cNvPr id="46" name="Google Shape;46;p6"/>
          <p:cNvSpPr txBox="1"/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showMasterSp="1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 bwMode="auto"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 bwMode="auto">
          <a:xfrm>
            <a:off x="830391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 bwMode="auto"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>
              <a:defRPr/>
            </a:pPr>
            <a:endParaRPr/>
          </a:p>
        </p:txBody>
      </p:sp>
      <p:sp>
        <p:nvSpPr>
          <p:cNvPr id="53" name="Google Shape;53;p7"/>
          <p:cNvSpPr txBox="1"/>
          <p:nvPr>
            <p:ph type="body" idx="1"/>
          </p:nvPr>
        </p:nvSpPr>
        <p:spPr bwMode="auto"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4" name="Google Shape;54;p7"/>
          <p:cNvSpPr txBox="1"/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showMasterSp="1" userDrawn="1">
  <p:cSld name="MAIN_POINT">
    <p:bg>
      <p:bgPr shadeToTitle="0">
        <a:solidFill>
          <a:schemeClr val="accent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 bwMode="auto">
          <a:xfrm>
            <a:off x="830391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 bwMode="auto"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0" name="Google Shape;60;p8"/>
          <p:cNvSpPr txBox="1"/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showMasterSp="1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 bwMode="auto"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 bwMode="auto">
          <a:xfrm>
            <a:off x="830391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 bwMode="auto"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>
              <a:defRPr/>
            </a:pPr>
            <a:endParaRPr/>
          </a:p>
        </p:txBody>
      </p:sp>
      <p:sp>
        <p:nvSpPr>
          <p:cNvPr id="67" name="Google Shape;67;p9"/>
          <p:cNvSpPr txBox="1"/>
          <p:nvPr>
            <p:ph type="subTitle" idx="1"/>
          </p:nvPr>
        </p:nvSpPr>
        <p:spPr bwMode="auto"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68" name="Google Shape;68;p9"/>
          <p:cNvSpPr txBox="1"/>
          <p:nvPr>
            <p:ph type="body" idx="2"/>
          </p:nvPr>
        </p:nvSpPr>
        <p:spPr bwMode="auto"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9" name="Google Shape;69;p9"/>
          <p:cNvSpPr txBox="1"/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showMasterSp="1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body" idx="1"/>
          </p:nvPr>
        </p:nvSpPr>
        <p:spPr bwMode="auto"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2" name="Google Shape;72;p10"/>
          <p:cNvSpPr txBox="1"/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treamline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/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1pPr>
            <a:lvl2pPr marL="914400" lvl="1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2pPr>
            <a:lvl3pPr marL="1371600" lvl="2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3pPr>
            <a:lvl4pPr marL="1828800" lvl="3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4pPr>
            <a:lvl5pPr marL="2286000" lvl="4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5pPr>
            <a:lvl6pPr marL="2743200" lvl="5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6pPr>
            <a:lvl7pPr marL="3200400" lvl="6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7pPr>
            <a:lvl8pPr marL="3657600" lvl="7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8pPr>
            <a:lvl9pPr marL="4114800" lvl="8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/>
          <p:nvPr>
            <p:ph type="sldNum" idx="12"/>
          </p:nvPr>
        </p:nvSpPr>
        <p:spPr bwMode="auto"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i-career-path-advisor.streamlit.app/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 bwMode="auto">
          <a:xfrm flipH="0" flipV="0">
            <a:off x="483162" y="244789"/>
            <a:ext cx="8146007" cy="738000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800" b="1" u="sng">
                <a:latin typeface="Georgia"/>
                <a:ea typeface="Georgia"/>
                <a:cs typeface="Georgia"/>
              </a:rPr>
              <a:t>SUMMER</a:t>
            </a:r>
            <a:r>
              <a:rPr lang="en-US" sz="3800" b="1" u="sng">
                <a:latin typeface="Georgia"/>
                <a:ea typeface="Georgia"/>
                <a:cs typeface="Georgia"/>
              </a:rPr>
              <a:t> TRAINING PROJECT</a:t>
            </a:r>
            <a:endParaRPr sz="4300" b="1" u="sng">
              <a:latin typeface="Raleway ExtraBold"/>
              <a:ea typeface="Raleway ExtraBold"/>
              <a:cs typeface="Raleway ExtraBold"/>
            </a:endParaRPr>
          </a:p>
        </p:txBody>
      </p:sp>
      <p:sp>
        <p:nvSpPr>
          <p:cNvPr id="117" name="Google Shape;117;p17"/>
          <p:cNvSpPr txBox="1"/>
          <p:nvPr>
            <p:ph type="title"/>
          </p:nvPr>
        </p:nvSpPr>
        <p:spPr bwMode="auto">
          <a:xfrm>
            <a:off x="599778" y="1311589"/>
            <a:ext cx="4158959" cy="1142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>
                <a:latin typeface="Georgia"/>
                <a:ea typeface="Georgia"/>
                <a:cs typeface="Georgia"/>
              </a:rPr>
              <a:t>Web App</a:t>
            </a:r>
            <a:r>
              <a:rPr lang="en" sz="3300" b="0">
                <a:latin typeface="Georgia"/>
                <a:ea typeface="Georgia"/>
                <a:cs typeface="Georgia"/>
              </a:rPr>
              <a:t> :</a:t>
            </a:r>
            <a:endParaRPr sz="3300" b="0">
              <a:latin typeface="Georgia"/>
              <a:ea typeface="Georgia"/>
              <a:cs typeface="Georgia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500" b="0">
                <a:latin typeface="Georgia"/>
                <a:ea typeface="Georgia"/>
                <a:cs typeface="Georgia"/>
              </a:rPr>
              <a:t>   </a:t>
            </a:r>
            <a:r>
              <a:rPr lang="en" sz="2500" b="0">
                <a:latin typeface="Georgia"/>
                <a:ea typeface="Georgia"/>
                <a:cs typeface="Georgia"/>
              </a:rPr>
              <a:t>CareerPathAdvisor.ai</a:t>
            </a:r>
            <a:endParaRPr sz="3300" b="0">
              <a:latin typeface="Georgia"/>
              <a:ea typeface="Georgia"/>
              <a:cs typeface="Georgia"/>
            </a:endParaRPr>
          </a:p>
        </p:txBody>
      </p:sp>
      <p:sp>
        <p:nvSpPr>
          <p:cNvPr id="118" name="Google Shape;118;p17"/>
          <p:cNvSpPr txBox="1"/>
          <p:nvPr>
            <p:ph type="body" idx="1"/>
          </p:nvPr>
        </p:nvSpPr>
        <p:spPr bwMode="auto">
          <a:xfrm flipH="0" flipV="0">
            <a:off x="636196" y="2631360"/>
            <a:ext cx="3266784" cy="213113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700"/>
              <a:t>Name : Shivam</a:t>
            </a:r>
            <a:endParaRPr sz="1700"/>
          </a:p>
          <a:p>
            <a:pPr marL="0" lvl="0" indent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/>
            </a:pPr>
            <a:r>
              <a:rPr lang="en" sz="1700"/>
              <a:t>Roll No. : 2337056</a:t>
            </a:r>
            <a:endParaRPr sz="1700"/>
          </a:p>
          <a:p>
            <a:pPr marL="0" lvl="0" indent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/>
            </a:pPr>
            <a:r>
              <a:rPr lang="en" sz="1700"/>
              <a:t>Semester : 5th</a:t>
            </a:r>
            <a:endParaRPr sz="1700"/>
          </a:p>
          <a:p>
            <a:pPr marL="0" lvl="0" indent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/>
            </a:pPr>
            <a:r>
              <a:rPr lang="en" sz="1700"/>
              <a:t>Course : B. Tech. CSE</a:t>
            </a:r>
            <a:endParaRPr sz="1700"/>
          </a:p>
          <a:p>
            <a:pPr marL="0" lvl="0" indent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/>
            </a:pPr>
            <a:r>
              <a:rPr lang="en" sz="1700"/>
              <a:t>Training Course : Generative AI</a:t>
            </a:r>
            <a:endParaRPr sz="1700"/>
          </a:p>
          <a:p>
            <a:pPr marL="0" lvl="0" indent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/>
            </a:pPr>
            <a:r>
              <a:rPr lang="en" sz="1700"/>
              <a:t>Batch : 1</a:t>
            </a:r>
            <a:endParaRPr sz="1700"/>
          </a:p>
        </p:txBody>
      </p:sp>
      <p:pic>
        <p:nvPicPr>
          <p:cNvPr id="119" name="Google Shape;119;p17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490025" y="1502550"/>
            <a:ext cx="4233976" cy="282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4" name="Google Shape;124;p18" descr="Chatbot, Ai Artificial Intelligence technology, internet virtual assistant on smart phone screen (Provided by Getty Images)"/>
          <p:cNvPicPr/>
          <p:nvPr>
            <p:ph type="pic" idx="2"/>
          </p:nvPr>
        </p:nvPicPr>
        <p:blipFill>
          <a:blip r:embed="rId3">
            <a:alphaModFix/>
          </a:blip>
          <a:srcRect l="8339" t="0" r="8346" b="0"/>
          <a:stretch/>
        </p:blipFill>
        <p:spPr bwMode="auto">
          <a:xfrm>
            <a:off x="4665875" y="1098950"/>
            <a:ext cx="3944801" cy="3155849"/>
          </a:xfrm>
          <a:prstGeom prst="rect">
            <a:avLst/>
          </a:prstGeom>
        </p:spPr>
      </p:pic>
      <p:sp>
        <p:nvSpPr>
          <p:cNvPr id="125" name="Google Shape;125;p18"/>
          <p:cNvSpPr txBox="1"/>
          <p:nvPr>
            <p:ph type="title"/>
          </p:nvPr>
        </p:nvSpPr>
        <p:spPr bwMode="auto">
          <a:xfrm>
            <a:off x="447075" y="359550"/>
            <a:ext cx="4662000" cy="16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100"/>
              <a:t>Introduction to AI Career Path Advisor Web App</a:t>
            </a:r>
            <a:endParaRPr sz="3100"/>
          </a:p>
        </p:txBody>
      </p:sp>
      <p:sp>
        <p:nvSpPr>
          <p:cNvPr id="126" name="Google Shape;126;p18"/>
          <p:cNvSpPr txBox="1"/>
          <p:nvPr>
            <p:ph type="body" idx="1"/>
          </p:nvPr>
        </p:nvSpPr>
        <p:spPr bwMode="auto">
          <a:xfrm flipH="0" flipV="0">
            <a:off x="639674" y="2055765"/>
            <a:ext cx="3555720" cy="2706931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Innovative web app designed for career guidance</a:t>
            </a:r>
            <a:endParaRPr sz="1800"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Utilizes </a:t>
            </a:r>
            <a:r>
              <a:rPr lang="en" sz="1800" b="1">
                <a:latin typeface="Sora"/>
                <a:ea typeface="Sora"/>
                <a:cs typeface="Sora"/>
              </a:rPr>
              <a:t>Generative AI</a:t>
            </a:r>
            <a:r>
              <a:rPr lang="en" sz="1800"/>
              <a:t> to provide personalized advice</a:t>
            </a:r>
            <a:endParaRPr sz="1800"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Aims to assist users in exploring career paths effectively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1" name="Google Shape;131;p19"/>
          <p:cNvPicPr/>
          <p:nvPr>
            <p:ph type="pic" idx="2"/>
          </p:nvPr>
        </p:nvPicPr>
        <p:blipFill>
          <a:blip r:embed="rId3">
            <a:alphaModFix/>
          </a:blip>
          <a:srcRect l="0" t="7726" r="0" b="7733"/>
          <a:stretch/>
        </p:blipFill>
        <p:spPr bwMode="auto">
          <a:xfrm>
            <a:off x="0" y="0"/>
            <a:ext cx="3042000" cy="5143500"/>
          </a:xfrm>
          <a:prstGeom prst="rect">
            <a:avLst/>
          </a:prstGeom>
        </p:spPr>
      </p:pic>
      <p:sp>
        <p:nvSpPr>
          <p:cNvPr id="132" name="Google Shape;132;p19"/>
          <p:cNvSpPr txBox="1"/>
          <p:nvPr>
            <p:ph type="title"/>
          </p:nvPr>
        </p:nvSpPr>
        <p:spPr bwMode="auto">
          <a:xfrm>
            <a:off x="3482150" y="359550"/>
            <a:ext cx="5135700" cy="11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/>
              <a:t>Technology Behind the Web App</a:t>
            </a:r>
            <a:endParaRPr sz="3600"/>
          </a:p>
        </p:txBody>
      </p:sp>
      <p:sp>
        <p:nvSpPr>
          <p:cNvPr id="133" name="Google Shape;133;p19"/>
          <p:cNvSpPr txBox="1"/>
          <p:nvPr>
            <p:ph type="body" idx="1"/>
          </p:nvPr>
        </p:nvSpPr>
        <p:spPr bwMode="auto">
          <a:xfrm>
            <a:off x="3482150" y="2200950"/>
            <a:ext cx="5135700" cy="21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 b="1">
                <a:latin typeface="Sora"/>
                <a:ea typeface="Sora"/>
                <a:cs typeface="Sora"/>
              </a:rPr>
              <a:t>Generative AI </a:t>
            </a:r>
            <a:r>
              <a:rPr lang="en" sz="1800"/>
              <a:t>: Built using </a:t>
            </a:r>
            <a:r>
              <a:rPr lang="en" sz="1800" b="1">
                <a:latin typeface="Sora"/>
                <a:ea typeface="Sora"/>
                <a:cs typeface="Sora"/>
              </a:rPr>
              <a:t>Gemini 2.5 Flash Model</a:t>
            </a:r>
            <a:endParaRPr sz="1800" b="1">
              <a:latin typeface="Sora"/>
              <a:ea typeface="Sora"/>
              <a:cs typeface="Sora"/>
            </a:endParaRPr>
          </a:p>
          <a:p>
            <a:pPr marL="45720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 b="1">
                <a:latin typeface="Sora"/>
                <a:ea typeface="Sora"/>
                <a:cs typeface="Sora"/>
              </a:rPr>
              <a:t>Programming Language </a:t>
            </a:r>
            <a:r>
              <a:rPr lang="en" sz="1800"/>
              <a:t>: Developed with </a:t>
            </a:r>
            <a:r>
              <a:rPr lang="en" sz="1800" b="1">
                <a:latin typeface="Sora"/>
                <a:ea typeface="Sora"/>
                <a:cs typeface="Sora"/>
              </a:rPr>
              <a:t>Python</a:t>
            </a:r>
            <a:endParaRPr sz="1800" b="1">
              <a:latin typeface="Sora"/>
              <a:ea typeface="Sora"/>
              <a:cs typeface="Sora"/>
            </a:endParaRPr>
          </a:p>
          <a:p>
            <a:pPr marL="45720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 b="1">
                <a:latin typeface="Sora"/>
                <a:ea typeface="Sora"/>
                <a:cs typeface="Sora"/>
              </a:rPr>
              <a:t>Deployment</a:t>
            </a:r>
            <a:r>
              <a:rPr lang="en" sz="1800" b="1">
                <a:latin typeface="Sora"/>
                <a:ea typeface="Sora"/>
                <a:cs typeface="Sora"/>
              </a:rPr>
              <a:t> </a:t>
            </a:r>
            <a:r>
              <a:rPr lang="en" sz="1800"/>
              <a:t>: Deployed with </a:t>
            </a:r>
            <a:r>
              <a:rPr lang="en" sz="1800" b="1">
                <a:latin typeface="Sora"/>
                <a:ea typeface="Sora"/>
                <a:cs typeface="Sora"/>
              </a:rPr>
              <a:t>Streamlit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 bwMode="auto">
          <a:xfrm>
            <a:off x="447075" y="359550"/>
            <a:ext cx="50628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/>
              <a:t>Deployment Method</a:t>
            </a:r>
            <a:endParaRPr sz="3600"/>
          </a:p>
        </p:txBody>
      </p:sp>
      <p:sp>
        <p:nvSpPr>
          <p:cNvPr id="139" name="Google Shape;139;p20"/>
          <p:cNvSpPr txBox="1"/>
          <p:nvPr>
            <p:ph type="body" idx="1"/>
          </p:nvPr>
        </p:nvSpPr>
        <p:spPr bwMode="auto">
          <a:xfrm flipH="0" flipV="0">
            <a:off x="294674" y="1190611"/>
            <a:ext cx="4341719" cy="2706931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Deployed using </a:t>
            </a:r>
            <a:r>
              <a:rPr lang="en" sz="1800" b="1">
                <a:latin typeface="Sora"/>
                <a:ea typeface="Sora"/>
                <a:cs typeface="Sora"/>
              </a:rPr>
              <a:t>Streamlit</a:t>
            </a:r>
            <a:endParaRPr sz="1800" b="1">
              <a:latin typeface="Sora"/>
              <a:ea typeface="Sora"/>
              <a:cs typeface="Sora"/>
            </a:endParaRPr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Advantages:</a:t>
            </a:r>
            <a:endParaRPr sz="1800"/>
          </a:p>
          <a:p>
            <a:pPr marL="914400" lvl="1" indent="-3429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pPr>
            <a:r>
              <a:rPr lang="en" sz="1800"/>
              <a:t>Simplifies web app development</a:t>
            </a:r>
            <a:endParaRPr sz="1800"/>
          </a:p>
          <a:p>
            <a:pPr marL="914400" lvl="1" indent="-3429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pPr>
            <a:r>
              <a:rPr lang="en" sz="1800"/>
              <a:t>Enables rapid deployment and iteration</a:t>
            </a:r>
            <a:endParaRPr sz="1800"/>
          </a:p>
          <a:p>
            <a:pPr marL="914400" lvl="1" indent="-3429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pPr>
            <a:r>
              <a:rPr lang="en" sz="1800"/>
              <a:t>User-friendly interface for seamless in</a:t>
            </a:r>
            <a:r>
              <a:rPr lang="en" sz="1800"/>
              <a:t>t</a:t>
            </a:r>
            <a:r>
              <a:rPr lang="en" sz="1800"/>
              <a:t>eraction</a:t>
            </a:r>
            <a:endParaRPr sz="1800"/>
          </a:p>
        </p:txBody>
      </p:sp>
      <p:sp>
        <p:nvSpPr>
          <p:cNvPr id="140" name="Google Shape;140;p20"/>
          <p:cNvSpPr txBox="1"/>
          <p:nvPr/>
        </p:nvSpPr>
        <p:spPr bwMode="auto">
          <a:xfrm flipH="0" flipV="0">
            <a:off x="1256433" y="4023133"/>
            <a:ext cx="6812300" cy="54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>
                <a:solidFill>
                  <a:schemeClr val="accent1"/>
                </a:solidFill>
                <a:latin typeface="Lato"/>
                <a:ea typeface="Lato"/>
                <a:cs typeface="Lato"/>
              </a:rPr>
              <a:t>Link to open the Web App :</a:t>
            </a:r>
            <a:r>
              <a:rPr lang="en-US" sz="1800" b="1">
                <a:solidFill>
                  <a:schemeClr val="accent1"/>
                </a:solidFill>
                <a:latin typeface="Lato"/>
                <a:ea typeface="Lato"/>
                <a:cs typeface="Lato"/>
              </a:rPr>
              <a:t> </a:t>
            </a:r>
            <a:r>
              <a:rPr lang="en" sz="1800" b="1" u="sng">
                <a:solidFill>
                  <a:schemeClr val="hlink"/>
                </a:solidFill>
                <a:latin typeface="Lato"/>
                <a:ea typeface="Lato"/>
                <a:cs typeface="Lato"/>
                <a:hlinkClick r:id="rId3" tooltip="https://ai-career-path-advisor.streamlit.app/"/>
              </a:rPr>
              <a:t>AI Career Path Advisor</a:t>
            </a:r>
            <a:endParaRPr sz="1800" b="1">
              <a:solidFill>
                <a:schemeClr val="accent1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141" name="Google Shape;141;p20" descr="File:Streamlit-logo-primary-colormark-darktext.png - Wikimedia Commons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4788075" y="1363950"/>
            <a:ext cx="4203525" cy="2458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6" name="Google Shape;146;p21" descr="File:Possible features in web cooperation platforms like wikis.png ..."/>
          <p:cNvPicPr/>
          <p:nvPr>
            <p:ph type="pic" idx="2"/>
          </p:nvPr>
        </p:nvPicPr>
        <p:blipFill>
          <a:blip r:embed="rId3">
            <a:alphaModFix/>
          </a:blip>
          <a:srcRect l="14715" t="0" r="14706" b="0"/>
          <a:stretch/>
        </p:blipFill>
        <p:spPr bwMode="auto">
          <a:xfrm>
            <a:off x="457200" y="1189023"/>
            <a:ext cx="3042002" cy="2765449"/>
          </a:xfrm>
          <a:prstGeom prst="rect">
            <a:avLst/>
          </a:prstGeom>
        </p:spPr>
      </p:pic>
      <p:sp>
        <p:nvSpPr>
          <p:cNvPr id="147" name="Google Shape;147;p21"/>
          <p:cNvSpPr txBox="1"/>
          <p:nvPr>
            <p:ph type="title"/>
          </p:nvPr>
        </p:nvSpPr>
        <p:spPr bwMode="auto">
          <a:xfrm>
            <a:off x="1769600" y="359550"/>
            <a:ext cx="55860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/>
              <a:t>Key Features of the App</a:t>
            </a:r>
            <a:endParaRPr sz="3600"/>
          </a:p>
        </p:txBody>
      </p:sp>
      <p:sp>
        <p:nvSpPr>
          <p:cNvPr id="148" name="Google Shape;148;p21"/>
          <p:cNvSpPr txBox="1"/>
          <p:nvPr>
            <p:ph type="body" idx="1"/>
          </p:nvPr>
        </p:nvSpPr>
        <p:spPr bwMode="auto">
          <a:xfrm>
            <a:off x="3634550" y="1515150"/>
            <a:ext cx="5135700" cy="26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 b="1">
                <a:latin typeface="Sora"/>
                <a:ea typeface="Sora"/>
                <a:cs typeface="Sora"/>
              </a:rPr>
              <a:t>Personalized Career Advice </a:t>
            </a:r>
            <a:r>
              <a:rPr lang="en" sz="1800"/>
              <a:t>: Tailored recommendations based on user input</a:t>
            </a:r>
            <a:endParaRPr sz="1800"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 b="1">
                <a:latin typeface="Sora"/>
                <a:ea typeface="Sora"/>
                <a:cs typeface="Sora"/>
              </a:rPr>
              <a:t>User-Friendly Interface </a:t>
            </a:r>
            <a:r>
              <a:rPr lang="en" sz="1800"/>
              <a:t>: Intuitive design for easy user interface</a:t>
            </a:r>
            <a:endParaRPr sz="1800"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 b="1">
                <a:latin typeface="Sora"/>
                <a:ea typeface="Sora"/>
                <a:cs typeface="Sora"/>
              </a:rPr>
              <a:t>Anonymous </a:t>
            </a:r>
            <a:r>
              <a:rPr lang="en" sz="1800"/>
              <a:t>: L</a:t>
            </a:r>
            <a:r>
              <a:rPr lang="en" sz="1800"/>
              <a:t>ogin or signup is not required</a:t>
            </a:r>
            <a:endParaRPr sz="1800"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 b="1">
                <a:latin typeface="Sora"/>
                <a:ea typeface="Sora"/>
                <a:cs typeface="Sora"/>
              </a:rPr>
              <a:t>Public Access</a:t>
            </a:r>
            <a:r>
              <a:rPr lang="en" sz="1800" b="1">
                <a:latin typeface="Sora"/>
                <a:ea typeface="Sora"/>
                <a:cs typeface="Sora"/>
              </a:rPr>
              <a:t> </a:t>
            </a:r>
            <a:r>
              <a:rPr lang="en" sz="1800"/>
              <a:t>: Anyone can access it publicly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3" name="Google Shape;153;p22"/>
          <p:cNvPicPr/>
          <p:nvPr>
            <p:ph type="pic" idx="2"/>
          </p:nvPr>
        </p:nvPicPr>
        <p:blipFill>
          <a:blip r:embed="rId3">
            <a:alphaModFix/>
          </a:blip>
          <a:stretch/>
        </p:blipFill>
        <p:spPr bwMode="auto">
          <a:xfrm>
            <a:off x="4770650" y="1570900"/>
            <a:ext cx="3840026" cy="2561525"/>
          </a:xfrm>
          <a:prstGeom prst="rect">
            <a:avLst/>
          </a:prstGeom>
        </p:spPr>
      </p:pic>
      <p:sp>
        <p:nvSpPr>
          <p:cNvPr id="154" name="Google Shape;154;p22"/>
          <p:cNvSpPr txBox="1"/>
          <p:nvPr>
            <p:ph type="title"/>
          </p:nvPr>
        </p:nvSpPr>
        <p:spPr bwMode="auto">
          <a:xfrm>
            <a:off x="1594665" y="359550"/>
            <a:ext cx="58356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/>
              <a:t>Benefits of Using the App</a:t>
            </a:r>
            <a:endParaRPr sz="3600"/>
          </a:p>
        </p:txBody>
      </p:sp>
      <p:sp>
        <p:nvSpPr>
          <p:cNvPr id="155" name="Google Shape;155;p22"/>
          <p:cNvSpPr txBox="1"/>
          <p:nvPr>
            <p:ph type="body" idx="1"/>
          </p:nvPr>
        </p:nvSpPr>
        <p:spPr bwMode="auto">
          <a:xfrm>
            <a:off x="370875" y="1438950"/>
            <a:ext cx="4201200" cy="30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 b="1">
                <a:latin typeface="Sora"/>
                <a:ea typeface="Sora"/>
                <a:cs typeface="Sora"/>
              </a:rPr>
              <a:t>Enhanced Career Guidance</a:t>
            </a:r>
            <a:r>
              <a:rPr lang="en" sz="1800"/>
              <a:t>: Provides insights into various career options</a:t>
            </a:r>
            <a:endParaRPr sz="1800"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 b="1">
                <a:latin typeface="Sora"/>
                <a:ea typeface="Sora"/>
                <a:cs typeface="Sora"/>
              </a:rPr>
              <a:t>Accessibility</a:t>
            </a:r>
            <a:r>
              <a:rPr lang="en" sz="1800"/>
              <a:t>: Available to a wide audience, including students and professionals</a:t>
            </a:r>
            <a:endParaRPr sz="1800"/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 b="1">
                <a:latin typeface="Sora"/>
                <a:ea typeface="Sora"/>
                <a:cs typeface="Sora"/>
              </a:rPr>
              <a:t>Tailored Recommendations</a:t>
            </a:r>
            <a:r>
              <a:rPr lang="en" sz="1800"/>
              <a:t>: Personalized suggestions for individual career paths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0" name="Google Shape;160;p23" descr="Thinking, Idea Generate, Smart Idea, Innovation Icon (Provided by Getty Images)"/>
          <p:cNvPicPr/>
          <p:nvPr>
            <p:ph type="pic" idx="2"/>
          </p:nvPr>
        </p:nvPicPr>
        <p:blipFill>
          <a:blip r:embed="rId3">
            <a:alphaModFix/>
          </a:blip>
          <a:srcRect l="20428" t="0" r="20426" b="0"/>
          <a:stretch/>
        </p:blipFill>
        <p:spPr bwMode="auto">
          <a:xfrm>
            <a:off x="228600" y="0"/>
            <a:ext cx="3042002" cy="5143501"/>
          </a:xfrm>
          <a:prstGeom prst="rect">
            <a:avLst/>
          </a:prstGeom>
        </p:spPr>
      </p:pic>
      <p:sp>
        <p:nvSpPr>
          <p:cNvPr id="161" name="Google Shape;161;p23"/>
          <p:cNvSpPr txBox="1"/>
          <p:nvPr>
            <p:ph type="title"/>
          </p:nvPr>
        </p:nvSpPr>
        <p:spPr bwMode="auto">
          <a:xfrm>
            <a:off x="3482150" y="359550"/>
            <a:ext cx="51357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/>
              <a:t>Future </a:t>
            </a:r>
            <a:r>
              <a:rPr lang="en" sz="3600"/>
              <a:t>Scope </a:t>
            </a:r>
            <a:endParaRPr sz="3600"/>
          </a:p>
        </p:txBody>
      </p:sp>
      <p:sp>
        <p:nvSpPr>
          <p:cNvPr id="162" name="Google Shape;162;p23"/>
          <p:cNvSpPr txBox="1"/>
          <p:nvPr>
            <p:ph type="body" idx="1"/>
          </p:nvPr>
        </p:nvSpPr>
        <p:spPr bwMode="auto">
          <a:xfrm>
            <a:off x="3482150" y="1210349"/>
            <a:ext cx="5135700" cy="30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/>
              <a:t>Potential developments and Improvements :</a:t>
            </a:r>
            <a:endParaRPr sz="1800"/>
          </a:p>
          <a:p>
            <a:pPr marL="457200" lvl="0" indent="-3429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User Signup and Login</a:t>
            </a:r>
            <a:endParaRPr sz="1800"/>
          </a:p>
          <a:p>
            <a:pPr marL="45720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Storing History</a:t>
            </a:r>
            <a:endParaRPr sz="1800"/>
          </a:p>
          <a:p>
            <a:pPr marL="45720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Integration with educational resources for comprehensive guidance</a:t>
            </a:r>
            <a:endParaRPr sz="1800"/>
          </a:p>
          <a:p>
            <a:pPr marL="45720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Generating Images for creation of roadmaps</a:t>
            </a:r>
            <a:endParaRPr sz="1800"/>
          </a:p>
          <a:p>
            <a:pPr marL="45720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pPr>
            <a:r>
              <a:rPr lang="en" sz="1800"/>
              <a:t>Image Uploading for Resume Analysis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 bwMode="auto">
          <a:xfrm>
            <a:off x="370800" y="265200"/>
            <a:ext cx="8418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/>
              <a:t>Visual Showcase</a:t>
            </a:r>
            <a:endParaRPr sz="3600"/>
          </a:p>
        </p:txBody>
      </p:sp>
      <p:pic>
        <p:nvPicPr>
          <p:cNvPr id="168" name="Google Shape;168;p24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391599" y="1193400"/>
            <a:ext cx="6363077" cy="35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body" idx="1"/>
          </p:nvPr>
        </p:nvSpPr>
        <p:spPr bwMode="auto">
          <a:xfrm>
            <a:off x="1157250" y="2826025"/>
            <a:ext cx="2351700" cy="10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100"/>
              <a:t>Any queries?</a:t>
            </a:r>
            <a:endParaRPr sz="2100"/>
          </a:p>
          <a:p>
            <a:pPr marL="0" lvl="0" indent="0" algn="l"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en" sz="2100"/>
              <a:t>Feel free to ask!</a:t>
            </a:r>
            <a:endParaRPr sz="2100"/>
          </a:p>
        </p:txBody>
      </p:sp>
      <p:sp>
        <p:nvSpPr>
          <p:cNvPr id="174" name="Google Shape;174;p25"/>
          <p:cNvSpPr txBox="1"/>
          <p:nvPr>
            <p:ph type="title"/>
          </p:nvPr>
        </p:nvSpPr>
        <p:spPr bwMode="auto">
          <a:xfrm>
            <a:off x="852450" y="431550"/>
            <a:ext cx="2847000" cy="22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6600"/>
              <a:t>Thank You!</a:t>
            </a:r>
            <a:endParaRPr sz="6600"/>
          </a:p>
        </p:txBody>
      </p:sp>
      <p:pic>
        <p:nvPicPr>
          <p:cNvPr id="175" name="Google Shape;175;p2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715250" y="533400"/>
            <a:ext cx="3819150" cy="3903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ONLYOFFICE/8.3.1.25</Application>
  <PresentationFormat>On-screen Show (4:3)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modified xsi:type="dcterms:W3CDTF">2025-07-07T06:42:53Z</dcterms:modified>
</cp:coreProperties>
</file>