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Play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TVdWD6FY332nPkC6oA9oZTeWd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CFA6A4-1FCE-483C-9030-5C10C2A28C23}">
  <a:tblStyle styleId="{E4CFA6A4-1FCE-483C-9030-5C10C2A28C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44.png"/><Relationship Id="rId6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2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uid.apache.org/docs/latest/design/" TargetMode="External"/><Relationship Id="rId4" Type="http://schemas.openxmlformats.org/officeDocument/2006/relationships/hyperlink" Target="http://static.druid.io/docs/druid.pdf" TargetMode="External"/><Relationship Id="rId5" Type="http://schemas.openxmlformats.org/officeDocument/2006/relationships/hyperlink" Target="https://github.com/apache/druid/tree/master/helm/druid" TargetMode="External"/><Relationship Id="rId6" Type="http://schemas.openxmlformats.org/officeDocument/2006/relationships/hyperlink" Target="https://github.com/druid-io/druid-operato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jpg"/><Relationship Id="rId4" Type="http://schemas.openxmlformats.org/officeDocument/2006/relationships/image" Target="../media/image41.jp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8.png"/><Relationship Id="rId13" Type="http://schemas.openxmlformats.org/officeDocument/2006/relationships/image" Target="../media/image3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uid.apache.org/community/join-slack?v=1" TargetMode="External"/><Relationship Id="rId4" Type="http://schemas.openxmlformats.org/officeDocument/2006/relationships/hyperlink" Target="https://lists.apache.org/list.html?dev@druid.apache.org" TargetMode="External"/><Relationship Id="rId9" Type="http://schemas.openxmlformats.org/officeDocument/2006/relationships/hyperlink" Target="https://www.linkedin.com/in/dineshqa/" TargetMode="External"/><Relationship Id="rId15" Type="http://schemas.openxmlformats.org/officeDocument/2006/relationships/image" Target="../media/image40.png"/><Relationship Id="rId14" Type="http://schemas.openxmlformats.org/officeDocument/2006/relationships/image" Target="../media/image49.png"/><Relationship Id="rId17" Type="http://schemas.openxmlformats.org/officeDocument/2006/relationships/image" Target="../media/image48.png"/><Relationship Id="rId16" Type="http://schemas.openxmlformats.org/officeDocument/2006/relationships/image" Target="../media/image32.png"/><Relationship Id="rId5" Type="http://schemas.openxmlformats.org/officeDocument/2006/relationships/hyperlink" Target="https://twitter.com/druidio" TargetMode="External"/><Relationship Id="rId6" Type="http://schemas.openxmlformats.org/officeDocument/2006/relationships/hyperlink" Target="https://www.linkedin.com/in/shivjijha/" TargetMode="External"/><Relationship Id="rId7" Type="http://schemas.openxmlformats.org/officeDocument/2006/relationships/hyperlink" Target="https://www.slideshare.net/shiv4289" TargetMode="External"/><Relationship Id="rId8" Type="http://schemas.openxmlformats.org/officeDocument/2006/relationships/hyperlink" Target="https://www.youtube.com/@shivjikumarjh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48.png"/><Relationship Id="rId11" Type="http://schemas.openxmlformats.org/officeDocument/2006/relationships/image" Target="../media/image12.png"/><Relationship Id="rId10" Type="http://schemas.openxmlformats.org/officeDocument/2006/relationships/image" Target="../media/image29.png"/><Relationship Id="rId9" Type="http://schemas.openxmlformats.org/officeDocument/2006/relationships/image" Target="../media/image8.png"/><Relationship Id="rId5" Type="http://schemas.openxmlformats.org/officeDocument/2006/relationships/hyperlink" Target="https://www.linkedin.com/in/shivjijha/" TargetMode="External"/><Relationship Id="rId6" Type="http://schemas.openxmlformats.org/officeDocument/2006/relationships/hyperlink" Target="https://www.slideshare.net/shiv4289" TargetMode="External"/><Relationship Id="rId7" Type="http://schemas.openxmlformats.org/officeDocument/2006/relationships/hyperlink" Target="https://www.youtube.com/@shivjikumarjha" TargetMode="External"/><Relationship Id="rId8" Type="http://schemas.openxmlformats.org/officeDocument/2006/relationships/hyperlink" Target="https://www.linkedin.com/in/dineshq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1" Type="http://schemas.openxmlformats.org/officeDocument/2006/relationships/image" Target="../media/image31.png"/><Relationship Id="rId10" Type="http://schemas.openxmlformats.org/officeDocument/2006/relationships/image" Target="../media/image25.png"/><Relationship Id="rId12" Type="http://schemas.openxmlformats.org/officeDocument/2006/relationships/image" Target="../media/image21.png"/><Relationship Id="rId9" Type="http://schemas.openxmlformats.org/officeDocument/2006/relationships/image" Target="../media/image39.png"/><Relationship Id="rId5" Type="http://schemas.openxmlformats.org/officeDocument/2006/relationships/image" Target="../media/image45.png"/><Relationship Id="rId6" Type="http://schemas.openxmlformats.org/officeDocument/2006/relationships/image" Target="../media/image52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tanding in front of a black and yellow poster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-5080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 txBox="1"/>
          <p:nvPr>
            <p:ph type="title"/>
          </p:nvPr>
        </p:nvSpPr>
        <p:spPr>
          <a:xfrm>
            <a:off x="838200" y="557189"/>
            <a:ext cx="10515600" cy="111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200"/>
              <a:t>Numbers running Druid 3+ years in Prod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red numbers on a white background&#10;&#10;Description automatically generated"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731" y="2311142"/>
            <a:ext cx="3324853" cy="2056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numbers on a white background&#10;&#10;Description automatically generated"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9264" y="2455789"/>
            <a:ext cx="3792797" cy="176768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500741" y="5135203"/>
            <a:ext cx="27638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24 hours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500741" y="3108701"/>
            <a:ext cx="23169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Size</a:t>
            </a:r>
            <a:endParaRPr/>
          </a:p>
        </p:txBody>
      </p:sp>
      <p:pic>
        <p:nvPicPr>
          <p:cNvPr descr="A green numbers on a white background&#10;&#10;Description automatically generated" id="284" name="Google Shape;284;p10"/>
          <p:cNvPicPr preferRelativeResize="0"/>
          <p:nvPr/>
        </p:nvPicPr>
        <p:blipFill rotWithShape="1">
          <a:blip r:embed="rId5">
            <a:alphaModFix/>
          </a:blip>
          <a:srcRect b="1990" l="871" r="1090" t="0"/>
          <a:stretch/>
        </p:blipFill>
        <p:spPr>
          <a:xfrm>
            <a:off x="7196874" y="4619920"/>
            <a:ext cx="4941277" cy="16768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number&#10;&#10;Description automatically generated" id="285" name="Google Shape;285;p10"/>
          <p:cNvPicPr preferRelativeResize="0"/>
          <p:nvPr/>
        </p:nvPicPr>
        <p:blipFill rotWithShape="1">
          <a:blip r:embed="rId6">
            <a:alphaModFix/>
          </a:blip>
          <a:srcRect b="2606" l="1" r="-1" t="1667"/>
          <a:stretch/>
        </p:blipFill>
        <p:spPr>
          <a:xfrm>
            <a:off x="3334345" y="4574589"/>
            <a:ext cx="3792797" cy="176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showing a line&#10;&#10;Description automatically generated" id="291" name="Google Shape;291;p11"/>
          <p:cNvPicPr preferRelativeResize="0"/>
          <p:nvPr/>
        </p:nvPicPr>
        <p:blipFill rotWithShape="1">
          <a:blip r:embed="rId3">
            <a:alphaModFix/>
          </a:blip>
          <a:srcRect b="-109" l="396" r="0" t="0"/>
          <a:stretch/>
        </p:blipFill>
        <p:spPr>
          <a:xfrm>
            <a:off x="260059" y="253999"/>
            <a:ext cx="11744586" cy="3101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showing a line&#10;&#10;Description automatically generated with medium confidence" id="292" name="Google Shape;2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058" y="3429000"/>
            <a:ext cx="11744587" cy="309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0" y="1"/>
            <a:ext cx="4512467" cy="6858000"/>
          </a:xfrm>
          <a:custGeom>
            <a:rect b="b" l="l" r="r" t="t"/>
            <a:pathLst>
              <a:path extrusionOk="0" h="6858000" w="4512467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 txBox="1"/>
          <p:nvPr>
            <p:ph type="title"/>
          </p:nvPr>
        </p:nvSpPr>
        <p:spPr>
          <a:xfrm>
            <a:off x="645147" y="623300"/>
            <a:ext cx="3222171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Why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Kubernetes?</a:t>
            </a:r>
            <a:endParaRPr/>
          </a:p>
        </p:txBody>
      </p:sp>
      <p:grpSp>
        <p:nvGrpSpPr>
          <p:cNvPr id="301" name="Google Shape;301;p12"/>
          <p:cNvGrpSpPr/>
          <p:nvPr/>
        </p:nvGrpSpPr>
        <p:grpSpPr>
          <a:xfrm>
            <a:off x="5207640" y="798608"/>
            <a:ext cx="6291714" cy="5220450"/>
            <a:chOff x="0" y="155142"/>
            <a:chExt cx="6291714" cy="5220450"/>
          </a:xfrm>
        </p:grpSpPr>
        <p:sp>
          <p:nvSpPr>
            <p:cNvPr id="302" name="Google Shape;302;p12"/>
            <p:cNvSpPr/>
            <p:nvPr/>
          </p:nvSpPr>
          <p:spPr>
            <a:xfrm>
              <a:off x="0" y="376542"/>
              <a:ext cx="6291714" cy="12048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2"/>
            <p:cNvSpPr txBox="1"/>
            <p:nvPr/>
          </p:nvSpPr>
          <p:spPr>
            <a:xfrm>
              <a:off x="0" y="376542"/>
              <a:ext cx="6291714" cy="1204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488300" spcFirstLastPara="1" rIns="488300" wrap="square" tIns="312400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Nomad + Consul on AWS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Metadata Storage –  Postgres RDS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 Store – S3 Buckets</a:t>
              </a:r>
              <a:endParaRPr/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314585" y="155142"/>
              <a:ext cx="4404199" cy="442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 txBox="1"/>
            <p:nvPr/>
          </p:nvSpPr>
          <p:spPr>
            <a:xfrm>
              <a:off x="336201" y="176758"/>
              <a:ext cx="436096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6450" spcFirstLastPara="1" rIns="16645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Earlier Deployment</a:t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0" y="1883817"/>
              <a:ext cx="6291714" cy="17482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 txBox="1"/>
            <p:nvPr/>
          </p:nvSpPr>
          <p:spPr>
            <a:xfrm>
              <a:off x="0" y="1883817"/>
              <a:ext cx="6291714" cy="1748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488300" spcFirstLastPara="1" rIns="488300" wrap="square" tIns="312400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Nutanix Kubernetes Engine and other internal dev on Kubernetes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adoption means better ecosystem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Apache 2.0 License &amp; CNCF Graduated Project.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Stateful sets, helm/operator available for Druid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Well… easier to hire and scale the team!</a:t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14585" y="1662417"/>
              <a:ext cx="4404199" cy="442800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 txBox="1"/>
            <p:nvPr/>
          </p:nvSpPr>
          <p:spPr>
            <a:xfrm>
              <a:off x="336201" y="1684033"/>
              <a:ext cx="436096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6450" spcFirstLastPara="1" rIns="16645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Why we decided to move to Kubernetes</a:t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0" y="3934467"/>
              <a:ext cx="6291714" cy="144112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0" y="3934467"/>
              <a:ext cx="6291714" cy="144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488300" spcFirstLastPara="1" rIns="488300" wrap="square" tIns="312400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Kubernetes Cluster 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 managed with kOps, deployed on AWS 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Open-source Druid HELM Charts 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GitOps Deployment model using Helm Charts backed by ArgoCD</a:t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14585" y="3713067"/>
              <a:ext cx="4404199" cy="44280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 txBox="1"/>
            <p:nvPr/>
          </p:nvSpPr>
          <p:spPr>
            <a:xfrm>
              <a:off x="336201" y="3734683"/>
              <a:ext cx="4360967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6450" spcFirstLastPara="1" rIns="16645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 Deployment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 Quick Kubernetes Primer</a:t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3"/>
          <p:cNvGrpSpPr/>
          <p:nvPr/>
        </p:nvGrpSpPr>
        <p:grpSpPr>
          <a:xfrm>
            <a:off x="920813" y="2709470"/>
            <a:ext cx="10350373" cy="2534219"/>
            <a:chOff x="82613" y="908559"/>
            <a:chExt cx="10350373" cy="2534219"/>
          </a:xfrm>
        </p:grpSpPr>
        <p:sp>
          <p:nvSpPr>
            <p:cNvPr id="322" name="Google Shape;322;p13"/>
            <p:cNvSpPr/>
            <p:nvPr/>
          </p:nvSpPr>
          <p:spPr>
            <a:xfrm>
              <a:off x="82613" y="908559"/>
              <a:ext cx="897246" cy="897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71034" y="1096980"/>
              <a:ext cx="520402" cy="52040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172126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1172126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Play"/>
                <a:buNone/>
              </a:pP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StatefulSet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M</a:t>
              </a:r>
              <a:r>
                <a:rPr b="0" i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anage a set of Pods with unique identities and persistent storage.</a:t>
              </a: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 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3655575" y="908559"/>
              <a:ext cx="897246" cy="897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3843996" y="1096980"/>
              <a:ext cx="520402" cy="52040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745088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 txBox="1"/>
            <p:nvPr/>
          </p:nvSpPr>
          <p:spPr>
            <a:xfrm>
              <a:off x="4745088" y="908559"/>
              <a:ext cx="2115000" cy="89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Play"/>
                <a:buNone/>
              </a:pP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DaemonSet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E</a:t>
              </a:r>
              <a:r>
                <a:rPr b="0" i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nsure all nodes run a copy of a Pod.</a:t>
              </a:r>
              <a:endParaRPr/>
            </a:p>
            <a:p>
              <a:pPr indent="0" lvl="0" marL="0" marR="0" rtl="0" algn="l"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7228536" y="908559"/>
              <a:ext cx="897246" cy="8972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416958" y="1096980"/>
              <a:ext cx="520402" cy="52040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318049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 txBox="1"/>
            <p:nvPr/>
          </p:nvSpPr>
          <p:spPr>
            <a:xfrm>
              <a:off x="8318049" y="908559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Play"/>
                <a:buNone/>
              </a:pP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Persistent Vol (PV) &amp; Persistent Vol Claim(PVC)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 Persistent Storage</a:t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2613" y="2545532"/>
              <a:ext cx="897246" cy="897246"/>
            </a:xfrm>
            <a:prstGeom prst="ellipse">
              <a:avLst/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271034" y="2733954"/>
              <a:ext cx="520402" cy="52040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172126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 txBox="1"/>
            <p:nvPr/>
          </p:nvSpPr>
          <p:spPr>
            <a:xfrm>
              <a:off x="1172126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Play"/>
                <a:buNone/>
              </a:pP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ConfigMap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S</a:t>
              </a:r>
              <a:r>
                <a:rPr b="0" i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tore non-confidential configuration data in key-value pairs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3655575" y="2545532"/>
              <a:ext cx="897246" cy="8972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843996" y="2733954"/>
              <a:ext cx="520402" cy="52040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745088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 txBox="1"/>
            <p:nvPr/>
          </p:nvSpPr>
          <p:spPr>
            <a:xfrm>
              <a:off x="4745088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Play"/>
                <a:buNone/>
              </a:pP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Init-Container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</a:t>
              </a:r>
              <a:r>
                <a:rPr b="0" i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ontainers that run before the application containers in a Pod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7228536" y="2545532"/>
              <a:ext cx="897246" cy="897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7416958" y="2733954"/>
              <a:ext cx="520402" cy="52040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8318049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 txBox="1"/>
            <p:nvPr/>
          </p:nvSpPr>
          <p:spPr>
            <a:xfrm>
              <a:off x="8318049" y="2545532"/>
              <a:ext cx="2114937" cy="897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Play"/>
                <a:buNone/>
              </a:pPr>
              <a:r>
                <a:rPr lang="en-US" sz="13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Secrets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S</a:t>
              </a:r>
              <a:r>
                <a:rPr b="0" i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tore non-confidential configuration data in key-value pairs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4"/>
          <p:cNvSpPr/>
          <p:nvPr/>
        </p:nvSpPr>
        <p:spPr>
          <a:xfrm flipH="1" rot="-5588041">
            <a:off x="548353" y="3147190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 txBox="1"/>
          <p:nvPr>
            <p:ph type="title"/>
          </p:nvPr>
        </p:nvSpPr>
        <p:spPr>
          <a:xfrm>
            <a:off x="523292" y="1442186"/>
            <a:ext cx="5564896" cy="2459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Druid - Kubernetes Mapping</a:t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4" name="Google Shape;354;p14"/>
          <p:cNvGraphicFramePr/>
          <p:nvPr/>
        </p:nvGraphicFramePr>
        <p:xfrm>
          <a:off x="6315456" y="1040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{E4CFA6A4-1FCE-483C-9030-5C10C2A28C23}</a:tableStyleId>
              </a:tblPr>
              <a:tblGrid>
                <a:gridCol w="3544150"/>
                <a:gridCol w="1727400"/>
              </a:tblGrid>
              <a:tr h="108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lt1"/>
                          </a:solidFill>
                        </a:rPr>
                        <a:t>Druid Components</a:t>
                      </a:r>
                      <a:endParaRPr/>
                    </a:p>
                  </a:txBody>
                  <a:tcPr marT="154225" marB="154225" marR="77100" marL="10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lt1"/>
                          </a:solidFill>
                        </a:rPr>
                        <a:t>Type</a:t>
                      </a:r>
                      <a:endParaRPr/>
                    </a:p>
                  </a:txBody>
                  <a:tcPr marT="154225" marB="154225" marR="77100" marL="1079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Router + Broker + Co-Ordinator + Overlord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Deployment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Middle-Managers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DaemonSet</a:t>
                      </a:r>
                      <a:endParaRPr sz="2000" cap="none">
                        <a:solidFill>
                          <a:schemeClr val="dk1"/>
                        </a:solidFill>
                      </a:endParaRPr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7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Historical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StatefulSet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cap="none">
                        <a:solidFill>
                          <a:schemeClr val="dk1"/>
                        </a:solidFill>
                      </a:endParaRPr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Deep Storage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S3 Bucket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Metadata Storage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cap="none">
                        <a:solidFill>
                          <a:schemeClr val="dk1"/>
                        </a:solidFill>
                      </a:endParaRPr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Postgres RDS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cap="none">
                        <a:solidFill>
                          <a:schemeClr val="dk1"/>
                        </a:solidFill>
                      </a:endParaRPr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Zookeeper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chemeClr val="dk1"/>
                          </a:solidFill>
                        </a:rPr>
                        <a:t>StatefulSet</a:t>
                      </a:r>
                      <a:endParaRPr/>
                    </a:p>
                  </a:txBody>
                  <a:tcPr marT="40725" marB="154225" marR="77100" marL="1079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5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5"/>
          <p:cNvSpPr txBox="1"/>
          <p:nvPr>
            <p:ph type="title"/>
          </p:nvPr>
        </p:nvSpPr>
        <p:spPr>
          <a:xfrm>
            <a:off x="475684" y="13597"/>
            <a:ext cx="72030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Druid on Kubernetes Architecture</a:t>
            </a:r>
            <a:br>
              <a:rPr lang="en-US"/>
            </a:b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computer network&#10;&#10;Description automatically generated" id="364" name="Google Shape;3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878" y="926591"/>
            <a:ext cx="8234289" cy="578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6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6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6"/>
          <p:cNvSpPr txBox="1"/>
          <p:nvPr>
            <p:ph type="title"/>
          </p:nvPr>
        </p:nvSpPr>
        <p:spPr>
          <a:xfrm>
            <a:off x="639016" y="-38358"/>
            <a:ext cx="10515600" cy="984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D-Day : The Migration Process!</a:t>
            </a:r>
            <a:endParaRPr/>
          </a:p>
        </p:txBody>
      </p:sp>
      <p:sp>
        <p:nvSpPr>
          <p:cNvPr id="374" name="Google Shape;374;p16"/>
          <p:cNvSpPr/>
          <p:nvPr/>
        </p:nvSpPr>
        <p:spPr>
          <a:xfrm>
            <a:off x="741623" y="2198554"/>
            <a:ext cx="1548143" cy="1219954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Druid on Nomad</a:t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>
            <a:off x="5398883" y="2403276"/>
            <a:ext cx="1394234" cy="117468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Druid on K8s</a:t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3358078" y="2480797"/>
            <a:ext cx="977774" cy="1019646"/>
          </a:xfrm>
          <a:prstGeom prst="can">
            <a:avLst>
              <a:gd fmla="val 25000" name="adj"/>
            </a:avLst>
          </a:prstGeom>
          <a:solidFill>
            <a:srgbClr val="F4B08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Bucket</a:t>
            </a:r>
            <a:endParaRPr/>
          </a:p>
        </p:txBody>
      </p:sp>
      <p:sp>
        <p:nvSpPr>
          <p:cNvPr id="377" name="Google Shape;377;p16"/>
          <p:cNvSpPr/>
          <p:nvPr/>
        </p:nvSpPr>
        <p:spPr>
          <a:xfrm>
            <a:off x="3386752" y="4437059"/>
            <a:ext cx="1104523" cy="943824"/>
          </a:xfrm>
          <a:prstGeom prst="flowChartAlternateProcess">
            <a:avLst/>
          </a:prstGeom>
          <a:solidFill>
            <a:srgbClr val="F4B08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 RDS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1289357" y="4671362"/>
            <a:ext cx="452673" cy="416459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ZK</a:t>
            </a: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5865841" y="4700741"/>
            <a:ext cx="460318" cy="416459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4B08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ZK</a:t>
            </a: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7257116" y="2041986"/>
            <a:ext cx="840460" cy="722579"/>
          </a:xfrm>
          <a:prstGeom prst="can">
            <a:avLst>
              <a:gd fmla="val 25000" name="adj"/>
            </a:avLst>
          </a:prstGeom>
          <a:solidFill>
            <a:srgbClr val="F4B08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S3 Bucket</a:t>
            </a:r>
            <a:endParaRPr/>
          </a:p>
        </p:txBody>
      </p:sp>
      <p:sp>
        <p:nvSpPr>
          <p:cNvPr id="381" name="Google Shape;381;p16"/>
          <p:cNvSpPr/>
          <p:nvPr/>
        </p:nvSpPr>
        <p:spPr>
          <a:xfrm>
            <a:off x="7370286" y="3295632"/>
            <a:ext cx="727290" cy="564662"/>
          </a:xfrm>
          <a:prstGeom prst="flowChartAlternateProcess">
            <a:avLst/>
          </a:prstGeom>
          <a:solidFill>
            <a:srgbClr val="F4B08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PgSQL RDS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765017" y="1096653"/>
            <a:ext cx="16673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Setup </a:t>
            </a:r>
            <a:endParaRPr/>
          </a:p>
        </p:txBody>
      </p:sp>
      <p:cxnSp>
        <p:nvCxnSpPr>
          <p:cNvPr id="383" name="Google Shape;383;p16"/>
          <p:cNvCxnSpPr/>
          <p:nvPr/>
        </p:nvCxnSpPr>
        <p:spPr>
          <a:xfrm>
            <a:off x="2295047" y="2684597"/>
            <a:ext cx="1044920" cy="326086"/>
          </a:xfrm>
          <a:prstGeom prst="straightConnector1">
            <a:avLst/>
          </a:prstGeom>
          <a:noFill/>
          <a:ln cap="flat" cmpd="sng" w="38100">
            <a:solidFill>
              <a:srgbClr val="181D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4" name="Google Shape;384;p16"/>
          <p:cNvCxnSpPr>
            <a:stCxn id="374" idx="3"/>
            <a:endCxn id="378" idx="3"/>
          </p:cNvCxnSpPr>
          <p:nvPr/>
        </p:nvCxnSpPr>
        <p:spPr>
          <a:xfrm>
            <a:off x="1515695" y="3418508"/>
            <a:ext cx="0" cy="125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5" name="Google Shape;385;p16"/>
          <p:cNvCxnSpPr>
            <a:stCxn id="374" idx="4"/>
          </p:cNvCxnSpPr>
          <p:nvPr/>
        </p:nvCxnSpPr>
        <p:spPr>
          <a:xfrm>
            <a:off x="1994096" y="3418505"/>
            <a:ext cx="1369200" cy="1490400"/>
          </a:xfrm>
          <a:prstGeom prst="straightConnector1">
            <a:avLst/>
          </a:prstGeom>
          <a:noFill/>
          <a:ln cap="flat" cmpd="sng" w="38100">
            <a:solidFill>
              <a:srgbClr val="181D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6" name="Google Shape;386;p16"/>
          <p:cNvCxnSpPr/>
          <p:nvPr/>
        </p:nvCxnSpPr>
        <p:spPr>
          <a:xfrm>
            <a:off x="6499445" y="2412476"/>
            <a:ext cx="757671" cy="0"/>
          </a:xfrm>
          <a:prstGeom prst="straightConnector1">
            <a:avLst/>
          </a:prstGeom>
          <a:noFill/>
          <a:ln cap="flat" cmpd="sng" w="38100">
            <a:solidFill>
              <a:srgbClr val="B572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16"/>
          <p:cNvCxnSpPr>
            <a:stCxn id="375" idx="1"/>
            <a:endCxn id="381" idx="1"/>
          </p:cNvCxnSpPr>
          <p:nvPr/>
        </p:nvCxnSpPr>
        <p:spPr>
          <a:xfrm>
            <a:off x="6499445" y="3577963"/>
            <a:ext cx="870900" cy="0"/>
          </a:xfrm>
          <a:prstGeom prst="straightConnector1">
            <a:avLst/>
          </a:prstGeom>
          <a:noFill/>
          <a:ln cap="flat" cmpd="sng" w="38100">
            <a:solidFill>
              <a:srgbClr val="B572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16"/>
          <p:cNvCxnSpPr>
            <a:endCxn id="379" idx="3"/>
          </p:cNvCxnSpPr>
          <p:nvPr/>
        </p:nvCxnSpPr>
        <p:spPr>
          <a:xfrm>
            <a:off x="6096000" y="3577841"/>
            <a:ext cx="0" cy="112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16"/>
          <p:cNvSpPr txBox="1"/>
          <p:nvPr/>
        </p:nvSpPr>
        <p:spPr>
          <a:xfrm>
            <a:off x="7044452" y="1086449"/>
            <a:ext cx="16673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Setup </a:t>
            </a:r>
            <a:endParaRPr/>
          </a:p>
        </p:txBody>
      </p:sp>
      <p:sp>
        <p:nvSpPr>
          <p:cNvPr id="390" name="Google Shape;390;p16"/>
          <p:cNvSpPr txBox="1"/>
          <p:nvPr/>
        </p:nvSpPr>
        <p:spPr>
          <a:xfrm>
            <a:off x="8968416" y="1926644"/>
            <a:ext cx="285993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Phase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8968417" y="2854112"/>
            <a:ext cx="285993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572FF"/>
                </a:solidFill>
                <a:latin typeface="Calibri"/>
                <a:ea typeface="Calibri"/>
                <a:cs typeface="Calibri"/>
                <a:sym typeface="Calibri"/>
              </a:rPr>
              <a:t>Data Sync Phase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8968416" y="3731352"/>
            <a:ext cx="285993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DFF"/>
                </a:solidFill>
                <a:latin typeface="Calibri"/>
                <a:ea typeface="Calibri"/>
                <a:cs typeface="Calibri"/>
                <a:sym typeface="Calibri"/>
              </a:rPr>
              <a:t>Cut Over Phase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16"/>
          <p:cNvCxnSpPr>
            <a:stCxn id="375" idx="3"/>
            <a:endCxn id="376" idx="4"/>
          </p:cNvCxnSpPr>
          <p:nvPr/>
        </p:nvCxnSpPr>
        <p:spPr>
          <a:xfrm rot="10800000">
            <a:off x="4335983" y="2990620"/>
            <a:ext cx="1062900" cy="0"/>
          </a:xfrm>
          <a:prstGeom prst="straightConnector1">
            <a:avLst/>
          </a:prstGeom>
          <a:noFill/>
          <a:ln cap="flat" cmpd="sng" w="38100">
            <a:solidFill>
              <a:srgbClr val="B572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6"/>
          <p:cNvCxnSpPr>
            <a:stCxn id="375" idx="2"/>
          </p:cNvCxnSpPr>
          <p:nvPr/>
        </p:nvCxnSpPr>
        <p:spPr>
          <a:xfrm flipH="1">
            <a:off x="4491355" y="3577963"/>
            <a:ext cx="1201200" cy="1332600"/>
          </a:xfrm>
          <a:prstGeom prst="straightConnector1">
            <a:avLst/>
          </a:prstGeom>
          <a:noFill/>
          <a:ln cap="rnd" cmpd="sng" w="38100">
            <a:solidFill>
              <a:srgbClr val="B572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Users with solid fill" id="395" name="Google Shape;3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061" y="962490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16"/>
          <p:cNvCxnSpPr>
            <a:stCxn id="395" idx="1"/>
            <a:endCxn id="374" idx="0"/>
          </p:cNvCxnSpPr>
          <p:nvPr/>
        </p:nvCxnSpPr>
        <p:spPr>
          <a:xfrm flipH="1">
            <a:off x="1515661" y="1419690"/>
            <a:ext cx="2297400" cy="77880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16"/>
          <p:cNvCxnSpPr>
            <a:stCxn id="395" idx="3"/>
            <a:endCxn id="375" idx="4"/>
          </p:cNvCxnSpPr>
          <p:nvPr/>
        </p:nvCxnSpPr>
        <p:spPr>
          <a:xfrm>
            <a:off x="4727461" y="1419690"/>
            <a:ext cx="965100" cy="983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7"/>
          <p:cNvSpPr txBox="1"/>
          <p:nvPr>
            <p:ph type="title"/>
          </p:nvPr>
        </p:nvSpPr>
        <p:spPr>
          <a:xfrm>
            <a:off x="110169" y="1153572"/>
            <a:ext cx="3977089" cy="4542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Operational Aspects</a:t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Upgrades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Infrastructure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Reliability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Minimum 2 Replicas for each component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Spread across AZs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Scalability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ways to auto-scale Druid components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Horizontal Pod Autoscaler (HPA)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Auto-scaling groups with DaemonSets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Security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Image Scanning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Secret Management Store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Challenges &amp; Learnings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8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Must scale Overlord &amp; Coordinator vertically</a:t>
            </a:r>
            <a:r>
              <a:rPr b="1" lang="en-US" sz="1700"/>
              <a:t>, no support for horizontal scaling!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Keep track of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Size of task spec payload (Znode size limits)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Number of Segments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Files in task specs (don’t use prefix-based)</a:t>
            </a:r>
            <a:endParaRPr sz="17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Issues with Calcite query planner on upgrades</a:t>
            </a:r>
            <a:endParaRPr sz="17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Suggest to upgrade one version at a time</a:t>
            </a:r>
            <a:endParaRPr sz="17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Too many components: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More maintenance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Steep Learning Curve 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Too many components for tiny workloads</a:t>
            </a:r>
            <a:endParaRPr sz="17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Separation of compaction tier?</a:t>
            </a:r>
            <a:endParaRPr sz="17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lphaLcPeriod"/>
            </a:pPr>
            <a:r>
              <a:rPr lang="en-US" sz="1700"/>
              <a:t>Can’t differentiate between sub task type when partitionSpec is dynamic for index parallel and compact parallel</a:t>
            </a:r>
            <a:endParaRPr sz="17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/>
              <a:t>Play around Kubernetes Stateful sets, Kubernetes infra upgrades etc.</a:t>
            </a:r>
            <a:endParaRPr/>
          </a:p>
          <a:p>
            <a:pPr indent="-120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9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422" name="Google Shape;422;p1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9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Druid Docs</a:t>
            </a:r>
            <a:r>
              <a:rPr lang="en-US"/>
              <a:t> are amazing!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Druid WhitePaper</a:t>
            </a:r>
            <a:r>
              <a:rPr lang="en-US"/>
              <a:t> – a great read on modularity and distributed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Druid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Helm Charts </a:t>
            </a:r>
            <a:r>
              <a:rPr lang="en-US"/>
              <a:t>and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Operator</a:t>
            </a:r>
            <a:r>
              <a:rPr lang="en-US"/>
              <a:t> – for how-to's on Kubernetes.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document&#10;&#10;Description automatically generated" id="97" name="Google Shape;97;p2"/>
          <p:cNvPicPr preferRelativeResize="0"/>
          <p:nvPr/>
        </p:nvPicPr>
        <p:blipFill rotWithShape="1">
          <a:blip r:embed="rId3">
            <a:alphaModFix/>
          </a:blip>
          <a:srcRect b="-1" l="0" r="5275" t="0"/>
          <a:stretch/>
        </p:blipFill>
        <p:spPr>
          <a:xfrm>
            <a:off x="838200" y="754148"/>
            <a:ext cx="10293626" cy="499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/>
          <p:nvPr/>
        </p:nvCxnSpPr>
        <p:spPr>
          <a:xfrm rot="10800000">
            <a:off x="596464" y="6329769"/>
            <a:ext cx="11000232" cy="0"/>
          </a:xfrm>
          <a:prstGeom prst="straightConnector1">
            <a:avLst/>
          </a:prstGeom>
          <a:noFill/>
          <a:ln cap="flat" cmpd="sng" w="152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file image" id="429" name="Google Shape;429;p20"/>
          <p:cNvPicPr preferRelativeResize="0"/>
          <p:nvPr/>
        </p:nvPicPr>
        <p:blipFill rotWithShape="1">
          <a:blip r:embed="rId3">
            <a:alphaModFix/>
          </a:blip>
          <a:srcRect b="0" l="8680" r="2430" t="0"/>
          <a:stretch/>
        </p:blipFill>
        <p:spPr>
          <a:xfrm>
            <a:off x="-1" y="10"/>
            <a:ext cx="6096001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ile photo of Bharadwaj Embar" id="430" name="Google Shape;430;p20"/>
          <p:cNvPicPr preferRelativeResize="0"/>
          <p:nvPr/>
        </p:nvPicPr>
        <p:blipFill rotWithShape="1">
          <a:blip r:embed="rId4">
            <a:alphaModFix/>
          </a:blip>
          <a:srcRect b="0" l="4066" r="7067" t="0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0"/>
          <p:cNvSpPr/>
          <p:nvPr/>
        </p:nvSpPr>
        <p:spPr>
          <a:xfrm rot="-5400000">
            <a:off x="4152902" y="-1181101"/>
            <a:ext cx="3886200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41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0"/>
          <p:cNvSpPr txBox="1"/>
          <p:nvPr>
            <p:ph type="title"/>
          </p:nvPr>
        </p:nvSpPr>
        <p:spPr>
          <a:xfrm>
            <a:off x="631079" y="4159873"/>
            <a:ext cx="10929842" cy="130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real Druid “Rockstars”!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-1" y="5575039"/>
            <a:ext cx="9784080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402187" y="5663687"/>
            <a:ext cx="4011468" cy="59715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Sachidananda Maharana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MTS 4 Nutanix</a:t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6827992" y="5663686"/>
            <a:ext cx="4011468" cy="597151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Bharadwaj R Embar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SMTS  Nutanix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1"/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2726712" y="2632387"/>
            <a:ext cx="6738576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druid.apache.org/community/join-slack?v=1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lists.apache.org/list.html?dev@druid.apache.org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twitter.com/druidio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3050565" y="5231817"/>
            <a:ext cx="369248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Shivji Kumar Jha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Staff Engineer at Nutanix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linkedin.com/in/shivjijha/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slideshare.net/shiv4289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youtube.com/@shivjikumarjha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7232969" y="5409268"/>
            <a:ext cx="610076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Dinesh Pundkar</a:t>
            </a:r>
            <a:endParaRPr b="1" sz="2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SMTS at Nutanix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linkedin.com/in/dineshqa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kedin logo png, Linkedin icon transparent png 18930587 PNG" id="445" name="Google Shape;445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50565" y="5732174"/>
            <a:ext cx="219692" cy="219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share - Free social icons" id="446" name="Google Shape;446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62626" y="5977145"/>
            <a:ext cx="173797" cy="173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tube - Free social media icons" id="447" name="Google Shape;447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74541" y="6206864"/>
            <a:ext cx="173797" cy="173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in logo png, Linkedin icon transparent png 18930587 PNG" id="448" name="Google Shape;448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01753" y="6050226"/>
            <a:ext cx="241661" cy="2416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ck New Logo Icon transparent PNG - StickPNG" id="449" name="Google Shape;449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flipH="1" rot="10800000">
            <a:off x="2948844" y="3256385"/>
            <a:ext cx="198664" cy="198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-mail Mail Letter Orange Logo Icon FREE PNG | Citypng" id="450" name="Google Shape;450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932625" y="3563080"/>
            <a:ext cx="231102" cy="231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 X Logo Png - Free Transparent PNG Logos" id="451" name="Google Shape;451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975907" y="3963818"/>
            <a:ext cx="206557" cy="20655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1"/>
          <p:cNvSpPr txBox="1"/>
          <p:nvPr/>
        </p:nvSpPr>
        <p:spPr>
          <a:xfrm>
            <a:off x="322924" y="4367064"/>
            <a:ext cx="5219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Speakers</a:t>
            </a:r>
            <a:endParaRPr/>
          </a:p>
        </p:txBody>
      </p:sp>
      <p:pic>
        <p:nvPicPr>
          <p:cNvPr descr="A person wearing glasses and a black shirt&#10;&#10;Description automatically generated" id="453" name="Google Shape;453;p2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47645" y="5199498"/>
            <a:ext cx="1414981" cy="139672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1"/>
          <p:cNvSpPr/>
          <p:nvPr/>
        </p:nvSpPr>
        <p:spPr>
          <a:xfrm>
            <a:off x="9938390" y="5026661"/>
            <a:ext cx="1489046" cy="1414981"/>
          </a:xfrm>
          <a:prstGeom prst="ellipse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 txBox="1"/>
          <p:nvPr/>
        </p:nvSpPr>
        <p:spPr>
          <a:xfrm>
            <a:off x="3501864" y="619264"/>
            <a:ext cx="518522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?</a:t>
            </a:r>
            <a:endParaRPr/>
          </a:p>
        </p:txBody>
      </p:sp>
      <p:sp>
        <p:nvSpPr>
          <p:cNvPr id="456" name="Google Shape;456;p21"/>
          <p:cNvSpPr txBox="1"/>
          <p:nvPr/>
        </p:nvSpPr>
        <p:spPr>
          <a:xfrm>
            <a:off x="366206" y="2386737"/>
            <a:ext cx="5219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the Druid Community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wearing glasses and a black shirt&#10;&#10;Description automatically generated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22" y="518133"/>
            <a:ext cx="2520000" cy="248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6661383" y="518133"/>
            <a:ext cx="2519999" cy="2534409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407077" y="1034602"/>
            <a:ext cx="3510373" cy="247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Shivji Kumar Jha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Staff Engineer at Nutanix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linkedin.com/in/shivjijha/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slideshare.net/shiv4289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youtube.com/@shivjikumarjha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9204949" y="1101621"/>
            <a:ext cx="6100762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Dinesh Pundkar</a:t>
            </a:r>
            <a:endParaRPr b="1" sz="2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SMTS at Nutanix</a:t>
            </a:r>
            <a:endParaRPr i="1"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    linkedin.com/in/dineshqa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84998" y="3168684"/>
            <a:ext cx="4972387" cy="388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0365" lvl="0" marL="38036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Engineer, Cloud Data Platforms at Nutanix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Software Developer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Excited about: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4" lvl="1" marL="837564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Distributed Systems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4" lvl="1" marL="837564" marR="0" rtl="0" algn="l">
              <a:spcBef>
                <a:spcPts val="1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Databases &amp; Streaming</a:t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4" lvl="1" marL="837564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Software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Lately talking to OSS communities..</a:t>
            </a:r>
            <a:endParaRPr/>
          </a:p>
          <a:p>
            <a:pPr indent="-266064" lvl="1" marL="837564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473217" y="3188725"/>
            <a:ext cx="5507222" cy="2780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0365" lvl="0" marL="38036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Ø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SMTS, CPaaS Team at Nutanix</a:t>
            </a:r>
            <a:endParaRPr/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Ø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14+ Years of Experience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Ø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Multi-faceted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Ø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Loves Infrastructure (Cloud, Datacenter, Kubernetes)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0365" lvl="0" marL="38036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Ø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Decade of experience with Apps, Infra and Cloud!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nkedin logo png, Linkedin icon transparent png 18930587 PNG" id="110" name="Google Shape;110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51782" y="1736725"/>
            <a:ext cx="292410" cy="292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kedin logo png, Linkedin icon transparent png 18930587 PNG" id="111" name="Google Shape;11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04949" y="1704067"/>
            <a:ext cx="292410" cy="292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share - Free social icons" id="112" name="Google Shape;11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67017" y="2055655"/>
            <a:ext cx="231321" cy="231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outube - Free social media icons" id="113" name="Google Shape;113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58312" y="2380716"/>
            <a:ext cx="231321" cy="231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>
            <a:off x="6096000" y="278296"/>
            <a:ext cx="0" cy="62417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Contents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4648018" y="640822"/>
            <a:ext cx="6900512" cy="5536140"/>
            <a:chOff x="0" y="0"/>
            <a:chExt cx="6900512" cy="5536140"/>
          </a:xfrm>
        </p:grpSpPr>
        <p:cxnSp>
          <p:nvCxnSpPr>
            <p:cNvPr id="123" name="Google Shape;123;p4"/>
            <p:cNvCxnSpPr/>
            <p:nvPr/>
          </p:nvCxnSpPr>
          <p:spPr>
            <a:xfrm>
              <a:off x="0" y="0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4" name="Google Shape;124;p4"/>
            <p:cNvSpPr/>
            <p:nvPr/>
          </p:nvSpPr>
          <p:spPr>
            <a:xfrm>
              <a:off x="0" y="0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0" y="0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Why Analytical Databases?</a:t>
              </a:r>
              <a:endParaRPr/>
            </a:p>
          </p:txBody>
        </p:sp>
        <p:cxnSp>
          <p:nvCxnSpPr>
            <p:cNvPr id="126" name="Google Shape;126;p4"/>
            <p:cNvCxnSpPr/>
            <p:nvPr/>
          </p:nvCxnSpPr>
          <p:spPr>
            <a:xfrm>
              <a:off x="0" y="692017"/>
              <a:ext cx="6900512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7" name="Google Shape;127;p4"/>
            <p:cNvSpPr/>
            <p:nvPr/>
          </p:nvSpPr>
          <p:spPr>
            <a:xfrm>
              <a:off x="0" y="692017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692017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Druid Primer &amp; Components</a:t>
              </a:r>
              <a:endParaRPr/>
            </a:p>
          </p:txBody>
        </p:sp>
        <p:cxnSp>
          <p:nvCxnSpPr>
            <p:cNvPr id="129" name="Google Shape;129;p4"/>
            <p:cNvCxnSpPr/>
            <p:nvPr/>
          </p:nvCxnSpPr>
          <p:spPr>
            <a:xfrm>
              <a:off x="0" y="1384035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0" name="Google Shape;130;p4"/>
            <p:cNvSpPr/>
            <p:nvPr/>
          </p:nvSpPr>
          <p:spPr>
            <a:xfrm>
              <a:off x="0" y="1384035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1384035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We Love About Druid</a:t>
              </a:r>
              <a:endParaRPr/>
            </a:p>
          </p:txBody>
        </p:sp>
        <p:cxnSp>
          <p:nvCxnSpPr>
            <p:cNvPr id="132" name="Google Shape;132;p4"/>
            <p:cNvCxnSpPr/>
            <p:nvPr/>
          </p:nvCxnSpPr>
          <p:spPr>
            <a:xfrm>
              <a:off x="0" y="2076052"/>
              <a:ext cx="6900512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3" name="Google Shape;133;p4"/>
            <p:cNvSpPr/>
            <p:nvPr/>
          </p:nvSpPr>
          <p:spPr>
            <a:xfrm>
              <a:off x="0" y="2076052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0" y="2076052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Numbers from 3+ years in Prod</a:t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4"/>
            <p:cNvSpPr/>
            <p:nvPr/>
          </p:nvSpPr>
          <p:spPr>
            <a:xfrm>
              <a:off x="0" y="2768070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2768070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Kubernetes Primer </a:t>
              </a:r>
              <a:endParaRPr/>
            </a:p>
          </p:txBody>
        </p:sp>
        <p:cxnSp>
          <p:nvCxnSpPr>
            <p:cNvPr id="138" name="Google Shape;138;p4"/>
            <p:cNvCxnSpPr/>
            <p:nvPr/>
          </p:nvCxnSpPr>
          <p:spPr>
            <a:xfrm>
              <a:off x="0" y="3460088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9" name="Google Shape;139;p4"/>
            <p:cNvSpPr/>
            <p:nvPr/>
          </p:nvSpPr>
          <p:spPr>
            <a:xfrm>
              <a:off x="0" y="3460088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0" y="3460088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Druid on Kubernetes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>
              <a:off x="0" y="4152105"/>
              <a:ext cx="6900512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2" name="Google Shape;142;p4"/>
            <p:cNvSpPr/>
            <p:nvPr/>
          </p:nvSpPr>
          <p:spPr>
            <a:xfrm>
              <a:off x="0" y="4152105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0" y="4152105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D-Day : The Migration </a:t>
              </a:r>
              <a:endParaRPr/>
            </a:p>
          </p:txBody>
        </p:sp>
        <p:cxnSp>
          <p:nvCxnSpPr>
            <p:cNvPr id="144" name="Google Shape;144;p4"/>
            <p:cNvCxnSpPr/>
            <p:nvPr/>
          </p:nvCxnSpPr>
          <p:spPr>
            <a:xfrm>
              <a:off x="0" y="4844123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4"/>
            <p:cNvSpPr/>
            <p:nvPr/>
          </p:nvSpPr>
          <p:spPr>
            <a:xfrm>
              <a:off x="0" y="4844123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0" y="4844123"/>
              <a:ext cx="6900512" cy="69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Challenges &amp; Learnings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Show of Hands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hands raised up&#10;&#10;Description automatically generated"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82" y="2281161"/>
            <a:ext cx="4777381" cy="2125933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5694630" y="1984443"/>
            <a:ext cx="5659170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 used an analytics database?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you used Druid?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Analytics Databases?</a:t>
            </a:r>
            <a:endParaRPr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en-US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Kubernetes in production environment?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Analytical Databases</a:t>
            </a: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/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590719" y="2330505"/>
            <a:ext cx="4559425" cy="397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Analytical Databases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Columnar databases</a:t>
            </a:r>
            <a:endParaRPr/>
          </a:p>
          <a:p>
            <a:pPr indent="-228600" lvl="4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Snowflake </a:t>
            </a:r>
            <a:endParaRPr sz="2000"/>
          </a:p>
          <a:p>
            <a:pPr indent="-228600" lvl="4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Redshift</a:t>
            </a:r>
            <a:endParaRPr sz="2000"/>
          </a:p>
          <a:p>
            <a:pPr indent="-228600" lvl="4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BigQuery</a:t>
            </a:r>
            <a:endParaRPr sz="2000"/>
          </a:p>
          <a:p>
            <a:pPr indent="-228600" lvl="4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Druid</a:t>
            </a:r>
            <a:endParaRPr sz="2000"/>
          </a:p>
          <a:p>
            <a:pPr indent="-228600" lvl="4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ClickHouse</a:t>
            </a:r>
            <a:endParaRPr sz="2000"/>
          </a:p>
          <a:p>
            <a:pPr indent="-228600" lvl="4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Pinot</a:t>
            </a:r>
            <a:endParaRPr sz="2000"/>
          </a:p>
          <a:p>
            <a:pPr indent="-228600" lvl="2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Row vs Columnar Storage</a:t>
            </a:r>
            <a:br>
              <a:rPr lang="en-US" sz="2200"/>
            </a:br>
            <a:endParaRPr sz="22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8" name="Google Shape;168;p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table&#10;&#10;Description automatically generated" id="170" name="Google Shape;170;p6"/>
          <p:cNvPicPr preferRelativeResize="0"/>
          <p:nvPr/>
        </p:nvPicPr>
        <p:blipFill rotWithShape="1">
          <a:blip r:embed="rId3">
            <a:alphaModFix/>
          </a:blip>
          <a:srcRect b="1339" l="0" r="4" t="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58209" y="260019"/>
            <a:ext cx="11167447" cy="59330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1115568" y="509521"/>
            <a:ext cx="1023213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Druid 101</a:t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1115568" y="1676738"/>
            <a:ext cx="10232136" cy="4327483"/>
            <a:chOff x="0" y="3386"/>
            <a:chExt cx="10232136" cy="4327483"/>
          </a:xfrm>
        </p:grpSpPr>
        <p:sp>
          <p:nvSpPr>
            <p:cNvPr id="181" name="Google Shape;181;p7"/>
            <p:cNvSpPr/>
            <p:nvPr/>
          </p:nvSpPr>
          <p:spPr>
            <a:xfrm>
              <a:off x="0" y="3386"/>
              <a:ext cx="10232136" cy="72124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18177" y="165666"/>
              <a:ext cx="396686" cy="3966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833040" y="3386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833040" y="3386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325" lIns="76325" spcFirstLastPara="1" rIns="76325" wrap="square" tIns="76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Open-source, Apache 2.0 License and under Apache Foundation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0" y="904945"/>
              <a:ext cx="10232136" cy="721247"/>
            </a:xfrm>
            <a:prstGeom prst="roundRect">
              <a:avLst>
                <a:gd fmla="val 10000" name="adj"/>
              </a:avLst>
            </a:prstGeom>
            <a:solidFill>
              <a:srgbClr val="8DA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18177" y="1067225"/>
              <a:ext cx="396686" cy="3966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2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833040" y="904945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833040" y="904945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325" lIns="76325" spcFirstLastPara="1" rIns="76325" wrap="square" tIns="76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Columnar data store designed for high-performance. Supports Real-time and Batch ingestion.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0" y="1806504"/>
              <a:ext cx="10232136" cy="721247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18177" y="1968784"/>
              <a:ext cx="396686" cy="39668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833040" y="1806504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833040" y="1806504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325" lIns="76325" spcFirstLastPara="1" rIns="76325" wrap="square" tIns="76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Segment Oriented Storage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0" y="2708063"/>
              <a:ext cx="10232136" cy="72124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18177" y="2870344"/>
              <a:ext cx="396686" cy="39668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3040" y="2708063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833040" y="2708063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325" lIns="76325" spcFirstLastPara="1" rIns="76325" wrap="square" tIns="76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Distributed and modular architecture, horizontally scalable for most parts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0" y="3609622"/>
              <a:ext cx="10232136" cy="721247"/>
            </a:xfrm>
            <a:prstGeom prst="roundRect">
              <a:avLst>
                <a:gd fmla="val 1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18177" y="3771903"/>
              <a:ext cx="396686" cy="39668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33040" y="3609622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833040" y="3609622"/>
              <a:ext cx="9399095" cy="721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325" lIns="76325" spcFirstLastPara="1" rIns="76325" wrap="square" tIns="763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Supports Data tiering – Keep cold data in cheaper storage!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 txBox="1"/>
          <p:nvPr>
            <p:ph type="title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What we love about Druid!</a:t>
            </a:r>
            <a:endParaRPr/>
          </a:p>
        </p:txBody>
      </p:sp>
      <p:grpSp>
        <p:nvGrpSpPr>
          <p:cNvPr id="208" name="Google Shape;208;p8"/>
          <p:cNvGrpSpPr/>
          <p:nvPr/>
        </p:nvGrpSpPr>
        <p:grpSpPr>
          <a:xfrm>
            <a:off x="838200" y="1829171"/>
            <a:ext cx="10515600" cy="4351800"/>
            <a:chOff x="0" y="371"/>
            <a:chExt cx="10515600" cy="4351800"/>
          </a:xfrm>
        </p:grpSpPr>
        <p:sp>
          <p:nvSpPr>
            <p:cNvPr id="209" name="Google Shape;209;p8"/>
            <p:cNvSpPr/>
            <p:nvPr/>
          </p:nvSpPr>
          <p:spPr>
            <a:xfrm>
              <a:off x="0" y="371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54872" y="115566"/>
              <a:ext cx="281587" cy="281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91332" y="371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591332" y="371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Modularity - Separation of Concerns</a:t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0" y="640342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54872" y="755537"/>
              <a:ext cx="281587" cy="281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91332" y="640342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591332" y="640342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Modularity – Simplicity* : Ease to deploy , Upgrade, Migrate, Manage</a:t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0" y="1280313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4872" y="1395507"/>
              <a:ext cx="281587" cy="281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91332" y="1280313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591332" y="1280313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Modularity – </a:t>
              </a:r>
              <a:r>
                <a:rPr b="0" i="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Flexibility -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Scale only what you need, Retain based on retention rules on tiers</a:t>
              </a:r>
              <a:r>
                <a:rPr b="0" i="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0" y="1920283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154872" y="2035478"/>
              <a:ext cx="281587" cy="281587"/>
            </a:xfrm>
            <a:prstGeom prst="rect">
              <a:avLst/>
            </a:prstGeom>
            <a:blipFill rotWithShape="1">
              <a:blip r:embed="rId6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91332" y="1920283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591332" y="1920283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Modularity - Built for Cloud</a:t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0" y="2560254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54872" y="2675449"/>
              <a:ext cx="281587" cy="2815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1332" y="2560254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591332" y="2560254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Durability – Object Store (S3 or Nutanix Objects for instance) for Deep Storage</a:t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0" y="3200224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54872" y="3315419"/>
              <a:ext cx="281587" cy="28158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91332" y="3200224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591332" y="3200224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Durability - SQL database for metadata</a:t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0" y="3840195"/>
              <a:ext cx="10515600" cy="51197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154872" y="3955390"/>
              <a:ext cx="281587" cy="281587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1332" y="3840195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 txBox="1"/>
            <p:nvPr/>
          </p:nvSpPr>
          <p:spPr>
            <a:xfrm>
              <a:off x="591332" y="3840195"/>
              <a:ext cx="9924267" cy="511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175" lIns="54175" spcFirstLastPara="1" rIns="54175" wrap="square" tIns="54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 Dashboard – easier debugging and monitoring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9519137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4602050" y="650160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rectangular sign with white text&#10;&#10;Description automatically generated" id="245" name="Google Shape;2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9209" y="3638059"/>
            <a:ext cx="1572717" cy="2892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phone&#10;&#10;Description automatically generated" id="246" name="Google Shape;2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2277" y="3589601"/>
            <a:ext cx="1588693" cy="280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4419" y="2375100"/>
            <a:ext cx="1594037" cy="54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6666" y="2293609"/>
            <a:ext cx="1429470" cy="590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several containers&#10;&#10;Description automatically generated" id="249" name="Google Shape;24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18497" y="3311884"/>
            <a:ext cx="1588693" cy="2892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een rectangle with white text&#10;&#10;Description automatically generated" id="250" name="Google Shape;25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90616" y="912389"/>
            <a:ext cx="6658045" cy="7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9037" y="1520889"/>
            <a:ext cx="1184388" cy="9749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rrow with black text&#10;&#10;Description automatically generated" id="252" name="Google Shape;25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708" y="2816425"/>
            <a:ext cx="1429186" cy="8885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barrels with white text and a blue arrow&#10;&#10;Description automatically generated" id="253" name="Google Shape;253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9037" y="3842059"/>
            <a:ext cx="1319246" cy="961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een and black rectangles with black text&#10;&#10;Description automatically generated" id="254" name="Google Shape;254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58484" y="1520889"/>
            <a:ext cx="1468529" cy="3648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9"/>
          <p:cNvCxnSpPr/>
          <p:nvPr/>
        </p:nvCxnSpPr>
        <p:spPr>
          <a:xfrm>
            <a:off x="7365948" y="2663933"/>
            <a:ext cx="1006293" cy="64795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cxnSp>
        <p:nvCxnSpPr>
          <p:cNvPr id="256" name="Google Shape;256;p9"/>
          <p:cNvCxnSpPr/>
          <p:nvPr/>
        </p:nvCxnSpPr>
        <p:spPr>
          <a:xfrm>
            <a:off x="8512843" y="1623364"/>
            <a:ext cx="0" cy="1701403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cxnSp>
        <p:nvCxnSpPr>
          <p:cNvPr id="257" name="Google Shape;257;p9"/>
          <p:cNvCxnSpPr>
            <a:stCxn id="247" idx="1"/>
          </p:cNvCxnSpPr>
          <p:nvPr/>
        </p:nvCxnSpPr>
        <p:spPr>
          <a:xfrm flipH="1">
            <a:off x="8653519" y="2647655"/>
            <a:ext cx="510900" cy="67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cxnSp>
        <p:nvCxnSpPr>
          <p:cNvPr id="258" name="Google Shape;258;p9"/>
          <p:cNvCxnSpPr/>
          <p:nvPr/>
        </p:nvCxnSpPr>
        <p:spPr>
          <a:xfrm flipH="1" rot="10800000">
            <a:off x="6812209" y="3638059"/>
            <a:ext cx="1044167" cy="33207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cxnSp>
        <p:nvCxnSpPr>
          <p:cNvPr id="259" name="Google Shape;259;p9"/>
          <p:cNvCxnSpPr/>
          <p:nvPr/>
        </p:nvCxnSpPr>
        <p:spPr>
          <a:xfrm>
            <a:off x="9077748" y="3589601"/>
            <a:ext cx="991461" cy="411448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>
            <a:endCxn id="248" idx="2"/>
          </p:cNvCxnSpPr>
          <p:nvPr/>
        </p:nvCxnSpPr>
        <p:spPr>
          <a:xfrm rot="10800000">
            <a:off x="6761401" y="2884567"/>
            <a:ext cx="1083600" cy="1467900"/>
          </a:xfrm>
          <a:prstGeom prst="straightConnector1">
            <a:avLst/>
          </a:prstGeom>
          <a:noFill/>
          <a:ln cap="flat" cmpd="sng" w="15875">
            <a:solidFill>
              <a:schemeClr val="accent4"/>
            </a:solidFill>
            <a:prstDash val="lgDash"/>
            <a:miter lim="800000"/>
            <a:headEnd len="med" w="med" type="triangle"/>
            <a:tailEnd len="sm" w="sm" type="none"/>
          </a:ln>
        </p:spPr>
      </p:cxnSp>
      <p:cxnSp>
        <p:nvCxnSpPr>
          <p:cNvPr id="261" name="Google Shape;261;p9"/>
          <p:cNvCxnSpPr>
            <a:endCxn id="247" idx="2"/>
          </p:cNvCxnSpPr>
          <p:nvPr/>
        </p:nvCxnSpPr>
        <p:spPr>
          <a:xfrm flipH="1" rot="10800000">
            <a:off x="9089038" y="2920210"/>
            <a:ext cx="872400" cy="1511700"/>
          </a:xfrm>
          <a:prstGeom prst="straightConnector1">
            <a:avLst/>
          </a:prstGeom>
          <a:noFill/>
          <a:ln cap="flat" cmpd="sng" w="22225">
            <a:solidFill>
              <a:schemeClr val="accent4"/>
            </a:solidFill>
            <a:prstDash val="lgDash"/>
            <a:miter lim="800000"/>
            <a:headEnd len="med" w="med" type="triangle"/>
            <a:tailEnd len="sm" w="sm" type="none"/>
          </a:ln>
        </p:spPr>
      </p:cxnSp>
      <p:cxnSp>
        <p:nvCxnSpPr>
          <p:cNvPr id="262" name="Google Shape;262;p9"/>
          <p:cNvCxnSpPr/>
          <p:nvPr/>
        </p:nvCxnSpPr>
        <p:spPr>
          <a:xfrm>
            <a:off x="1791478" y="3970130"/>
            <a:ext cx="989044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9"/>
          <p:cNvCxnSpPr/>
          <p:nvPr/>
        </p:nvCxnSpPr>
        <p:spPr>
          <a:xfrm>
            <a:off x="4330859" y="2652277"/>
            <a:ext cx="1762836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9"/>
          <p:cNvCxnSpPr/>
          <p:nvPr/>
        </p:nvCxnSpPr>
        <p:spPr>
          <a:xfrm>
            <a:off x="6354232" y="2920210"/>
            <a:ext cx="0" cy="691213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9"/>
          <p:cNvCxnSpPr/>
          <p:nvPr/>
        </p:nvCxnSpPr>
        <p:spPr>
          <a:xfrm>
            <a:off x="6800970" y="5103842"/>
            <a:ext cx="1068124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9"/>
          <p:cNvCxnSpPr>
            <a:endCxn id="245" idx="1"/>
          </p:cNvCxnSpPr>
          <p:nvPr/>
        </p:nvCxnSpPr>
        <p:spPr>
          <a:xfrm>
            <a:off x="9086409" y="5079896"/>
            <a:ext cx="982800" cy="450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9"/>
          <p:cNvCxnSpPr/>
          <p:nvPr/>
        </p:nvCxnSpPr>
        <p:spPr>
          <a:xfrm>
            <a:off x="1726163" y="2023961"/>
            <a:ext cx="95172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9"/>
          <p:cNvCxnSpPr>
            <a:stCxn id="254" idx="0"/>
            <a:endCxn id="250" idx="1"/>
          </p:cNvCxnSpPr>
          <p:nvPr/>
        </p:nvCxnSpPr>
        <p:spPr>
          <a:xfrm rot="-5400000">
            <a:off x="4065249" y="795489"/>
            <a:ext cx="252900" cy="1197900"/>
          </a:xfrm>
          <a:prstGeom prst="bentConnector2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9"/>
          <p:cNvCxnSpPr/>
          <p:nvPr/>
        </p:nvCxnSpPr>
        <p:spPr>
          <a:xfrm>
            <a:off x="5484939" y="1629553"/>
            <a:ext cx="0" cy="196004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9"/>
          <p:cNvCxnSpPr/>
          <p:nvPr/>
        </p:nvCxnSpPr>
        <p:spPr>
          <a:xfrm>
            <a:off x="11217045" y="1623364"/>
            <a:ext cx="0" cy="196004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9"/>
          <p:cNvSpPr txBox="1"/>
          <p:nvPr/>
        </p:nvSpPr>
        <p:spPr>
          <a:xfrm>
            <a:off x="1694383" y="3517641"/>
            <a:ext cx="1016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Write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1820281" y="1585421"/>
            <a:ext cx="676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285394" y="79287"/>
            <a:ext cx="35343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Druid Architecture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2023-08-31T03:59:29Z</dcterms:created>
  <dc:creator>Dinesh Pundkar</dc:creator>
</cp:coreProperties>
</file>