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1" r:id="rId6"/>
    <p:sldId id="270" r:id="rId7"/>
    <p:sldId id="260" r:id="rId8"/>
    <p:sldId id="262" r:id="rId9"/>
    <p:sldId id="264" r:id="rId10"/>
    <p:sldId id="263" r:id="rId11"/>
    <p:sldId id="275" r:id="rId12"/>
    <p:sldId id="274" r:id="rId13"/>
    <p:sldId id="278" r:id="rId14"/>
    <p:sldId id="279" r:id="rId15"/>
    <p:sldId id="280" r:id="rId16"/>
    <p:sldId id="273" r:id="rId17"/>
    <p:sldId id="272" r:id="rId18"/>
    <p:sldId id="265" r:id="rId19"/>
    <p:sldId id="281" r:id="rId20"/>
    <p:sldId id="282" r:id="rId21"/>
    <p:sldId id="286" r:id="rId22"/>
    <p:sldId id="276" r:id="rId23"/>
    <p:sldId id="285" r:id="rId24"/>
    <p:sldId id="266" r:id="rId25"/>
    <p:sldId id="268" r:id="rId26"/>
    <p:sldId id="269" r:id="rId27"/>
    <p:sldId id="271" r:id="rId28"/>
    <p:sldId id="283"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24" autoAdjust="0"/>
  </p:normalViewPr>
  <p:slideViewPr>
    <p:cSldViewPr snapToGrid="0">
      <p:cViewPr varScale="1">
        <p:scale>
          <a:sx n="64" d="100"/>
          <a:sy n="64" d="100"/>
        </p:scale>
        <p:origin x="1002"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41613-420A-4C46-9556-D14335A58116}" type="datetimeFigureOut">
              <a:rPr lang="en-US" smtClean="0"/>
              <a:pPr/>
              <a:t>7/19/2019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8A363E-8E9D-4785-9F22-E5D3D24E447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8A363E-8E9D-4785-9F22-E5D3D24E447A}"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slideshare.net/androidcontrolledwheelchair.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search/searchresult.jsp?searchWithin=%22First%20Name%22:%22Gaby%20Abou%22&amp;searchWithin=%22Last%20Name%22:%22Haidar%22&amp;newsearch=true&amp;sortType=newest" TargetMode="External"/><Relationship Id="rId7" Type="http://schemas.openxmlformats.org/officeDocument/2006/relationships/hyperlink" Target="https://ieeexplore.ieee.org/search/searchresult.jsp?searchWithin=%22First%20Name%22:%22Sarath%22&amp;searchWithin=%22Last%20Name%22:%22Sreekanth%22&amp;newsearch=true&amp;sortType=newest" TargetMode="External"/><Relationship Id="rId2" Type="http://schemas.openxmlformats.org/officeDocument/2006/relationships/hyperlink" Target="https://ieeexplore.ieee.org/search/searchresult.jsp?searchWithin=%22First%20Name%22:%22Roger%22&amp;searchWithin=%22Last%20Name%22:%22Achkar%22&amp;newsearch=true&amp;sortType=newest" TargetMode="External"/><Relationship Id="rId1" Type="http://schemas.openxmlformats.org/officeDocument/2006/relationships/slideLayout" Target="../slideLayouts/slideLayout2.xml"/><Relationship Id="rId6" Type="http://schemas.openxmlformats.org/officeDocument/2006/relationships/hyperlink" Target="https://ieeexplore.ieee.org/search/searchresult.jsp?searchWithin=%22First%20Name%22:%22Rajesh%20Kannan%22&amp;searchWithin=%22Last%20Name%22:%22Megalingam%22&amp;newsearch=true&amp;sortType=newest" TargetMode="External"/><Relationship Id="rId5" Type="http://schemas.openxmlformats.org/officeDocument/2006/relationships/hyperlink" Target="https://ieeexplore.ieee.org/search/searchresult.jsp?searchWithin=%22First%20Name%22:%22Dani%22&amp;searchWithin=%22Last%20Name%22:%22Semaan%22&amp;newsearch=true&amp;sortType=newest" TargetMode="External"/><Relationship Id="rId4" Type="http://schemas.openxmlformats.org/officeDocument/2006/relationships/hyperlink" Target="https://ieeexplore.ieee.org/search/searchresult.jsp?searchWithin=%22First%20Name%22:%22Hasan%22&amp;searchWithin=%22Last%20Name%22:%22Dourgham%22&amp;newsearch=true&amp;sortType=newes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search/searchresult.jsp?searchWithin=%22First%20Name%22:%22Sarinporn%22&amp;searchWithin=%22Last%20Name%22:%22Visitsattapongse%22&amp;newsearch=true&amp;sortType=newest" TargetMode="External"/><Relationship Id="rId2" Type="http://schemas.openxmlformats.org/officeDocument/2006/relationships/hyperlink" Target="https://ieeexplore.ieee.org/search/searchresult.jsp?searchWithin=%22First%20Name%22:%22Nutthanan%22&amp;searchWithin=%22Last%20Name%22:%22Wanluk%22&amp;newsearch=true&amp;sortType=newest" TargetMode="External"/><Relationship Id="rId1" Type="http://schemas.openxmlformats.org/officeDocument/2006/relationships/slideLayout" Target="../slideLayouts/slideLayout2.xml"/><Relationship Id="rId6" Type="http://schemas.openxmlformats.org/officeDocument/2006/relationships/hyperlink" Target="https://ieeexplore.ieee.org/search/searchresult.jsp?searchWithin=%22First%20Name%22:%22B.%22&amp;searchWithin=%22Last%20Name%22:%22Agasthiya%22&amp;newsearch=true&amp;sortType=newest" TargetMode="External"/><Relationship Id="rId5" Type="http://schemas.openxmlformats.org/officeDocument/2006/relationships/hyperlink" Target="https://ieeexplore.ieee.org/search/searchresult.jsp?searchWithin=%22First%20Name%22:%22A.%22&amp;searchWithin=%22Last%20Name%22:%22Joshi%22&amp;newsearch=true&amp;sortType=newest" TargetMode="External"/><Relationship Id="rId4" Type="http://schemas.openxmlformats.org/officeDocument/2006/relationships/hyperlink" Target="https://ieeexplore.ieee.org/search/searchresult.jsp?searchWithin=%22First%20Name%22:%22R.%20Josephine%22&amp;searchWithin=%22Last%20Name%22:%22Leela%22&amp;newsearch=true&amp;sortType=newes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search/searchresult.jsp?searchWithin=%22First%20Name%22:%22Pulkit%22&amp;searchWithin=%22Last%20Name%22:%22Srivastava%22&amp;newsearch=true&amp;sortType=newest" TargetMode="External"/><Relationship Id="rId7" Type="http://schemas.openxmlformats.org/officeDocument/2006/relationships/hyperlink" Target="https://ieeexplore.ieee.org/search/searchresult.jsp?searchWithin=%22First%20Name%22:%22Carla%22&amp;searchWithin=%22Last%20Name%22:%22G.AND..HSH.x00F3;mez-Carrasquilla%22&amp;newsearch=true&amp;sortType=newest" TargetMode="External"/><Relationship Id="rId2" Type="http://schemas.openxmlformats.org/officeDocument/2006/relationships/hyperlink" Target="https://ieeexplore.ieee.org/search/searchresult.jsp?searchWithin=%22First%20Name%22:%22Deepesh%20K%22&amp;searchWithin=%22Last%20Name%22:%22Rathore%22&amp;newsearch=true&amp;sortType=newest" TargetMode="External"/><Relationship Id="rId1" Type="http://schemas.openxmlformats.org/officeDocument/2006/relationships/slideLayout" Target="../slideLayouts/slideLayout2.xml"/><Relationship Id="rId6" Type="http://schemas.openxmlformats.org/officeDocument/2006/relationships/hyperlink" Target="https://ieeexplore.ieee.org/search/searchresult.jsp?searchWithin=%22First%20Name%22:%22Karol%22&amp;searchWithin=%22Last%20Name%22:%22Quir.AND..HSH.x00F3;s-Espinoza%22&amp;newsearch=true&amp;sortType=newest" TargetMode="External"/><Relationship Id="rId5" Type="http://schemas.openxmlformats.org/officeDocument/2006/relationships/hyperlink" Target="https://ieeexplore.ieee.org/search/searchresult.jsp?searchWithin=%22First%20Name%22:%22Arys%22&amp;searchWithin=%22Last%20Name%22:%22Carrasquilla-Batista%22&amp;newsearch=true&amp;sortType=newest" TargetMode="External"/><Relationship Id="rId4" Type="http://schemas.openxmlformats.org/officeDocument/2006/relationships/hyperlink" Target="https://ieeexplore.ieee.org/search/searchresult.jsp?searchWithin=%22First%20Name%22:%22Sankalp%22&amp;searchWithin=%22Last%20Name%22:%22Pandey%22&amp;newsearch=true&amp;sortType=new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DDA7A5-8FDD-43C4-B0B3-B6E332618C07}"/>
              </a:ext>
            </a:extLst>
          </p:cNvPr>
          <p:cNvSpPr txBox="1">
            <a:spLocks/>
          </p:cNvSpPr>
          <p:nvPr/>
        </p:nvSpPr>
        <p:spPr>
          <a:xfrm>
            <a:off x="533400" y="162338"/>
            <a:ext cx="11499574" cy="3707297"/>
          </a:xfrm>
          <a:prstGeom prst="rect">
            <a:avLst/>
          </a:prstGeom>
          <a:effectLst/>
        </p:spPr>
        <p:txBody>
          <a:bodyPr vert="horz" lIns="91440" tIns="45720" rIns="91440" bIns="45720" rtlCol="0" anchor="b">
            <a:normAutofit fontScale="825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accent1">
                    <a:lumMod val="50000"/>
                  </a:schemeClr>
                </a:solidFill>
                <a:latin typeface="Times New Roman" panose="02020603050405020304" pitchFamily="18" charset="0"/>
                <a:cs typeface="Times New Roman" panose="02020603050405020304" pitchFamily="18" charset="0"/>
              </a:rPr>
              <a:t>   Sri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Sairam</a:t>
            </a:r>
            <a:r>
              <a:rPr lang="en-US" sz="3200">
                <a:solidFill>
                  <a:schemeClr val="accent1">
                    <a:lumMod val="50000"/>
                  </a:schemeClr>
                </a:solidFill>
                <a:latin typeface="Times New Roman" panose="02020603050405020304" pitchFamily="18" charset="0"/>
                <a:cs typeface="Times New Roman" panose="02020603050405020304" pitchFamily="18" charset="0"/>
              </a:rPr>
              <a:t> College </a:t>
            </a:r>
            <a:r>
              <a:rPr lang="en-US" sz="3200" dirty="0">
                <a:solidFill>
                  <a:schemeClr val="accent1">
                    <a:lumMod val="50000"/>
                  </a:schemeClr>
                </a:solidFill>
                <a:latin typeface="Times New Roman" panose="02020603050405020304" pitchFamily="18" charset="0"/>
                <a:cs typeface="Times New Roman" panose="02020603050405020304" pitchFamily="18" charset="0"/>
              </a:rPr>
              <a:t>of Engineering, Bengaluru</a:t>
            </a:r>
          </a:p>
          <a:p>
            <a:pPr algn="ctr"/>
            <a:endParaRPr lang="en-US" sz="900" dirty="0">
              <a:latin typeface="Times New Roman" panose="02020603050405020304" pitchFamily="18" charset="0"/>
              <a:cs typeface="Times New Roman" panose="02020603050405020304" pitchFamily="18" charset="0"/>
            </a:endParaRPr>
          </a:p>
          <a:p>
            <a:pPr algn="ctr"/>
            <a:r>
              <a:rPr lang="en-US" sz="3200" dirty="0">
                <a:solidFill>
                  <a:schemeClr val="accent1">
                    <a:lumMod val="50000"/>
                  </a:schemeClr>
                </a:solidFill>
                <a:latin typeface="Times New Roman" panose="02020603050405020304" pitchFamily="18" charset="0"/>
                <a:cs typeface="Times New Roman" panose="02020603050405020304" pitchFamily="18" charset="0"/>
              </a:rPr>
              <a:t>Dept of Computer Science</a:t>
            </a:r>
            <a:br>
              <a:rPr lang="en-US" sz="3200" dirty="0"/>
            </a:br>
            <a:br>
              <a:rPr lang="en-US" sz="3200" dirty="0"/>
            </a:br>
            <a:r>
              <a:rPr lang="en-US" sz="3200" dirty="0"/>
              <a:t> </a:t>
            </a:r>
            <a:r>
              <a:rPr lang="en-US" sz="3200" b="1" dirty="0">
                <a:solidFill>
                  <a:schemeClr val="accent6">
                    <a:lumMod val="75000"/>
                  </a:schemeClr>
                </a:solidFill>
                <a:latin typeface="Times New Roman" panose="02020603050405020304" pitchFamily="18" charset="0"/>
                <a:cs typeface="Times New Roman" panose="02020603050405020304" pitchFamily="18" charset="0"/>
              </a:rPr>
              <a:t>A </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r>
              <a:rPr lang="en-US" sz="3200" b="1" dirty="0">
                <a:solidFill>
                  <a:schemeClr val="accent6">
                    <a:lumMod val="75000"/>
                  </a:schemeClr>
                </a:solidFill>
                <a:latin typeface="Times New Roman" panose="02020603050405020304" pitchFamily="18" charset="0"/>
                <a:cs typeface="Times New Roman" panose="02020603050405020304" pitchFamily="18" charset="0"/>
              </a:rPr>
              <a:t>Project on</a:t>
            </a:r>
            <a:br>
              <a:rPr lang="en-US" sz="3200" dirty="0"/>
            </a:br>
            <a:br>
              <a:rPr lang="en-US" sz="3200" dirty="0">
                <a:solidFill>
                  <a:schemeClr val="accent1"/>
                </a:solidFill>
                <a:effectLst>
                  <a:outerShdw blurRad="38100" dist="38100" dir="2700000" algn="tl">
                    <a:srgbClr val="000000">
                      <a:alpha val="43137"/>
                    </a:srgbClr>
                  </a:outerShdw>
                </a:effectLst>
              </a:rPr>
            </a:br>
            <a:r>
              <a:rPr lang="en-US" dirty="0">
                <a:solidFill>
                  <a:schemeClr val="accent1"/>
                </a:solidFill>
                <a:effectLst>
                  <a:outerShdw blurRad="38100" dist="38100" dir="2700000" algn="tl">
                    <a:srgbClr val="000000">
                      <a:alpha val="43137"/>
                    </a:srgbClr>
                  </a:outerShdw>
                </a:effectLst>
              </a:rPr>
              <a:t> </a:t>
            </a:r>
            <a:r>
              <a:rPr lang="en-US"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NECK MOVEMENT CONTROLLED WHEELCHAIR USING IOT</a:t>
            </a:r>
          </a:p>
          <a:p>
            <a:pPr algn="ctr"/>
            <a:r>
              <a:rPr lang="en-US" sz="3700" dirty="0">
                <a:solidFill>
                  <a:srgbClr val="00B050"/>
                </a:solidFill>
                <a:latin typeface="Times New Roman" panose="02020603050405020304" pitchFamily="18" charset="0"/>
                <a:cs typeface="Times New Roman" panose="02020603050405020304" pitchFamily="18" charset="0"/>
              </a:rPr>
              <a:t>Silla De-Ruedas</a:t>
            </a:r>
            <a:endParaRPr lang="en-US" sz="37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ADC62CF-FC61-4211-BB2B-1FED685BBA58}"/>
              </a:ext>
            </a:extLst>
          </p:cNvPr>
          <p:cNvSpPr txBox="1">
            <a:spLocks/>
          </p:cNvSpPr>
          <p:nvPr/>
        </p:nvSpPr>
        <p:spPr>
          <a:xfrm>
            <a:off x="-1" y="4548554"/>
            <a:ext cx="3360615" cy="19715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4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r>
              <a:rPr lang="en-US" sz="2400" b="1" dirty="0">
                <a:solidFill>
                  <a:srgbClr val="7030A0"/>
                </a:solidFill>
                <a:effectLst>
                  <a:outerShdw blurRad="38100" dist="38100" dir="2700000" algn="tl">
                    <a:srgbClr val="000000">
                      <a:alpha val="43137"/>
                    </a:srgbClr>
                  </a:outerShdw>
                </a:effectLst>
              </a:rPr>
              <a:t>:</a:t>
            </a:r>
          </a:p>
          <a:p>
            <a:pPr algn="l"/>
            <a:r>
              <a:rPr lang="en-US" sz="2300" dirty="0">
                <a:latin typeface="Times New Roman" panose="02020603050405020304" pitchFamily="18" charset="0"/>
                <a:cs typeface="Times New Roman" panose="02020603050405020304" pitchFamily="18" charset="0"/>
              </a:rPr>
              <a:t>Shivashankar</a:t>
            </a:r>
          </a:p>
          <a:p>
            <a:pPr algn="l"/>
            <a:r>
              <a:rPr lang="en-US" sz="2300" dirty="0">
                <a:solidFill>
                  <a:srgbClr val="002060"/>
                </a:solidFill>
                <a:latin typeface="Times New Roman" panose="02020603050405020304" pitchFamily="18" charset="0"/>
                <a:cs typeface="Times New Roman" panose="02020603050405020304" pitchFamily="18" charset="0"/>
              </a:rPr>
              <a:t>(1SB15CS076)</a:t>
            </a:r>
          </a:p>
        </p:txBody>
      </p:sp>
      <p:sp>
        <p:nvSpPr>
          <p:cNvPr id="6" name="TextBox 5">
            <a:extLst>
              <a:ext uri="{FF2B5EF4-FFF2-40B4-BE49-F238E27FC236}">
                <a16:creationId xmlns:a16="http://schemas.microsoft.com/office/drawing/2014/main" id="{05C73E7D-865A-4543-9B1E-02A88F6C2464}"/>
              </a:ext>
            </a:extLst>
          </p:cNvPr>
          <p:cNvSpPr txBox="1"/>
          <p:nvPr/>
        </p:nvSpPr>
        <p:spPr>
          <a:xfrm>
            <a:off x="8912087" y="4412974"/>
            <a:ext cx="3657600" cy="2308324"/>
          </a:xfrm>
          <a:prstGeom prst="rect">
            <a:avLst/>
          </a:prstGeom>
          <a:noFill/>
        </p:spPr>
        <p:txBody>
          <a:bodyPr wrap="square" rtlCol="0">
            <a:spAutoFit/>
          </a:bodyPr>
          <a:lstStyle/>
          <a:p>
            <a:pPr>
              <a:buFont typeface="Wingdings"/>
              <a:buNone/>
            </a:pPr>
            <a:r>
              <a:rPr lang="en-US" sz="2400" b="1" dirty="0">
                <a:solidFill>
                  <a:srgbClr val="7030A0"/>
                </a:solidFill>
                <a:latin typeface="Times New Roman" panose="02020603050405020304" pitchFamily="18" charset="0"/>
                <a:cs typeface="Times New Roman" panose="02020603050405020304" pitchFamily="18" charset="0"/>
              </a:rPr>
              <a:t>Under the Guidance of</a:t>
            </a:r>
          </a:p>
          <a:p>
            <a:pPr>
              <a:buFont typeface="Wingdings"/>
              <a:buNone/>
            </a:pPr>
            <a:r>
              <a:rPr lang="en-US" sz="1600" b="1" dirty="0">
                <a:latin typeface="Times New Roman" panose="02020603050405020304" pitchFamily="18" charset="0"/>
                <a:cs typeface="Times New Roman" panose="02020603050405020304" pitchFamily="18" charset="0"/>
              </a:rPr>
              <a:t>Dr.B.Shadaksharappa</a:t>
            </a:r>
          </a:p>
          <a:p>
            <a:pPr>
              <a:buFont typeface="Wingdings"/>
              <a:buNone/>
            </a:pPr>
            <a:r>
              <a:rPr lang="en-US" sz="1600" dirty="0">
                <a:latin typeface="Times New Roman" panose="02020603050405020304" pitchFamily="18" charset="0"/>
                <a:cs typeface="Times New Roman" panose="02020603050405020304" pitchFamily="18" charset="0"/>
              </a:rPr>
              <a:t>Vice Principal</a:t>
            </a:r>
          </a:p>
          <a:p>
            <a:pPr>
              <a:buFont typeface="Wingdings"/>
              <a:buNone/>
            </a:pPr>
            <a:r>
              <a:rPr lang="en-US" sz="1600" dirty="0">
                <a:latin typeface="Times New Roman" panose="02020603050405020304" pitchFamily="18" charset="0"/>
                <a:cs typeface="Times New Roman" panose="02020603050405020304" pitchFamily="18" charset="0"/>
              </a:rPr>
              <a:t>Hod Dept of CSE. </a:t>
            </a:r>
          </a:p>
          <a:p>
            <a:pPr>
              <a:buFont typeface="Wingdings"/>
              <a:buNone/>
            </a:pPr>
            <a:r>
              <a:rPr lang="en-US" sz="1600" b="1" dirty="0">
                <a:latin typeface="Times New Roman" panose="02020603050405020304" pitchFamily="18" charset="0"/>
                <a:cs typeface="Times New Roman" panose="02020603050405020304" pitchFamily="18" charset="0"/>
              </a:rPr>
              <a:t>Mr. T.K</a:t>
            </a:r>
            <a:r>
              <a:rPr lang="en-US" sz="24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Pradeep Kumar</a:t>
            </a:r>
          </a:p>
          <a:p>
            <a:pPr>
              <a:buFont typeface="Wingdings"/>
              <a:buNone/>
            </a:pPr>
            <a:r>
              <a:rPr lang="en-US" sz="1600" dirty="0">
                <a:latin typeface="Times New Roman" panose="02020603050405020304" pitchFamily="18" charset="0"/>
                <a:cs typeface="Times New Roman" panose="02020603050405020304" pitchFamily="18" charset="0"/>
              </a:rPr>
              <a:t>Assistant Professor</a:t>
            </a:r>
          </a:p>
          <a:p>
            <a:pPr>
              <a:buFont typeface="Wingdings"/>
              <a:buNone/>
            </a:pPr>
            <a:r>
              <a:rPr lang="en-US" sz="1600" dirty="0">
                <a:latin typeface="Times New Roman" panose="02020603050405020304" pitchFamily="18" charset="0"/>
                <a:cs typeface="Times New Roman" panose="02020603050405020304" pitchFamily="18" charset="0"/>
              </a:rPr>
              <a:t>Dept of CSE</a:t>
            </a:r>
          </a:p>
          <a:p>
            <a:pPr>
              <a:buFont typeface="Wingdings"/>
              <a:buNone/>
            </a:pPr>
            <a:r>
              <a:rPr lang="en-US" sz="1600" dirty="0">
                <a:latin typeface="Times New Roman" panose="02020603050405020304" pitchFamily="18" charset="0"/>
                <a:cs typeface="Times New Roman" panose="02020603050405020304" pitchFamily="18" charset="0"/>
              </a:rPr>
              <a:t>SSCE</a:t>
            </a:r>
          </a:p>
        </p:txBody>
      </p:sp>
    </p:spTree>
    <p:extLst>
      <p:ext uri="{BB962C8B-B14F-4D97-AF65-F5344CB8AC3E}">
        <p14:creationId xmlns:p14="http://schemas.microsoft.com/office/powerpoint/2010/main" val="299328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nodeType="clickEffect">
                                  <p:stCondLst>
                                    <p:cond delay="0"/>
                                  </p:stCondLst>
                                  <p:childTnLst>
                                    <p:animClr clrSpc="rgb" dir="cw">
                                      <p:cBhvr override="childStyle">
                                        <p:cTn id="14" dur="250" autoRev="1" fill="remove"/>
                                        <p:tgtEl>
                                          <p:spTgt spid="4">
                                            <p:txEl>
                                              <p:pRg st="3" end="3"/>
                                            </p:txEl>
                                          </p:spTgt>
                                        </p:tgtEl>
                                        <p:attrNameLst>
                                          <p:attrName>style.color</p:attrName>
                                        </p:attrNameLst>
                                      </p:cBhvr>
                                      <p:to>
                                        <a:schemeClr val="bg1"/>
                                      </p:to>
                                    </p:animClr>
                                    <p:animClr clrSpc="rgb" dir="cw">
                                      <p:cBhvr>
                                        <p:cTn id="15" dur="250" autoRev="1" fill="remove"/>
                                        <p:tgtEl>
                                          <p:spTgt spid="4">
                                            <p:txEl>
                                              <p:pRg st="3" end="3"/>
                                            </p:txEl>
                                          </p:spTgt>
                                        </p:tgtEl>
                                        <p:attrNameLst>
                                          <p:attrName>fillcolor</p:attrName>
                                        </p:attrNameLst>
                                      </p:cBhvr>
                                      <p:to>
                                        <a:schemeClr val="bg1"/>
                                      </p:to>
                                    </p:animClr>
                                    <p:set>
                                      <p:cBhvr>
                                        <p:cTn id="16" dur="250" autoRev="1" fill="remove"/>
                                        <p:tgtEl>
                                          <p:spTgt spid="4">
                                            <p:txEl>
                                              <p:pRg st="3" end="3"/>
                                            </p:txEl>
                                          </p:spTgt>
                                        </p:tgtEl>
                                        <p:attrNameLst>
                                          <p:attrName>fill.type</p:attrName>
                                        </p:attrNameLst>
                                      </p:cBhvr>
                                      <p:to>
                                        <p:strVal val="solid"/>
                                      </p:to>
                                    </p:set>
                                    <p:set>
                                      <p:cBhvr>
                                        <p:cTn id="17" dur="250" autoRev="1" fill="remove"/>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9E990-51DA-4A26-BD92-C373C4261050}"/>
              </a:ext>
            </a:extLst>
          </p:cNvPr>
          <p:cNvSpPr>
            <a:spLocks noGrp="1"/>
          </p:cNvSpPr>
          <p:nvPr>
            <p:ph idx="1"/>
          </p:nvPr>
        </p:nvSpPr>
        <p:spPr>
          <a:xfrm>
            <a:off x="1484310" y="1035947"/>
            <a:ext cx="10018713" cy="4556470"/>
          </a:xfrm>
        </p:spPr>
        <p:txBody>
          <a:bodyPr/>
          <a:lstStyle/>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access for the disabled peoples.</a:t>
            </a:r>
          </a:p>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one time investment for the real life application and a bit advanced and comfortable to use.</a:t>
            </a:r>
          </a:p>
          <a:p>
            <a:pPr lvl="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are durable, adjustable and feature special seats with soft pads for orthopedic patients.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Our system can be used in residential areas and rural areas.</a:t>
            </a:r>
            <a:endParaRPr lang="en-US" dirty="0"/>
          </a:p>
        </p:txBody>
      </p:sp>
      <p:sp>
        <p:nvSpPr>
          <p:cNvPr id="4" name="Title 1">
            <a:extLst>
              <a:ext uri="{FF2B5EF4-FFF2-40B4-BE49-F238E27FC236}">
                <a16:creationId xmlns:a16="http://schemas.microsoft.com/office/drawing/2014/main" id="{1737AFBB-0072-484E-B514-7C55A0CCEC21}"/>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ADVANTAGES</a:t>
            </a:r>
          </a:p>
        </p:txBody>
      </p:sp>
      <p:cxnSp>
        <p:nvCxnSpPr>
          <p:cNvPr id="5" name="Straight Arrow Connector 4">
            <a:extLst>
              <a:ext uri="{FF2B5EF4-FFF2-40B4-BE49-F238E27FC236}">
                <a16:creationId xmlns:a16="http://schemas.microsoft.com/office/drawing/2014/main" id="{74E6409F-3547-4BFE-98BA-7029A4425C67}"/>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A78A69FD-9B0A-4958-A0E0-1B8F7F4E20C1}"/>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2223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C37F1-793C-4BA2-95EE-F473BDAA3EEA}"/>
              </a:ext>
            </a:extLst>
          </p:cNvPr>
          <p:cNvSpPr>
            <a:spLocks noGrp="1"/>
          </p:cNvSpPr>
          <p:nvPr>
            <p:ph idx="1"/>
          </p:nvPr>
        </p:nvSpPr>
        <p:spPr>
          <a:xfrm>
            <a:off x="1809256" y="838736"/>
            <a:ext cx="8573487" cy="4686853"/>
          </a:xfrm>
        </p:spPr>
        <p:txBody>
          <a:bodyPr>
            <a:normAutofit fontScale="85000" lnSpcReduction="20000"/>
          </a:bodyPr>
          <a:lstStyle/>
          <a:p>
            <a:pPr>
              <a:buFont typeface="Wingdings" panose="05000000000000000000" pitchFamily="2" charset="2"/>
              <a:buChar char="Ø"/>
            </a:pPr>
            <a:r>
              <a:rPr lang="en-US" sz="2000" b="1" dirty="0">
                <a:solidFill>
                  <a:schemeClr val="accent1"/>
                </a:solidFill>
                <a:latin typeface="Times New Roman" pitchFamily="18" charset="0"/>
                <a:cs typeface="Times New Roman" pitchFamily="18" charset="0"/>
              </a:rPr>
              <a:t>Software Requirements</a:t>
            </a:r>
          </a:p>
          <a:p>
            <a:pPr marL="0" indent="0">
              <a:buNone/>
            </a:pPr>
            <a:r>
              <a:rPr lang="en-US" sz="2000" b="1" dirty="0">
                <a:solidFill>
                  <a:schemeClr val="accent1"/>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Arduino Compiler</a:t>
            </a:r>
          </a:p>
          <a:p>
            <a:pPr marL="0" indent="0">
              <a:buNone/>
            </a:pPr>
            <a:r>
              <a:rPr lang="en-US" sz="2000" dirty="0">
                <a:solidFill>
                  <a:schemeClr val="accent5">
                    <a:lumMod val="75000"/>
                  </a:schemeClr>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IOT app </a:t>
            </a:r>
          </a:p>
          <a:p>
            <a:pPr>
              <a:buFont typeface="Wingdings" panose="05000000000000000000" pitchFamily="2" charset="2"/>
              <a:buChar char="Ø"/>
            </a:pPr>
            <a:r>
              <a:rPr lang="en-US" sz="2000" b="1" dirty="0">
                <a:solidFill>
                  <a:schemeClr val="accent1"/>
                </a:solidFill>
                <a:latin typeface="Times New Roman" pitchFamily="18" charset="0"/>
                <a:cs typeface="Times New Roman" pitchFamily="18" charset="0"/>
              </a:rPr>
              <a:t>Hardware Requirements</a:t>
            </a:r>
          </a:p>
          <a:p>
            <a:pPr marL="0" indent="0">
              <a:buNone/>
            </a:pPr>
            <a:r>
              <a:rPr lang="en-US" sz="2000" dirty="0">
                <a:solidFill>
                  <a:schemeClr val="accent5">
                    <a:lumMod val="75000"/>
                  </a:schemeClr>
                </a:solidFill>
                <a:latin typeface="Times New Roman" pitchFamily="18" charset="0"/>
                <a:cs typeface="Times New Roman" pitchFamily="18" charset="0"/>
              </a:rPr>
              <a:t>                        -Accelerometer</a:t>
            </a:r>
          </a:p>
          <a:p>
            <a:pPr marL="0" indent="0">
              <a:buNone/>
            </a:pPr>
            <a:r>
              <a:rPr lang="en-US" sz="2000" dirty="0">
                <a:solidFill>
                  <a:schemeClr val="accent5">
                    <a:lumMod val="75000"/>
                  </a:schemeClr>
                </a:solidFill>
                <a:latin typeface="Times New Roman" pitchFamily="18" charset="0"/>
                <a:cs typeface="Times New Roman" pitchFamily="18" charset="0"/>
              </a:rPr>
              <a:t> 		       -BCM 2835</a:t>
            </a:r>
          </a:p>
          <a:p>
            <a:pPr marL="0" indent="0">
              <a:buNone/>
            </a:pPr>
            <a:r>
              <a:rPr lang="en-US" sz="2000" dirty="0">
                <a:solidFill>
                  <a:schemeClr val="accent5">
                    <a:lumMod val="75000"/>
                  </a:schemeClr>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RFID Tag wireless</a:t>
            </a:r>
          </a:p>
          <a:p>
            <a:pPr marL="0" indent="0">
              <a:buNone/>
            </a:pPr>
            <a:r>
              <a:rPr lang="en-US" sz="2000" dirty="0">
                <a:solidFill>
                  <a:schemeClr val="accent5">
                    <a:lumMod val="75000"/>
                  </a:schemeClr>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Heart Beat and BP Sensor</a:t>
            </a:r>
          </a:p>
          <a:p>
            <a:pPr marL="0" indent="0">
              <a:buNone/>
            </a:pPr>
            <a:r>
              <a:rPr lang="en-US" sz="2000" dirty="0">
                <a:solidFill>
                  <a:schemeClr val="accent5">
                    <a:lumMod val="75000"/>
                  </a:schemeClr>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WIFI Modules</a:t>
            </a:r>
          </a:p>
          <a:p>
            <a:pPr marL="0" indent="0">
              <a:buNone/>
            </a:pPr>
            <a:r>
              <a:rPr lang="en-US" sz="2000" dirty="0">
                <a:solidFill>
                  <a:schemeClr val="accent5">
                    <a:lumMod val="75000"/>
                  </a:schemeClr>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Motors</a:t>
            </a:r>
          </a:p>
          <a:p>
            <a:pPr marL="0" indent="0">
              <a:buNone/>
            </a:pPr>
            <a:r>
              <a:rPr lang="en-US" sz="2000" dirty="0">
                <a:solidFill>
                  <a:schemeClr val="accent5">
                    <a:lumMod val="75000"/>
                  </a:schemeClr>
                </a:solidFill>
                <a:latin typeface="Times New Roman" pitchFamily="18" charset="0"/>
                <a:cs typeface="Times New Roman" pitchFamily="18" charset="0"/>
              </a:rPr>
              <a:t>		      </a:t>
            </a:r>
            <a:r>
              <a:rPr lang="en-US" sz="2000" dirty="0">
                <a:solidFill>
                  <a:schemeClr val="accent5">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dirty="0">
                <a:solidFill>
                  <a:schemeClr val="accent5">
                    <a:lumMod val="75000"/>
                  </a:schemeClr>
                </a:solidFill>
                <a:latin typeface="Times New Roman" pitchFamily="18" charset="0"/>
                <a:cs typeface="Times New Roman" pitchFamily="18" charset="0"/>
              </a:rPr>
              <a:t>Wheelchair</a:t>
            </a:r>
          </a:p>
          <a:p>
            <a:pPr>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endParaRPr lang="en-US" sz="2000" dirty="0">
              <a:solidFill>
                <a:schemeClr val="accent5">
                  <a:lumMod val="75000"/>
                </a:schemeClr>
              </a:solidFill>
              <a:latin typeface="Times New Roman" pitchFamily="18" charset="0"/>
              <a:cs typeface="Times New Roman" pitchFamily="18" charset="0"/>
            </a:endParaRPr>
          </a:p>
          <a:p>
            <a:pPr>
              <a:buFont typeface="Wingdings" panose="05000000000000000000" pitchFamily="2" charset="2"/>
              <a:buChar char="Ø"/>
            </a:pPr>
            <a:endParaRPr lang="en-US" dirty="0"/>
          </a:p>
        </p:txBody>
      </p:sp>
      <p:sp>
        <p:nvSpPr>
          <p:cNvPr id="4" name="Title 1">
            <a:extLst>
              <a:ext uri="{FF2B5EF4-FFF2-40B4-BE49-F238E27FC236}">
                <a16:creationId xmlns:a16="http://schemas.microsoft.com/office/drawing/2014/main" id="{5D4CF269-254C-421F-87DE-721CB038DA68}"/>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latin typeface="Times New Roman" pitchFamily="18" charset="0"/>
              <a:cs typeface="Times New Roman" pitchFamily="18" charset="0"/>
            </a:endParaRPr>
          </a:p>
          <a:p>
            <a:r>
              <a:rPr lang="en-US" b="1" dirty="0">
                <a:solidFill>
                  <a:schemeClr val="accent1"/>
                </a:solidFill>
                <a:effectLst>
                  <a:outerShdw blurRad="38100" dist="38100" dir="2700000" algn="tl">
                    <a:srgbClr val="000000">
                      <a:alpha val="43137"/>
                    </a:srgbClr>
                  </a:outerShdw>
                </a:effectLst>
                <a:cs typeface="Times New Roman" pitchFamily="18" charset="0"/>
              </a:rPr>
              <a:t>SYSTEM REQUIREMENTS</a:t>
            </a:r>
          </a:p>
          <a:p>
            <a:endParaRPr lang="en-US" sz="3100" b="1" dirty="0">
              <a:solidFill>
                <a:srgbClr val="00B0F0"/>
              </a:solidFill>
              <a:effectLst>
                <a:outerShdw blurRad="38100" dist="38100" dir="2700000" algn="tl">
                  <a:srgbClr val="000000">
                    <a:alpha val="43137"/>
                  </a:srgbClr>
                </a:outerShdw>
              </a:effectLst>
            </a:endParaRPr>
          </a:p>
        </p:txBody>
      </p:sp>
      <p:cxnSp>
        <p:nvCxnSpPr>
          <p:cNvPr id="5" name="Straight Arrow Connector 4">
            <a:extLst>
              <a:ext uri="{FF2B5EF4-FFF2-40B4-BE49-F238E27FC236}">
                <a16:creationId xmlns:a16="http://schemas.microsoft.com/office/drawing/2014/main" id="{E2E859C8-C89B-4CE6-A3CC-518217CB5684}"/>
              </a:ext>
            </a:extLst>
          </p:cNvPr>
          <p:cNvCxnSpPr>
            <a:cxnSpLocks/>
          </p:cNvCxnSpPr>
          <p:nvPr/>
        </p:nvCxnSpPr>
        <p:spPr>
          <a:xfrm>
            <a:off x="0" y="314394"/>
            <a:ext cx="414793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25FE2ECB-0E3B-4686-B93E-D8AD934E52A8}"/>
              </a:ext>
            </a:extLst>
          </p:cNvPr>
          <p:cNvCxnSpPr>
            <a:cxnSpLocks/>
          </p:cNvCxnSpPr>
          <p:nvPr/>
        </p:nvCxnSpPr>
        <p:spPr>
          <a:xfrm flipH="1">
            <a:off x="8375374" y="314394"/>
            <a:ext cx="3816626"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539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9EF72A-5754-45D1-9B9B-C7A09828BDDC}"/>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SYSTEM ARCHITECTURE	</a:t>
            </a:r>
          </a:p>
        </p:txBody>
      </p:sp>
      <p:cxnSp>
        <p:nvCxnSpPr>
          <p:cNvPr id="5" name="Straight Arrow Connector 4">
            <a:extLst>
              <a:ext uri="{FF2B5EF4-FFF2-40B4-BE49-F238E27FC236}">
                <a16:creationId xmlns:a16="http://schemas.microsoft.com/office/drawing/2014/main" id="{BC0A9A78-A2C1-4018-9FA0-A3957A15BB4F}"/>
              </a:ext>
            </a:extLst>
          </p:cNvPr>
          <p:cNvCxnSpPr>
            <a:cxnSpLocks/>
          </p:cNvCxnSpPr>
          <p:nvPr/>
        </p:nvCxnSpPr>
        <p:spPr>
          <a:xfrm>
            <a:off x="0" y="314394"/>
            <a:ext cx="3644348"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1D3932E9-4DF7-42A6-9A7E-7DB3083E6AF1}"/>
              </a:ext>
            </a:extLst>
          </p:cNvPr>
          <p:cNvCxnSpPr>
            <a:cxnSpLocks/>
          </p:cNvCxnSpPr>
          <p:nvPr/>
        </p:nvCxnSpPr>
        <p:spPr>
          <a:xfrm flipH="1">
            <a:off x="8348870" y="314394"/>
            <a:ext cx="384313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Content Placeholder 6"/>
          <p:cNvSpPr>
            <a:spLocks noGrp="1"/>
          </p:cNvSpPr>
          <p:nvPr>
            <p:ph idx="1"/>
          </p:nvPr>
        </p:nvSpPr>
        <p:spPr/>
        <p:txBody>
          <a:bodyPr/>
          <a:lstStyle/>
          <a:p>
            <a:endParaRPr lang="en-IN"/>
          </a:p>
        </p:txBody>
      </p:sp>
      <p:pic>
        <p:nvPicPr>
          <p:cNvPr id="8" name="Picture 7" descr="H:\architecture diagram.PNG"/>
          <p:cNvPicPr/>
          <p:nvPr/>
        </p:nvPicPr>
        <p:blipFill>
          <a:blip r:embed="rId3"/>
          <a:srcRect/>
          <a:stretch>
            <a:fillRect/>
          </a:stretch>
        </p:blipFill>
        <p:spPr bwMode="auto">
          <a:xfrm>
            <a:off x="2175164" y="1123406"/>
            <a:ext cx="8013865" cy="4709357"/>
          </a:xfrm>
          <a:prstGeom prst="rect">
            <a:avLst/>
          </a:prstGeom>
          <a:noFill/>
          <a:ln w="9525">
            <a:noFill/>
            <a:miter lim="800000"/>
            <a:headEnd/>
            <a:tailEnd/>
          </a:ln>
        </p:spPr>
      </p:pic>
    </p:spTree>
    <p:extLst>
      <p:ext uri="{BB962C8B-B14F-4D97-AF65-F5344CB8AC3E}">
        <p14:creationId xmlns:p14="http://schemas.microsoft.com/office/powerpoint/2010/main" val="1144617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9AF2-3765-4C0E-BD4A-27107F2A1F5F}"/>
              </a:ext>
            </a:extLst>
          </p:cNvPr>
          <p:cNvSpPr>
            <a:spLocks noGrp="1"/>
          </p:cNvSpPr>
          <p:nvPr>
            <p:ph type="title"/>
          </p:nvPr>
        </p:nvSpPr>
        <p:spPr/>
        <p:txBody>
          <a:bodyPr/>
          <a:lstStyle/>
          <a:p>
            <a:br>
              <a:rPr lang="en-US" dirty="0">
                <a:latin typeface="Times New Roman" pitchFamily="18" charset="0"/>
                <a:cs typeface="Times New Roman" pitchFamily="18" charset="0"/>
              </a:rPr>
            </a:br>
            <a:endParaRPr lang="en-US" dirty="0"/>
          </a:p>
        </p:txBody>
      </p:sp>
      <p:sp>
        <p:nvSpPr>
          <p:cNvPr id="4" name="Title 1">
            <a:extLst>
              <a:ext uri="{FF2B5EF4-FFF2-40B4-BE49-F238E27FC236}">
                <a16:creationId xmlns:a16="http://schemas.microsoft.com/office/drawing/2014/main" id="{AC9EF72A-5754-45D1-9B9B-C7A09828BDDC}"/>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USE CASE DIAGRAM	</a:t>
            </a:r>
          </a:p>
        </p:txBody>
      </p:sp>
      <p:cxnSp>
        <p:nvCxnSpPr>
          <p:cNvPr id="5" name="Straight Arrow Connector 4">
            <a:extLst>
              <a:ext uri="{FF2B5EF4-FFF2-40B4-BE49-F238E27FC236}">
                <a16:creationId xmlns:a16="http://schemas.microsoft.com/office/drawing/2014/main" id="{BC0A9A78-A2C1-4018-9FA0-A3957A15BB4F}"/>
              </a:ext>
            </a:extLst>
          </p:cNvPr>
          <p:cNvCxnSpPr>
            <a:cxnSpLocks/>
          </p:cNvCxnSpPr>
          <p:nvPr/>
        </p:nvCxnSpPr>
        <p:spPr>
          <a:xfrm flipV="1">
            <a:off x="0" y="378823"/>
            <a:ext cx="3803374" cy="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1D3932E9-4DF7-42A6-9A7E-7DB3083E6AF1}"/>
              </a:ext>
            </a:extLst>
          </p:cNvPr>
          <p:cNvCxnSpPr>
            <a:cxnSpLocks/>
          </p:cNvCxnSpPr>
          <p:nvPr/>
        </p:nvCxnSpPr>
        <p:spPr>
          <a:xfrm flipH="1">
            <a:off x="8216347" y="387532"/>
            <a:ext cx="3975653"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Content Placeholder 6"/>
          <p:cNvSpPr>
            <a:spLocks noGrp="1"/>
          </p:cNvSpPr>
          <p:nvPr>
            <p:ph idx="1"/>
          </p:nvPr>
        </p:nvSpPr>
        <p:spPr/>
        <p:txBody>
          <a:bodyPr/>
          <a:lstStyle/>
          <a:p>
            <a:endParaRPr lang="en-US"/>
          </a:p>
        </p:txBody>
      </p:sp>
      <p:graphicFrame>
        <p:nvGraphicFramePr>
          <p:cNvPr id="35841" name="Object 1"/>
          <p:cNvGraphicFramePr>
            <a:graphicFrameLocks noChangeAspect="1"/>
          </p:cNvGraphicFramePr>
          <p:nvPr/>
        </p:nvGraphicFramePr>
        <p:xfrm>
          <a:off x="2889250" y="1492250"/>
          <a:ext cx="7516880" cy="4536177"/>
        </p:xfrm>
        <a:graphic>
          <a:graphicData uri="http://schemas.openxmlformats.org/presentationml/2006/ole">
            <mc:AlternateContent xmlns:mc="http://schemas.openxmlformats.org/markup-compatibility/2006">
              <mc:Choice xmlns:v="urn:schemas-microsoft-com:vml" Requires="v">
                <p:oleObj spid="_x0000_s35843" name="Document" r:id="rId3" imgW="6414258" imgH="3871104" progId="Word.Document.12">
                  <p:embed/>
                </p:oleObj>
              </mc:Choice>
              <mc:Fallback>
                <p:oleObj name="Document" r:id="rId3" imgW="6414258" imgH="3871104"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0" y="1492250"/>
                        <a:ext cx="7516880" cy="453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4617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9AF2-3765-4C0E-BD4A-27107F2A1F5F}"/>
              </a:ext>
            </a:extLst>
          </p:cNvPr>
          <p:cNvSpPr>
            <a:spLocks noGrp="1"/>
          </p:cNvSpPr>
          <p:nvPr>
            <p:ph type="title"/>
          </p:nvPr>
        </p:nvSpPr>
        <p:spPr/>
        <p:txBody>
          <a:bodyPr/>
          <a:lstStyle/>
          <a:p>
            <a:br>
              <a:rPr lang="en-US" dirty="0">
                <a:latin typeface="Times New Roman" pitchFamily="18" charset="0"/>
                <a:cs typeface="Times New Roman" pitchFamily="18" charset="0"/>
              </a:rPr>
            </a:br>
            <a:endParaRPr lang="en-US" dirty="0"/>
          </a:p>
        </p:txBody>
      </p:sp>
      <p:sp>
        <p:nvSpPr>
          <p:cNvPr id="4" name="Title 1">
            <a:extLst>
              <a:ext uri="{FF2B5EF4-FFF2-40B4-BE49-F238E27FC236}">
                <a16:creationId xmlns:a16="http://schemas.microsoft.com/office/drawing/2014/main" id="{AC9EF72A-5754-45D1-9B9B-C7A09828BDDC}"/>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DATAFLOW DIAGRAM	</a:t>
            </a:r>
          </a:p>
        </p:txBody>
      </p:sp>
      <p:cxnSp>
        <p:nvCxnSpPr>
          <p:cNvPr id="5" name="Straight Arrow Connector 4">
            <a:extLst>
              <a:ext uri="{FF2B5EF4-FFF2-40B4-BE49-F238E27FC236}">
                <a16:creationId xmlns:a16="http://schemas.microsoft.com/office/drawing/2014/main" id="{BC0A9A78-A2C1-4018-9FA0-A3957A15BB4F}"/>
              </a:ext>
            </a:extLst>
          </p:cNvPr>
          <p:cNvCxnSpPr>
            <a:cxnSpLocks/>
          </p:cNvCxnSpPr>
          <p:nvPr/>
        </p:nvCxnSpPr>
        <p:spPr>
          <a:xfrm>
            <a:off x="0" y="301330"/>
            <a:ext cx="3551583" cy="1306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1D3932E9-4DF7-42A6-9A7E-7DB3083E6AF1}"/>
              </a:ext>
            </a:extLst>
          </p:cNvPr>
          <p:cNvCxnSpPr>
            <a:cxnSpLocks/>
          </p:cNvCxnSpPr>
          <p:nvPr/>
        </p:nvCxnSpPr>
        <p:spPr>
          <a:xfrm flipH="1" flipV="1">
            <a:off x="8388626" y="345412"/>
            <a:ext cx="3833330" cy="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Content Placeholder 6">
            <a:extLst>
              <a:ext uri="{FF2B5EF4-FFF2-40B4-BE49-F238E27FC236}">
                <a16:creationId xmlns:a16="http://schemas.microsoft.com/office/drawing/2014/main" id="{0912A94B-C707-468C-A94D-B7834F80C977}"/>
              </a:ext>
            </a:extLst>
          </p:cNvPr>
          <p:cNvSpPr>
            <a:spLocks noGrp="1"/>
          </p:cNvSpPr>
          <p:nvPr>
            <p:ph idx="1"/>
          </p:nvPr>
        </p:nvSpPr>
        <p:spPr/>
        <p:txBody>
          <a:bodyPr/>
          <a:lstStyle/>
          <a:p>
            <a:endParaRPr lang="en-US"/>
          </a:p>
        </p:txBody>
      </p:sp>
      <p:graphicFrame>
        <p:nvGraphicFramePr>
          <p:cNvPr id="8" name="Object 7">
            <a:extLst>
              <a:ext uri="{FF2B5EF4-FFF2-40B4-BE49-F238E27FC236}">
                <a16:creationId xmlns:a16="http://schemas.microsoft.com/office/drawing/2014/main" id="{D3C6DB43-236C-49AC-BBBC-83CD5CE5A988}"/>
              </a:ext>
            </a:extLst>
          </p:cNvPr>
          <p:cNvGraphicFramePr>
            <a:graphicFrameLocks noChangeAspect="1"/>
          </p:cNvGraphicFramePr>
          <p:nvPr>
            <p:extLst>
              <p:ext uri="{D42A27DB-BD31-4B8C-83A1-F6EECF244321}">
                <p14:modId xmlns:p14="http://schemas.microsoft.com/office/powerpoint/2010/main" val="4009977900"/>
              </p:ext>
            </p:extLst>
          </p:nvPr>
        </p:nvGraphicFramePr>
        <p:xfrm>
          <a:off x="2477293" y="1825625"/>
          <a:ext cx="7237413" cy="3965575"/>
        </p:xfrm>
        <a:graphic>
          <a:graphicData uri="http://schemas.openxmlformats.org/presentationml/2006/ole">
            <mc:AlternateContent xmlns:mc="http://schemas.openxmlformats.org/markup-compatibility/2006">
              <mc:Choice xmlns:v="urn:schemas-microsoft-com:vml" Requires="v">
                <p:oleObj spid="_x0000_s1037" name="Document" r:id="rId3" imgW="7237988" imgH="3965835" progId="Word.Document.12">
                  <p:embed/>
                </p:oleObj>
              </mc:Choice>
              <mc:Fallback>
                <p:oleObj name="Document" r:id="rId3" imgW="7237988" imgH="3965835"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293" y="1825625"/>
                        <a:ext cx="7237413"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4617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9AF2-3765-4C0E-BD4A-27107F2A1F5F}"/>
              </a:ext>
            </a:extLst>
          </p:cNvPr>
          <p:cNvSpPr>
            <a:spLocks noGrp="1"/>
          </p:cNvSpPr>
          <p:nvPr>
            <p:ph type="title"/>
          </p:nvPr>
        </p:nvSpPr>
        <p:spPr/>
        <p:txBody>
          <a:bodyPr/>
          <a:lstStyle/>
          <a:p>
            <a:br>
              <a:rPr lang="en-US" dirty="0">
                <a:latin typeface="Times New Roman" pitchFamily="18" charset="0"/>
                <a:cs typeface="Times New Roman" pitchFamily="18" charset="0"/>
              </a:rPr>
            </a:br>
            <a:endParaRPr lang="en-US" dirty="0"/>
          </a:p>
        </p:txBody>
      </p:sp>
      <p:sp>
        <p:nvSpPr>
          <p:cNvPr id="4" name="Title 1">
            <a:extLst>
              <a:ext uri="{FF2B5EF4-FFF2-40B4-BE49-F238E27FC236}">
                <a16:creationId xmlns:a16="http://schemas.microsoft.com/office/drawing/2014/main" id="{AC9EF72A-5754-45D1-9B9B-C7A09828BDDC}"/>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SEQUENCE DIAGRAM	</a:t>
            </a:r>
          </a:p>
        </p:txBody>
      </p:sp>
      <p:cxnSp>
        <p:nvCxnSpPr>
          <p:cNvPr id="5" name="Straight Arrow Connector 4">
            <a:extLst>
              <a:ext uri="{FF2B5EF4-FFF2-40B4-BE49-F238E27FC236}">
                <a16:creationId xmlns:a16="http://schemas.microsoft.com/office/drawing/2014/main" id="{BC0A9A78-A2C1-4018-9FA0-A3957A15BB4F}"/>
              </a:ext>
            </a:extLst>
          </p:cNvPr>
          <p:cNvCxnSpPr>
            <a:cxnSpLocks/>
          </p:cNvCxnSpPr>
          <p:nvPr/>
        </p:nvCxnSpPr>
        <p:spPr>
          <a:xfrm>
            <a:off x="0" y="326999"/>
            <a:ext cx="3750365"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1D3932E9-4DF7-42A6-9A7E-7DB3083E6AF1}"/>
              </a:ext>
            </a:extLst>
          </p:cNvPr>
          <p:cNvCxnSpPr>
            <a:cxnSpLocks/>
          </p:cNvCxnSpPr>
          <p:nvPr/>
        </p:nvCxnSpPr>
        <p:spPr>
          <a:xfrm flipH="1" flipV="1">
            <a:off x="8309113" y="314395"/>
            <a:ext cx="3882887" cy="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Content Placeholder 6">
            <a:extLst>
              <a:ext uri="{FF2B5EF4-FFF2-40B4-BE49-F238E27FC236}">
                <a16:creationId xmlns:a16="http://schemas.microsoft.com/office/drawing/2014/main" id="{C6DB70CD-6820-4930-BCDE-B6456EAB7561}"/>
              </a:ext>
            </a:extLst>
          </p:cNvPr>
          <p:cNvSpPr>
            <a:spLocks noGrp="1"/>
          </p:cNvSpPr>
          <p:nvPr>
            <p:ph idx="1"/>
          </p:nvPr>
        </p:nvSpPr>
        <p:spPr/>
        <p:txBody>
          <a:bodyPr/>
          <a:lstStyle/>
          <a:p>
            <a:endParaRPr lang="en-US"/>
          </a:p>
        </p:txBody>
      </p:sp>
      <p:graphicFrame>
        <p:nvGraphicFramePr>
          <p:cNvPr id="9" name="Object 8">
            <a:extLst>
              <a:ext uri="{FF2B5EF4-FFF2-40B4-BE49-F238E27FC236}">
                <a16:creationId xmlns:a16="http://schemas.microsoft.com/office/drawing/2014/main" id="{ADA16EAE-CF5D-4B27-A343-6A3B166EC905}"/>
              </a:ext>
            </a:extLst>
          </p:cNvPr>
          <p:cNvGraphicFramePr>
            <a:graphicFrameLocks noChangeAspect="1"/>
          </p:cNvGraphicFramePr>
          <p:nvPr>
            <p:extLst>
              <p:ext uri="{D42A27DB-BD31-4B8C-83A1-F6EECF244321}">
                <p14:modId xmlns:p14="http://schemas.microsoft.com/office/powerpoint/2010/main" val="2149322885"/>
              </p:ext>
            </p:extLst>
          </p:nvPr>
        </p:nvGraphicFramePr>
        <p:xfrm>
          <a:off x="2658745" y="1577975"/>
          <a:ext cx="7421563" cy="5280025"/>
        </p:xfrm>
        <a:graphic>
          <a:graphicData uri="http://schemas.openxmlformats.org/presentationml/2006/ole">
            <mc:AlternateContent xmlns:mc="http://schemas.openxmlformats.org/markup-compatibility/2006">
              <mc:Choice xmlns:v="urn:schemas-microsoft-com:vml" Requires="v">
                <p:oleObj spid="_x0000_s2061" name="Document" r:id="rId3" imgW="7421883" imgH="5280471" progId="Word.Document.12">
                  <p:embed/>
                </p:oleObj>
              </mc:Choice>
              <mc:Fallback>
                <p:oleObj name="Document" r:id="rId3" imgW="7421883" imgH="5280471"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745" y="1577975"/>
                        <a:ext cx="7421563" cy="528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4617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4933518-4E7A-44EF-A230-64E788F46701}"/>
              </a:ext>
            </a:extLst>
          </p:cNvPr>
          <p:cNvPicPr>
            <a:picLocks noGrp="1" noChangeAspect="1"/>
          </p:cNvPicPr>
          <p:nvPr>
            <p:ph idx="1"/>
          </p:nvPr>
        </p:nvPicPr>
        <p:blipFill>
          <a:blip r:embed="rId2"/>
          <a:stretch>
            <a:fillRect/>
          </a:stretch>
        </p:blipFill>
        <p:spPr>
          <a:xfrm>
            <a:off x="1958572" y="943182"/>
            <a:ext cx="8894958" cy="5158594"/>
          </a:xfrm>
          <a:prstGeom prst="rect">
            <a:avLst/>
          </a:prstGeom>
        </p:spPr>
      </p:pic>
      <p:sp>
        <p:nvSpPr>
          <p:cNvPr id="4" name="Title 1">
            <a:extLst>
              <a:ext uri="{FF2B5EF4-FFF2-40B4-BE49-F238E27FC236}">
                <a16:creationId xmlns:a16="http://schemas.microsoft.com/office/drawing/2014/main" id="{6C41336D-0C09-4346-9473-6937301EE1D6}"/>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SYSTEM DESIGN	</a:t>
            </a:r>
          </a:p>
        </p:txBody>
      </p:sp>
      <p:cxnSp>
        <p:nvCxnSpPr>
          <p:cNvPr id="5" name="Straight Arrow Connector 4">
            <a:extLst>
              <a:ext uri="{FF2B5EF4-FFF2-40B4-BE49-F238E27FC236}">
                <a16:creationId xmlns:a16="http://schemas.microsoft.com/office/drawing/2014/main" id="{4F4BAB4D-621D-4247-B759-E6A7D8CC23B2}"/>
              </a:ext>
            </a:extLst>
          </p:cNvPr>
          <p:cNvCxnSpPr>
            <a:cxnSpLocks/>
          </p:cNvCxnSpPr>
          <p:nvPr/>
        </p:nvCxnSpPr>
        <p:spPr>
          <a:xfrm>
            <a:off x="0" y="314394"/>
            <a:ext cx="4068417"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C71A1D48-EB1F-4BCE-9151-681CBF0589A7}"/>
              </a:ext>
            </a:extLst>
          </p:cNvPr>
          <p:cNvCxnSpPr>
            <a:cxnSpLocks/>
          </p:cNvCxnSpPr>
          <p:nvPr/>
        </p:nvCxnSpPr>
        <p:spPr>
          <a:xfrm flipH="1">
            <a:off x="8017565" y="314394"/>
            <a:ext cx="4174435"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9406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5DFA-7CEB-44C5-887A-7D7A4D188D58}"/>
              </a:ext>
            </a:extLst>
          </p:cNvPr>
          <p:cNvSpPr>
            <a:spLocks noGrp="1"/>
          </p:cNvSpPr>
          <p:nvPr>
            <p:ph type="title"/>
          </p:nvPr>
        </p:nvSpPr>
        <p:spPr>
          <a:xfrm>
            <a:off x="1484311" y="1277957"/>
            <a:ext cx="10018713" cy="5381740"/>
          </a:xfrm>
        </p:spPr>
        <p:txBody>
          <a:bodyPr>
            <a:normAutofit/>
          </a:bodyPr>
          <a:lstStyle/>
          <a:p>
            <a:pPr algn="l"/>
            <a:r>
              <a:rPr lang="en-US" sz="2400" dirty="0">
                <a:solidFill>
                  <a:srgbClr val="00B0F0"/>
                </a:solidFill>
                <a:latin typeface="Times New Roman" pitchFamily="18" charset="0"/>
                <a:cs typeface="Times New Roman" pitchFamily="18" charset="0"/>
              </a:rPr>
              <a:t>Module 1</a:t>
            </a:r>
            <a:br>
              <a:rPr lang="en-US" sz="2000" dirty="0">
                <a:solidFill>
                  <a:srgbClr val="00B0F0"/>
                </a:solidFill>
                <a:latin typeface="Times New Roman" pitchFamily="18" charset="0"/>
                <a:cs typeface="Times New Roman" pitchFamily="18" charset="0"/>
              </a:rPr>
            </a:b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400" dirty="0">
                <a:solidFill>
                  <a:schemeClr val="accent5">
                    <a:lumMod val="75000"/>
                  </a:schemeClr>
                </a:solidFill>
                <a:latin typeface="Times New Roman" pitchFamily="18" charset="0"/>
                <a:cs typeface="Times New Roman" pitchFamily="18" charset="0"/>
              </a:rPr>
              <a:t>Communication between neck belt and  controller.</a:t>
            </a:r>
            <a:br>
              <a:rPr lang="en-US" sz="2400" dirty="0">
                <a:solidFill>
                  <a:schemeClr val="accent5">
                    <a:lumMod val="75000"/>
                  </a:schemeClr>
                </a:solidFill>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400" dirty="0">
                <a:solidFill>
                  <a:srgbClr val="00B0F0"/>
                </a:solidFill>
                <a:latin typeface="Times New Roman" pitchFamily="18" charset="0"/>
                <a:cs typeface="Times New Roman" pitchFamily="18" charset="0"/>
              </a:rPr>
              <a:t>Module 2</a:t>
            </a:r>
            <a:br>
              <a:rPr lang="en-US" sz="2400" dirty="0">
                <a:solidFill>
                  <a:srgbClr val="00B0F0"/>
                </a:solidFill>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a:solidFill>
                  <a:schemeClr val="accent5">
                    <a:lumMod val="75000"/>
                  </a:schemeClr>
                </a:solidFill>
                <a:latin typeface="Times New Roman" pitchFamily="18" charset="0"/>
                <a:cs typeface="Times New Roman" pitchFamily="18" charset="0"/>
              </a:rPr>
              <a:t>Working and dealing within the board.</a:t>
            </a:r>
            <a:br>
              <a:rPr lang="en-US" sz="2400" dirty="0">
                <a:solidFill>
                  <a:schemeClr val="accent5">
                    <a:lumMod val="75000"/>
                  </a:schemeClr>
                </a:solidFill>
                <a:latin typeface="Times New Roman" pitchFamily="18" charset="0"/>
                <a:cs typeface="Times New Roman" pitchFamily="18" charset="0"/>
              </a:rPr>
            </a:br>
            <a:br>
              <a:rPr lang="en-US" sz="2400" dirty="0"/>
            </a:br>
            <a:r>
              <a:rPr lang="en-US" sz="2400" dirty="0">
                <a:solidFill>
                  <a:srgbClr val="00B0F0"/>
                </a:solidFill>
                <a:latin typeface="Times New Roman" pitchFamily="18" charset="0"/>
                <a:cs typeface="Times New Roman" pitchFamily="18" charset="0"/>
              </a:rPr>
              <a:t>Module 3</a:t>
            </a:r>
            <a:br>
              <a:rPr lang="en-US" sz="2400" dirty="0">
                <a:solidFill>
                  <a:srgbClr val="00B0F0"/>
                </a:solidFill>
                <a:latin typeface="Times New Roman" pitchFamily="18" charset="0"/>
                <a:cs typeface="Times New Roman" pitchFamily="18" charset="0"/>
              </a:rPr>
            </a:br>
            <a:r>
              <a:rPr lang="en-US" sz="2400" dirty="0"/>
              <a:t>        </a:t>
            </a:r>
            <a:br>
              <a:rPr lang="en-US" sz="2400" dirty="0"/>
            </a:br>
            <a:r>
              <a:rPr lang="en-US" sz="2400" dirty="0">
                <a:solidFill>
                  <a:schemeClr val="accent5">
                    <a:lumMod val="75000"/>
                  </a:schemeClr>
                </a:solidFill>
              </a:rPr>
              <a:t>                  </a:t>
            </a:r>
            <a:r>
              <a:rPr lang="en-US" sz="2400" dirty="0">
                <a:solidFill>
                  <a:schemeClr val="accent5">
                    <a:lumMod val="75000"/>
                  </a:schemeClr>
                </a:solidFill>
                <a:latin typeface="Times New Roman" pitchFamily="18" charset="0"/>
                <a:cs typeface="Times New Roman" pitchFamily="18" charset="0"/>
              </a:rPr>
              <a:t>Communication between the controller and  motor.</a:t>
            </a:r>
            <a:br>
              <a:rPr lang="en-US" sz="2400" dirty="0">
                <a:solidFill>
                  <a:schemeClr val="accent5">
                    <a:lumMod val="75000"/>
                  </a:schemeClr>
                </a:solidFill>
                <a:latin typeface="Times New Roman" pitchFamily="18" charset="0"/>
                <a:cs typeface="Times New Roman" pitchFamily="18" charset="0"/>
              </a:rPr>
            </a:br>
            <a:br>
              <a:rPr lang="en-US" dirty="0">
                <a:solidFill>
                  <a:schemeClr val="accent5">
                    <a:lumMod val="75000"/>
                  </a:schemeClr>
                </a:solidFill>
              </a:rPr>
            </a:br>
            <a:endParaRPr lang="en-US" dirty="0">
              <a:solidFill>
                <a:schemeClr val="accent5">
                  <a:lumMod val="75000"/>
                </a:schemeClr>
              </a:solidFill>
            </a:endParaRPr>
          </a:p>
        </p:txBody>
      </p:sp>
      <p:sp>
        <p:nvSpPr>
          <p:cNvPr id="4" name="Title 1">
            <a:extLst>
              <a:ext uri="{FF2B5EF4-FFF2-40B4-BE49-F238E27FC236}">
                <a16:creationId xmlns:a16="http://schemas.microsoft.com/office/drawing/2014/main" id="{972DF1BA-368F-4A55-A859-B0FDA3B0B8C0}"/>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p>
        </p:txBody>
      </p:sp>
      <p:cxnSp>
        <p:nvCxnSpPr>
          <p:cNvPr id="5" name="Straight Arrow Connector 4">
            <a:extLst>
              <a:ext uri="{FF2B5EF4-FFF2-40B4-BE49-F238E27FC236}">
                <a16:creationId xmlns:a16="http://schemas.microsoft.com/office/drawing/2014/main" id="{E4B9EC0E-8272-4E9F-B96F-FFF614B6AF3D}"/>
              </a:ext>
            </a:extLst>
          </p:cNvPr>
          <p:cNvCxnSpPr>
            <a:cxnSpLocks/>
          </p:cNvCxnSpPr>
          <p:nvPr/>
        </p:nvCxnSpPr>
        <p:spPr>
          <a:xfrm>
            <a:off x="0" y="314394"/>
            <a:ext cx="3869635"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C486FA9C-A777-4F69-8D8C-6F4B335351BE}"/>
              </a:ext>
            </a:extLst>
          </p:cNvPr>
          <p:cNvCxnSpPr>
            <a:cxnSpLocks/>
          </p:cNvCxnSpPr>
          <p:nvPr/>
        </p:nvCxnSpPr>
        <p:spPr>
          <a:xfrm flipH="1">
            <a:off x="8176591" y="314394"/>
            <a:ext cx="4015409"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386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D91C-95E7-44A8-B88F-B405B5DBE05F}"/>
              </a:ext>
            </a:extLst>
          </p:cNvPr>
          <p:cNvSpPr>
            <a:spLocks noGrp="1"/>
          </p:cNvSpPr>
          <p:nvPr>
            <p:ph type="title"/>
          </p:nvPr>
        </p:nvSpPr>
        <p:spPr>
          <a:xfrm>
            <a:off x="1086643" y="566186"/>
            <a:ext cx="10018713" cy="1752599"/>
          </a:xfrm>
        </p:spPr>
        <p:txBody>
          <a:bodyPr>
            <a:normAutofit/>
          </a:bodyPr>
          <a:lstStyle/>
          <a:p>
            <a:r>
              <a:rPr lang="en-US" sz="3600" dirty="0">
                <a:solidFill>
                  <a:schemeClr val="accent5">
                    <a:lumMod val="75000"/>
                  </a:schemeClr>
                </a:solidFill>
                <a:latin typeface="Times New Roman" pitchFamily="18" charset="0"/>
                <a:cs typeface="Times New Roman" pitchFamily="18" charset="0"/>
              </a:rPr>
              <a:t>Communication between neck belt and controller </a:t>
            </a:r>
            <a:endParaRPr lang="en-US" sz="3600" dirty="0">
              <a:solidFill>
                <a:schemeClr val="accent5">
                  <a:lumMod val="75000"/>
                </a:schemeClr>
              </a:solidFill>
            </a:endParaRPr>
          </a:p>
        </p:txBody>
      </p:sp>
      <p:sp>
        <p:nvSpPr>
          <p:cNvPr id="3" name="Content Placeholder 2">
            <a:extLst>
              <a:ext uri="{FF2B5EF4-FFF2-40B4-BE49-F238E27FC236}">
                <a16:creationId xmlns:a16="http://schemas.microsoft.com/office/drawing/2014/main" id="{E102A83E-72E0-4C23-A227-BB9E77FB9398}"/>
              </a:ext>
            </a:extLst>
          </p:cNvPr>
          <p:cNvSpPr>
            <a:spLocks noGrp="1"/>
          </p:cNvSpPr>
          <p:nvPr>
            <p:ph idx="1"/>
          </p:nvPr>
        </p:nvSpPr>
        <p:spPr>
          <a:xfrm>
            <a:off x="1471058" y="2503969"/>
            <a:ext cx="10018713" cy="3124201"/>
          </a:xfrm>
        </p:spPr>
        <p:txBody>
          <a:bodyPr/>
          <a:lstStyle/>
          <a:p>
            <a:pPr>
              <a:buFont typeface="Courier New" panose="02070309020205020404" pitchFamily="49" charset="0"/>
              <a:buChar char="o"/>
            </a:pPr>
            <a:r>
              <a:rPr lang="en-US" dirty="0">
                <a:latin typeface="Times New Roman" pitchFamily="18" charset="0"/>
                <a:cs typeface="Times New Roman" pitchFamily="18" charset="0"/>
              </a:rPr>
              <a:t> As soon as power is supplied the RFID reader will send the signal to tag.</a:t>
            </a:r>
          </a:p>
          <a:p>
            <a:pPr>
              <a:buFont typeface="Courier New" panose="02070309020205020404" pitchFamily="49" charset="0"/>
              <a:buChar char="o"/>
            </a:pPr>
            <a:endParaRPr lang="en-US" dirty="0">
              <a:latin typeface="Times New Roman" pitchFamily="18" charset="0"/>
              <a:cs typeface="Times New Roman" pitchFamily="18" charset="0"/>
            </a:endParaRPr>
          </a:p>
          <a:p>
            <a:pPr>
              <a:buFont typeface="Courier New" panose="02070309020205020404" pitchFamily="49" charset="0"/>
              <a:buChar char="o"/>
            </a:pPr>
            <a:r>
              <a:rPr lang="en-US" dirty="0">
                <a:latin typeface="Times New Roman" pitchFamily="18" charset="0"/>
                <a:cs typeface="Times New Roman" pitchFamily="18" charset="0"/>
              </a:rPr>
              <a:t>Uses radio waves to  automatically identifying and tracking of object.</a:t>
            </a:r>
          </a:p>
          <a:p>
            <a:pPr>
              <a:buFont typeface="Courier New" panose="02070309020205020404" pitchFamily="49" charset="0"/>
              <a:buChar char="o"/>
            </a:pPr>
            <a:endParaRPr lang="en-US" dirty="0">
              <a:latin typeface="Times New Roman" pitchFamily="18" charset="0"/>
              <a:cs typeface="Times New Roman" pitchFamily="18" charset="0"/>
            </a:endParaRPr>
          </a:p>
          <a:p>
            <a:pPr>
              <a:buFont typeface="Courier New" panose="02070309020205020404" pitchFamily="49" charset="0"/>
              <a:buChar char="o"/>
            </a:pPr>
            <a:r>
              <a:rPr lang="en-US" dirty="0">
                <a:latin typeface="Times New Roman" pitchFamily="18" charset="0"/>
                <a:cs typeface="Times New Roman" pitchFamily="18" charset="0"/>
              </a:rPr>
              <a:t>RFID tags which is placed in neck belt will return the feedback signal to the controller.</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
        <p:nvSpPr>
          <p:cNvPr id="4" name="Title 1">
            <a:extLst>
              <a:ext uri="{FF2B5EF4-FFF2-40B4-BE49-F238E27FC236}">
                <a16:creationId xmlns:a16="http://schemas.microsoft.com/office/drawing/2014/main" id="{4EF0F67F-A121-42FA-8684-65A4BCA67596}"/>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- 1</a:t>
            </a:r>
            <a:r>
              <a:rPr lang="en-US" sz="3000" b="1" dirty="0">
                <a:solidFill>
                  <a:srgbClr val="00B0F0"/>
                </a:solidFill>
                <a:effectLst>
                  <a:outerShdw blurRad="38100" dist="38100" dir="2700000" algn="tl">
                    <a:srgbClr val="000000">
                      <a:alpha val="43137"/>
                    </a:srgbClr>
                  </a:outerShdw>
                </a:effectLst>
              </a:rPr>
              <a:t>	</a:t>
            </a:r>
          </a:p>
        </p:txBody>
      </p:sp>
      <p:cxnSp>
        <p:nvCxnSpPr>
          <p:cNvPr id="5" name="Straight Arrow Connector 4">
            <a:extLst>
              <a:ext uri="{FF2B5EF4-FFF2-40B4-BE49-F238E27FC236}">
                <a16:creationId xmlns:a16="http://schemas.microsoft.com/office/drawing/2014/main" id="{265D9589-C026-493A-9CFD-FF98831FA947}"/>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07784D0D-3654-4121-AEF2-73A0D59C53EB}"/>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2548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D91C-95E7-44A8-B88F-B405B5DBE05F}"/>
              </a:ext>
            </a:extLst>
          </p:cNvPr>
          <p:cNvSpPr>
            <a:spLocks noGrp="1"/>
          </p:cNvSpPr>
          <p:nvPr>
            <p:ph type="title"/>
          </p:nvPr>
        </p:nvSpPr>
        <p:spPr>
          <a:xfrm>
            <a:off x="157300" y="600007"/>
            <a:ext cx="10018713" cy="1752599"/>
          </a:xfrm>
        </p:spPr>
        <p:txBody>
          <a:bodyPr>
            <a:normAutofit/>
          </a:bodyPr>
          <a:lstStyle/>
          <a:p>
            <a:r>
              <a:rPr lang="en-US" sz="3600" dirty="0">
                <a:solidFill>
                  <a:schemeClr val="accent5">
                    <a:lumMod val="75000"/>
                  </a:schemeClr>
                </a:solidFill>
                <a:latin typeface="Times New Roman" pitchFamily="18" charset="0"/>
                <a:cs typeface="Times New Roman" pitchFamily="18" charset="0"/>
              </a:rPr>
              <a:t>Working and dealing within the board</a:t>
            </a:r>
            <a:endParaRPr lang="en-US" sz="3600" dirty="0">
              <a:solidFill>
                <a:schemeClr val="accent5">
                  <a:lumMod val="75000"/>
                </a:schemeClr>
              </a:solidFill>
            </a:endParaRPr>
          </a:p>
        </p:txBody>
      </p:sp>
      <p:sp>
        <p:nvSpPr>
          <p:cNvPr id="3" name="Content Placeholder 2">
            <a:extLst>
              <a:ext uri="{FF2B5EF4-FFF2-40B4-BE49-F238E27FC236}">
                <a16:creationId xmlns:a16="http://schemas.microsoft.com/office/drawing/2014/main" id="{E102A83E-72E0-4C23-A227-BB9E77FB9398}"/>
              </a:ext>
            </a:extLst>
          </p:cNvPr>
          <p:cNvSpPr>
            <a:spLocks noGrp="1"/>
          </p:cNvSpPr>
          <p:nvPr>
            <p:ph idx="1"/>
          </p:nvPr>
        </p:nvSpPr>
        <p:spPr>
          <a:xfrm>
            <a:off x="1484310" y="2213114"/>
            <a:ext cx="10018713" cy="2928730"/>
          </a:xfrm>
        </p:spPr>
        <p:txBody>
          <a:bodyPr/>
          <a:lstStyle/>
          <a:p>
            <a:pPr>
              <a:buFont typeface="Courier New" panose="02070309020205020404" pitchFamily="49" charset="0"/>
              <a:buChar char="o"/>
            </a:pPr>
            <a:r>
              <a:rPr lang="en-US" dirty="0">
                <a:latin typeface="Times New Roman" pitchFamily="18" charset="0"/>
                <a:cs typeface="Times New Roman" pitchFamily="18" charset="0"/>
              </a:rPr>
              <a:t>Controller is used to send the signal to the Arduino compiler to compile the program</a:t>
            </a:r>
          </a:p>
          <a:p>
            <a:endParaRPr lang="en-US" dirty="0">
              <a:latin typeface="Times New Roman" pitchFamily="18" charset="0"/>
              <a:cs typeface="Times New Roman" pitchFamily="18" charset="0"/>
            </a:endParaRPr>
          </a:p>
          <a:p>
            <a:pPr>
              <a:buFont typeface="Courier New" panose="02070309020205020404" pitchFamily="49" charset="0"/>
              <a:buChar char="o"/>
            </a:pPr>
            <a:r>
              <a:rPr lang="en-US" dirty="0">
                <a:latin typeface="Times New Roman" pitchFamily="18" charset="0"/>
                <a:cs typeface="Times New Roman" pitchFamily="18" charset="0"/>
              </a:rPr>
              <a:t>Once the program is compiled ,the signal is sent back to microcontroller.</a:t>
            </a:r>
          </a:p>
          <a:p>
            <a:pPr>
              <a:buNone/>
            </a:pPr>
            <a:endParaRPr lang="en-US" dirty="0"/>
          </a:p>
          <a:p>
            <a:endParaRPr lang="en-US" dirty="0"/>
          </a:p>
        </p:txBody>
      </p:sp>
      <p:sp>
        <p:nvSpPr>
          <p:cNvPr id="4" name="Title 1">
            <a:extLst>
              <a:ext uri="{FF2B5EF4-FFF2-40B4-BE49-F238E27FC236}">
                <a16:creationId xmlns:a16="http://schemas.microsoft.com/office/drawing/2014/main" id="{4EF0F67F-A121-42FA-8684-65A4BCA67596}"/>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- 2</a:t>
            </a:r>
            <a:r>
              <a:rPr lang="en-US" sz="3100" b="1" dirty="0">
                <a:solidFill>
                  <a:srgbClr val="00B0F0"/>
                </a:solidFill>
                <a:effectLst>
                  <a:outerShdw blurRad="38100" dist="38100" dir="2700000" algn="tl">
                    <a:srgbClr val="000000">
                      <a:alpha val="43137"/>
                    </a:srgbClr>
                  </a:outerShdw>
                </a:effectLst>
              </a:rPr>
              <a:t>	</a:t>
            </a:r>
          </a:p>
        </p:txBody>
      </p:sp>
      <p:cxnSp>
        <p:nvCxnSpPr>
          <p:cNvPr id="5" name="Straight Arrow Connector 4">
            <a:extLst>
              <a:ext uri="{FF2B5EF4-FFF2-40B4-BE49-F238E27FC236}">
                <a16:creationId xmlns:a16="http://schemas.microsoft.com/office/drawing/2014/main" id="{265D9589-C026-493A-9CFD-FF98831FA947}"/>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07784D0D-3654-4121-AEF2-73A0D59C53EB}"/>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2548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DCF43D-8547-4E18-90AB-CD689CF9C7AE}"/>
              </a:ext>
            </a:extLst>
          </p:cNvPr>
          <p:cNvSpPr txBox="1">
            <a:spLocks/>
          </p:cNvSpPr>
          <p:nvPr/>
        </p:nvSpPr>
        <p:spPr>
          <a:xfrm>
            <a:off x="7090012" y="2517912"/>
            <a:ext cx="4214191" cy="685800"/>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C518C58-510B-4B0A-91CC-F47A3F013342}"/>
              </a:ext>
            </a:extLst>
          </p:cNvPr>
          <p:cNvSpPr txBox="1">
            <a:spLocks/>
          </p:cNvSpPr>
          <p:nvPr/>
        </p:nvSpPr>
        <p:spPr>
          <a:xfrm>
            <a:off x="2168664" y="463828"/>
            <a:ext cx="7467600" cy="6559823"/>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Abstract</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Introduction</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Literature Survey</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Existing System</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Proposed system</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System Requirements</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System Architecture</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System Designs</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Implementation</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Results</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Conclusion and Future Enhancement</a:t>
            </a:r>
          </a:p>
          <a:p>
            <a:pPr marL="365125" indent="-282575" algn="just">
              <a:lnSpc>
                <a:spcPct val="150000"/>
              </a:lnSpc>
              <a:buSzPct val="80000"/>
              <a:buFont typeface="Wingdings" pitchFamily="2" charset="2"/>
              <a:buChar char="Ø"/>
              <a:defRPr/>
            </a:pPr>
            <a:r>
              <a:rPr lang="en-US" sz="3600" dirty="0">
                <a:latin typeface="Times New Roman" pitchFamily="18" charset="0"/>
                <a:cs typeface="Times New Roman" pitchFamily="18" charset="0"/>
              </a:rPr>
              <a:t>References</a:t>
            </a:r>
          </a:p>
          <a:p>
            <a:endParaRPr lang="en-US" dirty="0"/>
          </a:p>
        </p:txBody>
      </p:sp>
      <p:sp>
        <p:nvSpPr>
          <p:cNvPr id="6" name="Title 1">
            <a:extLst>
              <a:ext uri="{FF2B5EF4-FFF2-40B4-BE49-F238E27FC236}">
                <a16:creationId xmlns:a16="http://schemas.microsoft.com/office/drawing/2014/main" id="{BBA49DED-E056-484B-A99A-A62CACE60E5C}"/>
              </a:ext>
            </a:extLst>
          </p:cNvPr>
          <p:cNvSpPr txBox="1">
            <a:spLocks/>
          </p:cNvSpPr>
          <p:nvPr/>
        </p:nvSpPr>
        <p:spPr>
          <a:xfrm>
            <a:off x="172278" y="36047"/>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CONTENTS	</a:t>
            </a:r>
          </a:p>
        </p:txBody>
      </p:sp>
      <p:cxnSp>
        <p:nvCxnSpPr>
          <p:cNvPr id="7" name="Straight Arrow Connector 6">
            <a:extLst>
              <a:ext uri="{FF2B5EF4-FFF2-40B4-BE49-F238E27FC236}">
                <a16:creationId xmlns:a16="http://schemas.microsoft.com/office/drawing/2014/main" id="{DC9C8443-8A5C-415D-A7C4-5C82D605BB8B}"/>
              </a:ext>
            </a:extLst>
          </p:cNvPr>
          <p:cNvCxnSpPr>
            <a:cxnSpLocks/>
          </p:cNvCxnSpPr>
          <p:nvPr/>
        </p:nvCxnSpPr>
        <p:spPr>
          <a:xfrm>
            <a:off x="-14978" y="350441"/>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138A1033-1CD1-43A8-BAB5-4BB86DC7C0B8}"/>
              </a:ext>
            </a:extLst>
          </p:cNvPr>
          <p:cNvCxnSpPr>
            <a:cxnSpLocks/>
          </p:cNvCxnSpPr>
          <p:nvPr/>
        </p:nvCxnSpPr>
        <p:spPr>
          <a:xfrm flipH="1">
            <a:off x="7545882" y="350441"/>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4868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D91C-95E7-44A8-B88F-B405B5DBE05F}"/>
              </a:ext>
            </a:extLst>
          </p:cNvPr>
          <p:cNvSpPr>
            <a:spLocks noGrp="1"/>
          </p:cNvSpPr>
          <p:nvPr>
            <p:ph type="title"/>
          </p:nvPr>
        </p:nvSpPr>
        <p:spPr>
          <a:xfrm>
            <a:off x="872197" y="628788"/>
            <a:ext cx="11132547" cy="1779795"/>
          </a:xfrm>
        </p:spPr>
        <p:txBody>
          <a:bodyPr>
            <a:normAutofit/>
          </a:bodyPr>
          <a:lstStyle/>
          <a:p>
            <a:r>
              <a:rPr lang="en-US" sz="3600" dirty="0">
                <a:solidFill>
                  <a:schemeClr val="accent5">
                    <a:lumMod val="75000"/>
                  </a:schemeClr>
                </a:solidFill>
                <a:latin typeface="Times New Roman" pitchFamily="18" charset="0"/>
                <a:cs typeface="Times New Roman" pitchFamily="18" charset="0"/>
              </a:rPr>
              <a:t>Communication between the controller and the  motor</a:t>
            </a:r>
            <a:endParaRPr lang="en-US" sz="3600" dirty="0">
              <a:solidFill>
                <a:schemeClr val="accent5">
                  <a:lumMod val="75000"/>
                </a:schemeClr>
              </a:solidFill>
            </a:endParaRPr>
          </a:p>
        </p:txBody>
      </p:sp>
      <p:sp>
        <p:nvSpPr>
          <p:cNvPr id="3" name="Content Placeholder 2">
            <a:extLst>
              <a:ext uri="{FF2B5EF4-FFF2-40B4-BE49-F238E27FC236}">
                <a16:creationId xmlns:a16="http://schemas.microsoft.com/office/drawing/2014/main" id="{E102A83E-72E0-4C23-A227-BB9E77FB9398}"/>
              </a:ext>
            </a:extLst>
          </p:cNvPr>
          <p:cNvSpPr>
            <a:spLocks noGrp="1"/>
          </p:cNvSpPr>
          <p:nvPr>
            <p:ph idx="1"/>
          </p:nvPr>
        </p:nvSpPr>
        <p:spPr>
          <a:xfrm>
            <a:off x="1497562" y="2435779"/>
            <a:ext cx="10018713" cy="3207026"/>
          </a:xfrm>
        </p:spPr>
        <p:txBody>
          <a:bodyPr>
            <a:normAutofit fontScale="92500" lnSpcReduction="10000"/>
          </a:bodyPr>
          <a:lstStyle/>
          <a:p>
            <a:endParaRPr lang="en-IN" dirty="0">
              <a:latin typeface="Times New Roman" pitchFamily="18" charset="0"/>
              <a:cs typeface="Times New Roman" pitchFamily="18" charset="0"/>
            </a:endParaRPr>
          </a:p>
          <a:p>
            <a:pPr>
              <a:buFont typeface="Courier New" panose="02070309020205020404" pitchFamily="49" charset="0"/>
              <a:buChar char="o"/>
            </a:pPr>
            <a:r>
              <a:rPr lang="en-IN" sz="2600" dirty="0">
                <a:latin typeface="Times New Roman" pitchFamily="18" charset="0"/>
                <a:cs typeface="Times New Roman" pitchFamily="18" charset="0"/>
              </a:rPr>
              <a:t>Controller will send the signal to the motor.</a:t>
            </a:r>
          </a:p>
          <a:p>
            <a:pPr>
              <a:buFont typeface="Courier New" panose="02070309020205020404" pitchFamily="49" charset="0"/>
              <a:buChar char="o"/>
            </a:pPr>
            <a:endParaRPr lang="en-IN" sz="2600" dirty="0">
              <a:latin typeface="Times New Roman" pitchFamily="18" charset="0"/>
              <a:cs typeface="Times New Roman" pitchFamily="18" charset="0"/>
            </a:endParaRPr>
          </a:p>
          <a:p>
            <a:pPr>
              <a:buFont typeface="Courier New" panose="02070309020205020404" pitchFamily="49" charset="0"/>
              <a:buChar char="o"/>
            </a:pPr>
            <a:r>
              <a:rPr lang="en-IN" sz="2600" dirty="0">
                <a:latin typeface="Times New Roman" pitchFamily="18" charset="0"/>
                <a:cs typeface="Times New Roman" pitchFamily="18" charset="0"/>
              </a:rPr>
              <a:t>A motor driver is a little current amplifier.</a:t>
            </a:r>
          </a:p>
          <a:p>
            <a:pPr>
              <a:buFont typeface="Courier New" panose="02070309020205020404" pitchFamily="49" charset="0"/>
              <a:buChar char="o"/>
            </a:pPr>
            <a:endParaRPr lang="en-IN" sz="2600" dirty="0">
              <a:latin typeface="Times New Roman" pitchFamily="18" charset="0"/>
              <a:cs typeface="Times New Roman" pitchFamily="18" charset="0"/>
            </a:endParaRPr>
          </a:p>
          <a:p>
            <a:pPr>
              <a:buFont typeface="Courier New" panose="02070309020205020404" pitchFamily="49" charset="0"/>
              <a:buChar char="o"/>
            </a:pPr>
            <a:r>
              <a:rPr lang="en-IN" sz="2600" dirty="0">
                <a:latin typeface="Times New Roman" pitchFamily="18" charset="0"/>
                <a:cs typeface="Times New Roman" pitchFamily="18" charset="0"/>
              </a:rPr>
              <a:t>The function of motor drivers is to take a low-current control signal and then turn it into a higher-current signal that can drive a motor</a:t>
            </a:r>
            <a:r>
              <a:rPr lang="en-IN" dirty="0">
                <a:latin typeface="Times New Roman" pitchFamily="18" charset="0"/>
                <a:cs typeface="Times New Roman" pitchFamily="18" charset="0"/>
              </a:rPr>
              <a:t>.</a:t>
            </a:r>
          </a:p>
          <a:p>
            <a:endParaRPr lang="en-US" dirty="0"/>
          </a:p>
          <a:p>
            <a:pPr>
              <a:buNone/>
            </a:pPr>
            <a:endParaRPr lang="en-US" dirty="0"/>
          </a:p>
          <a:p>
            <a:endParaRPr lang="en-US" dirty="0"/>
          </a:p>
        </p:txBody>
      </p:sp>
      <p:sp>
        <p:nvSpPr>
          <p:cNvPr id="4" name="Title 1">
            <a:extLst>
              <a:ext uri="{FF2B5EF4-FFF2-40B4-BE49-F238E27FC236}">
                <a16:creationId xmlns:a16="http://schemas.microsoft.com/office/drawing/2014/main" id="{4EF0F67F-A121-42FA-8684-65A4BCA67596}"/>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- 3</a:t>
            </a:r>
          </a:p>
        </p:txBody>
      </p:sp>
      <p:cxnSp>
        <p:nvCxnSpPr>
          <p:cNvPr id="5" name="Straight Arrow Connector 4">
            <a:extLst>
              <a:ext uri="{FF2B5EF4-FFF2-40B4-BE49-F238E27FC236}">
                <a16:creationId xmlns:a16="http://schemas.microsoft.com/office/drawing/2014/main" id="{265D9589-C026-493A-9CFD-FF98831FA947}"/>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07784D0D-3654-4121-AEF2-73A0D59C53EB}"/>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2548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2A83E-72E0-4C23-A227-BB9E77FB9398}"/>
              </a:ext>
            </a:extLst>
          </p:cNvPr>
          <p:cNvSpPr>
            <a:spLocks noGrp="1"/>
          </p:cNvSpPr>
          <p:nvPr>
            <p:ph idx="1"/>
          </p:nvPr>
        </p:nvSpPr>
        <p:spPr>
          <a:xfrm>
            <a:off x="1497562" y="2435779"/>
            <a:ext cx="10018713" cy="3207026"/>
          </a:xfrm>
        </p:spPr>
        <p:txBody>
          <a:bodyPr>
            <a:normAutofit/>
          </a:bodyPr>
          <a:lstStyle/>
          <a:p>
            <a:endParaRPr lang="en-IN" dirty="0">
              <a:latin typeface="Times New Roman" pitchFamily="18" charset="0"/>
              <a:cs typeface="Times New Roman" pitchFamily="18" charset="0"/>
            </a:endParaRPr>
          </a:p>
          <a:p>
            <a:endParaRPr lang="en-US" dirty="0"/>
          </a:p>
          <a:p>
            <a:pPr>
              <a:buNone/>
            </a:pPr>
            <a:endParaRPr lang="en-US" dirty="0"/>
          </a:p>
          <a:p>
            <a:endParaRPr lang="en-US" dirty="0"/>
          </a:p>
        </p:txBody>
      </p:sp>
      <p:sp>
        <p:nvSpPr>
          <p:cNvPr id="4" name="Title 1">
            <a:extLst>
              <a:ext uri="{FF2B5EF4-FFF2-40B4-BE49-F238E27FC236}">
                <a16:creationId xmlns:a16="http://schemas.microsoft.com/office/drawing/2014/main" id="{4EF0F67F-A121-42FA-8684-65A4BCA67596}"/>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cxnSp>
        <p:nvCxnSpPr>
          <p:cNvPr id="5" name="Straight Arrow Connector 4">
            <a:extLst>
              <a:ext uri="{FF2B5EF4-FFF2-40B4-BE49-F238E27FC236}">
                <a16:creationId xmlns:a16="http://schemas.microsoft.com/office/drawing/2014/main" id="{265D9589-C026-493A-9CFD-FF98831FA947}"/>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07784D0D-3654-4121-AEF2-73A0D59C53EB}"/>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p:cNvSpPr txBox="1"/>
          <p:nvPr/>
        </p:nvSpPr>
        <p:spPr>
          <a:xfrm>
            <a:off x="1349845" y="1688123"/>
            <a:ext cx="8526585"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wheel chair can be completely controlled by neck belt.</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monitor room temperature and pulse rate</a:t>
            </a:r>
          </a:p>
        </p:txBody>
      </p:sp>
    </p:spTree>
    <p:extLst>
      <p:ext uri="{BB962C8B-B14F-4D97-AF65-F5344CB8AC3E}">
        <p14:creationId xmlns:p14="http://schemas.microsoft.com/office/powerpoint/2010/main" val="30302108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E6FF1-B10C-42C1-A5C2-779E83DBB088}"/>
              </a:ext>
            </a:extLst>
          </p:cNvPr>
          <p:cNvSpPr>
            <a:spLocks noGrp="1"/>
          </p:cNvSpPr>
          <p:nvPr>
            <p:ph idx="1"/>
          </p:nvPr>
        </p:nvSpPr>
        <p:spPr>
          <a:xfrm>
            <a:off x="1464351" y="1741971"/>
            <a:ext cx="10018713" cy="3954576"/>
          </a:xfrm>
        </p:spPr>
        <p:txBody>
          <a:bodyPr>
            <a:normAutofit/>
          </a:bodyPr>
          <a:lstStyle/>
          <a:p>
            <a:pPr lvl="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one time investment for the real life application and a bit advanced and comfortable to use.</a:t>
            </a:r>
          </a:p>
          <a:p>
            <a:pPr lvl="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are durable, adjustable and feature special seats with soft pads for orthopedic patients.</a:t>
            </a:r>
          </a:p>
          <a:p>
            <a:pPr marL="0" lvl="0" indent="0">
              <a:buNone/>
            </a:pPr>
            <a:endParaRPr lang="en-US" dirty="0"/>
          </a:p>
          <a:p>
            <a:pPr>
              <a:buNone/>
            </a:pPr>
            <a:endParaRPr lang="en-US" dirty="0"/>
          </a:p>
        </p:txBody>
      </p:sp>
      <p:sp>
        <p:nvSpPr>
          <p:cNvPr id="4" name="Title 1">
            <a:extLst>
              <a:ext uri="{FF2B5EF4-FFF2-40B4-BE49-F238E27FC236}">
                <a16:creationId xmlns:a16="http://schemas.microsoft.com/office/drawing/2014/main" id="{40E1A944-C5F0-4136-811A-C21E3A9DF530}"/>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CONCLUSION  </a:t>
            </a:r>
          </a:p>
        </p:txBody>
      </p:sp>
      <p:cxnSp>
        <p:nvCxnSpPr>
          <p:cNvPr id="5" name="Straight Arrow Connector 4">
            <a:extLst>
              <a:ext uri="{FF2B5EF4-FFF2-40B4-BE49-F238E27FC236}">
                <a16:creationId xmlns:a16="http://schemas.microsoft.com/office/drawing/2014/main" id="{847B8304-1A6A-4137-9ED2-5DAAC5B50795}"/>
              </a:ext>
            </a:extLst>
          </p:cNvPr>
          <p:cNvCxnSpPr>
            <a:cxnSpLocks/>
          </p:cNvCxnSpPr>
          <p:nvPr/>
        </p:nvCxnSpPr>
        <p:spPr>
          <a:xfrm>
            <a:off x="-7815" y="374574"/>
            <a:ext cx="4001477" cy="838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725FF7BF-6167-41C0-BB5B-08A5CB67DB55}"/>
              </a:ext>
            </a:extLst>
          </p:cNvPr>
          <p:cNvCxnSpPr>
            <a:cxnSpLocks/>
          </p:cNvCxnSpPr>
          <p:nvPr/>
        </p:nvCxnSpPr>
        <p:spPr>
          <a:xfrm flipH="1" flipV="1">
            <a:off x="8128000" y="314394"/>
            <a:ext cx="4001478" cy="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779175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E6FF1-B10C-42C1-A5C2-779E83DBB088}"/>
              </a:ext>
            </a:extLst>
          </p:cNvPr>
          <p:cNvSpPr>
            <a:spLocks noGrp="1"/>
          </p:cNvSpPr>
          <p:nvPr>
            <p:ph idx="1"/>
          </p:nvPr>
        </p:nvSpPr>
        <p:spPr>
          <a:xfrm>
            <a:off x="1464351" y="1288679"/>
            <a:ext cx="10018713" cy="3954576"/>
          </a:xfrm>
        </p:spPr>
        <p:txBody>
          <a:bodyPr>
            <a:normAutofit/>
          </a:bodyPr>
          <a:lstStyle/>
          <a:p>
            <a:pPr lvl="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make it stop if suddenly obstacle is detected.</a:t>
            </a:r>
          </a:p>
          <a:p>
            <a:pPr lvl="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apply the database storage to store all data of patient</a:t>
            </a:r>
          </a:p>
          <a:p>
            <a:pPr lvl="0"/>
            <a:endParaRPr lang="en-US" dirty="0"/>
          </a:p>
          <a:p>
            <a:pPr>
              <a:buNone/>
            </a:pPr>
            <a:endParaRPr lang="en-US" dirty="0"/>
          </a:p>
        </p:txBody>
      </p:sp>
      <p:sp>
        <p:nvSpPr>
          <p:cNvPr id="4" name="Title 1">
            <a:extLst>
              <a:ext uri="{FF2B5EF4-FFF2-40B4-BE49-F238E27FC236}">
                <a16:creationId xmlns:a16="http://schemas.microsoft.com/office/drawing/2014/main" id="{40E1A944-C5F0-4136-811A-C21E3A9DF530}"/>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FUTURE ENHANCEMENT </a:t>
            </a:r>
          </a:p>
        </p:txBody>
      </p:sp>
      <p:cxnSp>
        <p:nvCxnSpPr>
          <p:cNvPr id="5" name="Straight Arrow Connector 4">
            <a:extLst>
              <a:ext uri="{FF2B5EF4-FFF2-40B4-BE49-F238E27FC236}">
                <a16:creationId xmlns:a16="http://schemas.microsoft.com/office/drawing/2014/main" id="{847B8304-1A6A-4137-9ED2-5DAAC5B50795}"/>
              </a:ext>
            </a:extLst>
          </p:cNvPr>
          <p:cNvCxnSpPr>
            <a:cxnSpLocks/>
          </p:cNvCxnSpPr>
          <p:nvPr/>
        </p:nvCxnSpPr>
        <p:spPr>
          <a:xfrm>
            <a:off x="0" y="314394"/>
            <a:ext cx="3493477"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725FF7BF-6167-41C0-BB5B-08A5CB67DB55}"/>
              </a:ext>
            </a:extLst>
          </p:cNvPr>
          <p:cNvCxnSpPr>
            <a:cxnSpLocks/>
          </p:cNvCxnSpPr>
          <p:nvPr/>
        </p:nvCxnSpPr>
        <p:spPr>
          <a:xfrm flipH="1" flipV="1">
            <a:off x="8987692" y="314394"/>
            <a:ext cx="3149602" cy="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096387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A26F6-41A1-4574-979C-9D1E713C7F73}"/>
              </a:ext>
            </a:extLst>
          </p:cNvPr>
          <p:cNvSpPr>
            <a:spLocks noGrp="1"/>
          </p:cNvSpPr>
          <p:nvPr>
            <p:ph idx="1"/>
          </p:nvPr>
        </p:nvSpPr>
        <p:spPr>
          <a:xfrm>
            <a:off x="1484310" y="1063485"/>
            <a:ext cx="10018713" cy="5072271"/>
          </a:xfrm>
        </p:spPr>
        <p:txBody>
          <a:bodyPr>
            <a:noAutofit/>
          </a:bodyPr>
          <a:lstStyle/>
          <a:p>
            <a:pPr marL="0" lvl="0" indent="0" algn="just">
              <a:lnSpc>
                <a:spcPct val="150000"/>
              </a:lnSpc>
              <a:buNone/>
            </a:pPr>
            <a:r>
              <a:rPr lang="en-US" sz="2000" dirty="0"/>
              <a:t>[</a:t>
            </a:r>
            <a:r>
              <a:rPr lang="en-US" sz="2000" dirty="0">
                <a:latin typeface="Times New Roman" panose="02020603050405020304" pitchFamily="18" charset="0"/>
                <a:cs typeface="Times New Roman" panose="02020603050405020304" pitchFamily="18" charset="0"/>
              </a:rPr>
              <a:t>1] Vasundhara, G. Posugade, Komal K. Shedge, Chaitali S.Tikhe (2012) “Touch Screen Based Wheelchair System”, International Journal Of Engineering Research and Applications, Volume 2, Issue 2, Mar-Apr-2012. </a:t>
            </a:r>
          </a:p>
          <a:p>
            <a:pPr marL="0" lvl="0" indent="0" algn="just">
              <a:lnSpc>
                <a:spcPct val="150000"/>
              </a:lnSpc>
              <a:buNone/>
            </a:pPr>
            <a:r>
              <a:rPr lang="en-US" sz="2000" dirty="0">
                <a:latin typeface="Times New Roman" panose="02020603050405020304" pitchFamily="18" charset="0"/>
                <a:cs typeface="Times New Roman" panose="02020603050405020304" pitchFamily="18" charset="0"/>
              </a:rPr>
              <a:t>[2] Jayesh, K.Kokate, A.M.Agarkar (2014) “Voice operated wheelchair”,International Journal of research in engineering and technology, Volume 3,Issue 2, Feb-2014.</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Tuck-Voon How, Rosalie H Wang and Alex Mihailidis (2013) “Evaluation of an intelligent wheelchair system for older adults with cognitive impairments”, Journal of Neuro Engineering and Rehabilitation 2013.</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Pramila Kupkar, Prajakta Pandit, Nikita Dhamdhere, P.P Jadhav (2016) “Android Controlled wheelchair”, Intelligent Control and Information Processing (ICICIP), Imperial Journal of Interdisciplinary Research (IJIR) Vol-2, Issue-6,2016</a:t>
            </a:r>
          </a:p>
          <a:p>
            <a:endParaRPr lang="en-US" sz="2000" dirty="0"/>
          </a:p>
        </p:txBody>
      </p:sp>
      <p:sp>
        <p:nvSpPr>
          <p:cNvPr id="4" name="Title 1">
            <a:extLst>
              <a:ext uri="{FF2B5EF4-FFF2-40B4-BE49-F238E27FC236}">
                <a16:creationId xmlns:a16="http://schemas.microsoft.com/office/drawing/2014/main" id="{F6B5688F-0519-4E39-8282-B0B9C51FED9E}"/>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REFERENCES	</a:t>
            </a:r>
          </a:p>
        </p:txBody>
      </p:sp>
      <p:cxnSp>
        <p:nvCxnSpPr>
          <p:cNvPr id="5" name="Straight Arrow Connector 4">
            <a:extLst>
              <a:ext uri="{FF2B5EF4-FFF2-40B4-BE49-F238E27FC236}">
                <a16:creationId xmlns:a16="http://schemas.microsoft.com/office/drawing/2014/main" id="{6B492E29-3FEB-42B1-B288-EE4A28715C87}"/>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23B12D27-D9E3-41E7-8D96-4B22354DCE26}"/>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9965010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5A86B-D77C-46E0-BAA4-7151661D54FB}"/>
              </a:ext>
            </a:extLst>
          </p:cNvPr>
          <p:cNvSpPr>
            <a:spLocks noGrp="1"/>
          </p:cNvSpPr>
          <p:nvPr>
            <p:ph idx="1"/>
          </p:nvPr>
        </p:nvSpPr>
        <p:spPr>
          <a:xfrm>
            <a:off x="1563822" y="1571970"/>
            <a:ext cx="10018713" cy="4357688"/>
          </a:xfrm>
        </p:spPr>
        <p:txBody>
          <a:bodyPr>
            <a:noAutofit/>
          </a:bodyPr>
          <a:lstStyle/>
          <a:p>
            <a:pPr marL="0" lvl="0" indent="0" algn="just">
              <a:lnSpc>
                <a:spcPct val="160000"/>
              </a:lnSpc>
              <a:buNone/>
            </a:pPr>
            <a:r>
              <a:rPr lang="en-US" sz="2000" dirty="0">
                <a:latin typeface="Times New Roman" panose="02020603050405020304" pitchFamily="18" charset="0"/>
                <a:cs typeface="Times New Roman" panose="02020603050405020304" pitchFamily="18" charset="0"/>
              </a:rPr>
              <a:t>[5] P.Suthal, S. Prabhu, A. Stephen Paul (2013) “Multi Technology Based Controller for Wheelchair Locomotion", International Journal of Engineering and Innovative Technology (IJEIT) Volume 2, Issue 12, June 2013.</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[6] Archana Hula, Rekha Bandage, Pratik Shah, Rashmi Mahajan (2015) “android based application for wireless control of wheelchair”, International journal of research in Engineering and Technology (IJRET), Vol-4, Issue- Apr, 2015.</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[7] </a:t>
            </a:r>
            <a:r>
              <a:rPr lang="en-US" sz="2000" u="sng" dirty="0">
                <a:latin typeface="Times New Roman" panose="02020603050405020304" pitchFamily="18" charset="0"/>
                <a:cs typeface="Times New Roman" panose="02020603050405020304" pitchFamily="18" charset="0"/>
                <a:hlinkClick r:id="rId2"/>
              </a:rPr>
              <a:t>www.slideshare.net/androidcontrolledwheelchair.pdf</a:t>
            </a:r>
            <a:endParaRPr lang="en-US" sz="2000" u="sng" dirty="0">
              <a:latin typeface="Times New Roman" panose="02020603050405020304" pitchFamily="18" charset="0"/>
              <a:cs typeface="Times New Roman" panose="02020603050405020304" pitchFamily="18" charset="0"/>
            </a:endParaRPr>
          </a:p>
          <a:p>
            <a:pPr marL="0" lvl="0" indent="0" algn="just">
              <a:lnSpc>
                <a:spcPct val="160000"/>
              </a:lnSpc>
              <a:buNone/>
            </a:pPr>
            <a:r>
              <a:rPr lang="en-US" sz="2000" dirty="0">
                <a:latin typeface="Times New Roman" panose="02020603050405020304" pitchFamily="18" charset="0"/>
                <a:cs typeface="Times New Roman" panose="02020603050405020304" pitchFamily="18" charset="0"/>
              </a:rPr>
              <a:t>[8]  Technology. (2013, Oct. 01, 2013). iBOT 4000 mobility system without fold-flat-seating user manual. Available: http://www.ibotnow.com/ manuals_without_foldflat.html</a:t>
            </a:r>
          </a:p>
          <a:p>
            <a:endParaRPr lang="en-US" sz="2000" dirty="0"/>
          </a:p>
        </p:txBody>
      </p:sp>
      <p:sp>
        <p:nvSpPr>
          <p:cNvPr id="4" name="Title 1">
            <a:extLst>
              <a:ext uri="{FF2B5EF4-FFF2-40B4-BE49-F238E27FC236}">
                <a16:creationId xmlns:a16="http://schemas.microsoft.com/office/drawing/2014/main" id="{F225E2CA-7ABA-4524-AA18-25A87B347133}"/>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REFERENCES  CONTD….	</a:t>
            </a:r>
          </a:p>
        </p:txBody>
      </p:sp>
      <p:cxnSp>
        <p:nvCxnSpPr>
          <p:cNvPr id="5" name="Straight Arrow Connector 4">
            <a:extLst>
              <a:ext uri="{FF2B5EF4-FFF2-40B4-BE49-F238E27FC236}">
                <a16:creationId xmlns:a16="http://schemas.microsoft.com/office/drawing/2014/main" id="{C2000F67-F29E-43B6-8043-D3AE3B231FFF}"/>
              </a:ext>
            </a:extLst>
          </p:cNvPr>
          <p:cNvCxnSpPr>
            <a:cxnSpLocks/>
          </p:cNvCxnSpPr>
          <p:nvPr/>
        </p:nvCxnSpPr>
        <p:spPr>
          <a:xfrm>
            <a:off x="0" y="314394"/>
            <a:ext cx="3710609"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919A7A70-B2A2-4643-9F71-3BC58F3E7F90}"/>
              </a:ext>
            </a:extLst>
          </p:cNvPr>
          <p:cNvCxnSpPr>
            <a:cxnSpLocks/>
          </p:cNvCxnSpPr>
          <p:nvPr/>
        </p:nvCxnSpPr>
        <p:spPr>
          <a:xfrm flipH="1">
            <a:off x="8428383" y="314394"/>
            <a:ext cx="3763618"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222266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8B11-3DC7-49CF-B36C-578FF84B3ACD}"/>
              </a:ext>
            </a:extLst>
          </p:cNvPr>
          <p:cNvSpPr>
            <a:spLocks noGrp="1"/>
          </p:cNvSpPr>
          <p:nvPr>
            <p:ph idx="1"/>
          </p:nvPr>
        </p:nvSpPr>
        <p:spPr>
          <a:xfrm>
            <a:off x="1484310" y="1736035"/>
            <a:ext cx="10018713" cy="4518991"/>
          </a:xfrm>
        </p:spPr>
        <p:txBody>
          <a:bodyPr/>
          <a:lstStyle/>
          <a:p>
            <a:endParaRPr lang="en-US" dirty="0"/>
          </a:p>
        </p:txBody>
      </p:sp>
      <p:sp>
        <p:nvSpPr>
          <p:cNvPr id="4" name="Title 1">
            <a:extLst>
              <a:ext uri="{FF2B5EF4-FFF2-40B4-BE49-F238E27FC236}">
                <a16:creationId xmlns:a16="http://schemas.microsoft.com/office/drawing/2014/main" id="{06911823-89BB-4868-BA22-2F630D913063}"/>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SNAPSHOTS	</a:t>
            </a:r>
          </a:p>
        </p:txBody>
      </p:sp>
      <p:cxnSp>
        <p:nvCxnSpPr>
          <p:cNvPr id="5" name="Straight Arrow Connector 4">
            <a:extLst>
              <a:ext uri="{FF2B5EF4-FFF2-40B4-BE49-F238E27FC236}">
                <a16:creationId xmlns:a16="http://schemas.microsoft.com/office/drawing/2014/main" id="{A7063D01-ADE2-4751-A177-A535A4876E1B}"/>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2F4E42BF-0CB0-4BCB-95BE-AA7D26250EAC}"/>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26" name="Picture 2">
            <a:extLst>
              <a:ext uri="{FF2B5EF4-FFF2-40B4-BE49-F238E27FC236}">
                <a16:creationId xmlns:a16="http://schemas.microsoft.com/office/drawing/2014/main" id="{FCC22E11-E770-4CCD-AF41-D0EB2F981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736035"/>
            <a:ext cx="4361419" cy="348734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B99405EA-AF72-4665-BF8E-6E44D4094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553" y="1685330"/>
            <a:ext cx="4689470" cy="3487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9568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189E7-0B38-4A5C-86F0-075F4B5B4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80" y="1843707"/>
            <a:ext cx="3697290" cy="3475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A41E36-3C6D-4C6F-90B9-CF2B4AAE1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956" y="1028699"/>
            <a:ext cx="6162397"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9905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919470" y="1454228"/>
            <a:ext cx="6070293" cy="416437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C850F7-1D69-4F05-8782-0910A0D8DF4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725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32DF4-41DC-4A3B-820F-2F0909450ACA}"/>
              </a:ext>
            </a:extLst>
          </p:cNvPr>
          <p:cNvSpPr>
            <a:spLocks noGrp="1"/>
          </p:cNvSpPr>
          <p:nvPr>
            <p:ph idx="1"/>
          </p:nvPr>
        </p:nvSpPr>
        <p:spPr>
          <a:xfrm>
            <a:off x="1428856" y="1078522"/>
            <a:ext cx="10433498" cy="4205473"/>
          </a:xfrm>
        </p:spPr>
        <p:txBody>
          <a:bodyPr>
            <a:noAutofit/>
          </a:bodyPr>
          <a:lstStyle/>
          <a:p>
            <a:pPr algn="just">
              <a:lnSpc>
                <a:spcPct val="170000"/>
              </a:lnSpc>
              <a:buFont typeface="Wingdings" panose="05000000000000000000" pitchFamily="2" charset="2"/>
              <a:buChar char="Ø"/>
            </a:pPr>
            <a:r>
              <a:rPr lang="en-IN" sz="2000" dirty="0">
                <a:latin typeface="Times New Roman" pitchFamily="18" charset="0"/>
                <a:cs typeface="Times New Roman" pitchFamily="18" charset="0"/>
              </a:rPr>
              <a:t>Wheelchair can extend the lives of many disabled people. For handicapped  people human found a wheel chair which can be moved by using hands for those who don’t have legs.</a:t>
            </a:r>
          </a:p>
          <a:p>
            <a:pPr algn="just">
              <a:lnSpc>
                <a:spcPct val="170000"/>
              </a:lnSpc>
              <a:buFont typeface="Wingdings" panose="05000000000000000000" pitchFamily="2" charset="2"/>
              <a:buChar char="Ø"/>
            </a:pPr>
            <a:r>
              <a:rPr lang="en-IN" sz="2000" dirty="0">
                <a:latin typeface="Times New Roman" pitchFamily="18" charset="0"/>
                <a:cs typeface="Times New Roman" pitchFamily="18" charset="0"/>
              </a:rPr>
              <a:t>But the peoples who don’t have legs as well as hands cannot move their wheel chair by themselves. There has to be a care taker to look after the person at all time.</a:t>
            </a:r>
          </a:p>
          <a:p>
            <a:pPr algn="just">
              <a:lnSpc>
                <a:spcPct val="170000"/>
              </a:lnSpc>
              <a:buFont typeface="Wingdings" panose="05000000000000000000" pitchFamily="2" charset="2"/>
              <a:buChar char="Ø"/>
            </a:pPr>
            <a:r>
              <a:rPr lang="en-IN" sz="2000" dirty="0">
                <a:latin typeface="Times New Roman" pitchFamily="18" charset="0"/>
                <a:cs typeface="Times New Roman" pitchFamily="18" charset="0"/>
              </a:rPr>
              <a:t>Our wheel chair is moved by neck movement to over come above situation.</a:t>
            </a:r>
          </a:p>
          <a:p>
            <a:pPr algn="just">
              <a:lnSpc>
                <a:spcPct val="170000"/>
              </a:lnSpc>
              <a:buFont typeface="Wingdings" panose="05000000000000000000" pitchFamily="2" charset="2"/>
              <a:buChar char="Ø"/>
            </a:pPr>
            <a:endParaRPr lang="en-IN" sz="20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62FFE192-D679-42AB-BA24-56FDCA262464}"/>
              </a:ext>
            </a:extLst>
          </p:cNvPr>
          <p:cNvSpPr txBox="1">
            <a:spLocks/>
          </p:cNvSpPr>
          <p:nvPr/>
        </p:nvSpPr>
        <p:spPr>
          <a:xfrm>
            <a:off x="8689642" y="2611367"/>
            <a:ext cx="2938251" cy="468712"/>
          </a:xfrm>
          <a:prstGeom prst="rect">
            <a:avLst/>
          </a:prstGeom>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chemeClr val="accent1">
                  <a:lumMod val="75000"/>
                </a:schemeClr>
              </a:solidFill>
            </a:endParaRPr>
          </a:p>
        </p:txBody>
      </p:sp>
      <p:sp>
        <p:nvSpPr>
          <p:cNvPr id="5" name="Content Placeholder 2">
            <a:extLst>
              <a:ext uri="{FF2B5EF4-FFF2-40B4-BE49-F238E27FC236}">
                <a16:creationId xmlns:a16="http://schemas.microsoft.com/office/drawing/2014/main" id="{390952AE-71EE-4495-A943-87F06D6162D8}"/>
              </a:ext>
            </a:extLst>
          </p:cNvPr>
          <p:cNvSpPr txBox="1">
            <a:spLocks/>
          </p:cNvSpPr>
          <p:nvPr/>
        </p:nvSpPr>
        <p:spPr>
          <a:xfrm>
            <a:off x="688642" y="1200351"/>
            <a:ext cx="8001000" cy="566556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itle 1">
            <a:extLst>
              <a:ext uri="{FF2B5EF4-FFF2-40B4-BE49-F238E27FC236}">
                <a16:creationId xmlns:a16="http://schemas.microsoft.com/office/drawing/2014/main" id="{B6ED5469-7598-4C7D-9378-D6269F7A1C29}"/>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ABSTRACT	</a:t>
            </a:r>
          </a:p>
        </p:txBody>
      </p:sp>
      <p:cxnSp>
        <p:nvCxnSpPr>
          <p:cNvPr id="16" name="Straight Arrow Connector 15">
            <a:extLst>
              <a:ext uri="{FF2B5EF4-FFF2-40B4-BE49-F238E27FC236}">
                <a16:creationId xmlns:a16="http://schemas.microsoft.com/office/drawing/2014/main" id="{645874FB-BB43-4D22-BDB2-18A06A768E22}"/>
              </a:ext>
            </a:extLst>
          </p:cNvPr>
          <p:cNvCxnSpPr>
            <a:cxnSpLocks/>
          </p:cNvCxnSpPr>
          <p:nvPr/>
        </p:nvCxnSpPr>
        <p:spPr>
          <a:xfrm>
            <a:off x="0" y="314394"/>
            <a:ext cx="436728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001C9FC9-D433-49E9-820F-2C391C8DD3E0}"/>
              </a:ext>
            </a:extLst>
          </p:cNvPr>
          <p:cNvCxnSpPr>
            <a:cxnSpLocks/>
          </p:cNvCxnSpPr>
          <p:nvPr/>
        </p:nvCxnSpPr>
        <p:spPr>
          <a:xfrm flipH="1">
            <a:off x="7560860" y="314394"/>
            <a:ext cx="463114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68277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xEl>
                                              <p:pRg st="0" end="0"/>
                                            </p:txEl>
                                          </p:spTgt>
                                        </p:tgtEl>
                                        <p:attrNameLst>
                                          <p:attrName>ppt_x</p:attrName>
                                          <p:attrName>ppt_y</p:attrName>
                                        </p:attrNameLst>
                                      </p:cBhvr>
                                    </p:animMotion>
                                    <p:animRot by="1500000">
                                      <p:cBhvr>
                                        <p:cTn id="7" dur="125" fill="hold">
                                          <p:stCondLst>
                                            <p:cond delay="0"/>
                                          </p:stCondLst>
                                        </p:cTn>
                                        <p:tgtEl>
                                          <p:spTgt spid="6">
                                            <p:txEl>
                                              <p:pRg st="0" end="0"/>
                                            </p:txEl>
                                          </p:spTgt>
                                        </p:tgtEl>
                                        <p:attrNameLst>
                                          <p:attrName>r</p:attrName>
                                        </p:attrNameLst>
                                      </p:cBhvr>
                                    </p:animRot>
                                    <p:animRot by="-1500000">
                                      <p:cBhvr>
                                        <p:cTn id="8" dur="125" fill="hold">
                                          <p:stCondLst>
                                            <p:cond delay="125"/>
                                          </p:stCondLst>
                                        </p:cTn>
                                        <p:tgtEl>
                                          <p:spTgt spid="6">
                                            <p:txEl>
                                              <p:pRg st="0" end="0"/>
                                            </p:txEl>
                                          </p:spTgt>
                                        </p:tgtEl>
                                        <p:attrNameLst>
                                          <p:attrName>r</p:attrName>
                                        </p:attrNameLst>
                                      </p:cBhvr>
                                    </p:animRot>
                                    <p:animRot by="-1500000">
                                      <p:cBhvr>
                                        <p:cTn id="9" dur="125" fill="hold">
                                          <p:stCondLst>
                                            <p:cond delay="250"/>
                                          </p:stCondLst>
                                        </p:cTn>
                                        <p:tgtEl>
                                          <p:spTgt spid="6">
                                            <p:txEl>
                                              <p:pRg st="0" end="0"/>
                                            </p:txEl>
                                          </p:spTgt>
                                        </p:tgtEl>
                                        <p:attrNameLst>
                                          <p:attrName>r</p:attrName>
                                        </p:attrNameLst>
                                      </p:cBhvr>
                                    </p:animRot>
                                    <p:animRot by="1500000">
                                      <p:cBhvr>
                                        <p:cTn id="10" dur="125" fill="hold">
                                          <p:stCondLst>
                                            <p:cond delay="375"/>
                                          </p:stCondLst>
                                        </p:cTn>
                                        <p:tgtEl>
                                          <p:spTgt spid="6">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DEB2B-AC32-41AA-A109-33C4EB08C858}"/>
              </a:ext>
            </a:extLst>
          </p:cNvPr>
          <p:cNvSpPr>
            <a:spLocks noGrp="1"/>
          </p:cNvSpPr>
          <p:nvPr>
            <p:ph idx="1"/>
          </p:nvPr>
        </p:nvSpPr>
        <p:spPr>
          <a:xfrm>
            <a:off x="1379585" y="1054057"/>
            <a:ext cx="10283823" cy="4526128"/>
          </a:xfrm>
        </p:spPr>
        <p:txBody>
          <a:bodyPr>
            <a:normAutofit lnSpcReduction="10000"/>
          </a:bodyPr>
          <a:lstStyle/>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Electric Wheelchairs extend the capabilities to partial handicapped people.</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records of wheeled seats being used for transporting disabled people date to three centuries later in China .Chinese used early wheelbarrows to move people as well as heavy objects.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Generally people who use are: Lower limb disabled people, Patients at the hospitals, etc.</a:t>
            </a:r>
            <a:endParaRPr lang="en-IN" sz="20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Some researcher has an attempt to develop other techniques for controlling electrical wheelchair using joystick.</a:t>
            </a:r>
          </a:p>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The electric wheelchairs which are controlled  using a joystick controlled system which cannot be used by the disable people so we come up with the innovative idea as head movement system</a:t>
            </a:r>
            <a:endParaRPr lang="en-US" sz="2000" dirty="0"/>
          </a:p>
        </p:txBody>
      </p:sp>
      <p:sp>
        <p:nvSpPr>
          <p:cNvPr id="4" name="Title 1">
            <a:extLst>
              <a:ext uri="{FF2B5EF4-FFF2-40B4-BE49-F238E27FC236}">
                <a16:creationId xmlns:a16="http://schemas.microsoft.com/office/drawing/2014/main" id="{3A296764-F831-4CD6-8728-89BE2512B9A9}"/>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 INTRODUCTION	</a:t>
            </a:r>
          </a:p>
        </p:txBody>
      </p:sp>
      <p:cxnSp>
        <p:nvCxnSpPr>
          <p:cNvPr id="5" name="Straight Arrow Connector 4">
            <a:extLst>
              <a:ext uri="{FF2B5EF4-FFF2-40B4-BE49-F238E27FC236}">
                <a16:creationId xmlns:a16="http://schemas.microsoft.com/office/drawing/2014/main" id="{93759070-4697-4DA0-B6A9-EA0A6F6399B6}"/>
              </a:ext>
            </a:extLst>
          </p:cNvPr>
          <p:cNvCxnSpPr>
            <a:cxnSpLocks/>
          </p:cNvCxnSpPr>
          <p:nvPr/>
        </p:nvCxnSpPr>
        <p:spPr>
          <a:xfrm>
            <a:off x="0" y="314394"/>
            <a:ext cx="414793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E86684DB-2B46-4DE9-8280-527135534B31}"/>
              </a:ext>
            </a:extLst>
          </p:cNvPr>
          <p:cNvCxnSpPr>
            <a:cxnSpLocks/>
          </p:cNvCxnSpPr>
          <p:nvPr/>
        </p:nvCxnSpPr>
        <p:spPr>
          <a:xfrm flipH="1">
            <a:off x="7832035" y="314394"/>
            <a:ext cx="4359965"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9866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1A841E9A-4155-44D0-99CC-22BE4328D4DB}"/>
              </a:ext>
            </a:extLst>
          </p:cNvPr>
          <p:cNvGraphicFramePr>
            <a:graphicFrameLocks noGrp="1"/>
          </p:cNvGraphicFramePr>
          <p:nvPr>
            <p:ph idx="1"/>
            <p:extLst>
              <p:ext uri="{D42A27DB-BD31-4B8C-83A1-F6EECF244321}">
                <p14:modId xmlns:p14="http://schemas.microsoft.com/office/powerpoint/2010/main" val="3293828295"/>
              </p:ext>
            </p:extLst>
          </p:nvPr>
        </p:nvGraphicFramePr>
        <p:xfrm>
          <a:off x="1722783" y="803344"/>
          <a:ext cx="9554818" cy="5511733"/>
        </p:xfrm>
        <a:graphic>
          <a:graphicData uri="http://schemas.openxmlformats.org/drawingml/2006/table">
            <a:tbl>
              <a:tblPr firstRow="1" bandRow="1">
                <a:tableStyleId>{5C22544A-7EE6-4342-B048-85BDC9FD1C3A}</a:tableStyleId>
              </a:tblPr>
              <a:tblGrid>
                <a:gridCol w="459954">
                  <a:extLst>
                    <a:ext uri="{9D8B030D-6E8A-4147-A177-3AD203B41FA5}">
                      <a16:colId xmlns:a16="http://schemas.microsoft.com/office/drawing/2014/main" val="186909171"/>
                    </a:ext>
                  </a:extLst>
                </a:gridCol>
                <a:gridCol w="1942467">
                  <a:extLst>
                    <a:ext uri="{9D8B030D-6E8A-4147-A177-3AD203B41FA5}">
                      <a16:colId xmlns:a16="http://schemas.microsoft.com/office/drawing/2014/main" val="1725411165"/>
                    </a:ext>
                  </a:extLst>
                </a:gridCol>
                <a:gridCol w="2328388">
                  <a:extLst>
                    <a:ext uri="{9D8B030D-6E8A-4147-A177-3AD203B41FA5}">
                      <a16:colId xmlns:a16="http://schemas.microsoft.com/office/drawing/2014/main" val="3201830803"/>
                    </a:ext>
                  </a:extLst>
                </a:gridCol>
                <a:gridCol w="2534213">
                  <a:extLst>
                    <a:ext uri="{9D8B030D-6E8A-4147-A177-3AD203B41FA5}">
                      <a16:colId xmlns:a16="http://schemas.microsoft.com/office/drawing/2014/main" val="2158067149"/>
                    </a:ext>
                  </a:extLst>
                </a:gridCol>
                <a:gridCol w="2289796">
                  <a:extLst>
                    <a:ext uri="{9D8B030D-6E8A-4147-A177-3AD203B41FA5}">
                      <a16:colId xmlns:a16="http://schemas.microsoft.com/office/drawing/2014/main" val="54570265"/>
                    </a:ext>
                  </a:extLst>
                </a:gridCol>
              </a:tblGrid>
              <a:tr h="553786">
                <a:tc>
                  <a:txBody>
                    <a:bodyPr/>
                    <a:lstStyle/>
                    <a:p>
                      <a:pPr algn="ctr"/>
                      <a:r>
                        <a:rPr lang="en-US" sz="1600" dirty="0">
                          <a:latin typeface="Times New Roman" pitchFamily="18" charset="0"/>
                          <a:cs typeface="Times New Roman" pitchFamily="18" charset="0"/>
                        </a:rPr>
                        <a:t>Sl</a:t>
                      </a:r>
                      <a:r>
                        <a:rPr lang="en-US" sz="1600" baseline="0" dirty="0">
                          <a:latin typeface="Times New Roman" pitchFamily="18" charset="0"/>
                          <a:cs typeface="Times New Roman" pitchFamily="18" charset="0"/>
                        </a:rPr>
                        <a:t> no</a:t>
                      </a:r>
                      <a:endParaRPr lang="en-IN" sz="16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Author</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Title</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Advantages</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Disadvantage</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3141715611"/>
                  </a:ext>
                </a:extLst>
              </a:tr>
              <a:tr h="2591712">
                <a:tc>
                  <a:txBody>
                    <a:bodyPr/>
                    <a:lstStyle/>
                    <a:p>
                      <a:pPr algn="ctr"/>
                      <a:r>
                        <a:rPr lang="en-US" dirty="0"/>
                        <a:t>1</a:t>
                      </a:r>
                    </a:p>
                  </a:txBody>
                  <a:tcPr/>
                </a:tc>
                <a:tc>
                  <a:txBody>
                    <a:bodyPr/>
                    <a:lstStyle/>
                    <a:p>
                      <a:r>
                        <a:rPr lang="en-US" b="0" u="none" dirty="0">
                          <a:latin typeface="Times New Roman" panose="02020603050405020304" pitchFamily="18" charset="0"/>
                          <a:cs typeface="Times New Roman" panose="02020603050405020304" pitchFamily="18" charset="0"/>
                          <a:hlinkClick r:id="rId2"/>
                        </a:rPr>
                        <a:t>Roger Achkar</a:t>
                      </a:r>
                      <a:r>
                        <a:rPr lang="en-US" b="0" u="none" dirty="0">
                          <a:latin typeface="Times New Roman" panose="02020603050405020304" pitchFamily="18" charset="0"/>
                          <a:cs typeface="Times New Roman" panose="02020603050405020304" pitchFamily="18" charset="0"/>
                        </a:rPr>
                        <a:t> ,</a:t>
                      </a:r>
                    </a:p>
                    <a:p>
                      <a:r>
                        <a:rPr lang="en-US" b="0" u="none" dirty="0">
                          <a:latin typeface="Times New Roman" panose="02020603050405020304" pitchFamily="18" charset="0"/>
                          <a:cs typeface="Times New Roman" panose="02020603050405020304" pitchFamily="18" charset="0"/>
                          <a:hlinkClick r:id="rId3"/>
                        </a:rPr>
                        <a:t>Gaby AbouHaidar</a:t>
                      </a:r>
                      <a:r>
                        <a:rPr lang="en-US" b="0" u="none" dirty="0">
                          <a:latin typeface="Times New Roman" panose="02020603050405020304" pitchFamily="18" charset="0"/>
                          <a:cs typeface="Times New Roman" panose="02020603050405020304" pitchFamily="18" charset="0"/>
                        </a:rPr>
                        <a:t> , </a:t>
                      </a:r>
                      <a:r>
                        <a:rPr lang="en-US" b="0" u="none" dirty="0">
                          <a:latin typeface="Times New Roman" panose="02020603050405020304" pitchFamily="18" charset="0"/>
                          <a:cs typeface="Times New Roman" panose="02020603050405020304" pitchFamily="18" charset="0"/>
                          <a:hlinkClick r:id="rId4"/>
                        </a:rPr>
                        <a:t>Hasan Dourgham</a:t>
                      </a:r>
                      <a:r>
                        <a:rPr lang="en-US" b="0" u="none" dirty="0">
                          <a:latin typeface="Times New Roman" panose="02020603050405020304" pitchFamily="18" charset="0"/>
                          <a:cs typeface="Times New Roman" panose="02020603050405020304" pitchFamily="18" charset="0"/>
                        </a:rPr>
                        <a:t> , </a:t>
                      </a:r>
                      <a:r>
                        <a:rPr lang="en-US" b="0" u="none" dirty="0">
                          <a:latin typeface="Times New Roman" panose="02020603050405020304" pitchFamily="18" charset="0"/>
                          <a:cs typeface="Times New Roman" panose="02020603050405020304" pitchFamily="18" charset="0"/>
                          <a:hlinkClick r:id="rId5"/>
                        </a:rPr>
                        <a:t>DaniSemaan</a:t>
                      </a:r>
                      <a:r>
                        <a:rPr lang="en-US" b="0" u="none" dirty="0">
                          <a:latin typeface="Times New Roman" panose="02020603050405020304" pitchFamily="18" charset="0"/>
                          <a:cs typeface="Times New Roman" panose="02020603050405020304" pitchFamily="18" charset="0"/>
                        </a:rPr>
                        <a:t>.</a:t>
                      </a:r>
                    </a:p>
                  </a:txBody>
                  <a:tcPr/>
                </a:tc>
                <a:tc>
                  <a:txBody>
                    <a:bodyPr/>
                    <a:lstStyle/>
                    <a:p>
                      <a:r>
                        <a:rPr lang="en-US" b="1" dirty="0">
                          <a:latin typeface="Times New Roman" panose="02020603050405020304" pitchFamily="18" charset="0"/>
                          <a:cs typeface="Times New Roman" panose="02020603050405020304" pitchFamily="18" charset="0"/>
                        </a:rPr>
                        <a:t>Mobile Controlled Wheelchair</a:t>
                      </a:r>
                    </a:p>
                  </a:txBody>
                  <a:tcPr/>
                </a:tc>
                <a:tc>
                  <a:txBody>
                    <a:bodyPr/>
                    <a:lstStyle/>
                    <a:p>
                      <a:pPr algn="l">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Helps to locate their wheelchair's position.</a:t>
                      </a:r>
                    </a:p>
                    <a:p>
                      <a:pPr algn="l">
                        <a:buFont typeface="Arial" pitchFamily="34" charset="0"/>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provides the user with the ability to control the wheelchair even when sitting on it.</a:t>
                      </a:r>
                    </a:p>
                    <a:p>
                      <a:pPr algn="l">
                        <a:buFont typeface="Arial" pitchFamily="34" charset="0"/>
                        <a:buNone/>
                      </a:pP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itchFamily="18" charset="0"/>
                          <a:cs typeface="Times New Roman" pitchFamily="18" charset="0"/>
                        </a:rPr>
                        <a:t>If mobile</a:t>
                      </a:r>
                      <a:r>
                        <a:rPr lang="en-US" baseline="0" dirty="0">
                          <a:latin typeface="Times New Roman" pitchFamily="18" charset="0"/>
                          <a:cs typeface="Times New Roman" pitchFamily="18" charset="0"/>
                        </a:rPr>
                        <a:t> is the case then the people who lost there hands cannot use that.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163683924"/>
                  </a:ext>
                </a:extLst>
              </a:tr>
              <a:tr h="2340901">
                <a:tc>
                  <a:txBody>
                    <a:bodyPr/>
                    <a:lstStyle/>
                    <a:p>
                      <a:pPr algn="ctr"/>
                      <a:r>
                        <a:rPr lang="en-US" dirty="0"/>
                        <a:t>2</a:t>
                      </a:r>
                    </a:p>
                  </a:txBody>
                  <a:tcPr/>
                </a:tc>
                <a:tc>
                  <a:txBody>
                    <a:bodyPr/>
                    <a:lstStyle/>
                    <a:p>
                      <a:r>
                        <a:rPr lang="en-US" b="0" dirty="0">
                          <a:latin typeface="Times New Roman" panose="02020603050405020304" pitchFamily="18" charset="0"/>
                          <a:cs typeface="Times New Roman" panose="02020603050405020304" pitchFamily="18" charset="0"/>
                          <a:hlinkClick r:id="rId6"/>
                        </a:rPr>
                        <a:t>Rajesh Kannan Megalingam</a:t>
                      </a:r>
                      <a:r>
                        <a:rPr lang="en-US" b="0" dirty="0">
                          <a:latin typeface="Times New Roman" panose="02020603050405020304" pitchFamily="18" charset="0"/>
                          <a:cs typeface="Times New Roman" panose="02020603050405020304" pitchFamily="18" charset="0"/>
                        </a:rPr>
                        <a:t>,</a:t>
                      </a:r>
                    </a:p>
                    <a:p>
                      <a:r>
                        <a:rPr lang="en-US" b="0" dirty="0">
                          <a:latin typeface="Times New Roman" panose="02020603050405020304" pitchFamily="18" charset="0"/>
                          <a:cs typeface="Times New Roman" panose="02020603050405020304" pitchFamily="18" charset="0"/>
                          <a:hlinkClick r:id="rId7"/>
                        </a:rPr>
                        <a:t>Sarath Sreekanth</a:t>
                      </a:r>
                      <a:r>
                        <a:rPr lang="en-US" b="0" dirty="0">
                          <a:latin typeface="Times New Roman" panose="02020603050405020304" pitchFamily="18" charset="0"/>
                          <a:cs typeface="Times New Roman" panose="02020603050405020304" pitchFamily="18" charset="0"/>
                        </a:rPr>
                        <a:t>.</a:t>
                      </a:r>
                      <a:endParaRPr kumimoji="0"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Wireless gesture controlled wheelchair</a:t>
                      </a:r>
                    </a:p>
                    <a:p>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txBody>
                  <a:tcPr/>
                </a:tc>
                <a:tc>
                  <a:txBody>
                    <a:bodyPr/>
                    <a:lstStyle/>
                    <a:p>
                      <a:pPr>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Bluetooth-based wheelchair are controlled by finger or hand gesture using an Android application.</a:t>
                      </a:r>
                      <a:endParaRPr lang="en-US" b="0" dirty="0">
                        <a:latin typeface="Times New Roman" panose="02020603050405020304" pitchFamily="18" charset="0"/>
                        <a:cs typeface="Times New Roman" panose="02020603050405020304" pitchFamily="18" charset="0"/>
                      </a:endParaRPr>
                    </a:p>
                  </a:txBody>
                  <a:tcPr/>
                </a:tc>
                <a:tc>
                  <a:txBody>
                    <a:bodyPr/>
                    <a:lstStyle/>
                    <a:p>
                      <a:pPr>
                        <a:buFont typeface="Arial" pitchFamily="34" charset="0"/>
                        <a:buChar char="•"/>
                      </a:pPr>
                      <a:r>
                        <a:rPr lang="en-US" dirty="0">
                          <a:latin typeface="Times New Roman" pitchFamily="18" charset="0"/>
                          <a:cs typeface="Times New Roman" pitchFamily="18" charset="0"/>
                        </a:rPr>
                        <a:t>Bluetooth</a:t>
                      </a:r>
                      <a:r>
                        <a:rPr lang="en-US" baseline="0" dirty="0">
                          <a:latin typeface="Times New Roman" pitchFamily="18" charset="0"/>
                          <a:cs typeface="Times New Roman" pitchFamily="18" charset="0"/>
                        </a:rPr>
                        <a:t> has some quite small range and here also hands are required</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951746295"/>
                  </a:ext>
                </a:extLst>
              </a:tr>
            </a:tbl>
          </a:graphicData>
        </a:graphic>
      </p:graphicFrame>
      <p:sp>
        <p:nvSpPr>
          <p:cNvPr id="4" name="Title 1">
            <a:extLst>
              <a:ext uri="{FF2B5EF4-FFF2-40B4-BE49-F238E27FC236}">
                <a16:creationId xmlns:a16="http://schemas.microsoft.com/office/drawing/2014/main" id="{FDDC5DBD-2B42-40D7-A978-D80E7F818FE8}"/>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   LITERATURE  SURVEY	</a:t>
            </a:r>
          </a:p>
        </p:txBody>
      </p:sp>
      <p:cxnSp>
        <p:nvCxnSpPr>
          <p:cNvPr id="5" name="Straight Arrow Connector 4">
            <a:extLst>
              <a:ext uri="{FF2B5EF4-FFF2-40B4-BE49-F238E27FC236}">
                <a16:creationId xmlns:a16="http://schemas.microsoft.com/office/drawing/2014/main" id="{9A52E9DD-68CE-4878-84BB-ABC93C0A1722}"/>
              </a:ext>
            </a:extLst>
          </p:cNvPr>
          <p:cNvCxnSpPr>
            <a:cxnSpLocks/>
          </p:cNvCxnSpPr>
          <p:nvPr/>
        </p:nvCxnSpPr>
        <p:spPr>
          <a:xfrm>
            <a:off x="0" y="314394"/>
            <a:ext cx="3803374"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3DD7694E-9990-4FC5-9EA7-8B4125F03B9B}"/>
              </a:ext>
            </a:extLst>
          </p:cNvPr>
          <p:cNvCxnSpPr>
            <a:cxnSpLocks/>
          </p:cNvCxnSpPr>
          <p:nvPr/>
        </p:nvCxnSpPr>
        <p:spPr>
          <a:xfrm flipH="1">
            <a:off x="8547652" y="314394"/>
            <a:ext cx="3644348"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5084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2">
            <a:extLst>
              <a:ext uri="{FF2B5EF4-FFF2-40B4-BE49-F238E27FC236}">
                <a16:creationId xmlns:a16="http://schemas.microsoft.com/office/drawing/2014/main" id="{61CD0CE2-51AA-454F-917A-FA742AF462AB}"/>
              </a:ext>
            </a:extLst>
          </p:cNvPr>
          <p:cNvGraphicFramePr>
            <a:graphicFrameLocks/>
          </p:cNvGraphicFramePr>
          <p:nvPr>
            <p:extLst>
              <p:ext uri="{D42A27DB-BD31-4B8C-83A1-F6EECF244321}">
                <p14:modId xmlns:p14="http://schemas.microsoft.com/office/powerpoint/2010/main" val="774346800"/>
              </p:ext>
            </p:extLst>
          </p:nvPr>
        </p:nvGraphicFramePr>
        <p:xfrm>
          <a:off x="1881809" y="779150"/>
          <a:ext cx="9528313" cy="5511733"/>
        </p:xfrm>
        <a:graphic>
          <a:graphicData uri="http://schemas.openxmlformats.org/drawingml/2006/table">
            <a:tbl>
              <a:tblPr firstRow="1" bandRow="1">
                <a:tableStyleId>{5C22544A-7EE6-4342-B048-85BDC9FD1C3A}</a:tableStyleId>
              </a:tblPr>
              <a:tblGrid>
                <a:gridCol w="458678">
                  <a:extLst>
                    <a:ext uri="{9D8B030D-6E8A-4147-A177-3AD203B41FA5}">
                      <a16:colId xmlns:a16="http://schemas.microsoft.com/office/drawing/2014/main" val="186909171"/>
                    </a:ext>
                  </a:extLst>
                </a:gridCol>
                <a:gridCol w="1937079">
                  <a:extLst>
                    <a:ext uri="{9D8B030D-6E8A-4147-A177-3AD203B41FA5}">
                      <a16:colId xmlns:a16="http://schemas.microsoft.com/office/drawing/2014/main" val="1725411165"/>
                    </a:ext>
                  </a:extLst>
                </a:gridCol>
                <a:gridCol w="2321929">
                  <a:extLst>
                    <a:ext uri="{9D8B030D-6E8A-4147-A177-3AD203B41FA5}">
                      <a16:colId xmlns:a16="http://schemas.microsoft.com/office/drawing/2014/main" val="3201830803"/>
                    </a:ext>
                  </a:extLst>
                </a:gridCol>
                <a:gridCol w="2527183">
                  <a:extLst>
                    <a:ext uri="{9D8B030D-6E8A-4147-A177-3AD203B41FA5}">
                      <a16:colId xmlns:a16="http://schemas.microsoft.com/office/drawing/2014/main" val="2158067149"/>
                    </a:ext>
                  </a:extLst>
                </a:gridCol>
                <a:gridCol w="2283444">
                  <a:extLst>
                    <a:ext uri="{9D8B030D-6E8A-4147-A177-3AD203B41FA5}">
                      <a16:colId xmlns:a16="http://schemas.microsoft.com/office/drawing/2014/main" val="54570265"/>
                    </a:ext>
                  </a:extLst>
                </a:gridCol>
              </a:tblGrid>
              <a:tr h="553786">
                <a:tc>
                  <a:txBody>
                    <a:bodyPr/>
                    <a:lstStyle/>
                    <a:p>
                      <a:pPr algn="ctr"/>
                      <a:r>
                        <a:rPr lang="en-US" sz="1600" dirty="0">
                          <a:latin typeface="Times New Roman" pitchFamily="18" charset="0"/>
                          <a:cs typeface="Times New Roman" pitchFamily="18" charset="0"/>
                        </a:rPr>
                        <a:t>Sl</a:t>
                      </a:r>
                      <a:r>
                        <a:rPr lang="en-US" sz="1600" baseline="0" dirty="0">
                          <a:latin typeface="Times New Roman" pitchFamily="18" charset="0"/>
                          <a:cs typeface="Times New Roman" pitchFamily="18" charset="0"/>
                        </a:rPr>
                        <a:t> no</a:t>
                      </a:r>
                      <a:endParaRPr lang="en-IN" sz="16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Author</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Title</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Advantages</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Disadvantage</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3141715611"/>
                  </a:ext>
                </a:extLst>
              </a:tr>
              <a:tr h="2591712">
                <a:tc>
                  <a:txBody>
                    <a:bodyPr/>
                    <a:lstStyle/>
                    <a:p>
                      <a:pPr algn="ctr"/>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Nutthanan Wanluk</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Sarinporn Visitsattapongse</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en-US" b="0" u="none"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dk1"/>
                          </a:solidFill>
                          <a:effectLst/>
                          <a:latin typeface="Times New Roman" panose="02020603050405020304" pitchFamily="18" charset="0"/>
                          <a:ea typeface="+mn-ea"/>
                          <a:cs typeface="Times New Roman" panose="02020603050405020304" pitchFamily="18" charset="0"/>
                        </a:rPr>
                        <a:t>Smart wheelchair based on eye tracking</a:t>
                      </a:r>
                      <a:endParaRPr lang="en-US" b="1" dirty="0">
                        <a:latin typeface="Times New Roman" panose="02020603050405020304" pitchFamily="18" charset="0"/>
                        <a:cs typeface="Times New Roman" panose="02020603050405020304" pitchFamily="18" charset="0"/>
                      </a:endParaRPr>
                    </a:p>
                  </a:txBody>
                  <a:tcPr/>
                </a:tc>
                <a:tc>
                  <a:txBody>
                    <a:bodyPr/>
                    <a:lstStyle/>
                    <a:p>
                      <a:pPr algn="l">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smart wheelchair based on eye tracking which is designed .</a:t>
                      </a:r>
                    </a:p>
                    <a:p>
                      <a:pPr algn="l">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motion of eyeball is also used as the cursor control on screen to control the appliance and send message to smart phone.</a:t>
                      </a:r>
                    </a:p>
                  </a:txBody>
                  <a:tcPr/>
                </a:tc>
                <a:tc>
                  <a:txBody>
                    <a:bodyPr/>
                    <a:lstStyle/>
                    <a:p>
                      <a:r>
                        <a:rPr lang="en-US" dirty="0">
                          <a:latin typeface="Times New Roman" pitchFamily="18" charset="0"/>
                          <a:cs typeface="Times New Roman" pitchFamily="18" charset="0"/>
                        </a:rPr>
                        <a:t>The motion</a:t>
                      </a:r>
                      <a:r>
                        <a:rPr lang="en-US" baseline="0" dirty="0">
                          <a:latin typeface="Times New Roman" pitchFamily="18" charset="0"/>
                          <a:cs typeface="Times New Roman" pitchFamily="18" charset="0"/>
                        </a:rPr>
                        <a:t> of the eye ball is a tedious thing it creates irritation and discomfort.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163683924"/>
                  </a:ext>
                </a:extLst>
              </a:tr>
              <a:tr h="2340901">
                <a:tc>
                  <a:txBody>
                    <a:bodyPr/>
                    <a:lstStyle/>
                    <a:p>
                      <a:pPr algn="ctr"/>
                      <a:r>
                        <a:rPr lang="en-US" dirty="0"/>
                        <a:t>4</a:t>
                      </a:r>
                    </a:p>
                  </a:txBody>
                  <a:tcPr/>
                </a:tc>
                <a:tc>
                  <a:txBody>
                    <a:bodyPr/>
                    <a:lstStyle/>
                    <a:p>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R. Josephine Leela</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A. Joshi</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6"/>
                        </a:rPr>
                        <a:t>B. Agasthiya</a:t>
                      </a:r>
                      <a:endParaRPr kumimoji="0"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1" kern="1200" dirty="0">
                          <a:solidFill>
                            <a:schemeClr val="dk1"/>
                          </a:solidFill>
                          <a:effectLst/>
                          <a:latin typeface="Times New Roman" panose="02020603050405020304" pitchFamily="18" charset="0"/>
                          <a:ea typeface="+mn-ea"/>
                          <a:cs typeface="Times New Roman" panose="02020603050405020304" pitchFamily="18" charset="0"/>
                        </a:rPr>
                        <a:t>Android Based Automated Wheelchair Control</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txBody>
                  <a:tcPr/>
                </a:tc>
                <a:tc>
                  <a:txBody>
                    <a:bodyPr/>
                    <a:lstStyle/>
                    <a:p>
                      <a:pPr>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handicapped person gives their voice to the android mobile, output of the Android mobile is voice command that is converted into text. </a:t>
                      </a:r>
                      <a:endParaRPr lang="en-US" b="0" dirty="0">
                        <a:latin typeface="Times New Roman" panose="02020603050405020304" pitchFamily="18" charset="0"/>
                        <a:cs typeface="Times New Roman" panose="02020603050405020304" pitchFamily="18" charset="0"/>
                      </a:endParaRPr>
                    </a:p>
                  </a:txBody>
                  <a:tcPr/>
                </a:tc>
                <a:tc>
                  <a:txBody>
                    <a:bodyPr/>
                    <a:lstStyle/>
                    <a:p>
                      <a:pPr>
                        <a:buFont typeface="Arial" pitchFamily="34" charset="0"/>
                        <a:buChar char="•"/>
                      </a:pPr>
                      <a:r>
                        <a:rPr lang="en-US" dirty="0">
                          <a:latin typeface="Times New Roman" pitchFamily="18" charset="0"/>
                          <a:cs typeface="Times New Roman" pitchFamily="18" charset="0"/>
                        </a:rPr>
                        <a:t>The patients who have lost</a:t>
                      </a:r>
                      <a:r>
                        <a:rPr lang="en-US" baseline="0" dirty="0">
                          <a:latin typeface="Times New Roman" pitchFamily="18" charset="0"/>
                          <a:cs typeface="Times New Roman" pitchFamily="18" charset="0"/>
                        </a:rPr>
                        <a:t> there voice cannot use this  even if there is small voice change the device cannot be used.</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951746295"/>
                  </a:ext>
                </a:extLst>
              </a:tr>
            </a:tbl>
          </a:graphicData>
        </a:graphic>
      </p:graphicFrame>
      <p:sp>
        <p:nvSpPr>
          <p:cNvPr id="5" name="Title 1">
            <a:extLst>
              <a:ext uri="{FF2B5EF4-FFF2-40B4-BE49-F238E27FC236}">
                <a16:creationId xmlns:a16="http://schemas.microsoft.com/office/drawing/2014/main" id="{89F1C5ED-4526-414E-85CC-0A4D52CBB57D}"/>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      LITERATURE  SURVEY CONTD…..	</a:t>
            </a:r>
          </a:p>
        </p:txBody>
      </p:sp>
      <p:cxnSp>
        <p:nvCxnSpPr>
          <p:cNvPr id="6" name="Straight Arrow Connector 5">
            <a:extLst>
              <a:ext uri="{FF2B5EF4-FFF2-40B4-BE49-F238E27FC236}">
                <a16:creationId xmlns:a16="http://schemas.microsoft.com/office/drawing/2014/main" id="{FE76C3E9-800B-4EE2-AC8F-B5924670E649}"/>
              </a:ext>
            </a:extLst>
          </p:cNvPr>
          <p:cNvCxnSpPr>
            <a:cxnSpLocks/>
          </p:cNvCxnSpPr>
          <p:nvPr/>
        </p:nvCxnSpPr>
        <p:spPr>
          <a:xfrm>
            <a:off x="0" y="314394"/>
            <a:ext cx="2941983"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6CAB48D9-364A-466D-9EBD-C6FF01909B13}"/>
              </a:ext>
            </a:extLst>
          </p:cNvPr>
          <p:cNvCxnSpPr>
            <a:cxnSpLocks/>
          </p:cNvCxnSpPr>
          <p:nvPr/>
        </p:nvCxnSpPr>
        <p:spPr>
          <a:xfrm flipH="1">
            <a:off x="9448800" y="314394"/>
            <a:ext cx="2743201"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8744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00AE37A-F8D9-4B81-AA5E-BA46D094BE4A}"/>
              </a:ext>
            </a:extLst>
          </p:cNvPr>
          <p:cNvCxnSpPr>
            <a:cxnSpLocks/>
          </p:cNvCxnSpPr>
          <p:nvPr/>
        </p:nvCxnSpPr>
        <p:spPr>
          <a:xfrm>
            <a:off x="0" y="314394"/>
            <a:ext cx="2875722"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6D46263C-7AE0-45D8-88DB-8DBC035BD536}"/>
              </a:ext>
            </a:extLst>
          </p:cNvPr>
          <p:cNvCxnSpPr>
            <a:cxnSpLocks/>
          </p:cNvCxnSpPr>
          <p:nvPr/>
        </p:nvCxnSpPr>
        <p:spPr>
          <a:xfrm flipH="1">
            <a:off x="9329530" y="314394"/>
            <a:ext cx="286247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0" name="Content Placeholder 12">
            <a:extLst>
              <a:ext uri="{FF2B5EF4-FFF2-40B4-BE49-F238E27FC236}">
                <a16:creationId xmlns:a16="http://schemas.microsoft.com/office/drawing/2014/main" id="{BD36FAFE-63D7-4E12-A43B-01E7D172717E}"/>
              </a:ext>
            </a:extLst>
          </p:cNvPr>
          <p:cNvGraphicFramePr>
            <a:graphicFrameLocks/>
          </p:cNvGraphicFramePr>
          <p:nvPr>
            <p:extLst>
              <p:ext uri="{D42A27DB-BD31-4B8C-83A1-F6EECF244321}">
                <p14:modId xmlns:p14="http://schemas.microsoft.com/office/powerpoint/2010/main" val="783819371"/>
              </p:ext>
            </p:extLst>
          </p:nvPr>
        </p:nvGraphicFramePr>
        <p:xfrm>
          <a:off x="1855304" y="810660"/>
          <a:ext cx="9356035" cy="5511733"/>
        </p:xfrm>
        <a:graphic>
          <a:graphicData uri="http://schemas.openxmlformats.org/drawingml/2006/table">
            <a:tbl>
              <a:tblPr firstRow="1" bandRow="1">
                <a:tableStyleId>{5C22544A-7EE6-4342-B048-85BDC9FD1C3A}</a:tableStyleId>
              </a:tblPr>
              <a:tblGrid>
                <a:gridCol w="450385">
                  <a:extLst>
                    <a:ext uri="{9D8B030D-6E8A-4147-A177-3AD203B41FA5}">
                      <a16:colId xmlns:a16="http://schemas.microsoft.com/office/drawing/2014/main" val="186909171"/>
                    </a:ext>
                  </a:extLst>
                </a:gridCol>
                <a:gridCol w="1902055">
                  <a:extLst>
                    <a:ext uri="{9D8B030D-6E8A-4147-A177-3AD203B41FA5}">
                      <a16:colId xmlns:a16="http://schemas.microsoft.com/office/drawing/2014/main" val="1725411165"/>
                    </a:ext>
                  </a:extLst>
                </a:gridCol>
                <a:gridCol w="2279947">
                  <a:extLst>
                    <a:ext uri="{9D8B030D-6E8A-4147-A177-3AD203B41FA5}">
                      <a16:colId xmlns:a16="http://schemas.microsoft.com/office/drawing/2014/main" val="3201830803"/>
                    </a:ext>
                  </a:extLst>
                </a:gridCol>
                <a:gridCol w="2481490">
                  <a:extLst>
                    <a:ext uri="{9D8B030D-6E8A-4147-A177-3AD203B41FA5}">
                      <a16:colId xmlns:a16="http://schemas.microsoft.com/office/drawing/2014/main" val="2158067149"/>
                    </a:ext>
                  </a:extLst>
                </a:gridCol>
                <a:gridCol w="2242158">
                  <a:extLst>
                    <a:ext uri="{9D8B030D-6E8A-4147-A177-3AD203B41FA5}">
                      <a16:colId xmlns:a16="http://schemas.microsoft.com/office/drawing/2014/main" val="54570265"/>
                    </a:ext>
                  </a:extLst>
                </a:gridCol>
              </a:tblGrid>
              <a:tr h="553786">
                <a:tc>
                  <a:txBody>
                    <a:bodyPr/>
                    <a:lstStyle/>
                    <a:p>
                      <a:pPr algn="ctr"/>
                      <a:r>
                        <a:rPr lang="en-US" sz="1600" dirty="0">
                          <a:latin typeface="Times New Roman" pitchFamily="18" charset="0"/>
                          <a:cs typeface="Times New Roman" pitchFamily="18" charset="0"/>
                        </a:rPr>
                        <a:t>Sl</a:t>
                      </a:r>
                      <a:r>
                        <a:rPr lang="en-US" sz="1600" baseline="0" dirty="0">
                          <a:latin typeface="Times New Roman" pitchFamily="18" charset="0"/>
                          <a:cs typeface="Times New Roman" pitchFamily="18" charset="0"/>
                        </a:rPr>
                        <a:t> no</a:t>
                      </a:r>
                      <a:endParaRPr lang="en-IN" sz="16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Author</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Title</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Advantages</a:t>
                      </a:r>
                      <a:endParaRPr lang="en-IN" sz="18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Disadvantage</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3141715611"/>
                  </a:ext>
                </a:extLst>
              </a:tr>
              <a:tr h="2591712">
                <a:tc>
                  <a:txBody>
                    <a:bodyPr/>
                    <a:lstStyle/>
                    <a:p>
                      <a:pPr algn="ctr"/>
                      <a:r>
                        <a:rPr lang="en-US" dirty="0"/>
                        <a:t>5</a:t>
                      </a:r>
                    </a:p>
                  </a:txBody>
                  <a:tcPr/>
                </a:tc>
                <a:tc>
                  <a:txBody>
                    <a:bodyPr/>
                    <a:lstStyle/>
                    <a:p>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Deepesh K Rathore</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Pulkit Srivastava</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Sankalp Pandey</a:t>
                      </a:r>
                      <a:endParaRPr lang="en-US" b="0" u="none"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 novel multipurpose smart wheelchair</a:t>
                      </a:r>
                    </a:p>
                  </a:txBody>
                  <a:tcPr/>
                </a:tc>
                <a:tc>
                  <a:txBody>
                    <a:bodyPr/>
                    <a:lstStyle/>
                    <a:p>
                      <a:pPr algn="l">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system contains a navigation pad which can be held in hand.</a:t>
                      </a:r>
                    </a:p>
                    <a:p>
                      <a:pPr algn="l">
                        <a:buFont typeface="Arial" pitchFamily="34" charset="0"/>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tc>
                  <a:txBody>
                    <a:bodyPr/>
                    <a:lstStyle/>
                    <a:p>
                      <a:r>
                        <a:rPr lang="en-US" dirty="0">
                          <a:latin typeface="Times New Roman" pitchFamily="18" charset="0"/>
                          <a:cs typeface="Times New Roman" pitchFamily="18" charset="0"/>
                        </a:rPr>
                        <a:t>The</a:t>
                      </a:r>
                      <a:r>
                        <a:rPr lang="en-US" baseline="0" dirty="0">
                          <a:latin typeface="Times New Roman" pitchFamily="18" charset="0"/>
                          <a:cs typeface="Times New Roman" pitchFamily="18" charset="0"/>
                        </a:rPr>
                        <a:t> navigation pad costs more and more over hands are required.</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163683924"/>
                  </a:ext>
                </a:extLst>
              </a:tr>
              <a:tr h="2340901">
                <a:tc>
                  <a:txBody>
                    <a:bodyPr/>
                    <a:lstStyle/>
                    <a:p>
                      <a:pPr algn="ctr"/>
                      <a:r>
                        <a:rPr lang="en-US" b="0" dirty="0"/>
                        <a:t>6</a:t>
                      </a:r>
                    </a:p>
                  </a:txBody>
                  <a:tcPr/>
                </a:tc>
                <a:tc>
                  <a:txBody>
                    <a:bodyPr/>
                    <a:lstStyle/>
                    <a:p>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Arys Carrasquilla-Batista</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6"/>
                        </a:rPr>
                        <a:t>Karolquirós-Espinoza</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7"/>
                        </a:rPr>
                        <a:t>Carlagómez-carrasquilla</a:t>
                      </a:r>
                      <a:endParaRPr kumimoji="0"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An Internet of Things (IoT) application to control a wheelchair through EEG signal processing</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txBody>
                  <a:tcPr/>
                </a:tc>
                <a:tc>
                  <a:txBody>
                    <a:bodyPr/>
                    <a:lstStyle/>
                    <a:p>
                      <a:pPr>
                        <a:buFont typeface="Arial"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system uses the Brainwave Headset of NeuroSky, where the EEG raw signal is processed </a:t>
                      </a:r>
                      <a:endParaRPr lang="en-US" b="0" dirty="0">
                        <a:latin typeface="Times New Roman" panose="02020603050405020304" pitchFamily="18" charset="0"/>
                        <a:cs typeface="Times New Roman" panose="02020603050405020304" pitchFamily="18" charset="0"/>
                      </a:endParaRPr>
                    </a:p>
                  </a:txBody>
                  <a:tcPr/>
                </a:tc>
                <a:tc>
                  <a:txBody>
                    <a:bodyPr/>
                    <a:lstStyle/>
                    <a:p>
                      <a:pPr>
                        <a:buFont typeface="Arial" pitchFamily="34" charset="0"/>
                        <a:buChar char="•"/>
                      </a:pPr>
                      <a:r>
                        <a:rPr lang="en-US" dirty="0">
                          <a:latin typeface="Times New Roman" pitchFamily="18" charset="0"/>
                          <a:cs typeface="Times New Roman" pitchFamily="18" charset="0"/>
                        </a:rPr>
                        <a:t>Any</a:t>
                      </a:r>
                      <a:r>
                        <a:rPr lang="en-US" baseline="0" dirty="0">
                          <a:latin typeface="Times New Roman" pitchFamily="18" charset="0"/>
                          <a:cs typeface="Times New Roman" pitchFamily="18" charset="0"/>
                        </a:rPr>
                        <a:t> involvement involving with neuro technology  is extreme dangerous.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951746295"/>
                  </a:ext>
                </a:extLst>
              </a:tr>
            </a:tbl>
          </a:graphicData>
        </a:graphic>
      </p:graphicFrame>
      <p:sp>
        <p:nvSpPr>
          <p:cNvPr id="11" name="Title 1">
            <a:extLst>
              <a:ext uri="{FF2B5EF4-FFF2-40B4-BE49-F238E27FC236}">
                <a16:creationId xmlns:a16="http://schemas.microsoft.com/office/drawing/2014/main" id="{65B0A8E1-0A31-4E1B-95F5-2A81B547A69F}"/>
              </a:ext>
            </a:extLst>
          </p:cNvPr>
          <p:cNvSpPr txBox="1">
            <a:spLocks/>
          </p:cNvSpPr>
          <p:nvPr/>
        </p:nvSpPr>
        <p:spPr>
          <a:xfrm>
            <a:off x="92765"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   LITERATURE  SURVEY CONTD…..	</a:t>
            </a:r>
          </a:p>
        </p:txBody>
      </p:sp>
    </p:spTree>
    <p:extLst>
      <p:ext uri="{BB962C8B-B14F-4D97-AF65-F5344CB8AC3E}">
        <p14:creationId xmlns:p14="http://schemas.microsoft.com/office/powerpoint/2010/main" val="4289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F310B-A062-4869-B35C-1E124A4F4592}"/>
              </a:ext>
            </a:extLst>
          </p:cNvPr>
          <p:cNvSpPr>
            <a:spLocks noGrp="1"/>
          </p:cNvSpPr>
          <p:nvPr>
            <p:ph idx="1"/>
          </p:nvPr>
        </p:nvSpPr>
        <p:spPr>
          <a:xfrm>
            <a:off x="1644968" y="1552782"/>
            <a:ext cx="9674087" cy="5380382"/>
          </a:xfrm>
        </p:spPr>
        <p:txBody>
          <a:bodyPr>
            <a:normAutofit fontScale="92500" lnSpcReduction="2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researcher has an attempt to develop techniques for controlling wheelchair such are :     </a:t>
            </a:r>
          </a:p>
          <a:p>
            <a:pPr marL="0" indent="0" algn="just">
              <a:lnSpc>
                <a:spcPct val="150000"/>
              </a:lnSpc>
              <a:buNone/>
            </a:pPr>
            <a:r>
              <a:rPr lang="en-IN" dirty="0">
                <a:latin typeface="Times New Roman" pitchFamily="18" charset="0"/>
                <a:cs typeface="Times New Roman" pitchFamily="18" charset="0"/>
              </a:rPr>
              <a:t>          </a:t>
            </a:r>
            <a:r>
              <a:rPr lang="en-IN" dirty="0">
                <a:solidFill>
                  <a:schemeClr val="accent5">
                    <a:lumMod val="75000"/>
                  </a:schemeClr>
                </a:solidFill>
                <a:latin typeface="Times New Roman" pitchFamily="18" charset="0"/>
                <a:cs typeface="Times New Roman" pitchFamily="18" charset="0"/>
              </a:rPr>
              <a:t>[1] eye control system </a:t>
            </a:r>
          </a:p>
          <a:p>
            <a:pPr marL="0" indent="0" algn="just">
              <a:lnSpc>
                <a:spcPct val="150000"/>
              </a:lnSpc>
              <a:buNone/>
            </a:pPr>
            <a:r>
              <a:rPr lang="en-IN" dirty="0">
                <a:solidFill>
                  <a:schemeClr val="accent5">
                    <a:lumMod val="75000"/>
                  </a:schemeClr>
                </a:solidFill>
                <a:latin typeface="Times New Roman" pitchFamily="18" charset="0"/>
                <a:cs typeface="Times New Roman" pitchFamily="18" charset="0"/>
              </a:rPr>
              <a:t>          [2] voice controlled system </a:t>
            </a:r>
          </a:p>
          <a:p>
            <a:pPr marL="0" indent="0" algn="just">
              <a:lnSpc>
                <a:spcPct val="150000"/>
              </a:lnSpc>
              <a:buNone/>
            </a:pPr>
            <a:r>
              <a:rPr lang="en-IN" dirty="0">
                <a:solidFill>
                  <a:schemeClr val="accent5">
                    <a:lumMod val="75000"/>
                  </a:schemeClr>
                </a:solidFill>
                <a:latin typeface="Times New Roman" pitchFamily="18" charset="0"/>
                <a:cs typeface="Times New Roman" pitchFamily="18" charset="0"/>
              </a:rPr>
              <a:t>          [3] joystick controlled system</a:t>
            </a:r>
          </a:p>
          <a:p>
            <a:pPr marL="0" indent="0" algn="just">
              <a:lnSpc>
                <a:spcPct val="150000"/>
              </a:lnSpc>
              <a:buNone/>
            </a:pPr>
            <a:r>
              <a:rPr lang="en-IN"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DISADVANTAGES</a:t>
            </a:r>
          </a:p>
          <a:p>
            <a:pPr algn="just">
              <a:lnSpc>
                <a:spcPct val="150000"/>
              </a:lnSpc>
              <a:buFont typeface="Courier New" panose="02070309020205020404" pitchFamily="49" charset="0"/>
              <a:buChar char="o"/>
            </a:pPr>
            <a:r>
              <a:rPr lang="en-IN" dirty="0">
                <a:latin typeface="Times New Roman" pitchFamily="18" charset="0"/>
                <a:cs typeface="Times New Roman" pitchFamily="18" charset="0"/>
              </a:rPr>
              <a:t>Squint  and abnormality eyes in persons</a:t>
            </a:r>
          </a:p>
          <a:p>
            <a:pPr algn="just">
              <a:lnSpc>
                <a:spcPct val="150000"/>
              </a:lnSpc>
              <a:buFont typeface="Courier New" panose="02070309020205020404" pitchFamily="49" charset="0"/>
              <a:buChar char="o"/>
            </a:pPr>
            <a:r>
              <a:rPr lang="en-IN" dirty="0">
                <a:latin typeface="Times New Roman" pitchFamily="18" charset="0"/>
                <a:cs typeface="Times New Roman" pitchFamily="18" charset="0"/>
              </a:rPr>
              <a:t>Voice pollution</a:t>
            </a:r>
          </a:p>
          <a:p>
            <a:pPr algn="just">
              <a:lnSpc>
                <a:spcPct val="150000"/>
              </a:lnSpc>
              <a:buFont typeface="Courier New" panose="02070309020205020404" pitchFamily="49" charset="0"/>
              <a:buChar char="o"/>
            </a:pPr>
            <a:r>
              <a:rPr lang="en-IN" dirty="0">
                <a:latin typeface="Times New Roman" pitchFamily="18" charset="0"/>
                <a:cs typeface="Times New Roman" pitchFamily="18" charset="0"/>
              </a:rPr>
              <a:t>System is completely controlled by hands </a:t>
            </a:r>
          </a:p>
          <a:p>
            <a:pPr marL="0" indent="0" algn="just">
              <a:lnSpc>
                <a:spcPct val="150000"/>
              </a:lnSpc>
              <a:buNone/>
            </a:pPr>
            <a:endParaRPr lang="en-IN"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a:p>
          <a:p>
            <a:endParaRPr lang="en-US" dirty="0"/>
          </a:p>
        </p:txBody>
      </p:sp>
      <p:sp>
        <p:nvSpPr>
          <p:cNvPr id="4" name="Title 1">
            <a:extLst>
              <a:ext uri="{FF2B5EF4-FFF2-40B4-BE49-F238E27FC236}">
                <a16:creationId xmlns:a16="http://schemas.microsoft.com/office/drawing/2014/main" id="{3C176871-5428-4F9F-8ADF-9D71C3EA17D6}"/>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EXISTING  SYSTEM 	</a:t>
            </a:r>
          </a:p>
        </p:txBody>
      </p:sp>
      <p:cxnSp>
        <p:nvCxnSpPr>
          <p:cNvPr id="5" name="Straight Arrow Connector 4">
            <a:extLst>
              <a:ext uri="{FF2B5EF4-FFF2-40B4-BE49-F238E27FC236}">
                <a16:creationId xmlns:a16="http://schemas.microsoft.com/office/drawing/2014/main" id="{830FF929-EB0D-46D7-BFB4-E5540C2B968D}"/>
              </a:ext>
            </a:extLst>
          </p:cNvPr>
          <p:cNvCxnSpPr>
            <a:cxnSpLocks/>
          </p:cNvCxnSpPr>
          <p:nvPr/>
        </p:nvCxnSpPr>
        <p:spPr>
          <a:xfrm>
            <a:off x="0" y="314394"/>
            <a:ext cx="3882887"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7B70750B-4FBF-4766-BA01-EAA68329D2E5}"/>
              </a:ext>
            </a:extLst>
          </p:cNvPr>
          <p:cNvCxnSpPr>
            <a:cxnSpLocks/>
          </p:cNvCxnSpPr>
          <p:nvPr/>
        </p:nvCxnSpPr>
        <p:spPr>
          <a:xfrm flipH="1">
            <a:off x="8123583" y="314394"/>
            <a:ext cx="4068417"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256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par>
                                <p:cTn id="11" presetID="26"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80">
                                          <p:stCondLst>
                                            <p:cond delay="0"/>
                                          </p:stCondLst>
                                        </p:cTn>
                                        <p:tgtEl>
                                          <p:spTgt spid="3">
                                            <p:txEl>
                                              <p:pRg st="1" end="1"/>
                                            </p:txEl>
                                          </p:spTgt>
                                        </p:tgtEl>
                                      </p:cBhvr>
                                    </p:animEffect>
                                    <p:anim calcmode="lin" valueType="num">
                                      <p:cBhvr>
                                        <p:cTn id="1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1" end="1"/>
                                            </p:txEl>
                                          </p:spTgt>
                                        </p:tgtEl>
                                      </p:cBhvr>
                                      <p:to x="100000" y="60000"/>
                                    </p:animScale>
                                    <p:animScale>
                                      <p:cBhvr>
                                        <p:cTn id="20" dur="166" decel="50000">
                                          <p:stCondLst>
                                            <p:cond delay="676"/>
                                          </p:stCondLst>
                                        </p:cTn>
                                        <p:tgtEl>
                                          <p:spTgt spid="3">
                                            <p:txEl>
                                              <p:pRg st="1" end="1"/>
                                            </p:txEl>
                                          </p:spTgt>
                                        </p:tgtEl>
                                      </p:cBhvr>
                                      <p:to x="100000" y="100000"/>
                                    </p:animScale>
                                    <p:animScale>
                                      <p:cBhvr>
                                        <p:cTn id="21" dur="26">
                                          <p:stCondLst>
                                            <p:cond delay="1312"/>
                                          </p:stCondLst>
                                        </p:cTn>
                                        <p:tgtEl>
                                          <p:spTgt spid="3">
                                            <p:txEl>
                                              <p:pRg st="1" end="1"/>
                                            </p:txEl>
                                          </p:spTgt>
                                        </p:tgtEl>
                                      </p:cBhvr>
                                      <p:to x="100000" y="80000"/>
                                    </p:animScale>
                                    <p:animScale>
                                      <p:cBhvr>
                                        <p:cTn id="22" dur="166" decel="50000">
                                          <p:stCondLst>
                                            <p:cond delay="1338"/>
                                          </p:stCondLst>
                                        </p:cTn>
                                        <p:tgtEl>
                                          <p:spTgt spid="3">
                                            <p:txEl>
                                              <p:pRg st="1" end="1"/>
                                            </p:txEl>
                                          </p:spTgt>
                                        </p:tgtEl>
                                      </p:cBhvr>
                                      <p:to x="100000" y="100000"/>
                                    </p:animScale>
                                    <p:animScale>
                                      <p:cBhvr>
                                        <p:cTn id="23" dur="26">
                                          <p:stCondLst>
                                            <p:cond delay="1642"/>
                                          </p:stCondLst>
                                        </p:cTn>
                                        <p:tgtEl>
                                          <p:spTgt spid="3">
                                            <p:txEl>
                                              <p:pRg st="1" end="1"/>
                                            </p:txEl>
                                          </p:spTgt>
                                        </p:tgtEl>
                                      </p:cBhvr>
                                      <p:to x="100000" y="90000"/>
                                    </p:animScale>
                                    <p:animScale>
                                      <p:cBhvr>
                                        <p:cTn id="24" dur="166" decel="50000">
                                          <p:stCondLst>
                                            <p:cond delay="1668"/>
                                          </p:stCondLst>
                                        </p:cTn>
                                        <p:tgtEl>
                                          <p:spTgt spid="3">
                                            <p:txEl>
                                              <p:pRg st="1" end="1"/>
                                            </p:txEl>
                                          </p:spTgt>
                                        </p:tgtEl>
                                      </p:cBhvr>
                                      <p:to x="100000" y="100000"/>
                                    </p:animScale>
                                    <p:animScale>
                                      <p:cBhvr>
                                        <p:cTn id="25" dur="26">
                                          <p:stCondLst>
                                            <p:cond delay="1808"/>
                                          </p:stCondLst>
                                        </p:cTn>
                                        <p:tgtEl>
                                          <p:spTgt spid="3">
                                            <p:txEl>
                                              <p:pRg st="1" end="1"/>
                                            </p:txEl>
                                          </p:spTgt>
                                        </p:tgtEl>
                                      </p:cBhvr>
                                      <p:to x="100000" y="95000"/>
                                    </p:animScale>
                                    <p:animScale>
                                      <p:cBhvr>
                                        <p:cTn id="26" dur="166" decel="50000">
                                          <p:stCondLst>
                                            <p:cond delay="1834"/>
                                          </p:stCondLst>
                                        </p:cTn>
                                        <p:tgtEl>
                                          <p:spTgt spid="3">
                                            <p:txEl>
                                              <p:pRg st="1" end="1"/>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80">
                                          <p:stCondLst>
                                            <p:cond delay="0"/>
                                          </p:stCondLst>
                                        </p:cTn>
                                        <p:tgtEl>
                                          <p:spTgt spid="3">
                                            <p:txEl>
                                              <p:pRg st="2" end="2"/>
                                            </p:txEl>
                                          </p:spTgt>
                                        </p:tgtEl>
                                      </p:cBhvr>
                                    </p:animEffect>
                                    <p:anim calcmode="lin" valueType="num">
                                      <p:cBhvr>
                                        <p:cTn id="3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2" end="2"/>
                                            </p:txEl>
                                          </p:spTgt>
                                        </p:tgtEl>
                                      </p:cBhvr>
                                      <p:to x="100000" y="60000"/>
                                    </p:animScale>
                                    <p:animScale>
                                      <p:cBhvr>
                                        <p:cTn id="36" dur="166" decel="50000">
                                          <p:stCondLst>
                                            <p:cond delay="676"/>
                                          </p:stCondLst>
                                        </p:cTn>
                                        <p:tgtEl>
                                          <p:spTgt spid="3">
                                            <p:txEl>
                                              <p:pRg st="2" end="2"/>
                                            </p:txEl>
                                          </p:spTgt>
                                        </p:tgtEl>
                                      </p:cBhvr>
                                      <p:to x="100000" y="100000"/>
                                    </p:animScale>
                                    <p:animScale>
                                      <p:cBhvr>
                                        <p:cTn id="37" dur="26">
                                          <p:stCondLst>
                                            <p:cond delay="1312"/>
                                          </p:stCondLst>
                                        </p:cTn>
                                        <p:tgtEl>
                                          <p:spTgt spid="3">
                                            <p:txEl>
                                              <p:pRg st="2" end="2"/>
                                            </p:txEl>
                                          </p:spTgt>
                                        </p:tgtEl>
                                      </p:cBhvr>
                                      <p:to x="100000" y="80000"/>
                                    </p:animScale>
                                    <p:animScale>
                                      <p:cBhvr>
                                        <p:cTn id="38" dur="166" decel="50000">
                                          <p:stCondLst>
                                            <p:cond delay="1338"/>
                                          </p:stCondLst>
                                        </p:cTn>
                                        <p:tgtEl>
                                          <p:spTgt spid="3">
                                            <p:txEl>
                                              <p:pRg st="2" end="2"/>
                                            </p:txEl>
                                          </p:spTgt>
                                        </p:tgtEl>
                                      </p:cBhvr>
                                      <p:to x="100000" y="100000"/>
                                    </p:animScale>
                                    <p:animScale>
                                      <p:cBhvr>
                                        <p:cTn id="39" dur="26">
                                          <p:stCondLst>
                                            <p:cond delay="1642"/>
                                          </p:stCondLst>
                                        </p:cTn>
                                        <p:tgtEl>
                                          <p:spTgt spid="3">
                                            <p:txEl>
                                              <p:pRg st="2" end="2"/>
                                            </p:txEl>
                                          </p:spTgt>
                                        </p:tgtEl>
                                      </p:cBhvr>
                                      <p:to x="100000" y="90000"/>
                                    </p:animScale>
                                    <p:animScale>
                                      <p:cBhvr>
                                        <p:cTn id="40" dur="166" decel="50000">
                                          <p:stCondLst>
                                            <p:cond delay="1668"/>
                                          </p:stCondLst>
                                        </p:cTn>
                                        <p:tgtEl>
                                          <p:spTgt spid="3">
                                            <p:txEl>
                                              <p:pRg st="2" end="2"/>
                                            </p:txEl>
                                          </p:spTgt>
                                        </p:tgtEl>
                                      </p:cBhvr>
                                      <p:to x="100000" y="100000"/>
                                    </p:animScale>
                                    <p:animScale>
                                      <p:cBhvr>
                                        <p:cTn id="41" dur="26">
                                          <p:stCondLst>
                                            <p:cond delay="1808"/>
                                          </p:stCondLst>
                                        </p:cTn>
                                        <p:tgtEl>
                                          <p:spTgt spid="3">
                                            <p:txEl>
                                              <p:pRg st="2" end="2"/>
                                            </p:txEl>
                                          </p:spTgt>
                                        </p:tgtEl>
                                      </p:cBhvr>
                                      <p:to x="100000" y="95000"/>
                                    </p:animScale>
                                    <p:animScale>
                                      <p:cBhvr>
                                        <p:cTn id="42" dur="166" decel="50000">
                                          <p:stCondLst>
                                            <p:cond delay="1834"/>
                                          </p:stCondLst>
                                        </p:cTn>
                                        <p:tgtEl>
                                          <p:spTgt spid="3">
                                            <p:txEl>
                                              <p:pRg st="2" end="2"/>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wipe(down)">
                                      <p:cBhvr>
                                        <p:cTn id="45" dur="580">
                                          <p:stCondLst>
                                            <p:cond delay="0"/>
                                          </p:stCondLst>
                                        </p:cTn>
                                        <p:tgtEl>
                                          <p:spTgt spid="3">
                                            <p:txEl>
                                              <p:pRg st="3" end="3"/>
                                            </p:txEl>
                                          </p:spTgt>
                                        </p:tgtEl>
                                      </p:cBhvr>
                                    </p:animEffect>
                                    <p:anim calcmode="lin" valueType="num">
                                      <p:cBhvr>
                                        <p:cTn id="4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3" end="3"/>
                                            </p:txEl>
                                          </p:spTgt>
                                        </p:tgtEl>
                                      </p:cBhvr>
                                      <p:to x="100000" y="60000"/>
                                    </p:animScale>
                                    <p:animScale>
                                      <p:cBhvr>
                                        <p:cTn id="52" dur="166" decel="50000">
                                          <p:stCondLst>
                                            <p:cond delay="676"/>
                                          </p:stCondLst>
                                        </p:cTn>
                                        <p:tgtEl>
                                          <p:spTgt spid="3">
                                            <p:txEl>
                                              <p:pRg st="3" end="3"/>
                                            </p:txEl>
                                          </p:spTgt>
                                        </p:tgtEl>
                                      </p:cBhvr>
                                      <p:to x="100000" y="100000"/>
                                    </p:animScale>
                                    <p:animScale>
                                      <p:cBhvr>
                                        <p:cTn id="53" dur="26">
                                          <p:stCondLst>
                                            <p:cond delay="1312"/>
                                          </p:stCondLst>
                                        </p:cTn>
                                        <p:tgtEl>
                                          <p:spTgt spid="3">
                                            <p:txEl>
                                              <p:pRg st="3" end="3"/>
                                            </p:txEl>
                                          </p:spTgt>
                                        </p:tgtEl>
                                      </p:cBhvr>
                                      <p:to x="100000" y="80000"/>
                                    </p:animScale>
                                    <p:animScale>
                                      <p:cBhvr>
                                        <p:cTn id="54" dur="166" decel="50000">
                                          <p:stCondLst>
                                            <p:cond delay="1338"/>
                                          </p:stCondLst>
                                        </p:cTn>
                                        <p:tgtEl>
                                          <p:spTgt spid="3">
                                            <p:txEl>
                                              <p:pRg st="3" end="3"/>
                                            </p:txEl>
                                          </p:spTgt>
                                        </p:tgtEl>
                                      </p:cBhvr>
                                      <p:to x="100000" y="100000"/>
                                    </p:animScale>
                                    <p:animScale>
                                      <p:cBhvr>
                                        <p:cTn id="55" dur="26">
                                          <p:stCondLst>
                                            <p:cond delay="1642"/>
                                          </p:stCondLst>
                                        </p:cTn>
                                        <p:tgtEl>
                                          <p:spTgt spid="3">
                                            <p:txEl>
                                              <p:pRg st="3" end="3"/>
                                            </p:txEl>
                                          </p:spTgt>
                                        </p:tgtEl>
                                      </p:cBhvr>
                                      <p:to x="100000" y="90000"/>
                                    </p:animScale>
                                    <p:animScale>
                                      <p:cBhvr>
                                        <p:cTn id="56" dur="166" decel="50000">
                                          <p:stCondLst>
                                            <p:cond delay="1668"/>
                                          </p:stCondLst>
                                        </p:cTn>
                                        <p:tgtEl>
                                          <p:spTgt spid="3">
                                            <p:txEl>
                                              <p:pRg st="3" end="3"/>
                                            </p:txEl>
                                          </p:spTgt>
                                        </p:tgtEl>
                                      </p:cBhvr>
                                      <p:to x="100000" y="100000"/>
                                    </p:animScale>
                                    <p:animScale>
                                      <p:cBhvr>
                                        <p:cTn id="57" dur="26">
                                          <p:stCondLst>
                                            <p:cond delay="1808"/>
                                          </p:stCondLst>
                                        </p:cTn>
                                        <p:tgtEl>
                                          <p:spTgt spid="3">
                                            <p:txEl>
                                              <p:pRg st="3" end="3"/>
                                            </p:txEl>
                                          </p:spTgt>
                                        </p:tgtEl>
                                      </p:cBhvr>
                                      <p:to x="100000" y="95000"/>
                                    </p:animScale>
                                    <p:animScale>
                                      <p:cBhvr>
                                        <p:cTn id="5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DA8C7-F4D4-49E3-92E9-86216ADCF061}"/>
              </a:ext>
            </a:extLst>
          </p:cNvPr>
          <p:cNvSpPr>
            <a:spLocks noGrp="1"/>
          </p:cNvSpPr>
          <p:nvPr>
            <p:ph idx="1"/>
          </p:nvPr>
        </p:nvSpPr>
        <p:spPr>
          <a:xfrm>
            <a:off x="1537318" y="1677473"/>
            <a:ext cx="10018713" cy="3864345"/>
          </a:xfrm>
        </p:spPr>
        <p:txBody>
          <a:bodyPr>
            <a:normAutofit/>
          </a:bodyPr>
          <a:lstStyle/>
          <a:p>
            <a:pPr>
              <a:buFont typeface="Wingdings" panose="05000000000000000000" pitchFamily="2" charset="2"/>
              <a:buChar char="Ø"/>
            </a:pPr>
            <a:r>
              <a:rPr lang="en-IN" sz="2000" dirty="0">
                <a:latin typeface="Times New Roman" pitchFamily="18" charset="0"/>
                <a:cs typeface="Times New Roman" pitchFamily="18" charset="0"/>
              </a:rPr>
              <a:t>The person who is operating the wheelchair will be equipped with a device using RFID technology which is placed around the neck of the person which is helpful to move the chair.</a:t>
            </a:r>
          </a:p>
          <a:p>
            <a:pPr marL="0" indent="0">
              <a:buNone/>
            </a:pPr>
            <a:endParaRPr lang="en-IN" sz="2000" dirty="0">
              <a:latin typeface="Times New Roman" pitchFamily="18" charset="0"/>
              <a:cs typeface="Times New Roman" pitchFamily="18" charset="0"/>
            </a:endParaRPr>
          </a:p>
          <a:p>
            <a:pPr>
              <a:buFont typeface="Wingdings" panose="05000000000000000000" pitchFamily="2" charset="2"/>
              <a:buChar char="Ø"/>
            </a:pPr>
            <a:r>
              <a:rPr lang="en-IN" sz="2000" dirty="0">
                <a:latin typeface="Times New Roman" pitchFamily="18" charset="0"/>
                <a:cs typeface="Times New Roman" pitchFamily="18" charset="0"/>
              </a:rPr>
              <a:t>The project uses 2 geared motors of 60RPM to drive the prototype of the wheel chair.</a:t>
            </a:r>
          </a:p>
          <a:p>
            <a:pPr marL="0" indent="0">
              <a:buNone/>
            </a:pPr>
            <a:endParaRPr lang="en-IN" sz="2000" dirty="0">
              <a:latin typeface="Times New Roman" pitchFamily="18" charset="0"/>
              <a:cs typeface="Times New Roman" pitchFamily="18" charset="0"/>
            </a:endParaRPr>
          </a:p>
          <a:p>
            <a:pPr>
              <a:buFont typeface="Wingdings" panose="05000000000000000000" pitchFamily="2" charset="2"/>
              <a:buChar char="Ø"/>
            </a:pPr>
            <a:r>
              <a:rPr lang="en-IN" sz="2000" dirty="0">
                <a:latin typeface="Times New Roman" pitchFamily="18" charset="0"/>
                <a:cs typeface="Times New Roman" pitchFamily="18" charset="0"/>
              </a:rPr>
              <a:t> We are using the IoT technology to interface the modules. We are also using four switches in the circuit which will be ON when the person will move neck forward and backward. This project uses BCM2835 as its controller. </a:t>
            </a:r>
            <a:endParaRPr lang="en-US" sz="2000" dirty="0">
              <a:latin typeface="Times New Roman" pitchFamily="18" charset="0"/>
              <a:cs typeface="Times New Roman" pitchFamily="18" charset="0"/>
            </a:endParaRPr>
          </a:p>
          <a:p>
            <a:pPr>
              <a:buFont typeface="Wingdings" panose="05000000000000000000" pitchFamily="2" charset="2"/>
              <a:buChar char="Ø"/>
            </a:pPr>
            <a:endParaRPr lang="en-US" sz="2000" dirty="0"/>
          </a:p>
        </p:txBody>
      </p:sp>
      <p:sp>
        <p:nvSpPr>
          <p:cNvPr id="4" name="Title 1">
            <a:extLst>
              <a:ext uri="{FF2B5EF4-FFF2-40B4-BE49-F238E27FC236}">
                <a16:creationId xmlns:a16="http://schemas.microsoft.com/office/drawing/2014/main" id="{3E80C957-07C5-4BC0-BB9D-199B89B17959}"/>
              </a:ext>
            </a:extLst>
          </p:cNvPr>
          <p:cNvSpPr txBox="1">
            <a:spLocks/>
          </p:cNvSpPr>
          <p:nvPr/>
        </p:nvSpPr>
        <p:spPr>
          <a:xfrm>
            <a:off x="187256" y="0"/>
            <a:ext cx="11847444" cy="62878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rgbClr val="00B0F0"/>
                </a:solidFill>
                <a:effectLst>
                  <a:outerShdw blurRad="38100" dist="38100" dir="2700000" algn="tl">
                    <a:srgbClr val="000000">
                      <a:alpha val="43137"/>
                    </a:srgbClr>
                  </a:outerShdw>
                </a:effectLst>
              </a:rPr>
              <a:t>PROPOSED SYSTEM	</a:t>
            </a:r>
          </a:p>
        </p:txBody>
      </p:sp>
      <p:cxnSp>
        <p:nvCxnSpPr>
          <p:cNvPr id="5" name="Straight Arrow Connector 4">
            <a:extLst>
              <a:ext uri="{FF2B5EF4-FFF2-40B4-BE49-F238E27FC236}">
                <a16:creationId xmlns:a16="http://schemas.microsoft.com/office/drawing/2014/main" id="{F85CB5FD-409E-4721-AA2C-EF0B9B5E3FCA}"/>
              </a:ext>
            </a:extLst>
          </p:cNvPr>
          <p:cNvCxnSpPr>
            <a:cxnSpLocks/>
          </p:cNvCxnSpPr>
          <p:nvPr/>
        </p:nvCxnSpPr>
        <p:spPr>
          <a:xfrm>
            <a:off x="0" y="314394"/>
            <a:ext cx="3525078"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B9E70034-FB60-4A08-8321-F3FC253ED117}"/>
              </a:ext>
            </a:extLst>
          </p:cNvPr>
          <p:cNvCxnSpPr>
            <a:cxnSpLocks/>
          </p:cNvCxnSpPr>
          <p:nvPr/>
        </p:nvCxnSpPr>
        <p:spPr>
          <a:xfrm flipH="1">
            <a:off x="8362122" y="314394"/>
            <a:ext cx="3829878"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65687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2447</TotalTime>
  <Words>1220</Words>
  <Application>Microsoft Office PowerPoint</Application>
  <PresentationFormat>Widescreen</PresentationFormat>
  <Paragraphs>184</Paragraphs>
  <Slides>29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Corbel</vt:lpstr>
      <vt:lpstr>Courier New</vt:lpstr>
      <vt:lpstr>Times New Roman</vt:lpstr>
      <vt:lpstr>Wingdings</vt:lpstr>
      <vt:lpstr>Parallax</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Module 1                        Communication between neck belt and  controller.  Module 2                           Working and dealing within the board.  Module 3                            Communication between the controller and  motor.  </vt:lpstr>
      <vt:lpstr>Communication between neck belt and controller </vt:lpstr>
      <vt:lpstr>Working and dealing within the board</vt:lpstr>
      <vt:lpstr>Communication between the controller and the  motor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dc:creator>
  <cp:lastModifiedBy>shivashankar Raga</cp:lastModifiedBy>
  <cp:revision>52</cp:revision>
  <dcterms:created xsi:type="dcterms:W3CDTF">2019-05-01T08:51:27Z</dcterms:created>
  <dcterms:modified xsi:type="dcterms:W3CDTF">2019-07-19T08:31:23Z</dcterms:modified>
</cp:coreProperties>
</file>