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 id="2147483815" r:id="rId2"/>
    <p:sldMasterId id="2147483853" r:id="rId3"/>
    <p:sldMasterId id="2147483891" r:id="rId4"/>
  </p:sldMasterIdLst>
  <p:notesMasterIdLst>
    <p:notesMasterId r:id="rId19"/>
  </p:notesMasterIdLst>
  <p:sldIdLst>
    <p:sldId id="267" r:id="rId5"/>
    <p:sldId id="268" r:id="rId6"/>
    <p:sldId id="269" r:id="rId7"/>
    <p:sldId id="257" r:id="rId8"/>
    <p:sldId id="258" r:id="rId9"/>
    <p:sldId id="265" r:id="rId10"/>
    <p:sldId id="259" r:id="rId11"/>
    <p:sldId id="260" r:id="rId12"/>
    <p:sldId id="261" r:id="rId13"/>
    <p:sldId id="262" r:id="rId14"/>
    <p:sldId id="263" r:id="rId15"/>
    <p:sldId id="270" r:id="rId16"/>
    <p:sldId id="271" r:id="rId17"/>
    <p:sldId id="272" r:id="rId18"/>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9" d="100"/>
          <a:sy n="109" d="100"/>
        </p:scale>
        <p:origin x="7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33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https://www.programmersought.com/article/88101440117/</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https://www.programmersought.com/article/88101440117/</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http://www.ai2news.com/task/fire-detection/</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https://www.researchgate.net/figure/The-proposed-framework-for-fire-detection-with-data-preprocessing-testing-procedure-and_fig1_357243192</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https://www.pantechsolutions.net/iot-based-forest-fire-detection-using-node-mcu</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https://www.semanticscholar.org/paper/Forest-Fire-Detection-by-Satellites-for-Fire-Kelh%C3%A4-Rauste/7693c5b9e2692f92e61e4433c58ebac5263b8714/figure/1</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https://www.semanticscholar.org/paper/Efficient-Deep-CNN-Based-Fire-Detection-and-in-Muhammad-Ahmad/37fc55957d5e0f04a9ada837cb382e67b050eb85</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https://www.mdpi.com/2076-3417/9/14/2862</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4591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21451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28977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236160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32025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13806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2709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2067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259888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502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15247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682684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169337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506967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120168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281847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358474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671081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075979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89296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248459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8267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02335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47562393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792869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922868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9616266"/>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878595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983280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3503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22923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52597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8326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765706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742634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9656707"/>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4742548"/>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459982"/>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845378"/>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508379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0825622"/>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110078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053883001"/>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762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8051738"/>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7269204"/>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9913934"/>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9099195"/>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000457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0327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779626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5033282"/>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326742"/>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8993857"/>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68863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682732"/>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97513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1152517"/>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6113004"/>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778839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3640105"/>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8038055"/>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62800328"/>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5395871"/>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2138324"/>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13603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094682"/>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8146350"/>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056908"/>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79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7213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82252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7.png"/><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image" Target="../media/image9.png"/><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2.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theme" Target="../theme/theme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743909"/>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9444505"/>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4202352"/>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1688615"/>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C9144-12C2-FC17-E0E5-905655B3AC5E}"/>
              </a:ext>
            </a:extLst>
          </p:cNvPr>
          <p:cNvSpPr txBox="1"/>
          <p:nvPr/>
        </p:nvSpPr>
        <p:spPr>
          <a:xfrm>
            <a:off x="1135626" y="146238"/>
            <a:ext cx="7484806" cy="1200329"/>
          </a:xfrm>
          <a:prstGeom prst="rect">
            <a:avLst/>
          </a:prstGeom>
          <a:noFill/>
        </p:spPr>
        <p:txBody>
          <a:bodyPr wrap="square">
            <a:spAutoFit/>
          </a:bodyPr>
          <a:lstStyle/>
          <a:p>
            <a:r>
              <a:rPr lang="en-US" sz="1800" b="1" dirty="0">
                <a:solidFill>
                  <a:schemeClr val="tx1"/>
                </a:solidFill>
              </a:rPr>
              <a:t>Marri Laxman Reddy Institute of Technology and Management</a:t>
            </a:r>
            <a:br>
              <a:rPr lang="en-US" sz="1800" b="1" dirty="0">
                <a:solidFill>
                  <a:schemeClr val="tx1"/>
                </a:solidFill>
              </a:rPr>
            </a:br>
            <a:r>
              <a:rPr lang="en-US" sz="1800" b="1" dirty="0">
                <a:solidFill>
                  <a:schemeClr val="tx1"/>
                </a:solidFill>
              </a:rPr>
              <a:t>            </a:t>
            </a:r>
            <a:endParaRPr lang="en-US" b="1" dirty="0"/>
          </a:p>
          <a:p>
            <a:r>
              <a:rPr lang="en-US" sz="1800" b="1" dirty="0">
                <a:solidFill>
                  <a:schemeClr val="tx1"/>
                </a:solidFill>
              </a:rPr>
              <a:t>                                            </a:t>
            </a:r>
            <a:r>
              <a:rPr lang="en-US" sz="1800" b="1" dirty="0">
                <a:solidFill>
                  <a:schemeClr val="tx1"/>
                </a:solidFill>
                <a:latin typeface="Eras Bold ITC" panose="020B0907030504020204" pitchFamily="34" charset="0"/>
              </a:rPr>
              <a:t>Department of </a:t>
            </a:r>
            <a:br>
              <a:rPr lang="en-US" sz="1800" b="1" dirty="0">
                <a:solidFill>
                  <a:schemeClr val="tx1"/>
                </a:solidFill>
              </a:rPr>
            </a:br>
            <a:r>
              <a:rPr lang="en-US" sz="1800" b="1" dirty="0">
                <a:solidFill>
                  <a:schemeClr val="tx1"/>
                </a:solidFill>
              </a:rPr>
              <a:t>                               Computer Science and Engineering</a:t>
            </a:r>
            <a:endParaRPr lang="en-IN" b="1" dirty="0"/>
          </a:p>
        </p:txBody>
      </p:sp>
      <p:sp>
        <p:nvSpPr>
          <p:cNvPr id="5" name="TextBox 4">
            <a:extLst>
              <a:ext uri="{FF2B5EF4-FFF2-40B4-BE49-F238E27FC236}">
                <a16:creationId xmlns:a16="http://schemas.microsoft.com/office/drawing/2014/main" id="{E35C1C85-56CD-B5BD-E7EB-A2290E3B784A}"/>
              </a:ext>
            </a:extLst>
          </p:cNvPr>
          <p:cNvSpPr txBox="1"/>
          <p:nvPr/>
        </p:nvSpPr>
        <p:spPr>
          <a:xfrm>
            <a:off x="2286000" y="1522962"/>
            <a:ext cx="4572000" cy="615553"/>
          </a:xfrm>
          <a:prstGeom prst="rect">
            <a:avLst/>
          </a:prstGeom>
          <a:noFill/>
        </p:spPr>
        <p:txBody>
          <a:bodyPr wrap="square">
            <a:spAutoFit/>
          </a:bodyPr>
          <a:lstStyle/>
          <a:p>
            <a:pPr algn="ctr"/>
            <a:r>
              <a:rPr lang="en-US" sz="1600" i="1" dirty="0">
                <a:solidFill>
                  <a:schemeClr val="tx1"/>
                </a:solidFill>
                <a:latin typeface="Times New Roman" panose="02020603050405020304" pitchFamily="18" charset="0"/>
                <a:cs typeface="Times New Roman" panose="02020603050405020304" pitchFamily="18" charset="0"/>
              </a:rPr>
              <a:t>A Major project Stage-1  on</a:t>
            </a:r>
          </a:p>
          <a:p>
            <a:pPr algn="ctr"/>
            <a:r>
              <a:rPr lang="en-US" b="1" i="1" u="sng" dirty="0"/>
              <a:t>Fire Detection System Using OpenCV </a:t>
            </a:r>
          </a:p>
        </p:txBody>
      </p:sp>
      <p:sp>
        <p:nvSpPr>
          <p:cNvPr id="7" name="TextBox 6">
            <a:extLst>
              <a:ext uri="{FF2B5EF4-FFF2-40B4-BE49-F238E27FC236}">
                <a16:creationId xmlns:a16="http://schemas.microsoft.com/office/drawing/2014/main" id="{AD181079-0FC7-1D57-C0B7-254D9E0F159D}"/>
              </a:ext>
            </a:extLst>
          </p:cNvPr>
          <p:cNvSpPr txBox="1"/>
          <p:nvPr/>
        </p:nvSpPr>
        <p:spPr>
          <a:xfrm>
            <a:off x="2286000" y="2273439"/>
            <a:ext cx="5375787" cy="2723823"/>
          </a:xfrm>
          <a:prstGeom prst="rect">
            <a:avLst/>
          </a:prstGeom>
          <a:noFill/>
        </p:spPr>
        <p:txBody>
          <a:bodyPr wrap="square">
            <a:spAutoFit/>
          </a:bodyPr>
          <a:lstStyle/>
          <a:p>
            <a:pPr>
              <a:lnSpc>
                <a:spcPct val="250000"/>
              </a:lnSpc>
            </a:pPr>
            <a:r>
              <a:rPr lang="en-US" sz="1800" dirty="0">
                <a:solidFill>
                  <a:schemeClr val="tx1"/>
                </a:solidFill>
                <a:effectLst>
                  <a:outerShdw blurRad="38100" dist="19050" dir="2700000" algn="tl" rotWithShape="0">
                    <a:schemeClr val="dk1">
                      <a:alpha val="40000"/>
                    </a:schemeClr>
                  </a:outerShdw>
                </a:effectLst>
                <a:latin typeface="Eras Bold ITC" panose="020B0907030504020204" pitchFamily="34" charset="0"/>
                <a:cs typeface="Times New Roman" panose="02020603050405020304" pitchFamily="18" charset="0"/>
              </a:rPr>
              <a:t>Submitted By,</a:t>
            </a:r>
          </a:p>
          <a:p>
            <a:r>
              <a:rPr lang="en-US" sz="18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SHIVA.S   (207Y1A05F9)</a:t>
            </a:r>
          </a:p>
          <a:p>
            <a:r>
              <a:rPr lang="en-US" sz="18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BARATH </a:t>
            </a:r>
            <a:r>
              <a:rPr lang="en-US" sz="18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TEJESH  (207Y1A05C2)</a:t>
            </a:r>
          </a:p>
          <a:p>
            <a:endParaRPr lang="en-IN" i="1" dirty="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a:p>
            <a:r>
              <a:rPr lang="en-US" dirty="0">
                <a:solidFill>
                  <a:schemeClr val="tx1"/>
                </a:solidFill>
                <a:effectLst>
                  <a:outerShdw blurRad="38100" dist="19050" dir="2700000" algn="tl" rotWithShape="0">
                    <a:schemeClr val="dk1">
                      <a:alpha val="40000"/>
                    </a:schemeClr>
                  </a:outerShdw>
                </a:effectLst>
                <a:latin typeface="Eras Bold ITC" panose="020B0907030504020204" pitchFamily="34" charset="0"/>
                <a:cs typeface="Times New Roman" panose="02020603050405020304" pitchFamily="18" charset="0"/>
              </a:rPr>
              <a:t>Under The Guidance Of,</a:t>
            </a:r>
          </a:p>
          <a:p>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i="1" dirty="0">
                <a:latin typeface="+mj-lt"/>
                <a:cs typeface="Times New Roman" panose="02020603050405020304" pitchFamily="18" charset="0"/>
              </a:rPr>
              <a:t>Dr. YUSUF MULGE (professor)</a:t>
            </a:r>
          </a:p>
          <a:p>
            <a:r>
              <a:rPr lang="en-US" dirty="0">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C1444181-6299-7FA8-40F8-801754CA623B}"/>
              </a:ext>
            </a:extLst>
          </p:cNvPr>
          <p:cNvPicPr>
            <a:picLocks noChangeAspect="1"/>
          </p:cNvPicPr>
          <p:nvPr/>
        </p:nvPicPr>
        <p:blipFill>
          <a:blip r:embed="rId2"/>
          <a:stretch>
            <a:fillRect/>
          </a:stretch>
        </p:blipFill>
        <p:spPr>
          <a:xfrm>
            <a:off x="110256" y="109728"/>
            <a:ext cx="850641" cy="748285"/>
          </a:xfrm>
          <a:prstGeom prst="rect">
            <a:avLst/>
          </a:prstGeom>
        </p:spPr>
      </p:pic>
    </p:spTree>
    <p:extLst>
      <p:ext uri="{BB962C8B-B14F-4D97-AF65-F5344CB8AC3E}">
        <p14:creationId xmlns:p14="http://schemas.microsoft.com/office/powerpoint/2010/main" val="39519461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dirty="0">
                <a:solidFill>
                  <a:schemeClr val="bg1"/>
                </a:solidFill>
              </a:rPr>
              <a:t>       HARWARE REQUIREMENTS</a:t>
            </a:r>
          </a:p>
        </p:txBody>
      </p:sp>
      <p:sp>
        <p:nvSpPr>
          <p:cNvPr id="5" name="Text 1"/>
          <p:cNvSpPr/>
          <p:nvPr/>
        </p:nvSpPr>
        <p:spPr>
          <a:xfrm>
            <a:off x="457200" y="1143000"/>
            <a:ext cx="4114800" cy="3200400"/>
          </a:xfrm>
          <a:prstGeom prst="rect">
            <a:avLst/>
          </a:prstGeom>
          <a:noFill/>
          <a:ln/>
        </p:spPr>
        <p:txBody>
          <a:bodyPr wrap="square" rtlCol="0" anchor="t"/>
          <a:lstStyle/>
          <a:p>
            <a:r>
              <a:rPr lang="en-US" sz="1800" dirty="0">
                <a:solidFill>
                  <a:schemeClr val="bg1"/>
                </a:solidFill>
                <a:effectLst/>
                <a:latin typeface="Times New Roman" panose="02020603050405020304" pitchFamily="18" charset="0"/>
                <a:ea typeface="Times New Roman" panose="02020603050405020304" pitchFamily="18" charset="0"/>
              </a:rPr>
              <a:t>The hardware requirements for a fire detection system using OpenCV can vary based on the system's complexity and the specific applications.</a:t>
            </a:r>
          </a:p>
          <a:p>
            <a:endParaRPr lang="en-US" dirty="0">
              <a:solidFill>
                <a:schemeClr val="bg1"/>
              </a:solidFill>
              <a:latin typeface="Times New Roman" panose="02020603050405020304" pitchFamily="18" charset="0"/>
            </a:endParaRPr>
          </a:p>
          <a:p>
            <a:pPr marL="342900" indent="-342900">
              <a:buAutoNum type="arabicParenR"/>
            </a:pPr>
            <a:r>
              <a:rPr lang="en-US" sz="1600" b="1" dirty="0">
                <a:solidFill>
                  <a:schemeClr val="bg1"/>
                </a:solidFill>
                <a:latin typeface="Times New Roman" panose="02020603050405020304" pitchFamily="18" charset="0"/>
              </a:rPr>
              <a:t>CPU</a:t>
            </a:r>
          </a:p>
          <a:p>
            <a:pPr marL="342900" indent="-342900">
              <a:buAutoNum type="arabicParenR"/>
            </a:pPr>
            <a:r>
              <a:rPr lang="en-US" sz="1600" b="1" dirty="0">
                <a:solidFill>
                  <a:schemeClr val="bg1"/>
                </a:solidFill>
                <a:latin typeface="Times New Roman" panose="02020603050405020304" pitchFamily="18" charset="0"/>
              </a:rPr>
              <a:t>RAM</a:t>
            </a:r>
          </a:p>
          <a:p>
            <a:pPr marL="342900" indent="-342900">
              <a:buAutoNum type="arabicParenR"/>
            </a:pPr>
            <a:r>
              <a:rPr lang="en-US" sz="1600" b="1" dirty="0">
                <a:solidFill>
                  <a:schemeClr val="bg1"/>
                </a:solidFill>
                <a:latin typeface="Times New Roman" panose="02020603050405020304" pitchFamily="18" charset="0"/>
              </a:rPr>
              <a:t>GPU</a:t>
            </a:r>
          </a:p>
          <a:p>
            <a:pPr marL="342900" indent="-342900">
              <a:buAutoNum type="arabicParenR"/>
            </a:pPr>
            <a:r>
              <a:rPr lang="en-US" sz="1600" b="1" dirty="0">
                <a:solidFill>
                  <a:schemeClr val="bg1"/>
                </a:solidFill>
                <a:latin typeface="Times New Roman" panose="02020603050405020304" pitchFamily="18" charset="0"/>
              </a:rPr>
              <a:t>CAMERA</a:t>
            </a:r>
          </a:p>
          <a:p>
            <a:pPr marL="342900" indent="-342900">
              <a:buAutoNum type="arabicParenR"/>
            </a:pPr>
            <a:r>
              <a:rPr lang="en-US" sz="1600" b="1" dirty="0">
                <a:solidFill>
                  <a:schemeClr val="bg1"/>
                </a:solidFill>
                <a:latin typeface="Times New Roman" panose="02020603050405020304" pitchFamily="18" charset="0"/>
              </a:rPr>
              <a:t>SIREN</a:t>
            </a:r>
            <a:endParaRPr lang="en-US" sz="1600" b="1" dirty="0">
              <a:solidFill>
                <a:schemeClr val="bg1"/>
              </a:solidFill>
            </a:endParaRPr>
          </a:p>
        </p:txBody>
      </p:sp>
      <p:pic>
        <p:nvPicPr>
          <p:cNvPr id="6" name="Picture 5">
            <a:extLst>
              <a:ext uri="{FF2B5EF4-FFF2-40B4-BE49-F238E27FC236}">
                <a16:creationId xmlns:a16="http://schemas.microsoft.com/office/drawing/2014/main" id="{01AC3127-57B7-CD30-1C2B-90461DF8E688}"/>
              </a:ext>
            </a:extLst>
          </p:cNvPr>
          <p:cNvPicPr>
            <a:picLocks noChangeAspect="1"/>
          </p:cNvPicPr>
          <p:nvPr/>
        </p:nvPicPr>
        <p:blipFill>
          <a:blip r:embed="rId3"/>
          <a:stretch>
            <a:fillRect/>
          </a:stretch>
        </p:blipFill>
        <p:spPr>
          <a:xfrm>
            <a:off x="4929801" y="1217816"/>
            <a:ext cx="3336670" cy="24545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dirty="0">
                <a:solidFill>
                  <a:schemeClr val="bg1"/>
                </a:solidFill>
              </a:rPr>
              <a:t>          DESIGN AND ARCHITETURE</a:t>
            </a:r>
            <a:r>
              <a:rPr lang="en-US" sz="2400" dirty="0"/>
              <a:t> </a:t>
            </a:r>
          </a:p>
        </p:txBody>
      </p:sp>
      <p:sp>
        <p:nvSpPr>
          <p:cNvPr id="5" name="Text 1"/>
          <p:cNvSpPr/>
          <p:nvPr/>
        </p:nvSpPr>
        <p:spPr>
          <a:xfrm>
            <a:off x="457200" y="1143000"/>
            <a:ext cx="4269658" cy="3200400"/>
          </a:xfrm>
          <a:prstGeom prst="rect">
            <a:avLst/>
          </a:prstGeom>
          <a:noFill/>
          <a:ln/>
        </p:spPr>
        <p:txBody>
          <a:bodyPr wrap="square" rtlCol="0" anchor="t"/>
          <a:lstStyle/>
          <a:p>
            <a:pPr marL="0" marR="0">
              <a:spcBef>
                <a:spcPts val="0"/>
              </a:spcBef>
              <a:spcAft>
                <a:spcPts val="0"/>
              </a:spcAft>
              <a:tabLst>
                <a:tab pos="693420" algn="l"/>
              </a:tabLst>
            </a:pPr>
            <a:r>
              <a:rPr lang="en-US" sz="1600" dirty="0">
                <a:solidFill>
                  <a:schemeClr val="bg1"/>
                </a:solidFill>
                <a:effectLst/>
                <a:latin typeface="Times New Roman" panose="02020603050405020304" pitchFamily="18" charset="0"/>
                <a:ea typeface="Times New Roman" panose="02020603050405020304" pitchFamily="18" charset="0"/>
              </a:rPr>
              <a:t>This is the Architecture of FIRE DETECTION SYSTEM, A fire detection system is designed to warn people about fires so they can evacuate and take action to control the </a:t>
            </a:r>
            <a:r>
              <a:rPr lang="en-US" sz="1600" dirty="0" err="1">
                <a:solidFill>
                  <a:schemeClr val="bg1"/>
                </a:solidFill>
                <a:effectLst/>
                <a:latin typeface="Times New Roman" panose="02020603050405020304" pitchFamily="18" charset="0"/>
                <a:ea typeface="Times New Roman" panose="02020603050405020304" pitchFamily="18" charset="0"/>
              </a:rPr>
              <a:t>fire.The</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Arcchitecture</a:t>
            </a:r>
            <a:r>
              <a:rPr lang="en-US" sz="1600" dirty="0">
                <a:solidFill>
                  <a:schemeClr val="bg1"/>
                </a:solidFill>
                <a:effectLst/>
                <a:latin typeface="Times New Roman" panose="02020603050405020304" pitchFamily="18" charset="0"/>
                <a:ea typeface="Times New Roman" panose="02020603050405020304" pitchFamily="18" charset="0"/>
              </a:rPr>
              <a:t> consists of :</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693420" algn="l"/>
              </a:tabLst>
            </a:pPr>
            <a:r>
              <a:rPr lang="en-US" sz="1600" dirty="0">
                <a:solidFill>
                  <a:schemeClr val="bg1"/>
                </a:solidFill>
                <a:effectLst/>
                <a:latin typeface="Times New Roman" panose="02020603050405020304" pitchFamily="18" charset="0"/>
                <a:ea typeface="Times New Roman" panose="02020603050405020304" pitchFamily="18" charset="0"/>
              </a:rPr>
              <a:t> </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romanLcPeriod"/>
              <a:tabLst>
                <a:tab pos="693420" algn="l"/>
              </a:tabLst>
            </a:pPr>
            <a:r>
              <a:rPr lang="en-US" sz="1600" dirty="0">
                <a:solidFill>
                  <a:schemeClr val="bg1"/>
                </a:solidFill>
                <a:effectLst/>
                <a:latin typeface="Times New Roman" panose="02020603050405020304" pitchFamily="18" charset="0"/>
                <a:ea typeface="Times New Roman" panose="02020603050405020304" pitchFamily="18" charset="0"/>
              </a:rPr>
              <a:t>Video streaming</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romanLcPeriod"/>
              <a:tabLst>
                <a:tab pos="693420" algn="l"/>
              </a:tabLst>
            </a:pPr>
            <a:r>
              <a:rPr lang="en-US" sz="1600" dirty="0">
                <a:solidFill>
                  <a:schemeClr val="bg1"/>
                </a:solidFill>
                <a:effectLst/>
                <a:latin typeface="Times New Roman" panose="02020603050405020304" pitchFamily="18" charset="0"/>
                <a:ea typeface="Times New Roman" panose="02020603050405020304" pitchFamily="18" charset="0"/>
              </a:rPr>
              <a:t>Back Ground </a:t>
            </a:r>
            <a:r>
              <a:rPr lang="en-US" sz="1600" dirty="0" err="1">
                <a:solidFill>
                  <a:schemeClr val="bg1"/>
                </a:solidFill>
                <a:effectLst/>
                <a:latin typeface="Times New Roman" panose="02020603050405020304" pitchFamily="18" charset="0"/>
                <a:ea typeface="Times New Roman" panose="02020603050405020304" pitchFamily="18" charset="0"/>
              </a:rPr>
              <a:t>Substraction</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romanLcPeriod"/>
              <a:tabLst>
                <a:tab pos="693420" algn="l"/>
              </a:tabLst>
            </a:pPr>
            <a:r>
              <a:rPr lang="en-US" sz="1600" dirty="0">
                <a:solidFill>
                  <a:schemeClr val="bg1"/>
                </a:solidFill>
                <a:effectLst/>
                <a:latin typeface="Times New Roman" panose="02020603050405020304" pitchFamily="18" charset="0"/>
                <a:ea typeface="Times New Roman" panose="02020603050405020304" pitchFamily="18" charset="0"/>
              </a:rPr>
              <a:t>Fire Detection</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romanLcPeriod"/>
              <a:tabLst>
                <a:tab pos="693420" algn="l"/>
              </a:tabLst>
            </a:pPr>
            <a:r>
              <a:rPr lang="en-US" sz="1600" dirty="0">
                <a:solidFill>
                  <a:schemeClr val="bg1"/>
                </a:solidFill>
                <a:effectLst/>
                <a:latin typeface="Times New Roman" panose="02020603050405020304" pitchFamily="18" charset="0"/>
                <a:ea typeface="Times New Roman" panose="02020603050405020304" pitchFamily="18" charset="0"/>
              </a:rPr>
              <a:t>Sound Generation</a:t>
            </a:r>
            <a:endParaRPr lang="en-IN" sz="1600" dirty="0">
              <a:solidFill>
                <a:schemeClr val="bg1"/>
              </a:solidFill>
              <a:effectLst/>
              <a:latin typeface="Times New Roman" panose="02020603050405020304" pitchFamily="18" charset="0"/>
              <a:ea typeface="Times New Roman" panose="02020603050405020304" pitchFamily="18" charset="0"/>
            </a:endParaRPr>
          </a:p>
          <a:p>
            <a:endParaRPr lang="en-US" sz="1400" dirty="0">
              <a:solidFill>
                <a:schemeClr val="bg1"/>
              </a:solidFill>
            </a:endParaRPr>
          </a:p>
        </p:txBody>
      </p:sp>
      <p:pic>
        <p:nvPicPr>
          <p:cNvPr id="3" name="Picture 2">
            <a:extLst>
              <a:ext uri="{FF2B5EF4-FFF2-40B4-BE49-F238E27FC236}">
                <a16:creationId xmlns:a16="http://schemas.microsoft.com/office/drawing/2014/main" id="{22BD2CF5-70F4-5F88-E6CA-A0A000F42D4E}"/>
              </a:ext>
            </a:extLst>
          </p:cNvPr>
          <p:cNvPicPr>
            <a:picLocks noChangeAspect="1"/>
          </p:cNvPicPr>
          <p:nvPr/>
        </p:nvPicPr>
        <p:blipFill>
          <a:blip r:embed="rId3"/>
          <a:stretch>
            <a:fillRect/>
          </a:stretch>
        </p:blipFill>
        <p:spPr>
          <a:xfrm>
            <a:off x="4572000" y="1051560"/>
            <a:ext cx="4409442" cy="22687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239746-A9FD-71F9-1F85-4CFF71BF0411}"/>
              </a:ext>
            </a:extLst>
          </p:cNvPr>
          <p:cNvSpPr txBox="1"/>
          <p:nvPr/>
        </p:nvSpPr>
        <p:spPr>
          <a:xfrm>
            <a:off x="540160" y="1417588"/>
            <a:ext cx="4575686" cy="2585323"/>
          </a:xfrm>
          <a:prstGeom prst="rect">
            <a:avLst/>
          </a:prstGeom>
          <a:noFill/>
        </p:spPr>
        <p:txBody>
          <a:bodyPr wrap="square">
            <a:spAutoFit/>
          </a:bodyPr>
          <a:lstStyle/>
          <a:p>
            <a:r>
              <a:rPr lang="en-IN" dirty="0"/>
              <a:t>UML Class Diagram of fire system: This diagram uses acyclic graphs to represent samples. It also provides a language for describing structural constraints for samples.</a:t>
            </a:r>
          </a:p>
          <a:p>
            <a:endParaRPr lang="en-IN" dirty="0"/>
          </a:p>
          <a:p>
            <a:r>
              <a:rPr lang="en-IN" dirty="0"/>
              <a:t>Modelling IoT based Forest Fire Detection System with IoT sec: This UML extension uses UML/Sys ML diagrams, UML stereotypes, and UML sec stereotype mechanisms.</a:t>
            </a:r>
          </a:p>
        </p:txBody>
      </p:sp>
      <p:pic>
        <p:nvPicPr>
          <p:cNvPr id="5" name="Picture 4">
            <a:extLst>
              <a:ext uri="{FF2B5EF4-FFF2-40B4-BE49-F238E27FC236}">
                <a16:creationId xmlns:a16="http://schemas.microsoft.com/office/drawing/2014/main" id="{6229D5F0-5BE6-ED28-3942-EB088CD8C2DA}"/>
              </a:ext>
            </a:extLst>
          </p:cNvPr>
          <p:cNvPicPr>
            <a:picLocks noChangeAspect="1"/>
          </p:cNvPicPr>
          <p:nvPr/>
        </p:nvPicPr>
        <p:blipFill>
          <a:blip r:embed="rId2"/>
          <a:stretch>
            <a:fillRect/>
          </a:stretch>
        </p:blipFill>
        <p:spPr>
          <a:xfrm>
            <a:off x="5420473" y="232287"/>
            <a:ext cx="2976889" cy="4678926"/>
          </a:xfrm>
          <a:prstGeom prst="rect">
            <a:avLst/>
          </a:prstGeom>
        </p:spPr>
      </p:pic>
      <p:sp>
        <p:nvSpPr>
          <p:cNvPr id="6" name="TextBox 5">
            <a:extLst>
              <a:ext uri="{FF2B5EF4-FFF2-40B4-BE49-F238E27FC236}">
                <a16:creationId xmlns:a16="http://schemas.microsoft.com/office/drawing/2014/main" id="{172CAB51-F420-E9DE-7607-B836C2FE1C1F}"/>
              </a:ext>
            </a:extLst>
          </p:cNvPr>
          <p:cNvSpPr txBox="1"/>
          <p:nvPr/>
        </p:nvSpPr>
        <p:spPr>
          <a:xfrm>
            <a:off x="936523" y="619432"/>
            <a:ext cx="3546986" cy="523220"/>
          </a:xfrm>
          <a:prstGeom prst="rect">
            <a:avLst/>
          </a:prstGeom>
          <a:noFill/>
        </p:spPr>
        <p:txBody>
          <a:bodyPr wrap="square" rtlCol="0">
            <a:spAutoFit/>
          </a:bodyPr>
          <a:lstStyle/>
          <a:p>
            <a:r>
              <a:rPr lang="en-US" sz="2800" dirty="0"/>
              <a:t>       UML DIAGRAM</a:t>
            </a:r>
            <a:endParaRPr lang="en-IN" sz="2800" dirty="0"/>
          </a:p>
        </p:txBody>
      </p:sp>
    </p:spTree>
    <p:extLst>
      <p:ext uri="{BB962C8B-B14F-4D97-AF65-F5344CB8AC3E}">
        <p14:creationId xmlns:p14="http://schemas.microsoft.com/office/powerpoint/2010/main" val="10890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B22E2-7A8A-A5EB-AD5C-D1258551F263}"/>
              </a:ext>
            </a:extLst>
          </p:cNvPr>
          <p:cNvSpPr txBox="1"/>
          <p:nvPr/>
        </p:nvSpPr>
        <p:spPr>
          <a:xfrm>
            <a:off x="2679895" y="407963"/>
            <a:ext cx="2785403" cy="461665"/>
          </a:xfrm>
          <a:prstGeom prst="rect">
            <a:avLst/>
          </a:prstGeom>
          <a:noFill/>
        </p:spPr>
        <p:txBody>
          <a:bodyPr wrap="square" rtlCol="0">
            <a:spAutoFit/>
          </a:bodyPr>
          <a:lstStyle/>
          <a:p>
            <a:pPr algn="ctr"/>
            <a:r>
              <a:rPr lang="en-US" sz="2400" dirty="0"/>
              <a:t>OUTPUT</a:t>
            </a:r>
            <a:endParaRPr lang="en-IN" sz="2400" dirty="0"/>
          </a:p>
        </p:txBody>
      </p:sp>
      <p:pic>
        <p:nvPicPr>
          <p:cNvPr id="4" name="Picture 3" descr="A person holding a match">
            <a:extLst>
              <a:ext uri="{FF2B5EF4-FFF2-40B4-BE49-F238E27FC236}">
                <a16:creationId xmlns:a16="http://schemas.microsoft.com/office/drawing/2014/main" id="{C4CE2719-A24D-A8BB-CB7B-D7D01406A4D6}"/>
              </a:ext>
            </a:extLst>
          </p:cNvPr>
          <p:cNvPicPr>
            <a:picLocks noChangeAspect="1"/>
          </p:cNvPicPr>
          <p:nvPr/>
        </p:nvPicPr>
        <p:blipFill>
          <a:blip r:embed="rId2"/>
          <a:stretch>
            <a:fillRect/>
          </a:stretch>
        </p:blipFill>
        <p:spPr>
          <a:xfrm>
            <a:off x="719127" y="973394"/>
            <a:ext cx="3921535" cy="3461414"/>
          </a:xfrm>
          <a:prstGeom prst="rect">
            <a:avLst/>
          </a:prstGeom>
        </p:spPr>
      </p:pic>
      <p:pic>
        <p:nvPicPr>
          <p:cNvPr id="6" name="Picture 5" descr="A person holding a lit match&#10;&#10;Description automatically generated">
            <a:extLst>
              <a:ext uri="{FF2B5EF4-FFF2-40B4-BE49-F238E27FC236}">
                <a16:creationId xmlns:a16="http://schemas.microsoft.com/office/drawing/2014/main" id="{8B2F41FD-B3BD-6505-F0A5-90E264F64519}"/>
              </a:ext>
            </a:extLst>
          </p:cNvPr>
          <p:cNvPicPr>
            <a:picLocks noChangeAspect="1"/>
          </p:cNvPicPr>
          <p:nvPr/>
        </p:nvPicPr>
        <p:blipFill>
          <a:blip r:embed="rId3"/>
          <a:stretch>
            <a:fillRect/>
          </a:stretch>
        </p:blipFill>
        <p:spPr>
          <a:xfrm>
            <a:off x="4725849" y="973394"/>
            <a:ext cx="3699024" cy="3461414"/>
          </a:xfrm>
          <a:prstGeom prst="rect">
            <a:avLst/>
          </a:prstGeom>
        </p:spPr>
      </p:pic>
    </p:spTree>
    <p:extLst>
      <p:ext uri="{BB962C8B-B14F-4D97-AF65-F5344CB8AC3E}">
        <p14:creationId xmlns:p14="http://schemas.microsoft.com/office/powerpoint/2010/main" val="153341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5F3A0-BA4A-5A6F-8AD6-A0196DB9C234}"/>
              </a:ext>
            </a:extLst>
          </p:cNvPr>
          <p:cNvSpPr txBox="1"/>
          <p:nvPr/>
        </p:nvSpPr>
        <p:spPr>
          <a:xfrm>
            <a:off x="2391507" y="253219"/>
            <a:ext cx="3805311" cy="461665"/>
          </a:xfrm>
          <a:prstGeom prst="rect">
            <a:avLst/>
          </a:prstGeom>
          <a:noFill/>
        </p:spPr>
        <p:txBody>
          <a:bodyPr wrap="square" rtlCol="0">
            <a:spAutoFit/>
          </a:bodyPr>
          <a:lstStyle/>
          <a:p>
            <a:pPr algn="ctr"/>
            <a:r>
              <a:rPr lang="en-US" sz="2400" dirty="0"/>
              <a:t>FUTURE ENHANCEMENTS</a:t>
            </a:r>
            <a:endParaRPr lang="en-IN" sz="2400" dirty="0"/>
          </a:p>
        </p:txBody>
      </p:sp>
      <p:sp>
        <p:nvSpPr>
          <p:cNvPr id="3" name="TextBox 2">
            <a:extLst>
              <a:ext uri="{FF2B5EF4-FFF2-40B4-BE49-F238E27FC236}">
                <a16:creationId xmlns:a16="http://schemas.microsoft.com/office/drawing/2014/main" id="{8B196105-94F1-413F-DE3D-46CB8455DEB3}"/>
              </a:ext>
            </a:extLst>
          </p:cNvPr>
          <p:cNvSpPr txBox="1"/>
          <p:nvPr/>
        </p:nvSpPr>
        <p:spPr>
          <a:xfrm>
            <a:off x="1361049" y="1048042"/>
            <a:ext cx="6421901"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t>Integration with Building Management Systems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Advanced detection technology</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Remote monitoring and control</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Cloud-based fire alarm systems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Multicriteria Detection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Edge Computing</a:t>
            </a:r>
          </a:p>
          <a:p>
            <a:endParaRPr lang="en-IN" dirty="0"/>
          </a:p>
          <a:p>
            <a:endParaRPr lang="en-IN" dirty="0"/>
          </a:p>
          <a:p>
            <a:endParaRPr lang="en-IN" dirty="0"/>
          </a:p>
        </p:txBody>
      </p:sp>
    </p:spTree>
    <p:extLst>
      <p:ext uri="{BB962C8B-B14F-4D97-AF65-F5344CB8AC3E}">
        <p14:creationId xmlns:p14="http://schemas.microsoft.com/office/powerpoint/2010/main" val="5703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0400F-BAEA-48A7-477C-C000EEFEF1C4}"/>
              </a:ext>
            </a:extLst>
          </p:cNvPr>
          <p:cNvSpPr txBox="1"/>
          <p:nvPr/>
        </p:nvSpPr>
        <p:spPr>
          <a:xfrm>
            <a:off x="3974691" y="477109"/>
            <a:ext cx="3038168" cy="584775"/>
          </a:xfrm>
          <a:prstGeom prst="rect">
            <a:avLst/>
          </a:prstGeom>
          <a:noFill/>
        </p:spPr>
        <p:txBody>
          <a:bodyPr wrap="square" rtlCol="0">
            <a:spAutoFit/>
          </a:bodyPr>
          <a:lstStyle/>
          <a:p>
            <a:r>
              <a:rPr lang="en-US" sz="3200" dirty="0"/>
              <a:t>INDEX</a:t>
            </a:r>
            <a:endParaRPr lang="en-IN" sz="3200" dirty="0"/>
          </a:p>
        </p:txBody>
      </p:sp>
      <p:sp>
        <p:nvSpPr>
          <p:cNvPr id="3" name="TextBox 2">
            <a:extLst>
              <a:ext uri="{FF2B5EF4-FFF2-40B4-BE49-F238E27FC236}">
                <a16:creationId xmlns:a16="http://schemas.microsoft.com/office/drawing/2014/main" id="{FE91A946-4C41-75D4-2330-822F475023BD}"/>
              </a:ext>
            </a:extLst>
          </p:cNvPr>
          <p:cNvSpPr txBox="1"/>
          <p:nvPr/>
        </p:nvSpPr>
        <p:spPr>
          <a:xfrm>
            <a:off x="2020529" y="1555955"/>
            <a:ext cx="5132439" cy="3693319"/>
          </a:xfrm>
          <a:prstGeom prst="rect">
            <a:avLst/>
          </a:prstGeom>
          <a:noFill/>
        </p:spPr>
        <p:txBody>
          <a:bodyPr wrap="square" rtlCol="0">
            <a:spAutoFit/>
          </a:bodyPr>
          <a:lstStyle/>
          <a:p>
            <a:r>
              <a:rPr lang="en-US" dirty="0"/>
              <a:t>*ABSTRACT</a:t>
            </a:r>
          </a:p>
          <a:p>
            <a:r>
              <a:rPr lang="en-IN" dirty="0"/>
              <a:t>*INTRODUCTION</a:t>
            </a:r>
          </a:p>
          <a:p>
            <a:r>
              <a:rPr lang="en-IN" dirty="0"/>
              <a:t>*SCOPE</a:t>
            </a:r>
          </a:p>
          <a:p>
            <a:r>
              <a:rPr lang="en-IN" dirty="0"/>
              <a:t>*CHALLENGES</a:t>
            </a:r>
          </a:p>
          <a:p>
            <a:r>
              <a:rPr lang="en-IN" dirty="0"/>
              <a:t>*EXISTING SYSTEM</a:t>
            </a:r>
          </a:p>
          <a:p>
            <a:r>
              <a:rPr lang="en-IN" dirty="0"/>
              <a:t>*PROPOSED SYSTEM</a:t>
            </a:r>
          </a:p>
          <a:p>
            <a:r>
              <a:rPr lang="en-IN" dirty="0"/>
              <a:t>*SOFTWARE REQUIREMENTS</a:t>
            </a:r>
          </a:p>
          <a:p>
            <a:r>
              <a:rPr lang="en-IN" dirty="0"/>
              <a:t>*HARDWARE REQUIREMENTS</a:t>
            </a:r>
          </a:p>
          <a:p>
            <a:r>
              <a:rPr lang="en-IN" dirty="0"/>
              <a:t>*UML DIAGRAM</a:t>
            </a:r>
          </a:p>
          <a:p>
            <a:r>
              <a:rPr lang="en-IN" dirty="0"/>
              <a:t>*DESIGN &amp; ARCHITECTURE</a:t>
            </a:r>
          </a:p>
          <a:p>
            <a:endParaRPr lang="en-IN" dirty="0"/>
          </a:p>
          <a:p>
            <a:endParaRPr lang="en-IN" dirty="0"/>
          </a:p>
          <a:p>
            <a:endParaRPr lang="en-US" dirty="0"/>
          </a:p>
        </p:txBody>
      </p:sp>
    </p:spTree>
    <p:extLst>
      <p:ext uri="{BB962C8B-B14F-4D97-AF65-F5344CB8AC3E}">
        <p14:creationId xmlns:p14="http://schemas.microsoft.com/office/powerpoint/2010/main" val="418945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7C9A-F500-71CE-E780-0B774CDB9086}"/>
              </a:ext>
            </a:extLst>
          </p:cNvPr>
          <p:cNvSpPr txBox="1"/>
          <p:nvPr/>
        </p:nvSpPr>
        <p:spPr>
          <a:xfrm>
            <a:off x="3510115" y="449826"/>
            <a:ext cx="2573594" cy="461665"/>
          </a:xfrm>
          <a:prstGeom prst="rect">
            <a:avLst/>
          </a:prstGeom>
          <a:noFill/>
        </p:spPr>
        <p:txBody>
          <a:bodyPr wrap="square" rtlCol="0">
            <a:spAutoFit/>
          </a:bodyPr>
          <a:lstStyle/>
          <a:p>
            <a:r>
              <a:rPr lang="en-US" sz="2400" b="1" dirty="0"/>
              <a:t>ABSTRACT</a:t>
            </a:r>
            <a:endParaRPr lang="en-IN" b="1" dirty="0"/>
          </a:p>
        </p:txBody>
      </p:sp>
      <p:sp>
        <p:nvSpPr>
          <p:cNvPr id="3" name="TextBox 2">
            <a:extLst>
              <a:ext uri="{FF2B5EF4-FFF2-40B4-BE49-F238E27FC236}">
                <a16:creationId xmlns:a16="http://schemas.microsoft.com/office/drawing/2014/main" id="{A1045939-FBB4-387F-EBA5-206611B95C6D}"/>
              </a:ext>
            </a:extLst>
          </p:cNvPr>
          <p:cNvSpPr txBox="1"/>
          <p:nvPr/>
        </p:nvSpPr>
        <p:spPr>
          <a:xfrm>
            <a:off x="626806" y="1218585"/>
            <a:ext cx="7477432" cy="1200329"/>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Our project aimed to detect fire by using the image processing technology that will alert people by early detection of fire. As there are many automatic fire alarm systems already existed like the sensor method, that has some limitations and designed to sense fire with the smoke, limited areas.</a:t>
            </a:r>
            <a:endParaRPr lang="en-IN" sz="16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48B9147-D808-FE7F-04F5-9DFBB45AA752}"/>
              </a:ext>
            </a:extLst>
          </p:cNvPr>
          <p:cNvSpPr txBox="1"/>
          <p:nvPr/>
        </p:nvSpPr>
        <p:spPr>
          <a:xfrm>
            <a:off x="634180" y="2658749"/>
            <a:ext cx="7875639" cy="1477328"/>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rPr>
              <a:t>Fire detection is a critical aspect of ensuring safety in various environments, including homes, industrial facilities, and public spaces. This abstract introduces a fire detection system implemented using OpenCV, a popular computer vision library. The system's primary goal is to detect the presence of flames and smoke in real-time video streams or images.</a:t>
            </a:r>
            <a:endParaRPr lang="en-IN" dirty="0"/>
          </a:p>
        </p:txBody>
      </p:sp>
    </p:spTree>
    <p:extLst>
      <p:ext uri="{BB962C8B-B14F-4D97-AF65-F5344CB8AC3E}">
        <p14:creationId xmlns:p14="http://schemas.microsoft.com/office/powerpoint/2010/main" val="92520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www.programmersought.com/images/18/ccf9bc6d5e6995eea68e9eb6e2cff6aa.png"/>
          <p:cNvPicPr>
            <a:picLocks noChangeAspect="1"/>
          </p:cNvPicPr>
          <p:nvPr/>
        </p:nvPicPr>
        <p:blipFill>
          <a:blip r:embed="rId3"/>
          <a:stretch>
            <a:fillRect/>
          </a:stretch>
        </p:blipFill>
        <p:spPr>
          <a:xfrm>
            <a:off x="4572000" y="1051560"/>
            <a:ext cx="3957413" cy="3077988"/>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a:solidFill>
                  <a:srgbClr val="000000"/>
                </a:solidFill>
                <a:latin typeface="Tw Cen MT" panose="020B0602020104020603" pitchFamily="34" charset="0"/>
                <a:ea typeface="Times New Roman" pitchFamily="34" charset="-122"/>
                <a:cs typeface="Times New Roman" pitchFamily="34" charset="-120"/>
              </a:rPr>
              <a:t>    Introduction </a:t>
            </a:r>
            <a:r>
              <a:rPr lang="en-US" sz="2400" dirty="0">
                <a:solidFill>
                  <a:srgbClr val="000000"/>
                </a:solidFill>
                <a:latin typeface="Tw Cen MT" panose="020B0602020104020603" pitchFamily="34" charset="0"/>
                <a:ea typeface="Times New Roman" pitchFamily="34" charset="-122"/>
                <a:cs typeface="Times New Roman" pitchFamily="34" charset="-120"/>
              </a:rPr>
              <a:t>to Fire Detection using OpenCV</a:t>
            </a:r>
            <a:endParaRPr lang="en-US" sz="2400" dirty="0">
              <a:latin typeface="Tw Cen MT" panose="020B0602020104020603" pitchFamily="34" charset="0"/>
            </a:endParaRPr>
          </a:p>
        </p:txBody>
      </p:sp>
      <p:sp>
        <p:nvSpPr>
          <p:cNvPr id="5" name="Text 1"/>
          <p:cNvSpPr/>
          <p:nvPr/>
        </p:nvSpPr>
        <p:spPr>
          <a:xfrm>
            <a:off x="457200" y="1143000"/>
            <a:ext cx="4114800" cy="3200400"/>
          </a:xfrm>
          <a:prstGeom prst="rect">
            <a:avLst/>
          </a:prstGeom>
          <a:noFill/>
          <a:ln/>
        </p:spPr>
        <p:txBody>
          <a:bodyPr wrap="square" rtlCol="0" anchor="t"/>
          <a:lstStyle/>
          <a:p>
            <a:endParaRPr lang="en-US" sz="1600" dirty="0"/>
          </a:p>
        </p:txBody>
      </p:sp>
      <p:sp>
        <p:nvSpPr>
          <p:cNvPr id="6" name="TextBox 5">
            <a:extLst>
              <a:ext uri="{FF2B5EF4-FFF2-40B4-BE49-F238E27FC236}">
                <a16:creationId xmlns:a16="http://schemas.microsoft.com/office/drawing/2014/main" id="{ACCD6473-76DE-109A-E16D-5C2B01A41565}"/>
              </a:ext>
            </a:extLst>
          </p:cNvPr>
          <p:cNvSpPr txBox="1"/>
          <p:nvPr/>
        </p:nvSpPr>
        <p:spPr>
          <a:xfrm>
            <a:off x="265469" y="1445341"/>
            <a:ext cx="3996814" cy="1477328"/>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 aim of </a:t>
            </a:r>
            <a:r>
              <a:rPr lang="en-US" dirty="0">
                <a:solidFill>
                  <a:schemeClr val="bg1"/>
                </a:solidFill>
                <a:latin typeface="Times New Roman" panose="02020603050405020304" pitchFamily="18" charset="0"/>
                <a:ea typeface="Times New Roman" panose="02020603050405020304" pitchFamily="18" charset="0"/>
              </a:rPr>
              <a:t>F</a:t>
            </a:r>
            <a:r>
              <a:rPr lang="en-US" sz="1800" dirty="0">
                <a:solidFill>
                  <a:schemeClr val="bg1"/>
                </a:solidFill>
                <a:effectLst/>
                <a:latin typeface="Times New Roman" panose="02020603050405020304" pitchFamily="18" charset="0"/>
                <a:ea typeface="Times New Roman" panose="02020603050405020304" pitchFamily="18" charset="0"/>
              </a:rPr>
              <a:t>ire detection using OpenCV is </a:t>
            </a:r>
            <a:r>
              <a:rPr lang="en-US" sz="1800" b="1" dirty="0">
                <a:solidFill>
                  <a:schemeClr val="bg1"/>
                </a:solidFill>
                <a:effectLst/>
                <a:latin typeface="Times New Roman" panose="02020603050405020304" pitchFamily="18" charset="0"/>
                <a:ea typeface="Times New Roman" panose="02020603050405020304" pitchFamily="18" charset="0"/>
              </a:rPr>
              <a:t>to alert people to fires as early as possible</a:t>
            </a:r>
            <a:r>
              <a:rPr lang="en-US" sz="1800" dirty="0">
                <a:solidFill>
                  <a:schemeClr val="bg1"/>
                </a:solidFill>
                <a:effectLst/>
                <a:latin typeface="Times New Roman" panose="02020603050405020304" pitchFamily="18" charset="0"/>
                <a:ea typeface="Times New Roman" panose="02020603050405020304" pitchFamily="18" charset="0"/>
              </a:rPr>
              <a:t>. The system uses image processing technology to detect fires and turn on an alarm.</a:t>
            </a:r>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dirty="0">
                <a:solidFill>
                  <a:schemeClr val="bg1"/>
                </a:solidFill>
              </a:rPr>
              <a:t>      SCOPE OF THE PROJECT</a:t>
            </a:r>
          </a:p>
        </p:txBody>
      </p:sp>
      <p:sp>
        <p:nvSpPr>
          <p:cNvPr id="5" name="Text 1"/>
          <p:cNvSpPr/>
          <p:nvPr/>
        </p:nvSpPr>
        <p:spPr>
          <a:xfrm>
            <a:off x="615484" y="1092884"/>
            <a:ext cx="4225413" cy="3200400"/>
          </a:xfrm>
          <a:prstGeom prst="rect">
            <a:avLst/>
          </a:prstGeom>
          <a:noFill/>
          <a:ln/>
        </p:spPr>
        <p:txBody>
          <a:bodyPr wrap="square" rtlCol="0" anchor="t"/>
          <a:lstStyle/>
          <a:p>
            <a:r>
              <a:rPr lang="en-IN" sz="1800" b="1" dirty="0">
                <a:solidFill>
                  <a:schemeClr val="bg1"/>
                </a:solidFill>
                <a:effectLst/>
                <a:latin typeface="Times New Roman" panose="02020603050405020304" pitchFamily="18" charset="0"/>
                <a:ea typeface="Times New Roman" panose="02020603050405020304" pitchFamily="18" charset="0"/>
              </a:rPr>
              <a:t>  *Real-Time Detection</a:t>
            </a:r>
          </a:p>
          <a:p>
            <a:endParaRPr lang="en-IN" sz="1800" b="1" dirty="0">
              <a:solidFill>
                <a:schemeClr val="bg1"/>
              </a:solidFill>
              <a:effectLst/>
              <a:latin typeface="Times New Roman" panose="02020603050405020304" pitchFamily="18" charset="0"/>
              <a:ea typeface="Times New Roman" panose="02020603050405020304" pitchFamily="18" charset="0"/>
            </a:endParaRPr>
          </a:p>
          <a:p>
            <a:r>
              <a:rPr lang="en-IN" sz="1800" b="1" dirty="0">
                <a:solidFill>
                  <a:schemeClr val="bg1"/>
                </a:solidFill>
                <a:effectLst/>
                <a:latin typeface="Times New Roman" panose="02020603050405020304" pitchFamily="18" charset="0"/>
                <a:ea typeface="Times New Roman" panose="02020603050405020304" pitchFamily="18" charset="0"/>
              </a:rPr>
              <a:t>  *Accuracy and Minimization of</a:t>
            </a:r>
          </a:p>
          <a:p>
            <a:r>
              <a:rPr lang="en-IN" b="1" dirty="0">
                <a:solidFill>
                  <a:schemeClr val="bg1"/>
                </a:solidFill>
                <a:latin typeface="Times New Roman" panose="02020603050405020304" pitchFamily="18" charset="0"/>
              </a:rPr>
              <a:t>     False Alarm</a:t>
            </a:r>
          </a:p>
          <a:p>
            <a:endParaRPr lang="en-IN" b="1" dirty="0">
              <a:solidFill>
                <a:schemeClr val="bg1"/>
              </a:solidFill>
              <a:latin typeface="Times New Roman" panose="02020603050405020304" pitchFamily="18" charset="0"/>
            </a:endParaRPr>
          </a:p>
          <a:p>
            <a:r>
              <a:rPr lang="en-IN" sz="1600" b="1" dirty="0">
                <a:solidFill>
                  <a:schemeClr val="bg1"/>
                </a:solidFill>
                <a:latin typeface="Times New Roman" panose="02020603050405020304" pitchFamily="18" charset="0"/>
              </a:rPr>
              <a:t>  * Timely Notification</a:t>
            </a:r>
          </a:p>
          <a:p>
            <a:endParaRPr lang="en-IN" sz="1600" b="1" dirty="0">
              <a:solidFill>
                <a:schemeClr val="bg1"/>
              </a:solidFill>
              <a:latin typeface="Times New Roman" panose="02020603050405020304" pitchFamily="18" charset="0"/>
            </a:endParaRPr>
          </a:p>
          <a:p>
            <a:r>
              <a:rPr lang="en-IN" sz="1600" b="1" dirty="0">
                <a:solidFill>
                  <a:schemeClr val="bg1"/>
                </a:solidFill>
                <a:latin typeface="Times New Roman" panose="02020603050405020304" pitchFamily="18" charset="0"/>
              </a:rPr>
              <a:t>  * Scalability</a:t>
            </a:r>
          </a:p>
          <a:p>
            <a:endParaRPr lang="en-IN" sz="1600" b="1" dirty="0">
              <a:solidFill>
                <a:schemeClr val="bg1"/>
              </a:solidFill>
              <a:latin typeface="Times New Roman" panose="02020603050405020304" pitchFamily="18" charset="0"/>
            </a:endParaRPr>
          </a:p>
          <a:p>
            <a:r>
              <a:rPr lang="en-IN" sz="1600" b="1" dirty="0">
                <a:solidFill>
                  <a:schemeClr val="bg1"/>
                </a:solidFill>
                <a:latin typeface="Times New Roman" panose="02020603050405020304" pitchFamily="18" charset="0"/>
              </a:rPr>
              <a:t>  * Adaptability</a:t>
            </a:r>
            <a:endParaRPr lang="en-US" sz="1600" dirty="0">
              <a:solidFill>
                <a:schemeClr val="bg1"/>
              </a:solidFill>
            </a:endParaRPr>
          </a:p>
        </p:txBody>
      </p:sp>
      <p:pic>
        <p:nvPicPr>
          <p:cNvPr id="6" name="Picture 5">
            <a:extLst>
              <a:ext uri="{FF2B5EF4-FFF2-40B4-BE49-F238E27FC236}">
                <a16:creationId xmlns:a16="http://schemas.microsoft.com/office/drawing/2014/main" id="{E34E581B-20F1-C04D-106E-3DC99276E759}"/>
              </a:ext>
            </a:extLst>
          </p:cNvPr>
          <p:cNvPicPr>
            <a:picLocks noChangeAspect="1"/>
          </p:cNvPicPr>
          <p:nvPr/>
        </p:nvPicPr>
        <p:blipFill>
          <a:blip r:embed="rId3"/>
          <a:stretch>
            <a:fillRect/>
          </a:stretch>
        </p:blipFill>
        <p:spPr>
          <a:xfrm>
            <a:off x="4840897" y="1092884"/>
            <a:ext cx="3430905" cy="29577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raw.githubusercontent.com/NeelBhowmik/efficient-compact-fire-detection-cnn/master/images/icmla_fire2020_ex.pn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dirty="0">
                <a:solidFill>
                  <a:srgbClr val="000000"/>
                </a:solidFill>
                <a:latin typeface="Times New Roman" pitchFamily="34" charset="0"/>
                <a:ea typeface="Times New Roman" pitchFamily="34" charset="-122"/>
                <a:cs typeface="Times New Roman" pitchFamily="34" charset="-120"/>
              </a:rPr>
              <a:t>   </a:t>
            </a:r>
            <a:r>
              <a:rPr lang="en-US" sz="2400" dirty="0">
                <a:solidFill>
                  <a:srgbClr val="000000"/>
                </a:solidFill>
                <a:latin typeface="+mj-lt"/>
                <a:ea typeface="Times New Roman" pitchFamily="34" charset="-122"/>
                <a:cs typeface="Times New Roman" pitchFamily="34" charset="-120"/>
              </a:rPr>
              <a:t>Challenges and Future Developments</a:t>
            </a:r>
            <a:endParaRPr lang="en-US" sz="2400" dirty="0">
              <a:latin typeface="+mj-lt"/>
            </a:endParaRPr>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Times New Roman" pitchFamily="34" charset="0"/>
                <a:ea typeface="Times New Roman" pitchFamily="34" charset="-122"/>
                <a:cs typeface="Times New Roman" pitchFamily="34" charset="-120"/>
              </a:rPr>
              <a:t>Fire detection using OpenCV still faces challenges like varying lighting conditions and complex backgrounds.</a:t>
            </a:r>
            <a:endParaRPr lang="en-US" sz="1600" dirty="0"/>
          </a:p>
          <a:p>
            <a:endParaRPr lang="en-US" sz="1600" dirty="0"/>
          </a:p>
          <a:p>
            <a:r>
              <a:rPr lang="en-US" sz="1600" dirty="0">
                <a:solidFill>
                  <a:srgbClr val="000000"/>
                </a:solidFill>
                <a:latin typeface="Times New Roman" pitchFamily="34" charset="0"/>
                <a:ea typeface="Times New Roman" pitchFamily="34" charset="-122"/>
                <a:cs typeface="Times New Roman" pitchFamily="34" charset="-120"/>
              </a:rPr>
              <a:t>Ongoing research focuses on improving robustness and reliability of fire detection algorithms.</a:t>
            </a:r>
            <a:endParaRPr lang="en-US" sz="1600" dirty="0"/>
          </a:p>
          <a:p>
            <a:endParaRPr lang="en-US" sz="1600" dirty="0"/>
          </a:p>
          <a:p>
            <a:r>
              <a:rPr lang="en-US" sz="1600" dirty="0">
                <a:solidFill>
                  <a:srgbClr val="000000"/>
                </a:solidFill>
                <a:latin typeface="Times New Roman" pitchFamily="34" charset="0"/>
                <a:ea typeface="Times New Roman" pitchFamily="34" charset="-122"/>
                <a:cs typeface="Times New Roman" pitchFamily="34" charset="-120"/>
              </a:rPr>
              <a:t>Integration with other technologies like thermal imaging and IoT can further enhance fire detection capabilities.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1017638" y="102169"/>
            <a:ext cx="5228304" cy="822960"/>
          </a:xfrm>
          <a:prstGeom prst="rect">
            <a:avLst/>
          </a:prstGeom>
          <a:noFill/>
          <a:ln/>
        </p:spPr>
        <p:txBody>
          <a:bodyPr wrap="square" rtlCol="0" anchor="ctr"/>
          <a:lstStyle/>
          <a:p>
            <a:r>
              <a:rPr lang="en-US" sz="2400" dirty="0">
                <a:solidFill>
                  <a:schemeClr val="bg1"/>
                </a:solidFill>
              </a:rPr>
              <a:t>  EXISISTING SYSTEM</a:t>
            </a:r>
          </a:p>
        </p:txBody>
      </p:sp>
      <p:sp>
        <p:nvSpPr>
          <p:cNvPr id="5" name="Text 1"/>
          <p:cNvSpPr/>
          <p:nvPr/>
        </p:nvSpPr>
        <p:spPr>
          <a:xfrm>
            <a:off x="733302" y="1647791"/>
            <a:ext cx="4114800" cy="3200400"/>
          </a:xfrm>
          <a:prstGeom prst="rect">
            <a:avLst/>
          </a:prstGeom>
          <a:noFill/>
          <a:ln/>
        </p:spPr>
        <p:txBody>
          <a:bodyPr wrap="square" rtlCol="0" anchor="t"/>
          <a:lstStyle/>
          <a:p>
            <a:endParaRPr lang="en-US" sz="1600" dirty="0">
              <a:solidFill>
                <a:schemeClr val="bg1"/>
              </a:solidFill>
              <a:latin typeface="Times New Roman" pitchFamily="34" charset="0"/>
              <a:ea typeface="Times New Roman" pitchFamily="34" charset="-122"/>
              <a:cs typeface="Times New Roman" pitchFamily="34" charset="-120"/>
            </a:endParaRPr>
          </a:p>
        </p:txBody>
      </p:sp>
      <p:pic>
        <p:nvPicPr>
          <p:cNvPr id="6" name="Picture 5">
            <a:extLst>
              <a:ext uri="{FF2B5EF4-FFF2-40B4-BE49-F238E27FC236}">
                <a16:creationId xmlns:a16="http://schemas.microsoft.com/office/drawing/2014/main" id="{3677C383-09B6-334E-3EEB-CD2887CA1B3D}"/>
              </a:ext>
            </a:extLst>
          </p:cNvPr>
          <p:cNvPicPr>
            <a:picLocks noChangeAspect="1"/>
          </p:cNvPicPr>
          <p:nvPr/>
        </p:nvPicPr>
        <p:blipFill>
          <a:blip r:embed="rId3"/>
          <a:stretch>
            <a:fillRect/>
          </a:stretch>
        </p:blipFill>
        <p:spPr>
          <a:xfrm>
            <a:off x="5351435" y="1065483"/>
            <a:ext cx="3175568" cy="2960827"/>
          </a:xfrm>
          <a:prstGeom prst="rect">
            <a:avLst/>
          </a:prstGeom>
        </p:spPr>
      </p:pic>
      <p:pic>
        <p:nvPicPr>
          <p:cNvPr id="7" name="Picture 6">
            <a:extLst>
              <a:ext uri="{FF2B5EF4-FFF2-40B4-BE49-F238E27FC236}">
                <a16:creationId xmlns:a16="http://schemas.microsoft.com/office/drawing/2014/main" id="{4A5D98FA-4ECA-A453-5FD9-125E005674A2}"/>
              </a:ext>
            </a:extLst>
          </p:cNvPr>
          <p:cNvPicPr>
            <a:picLocks noChangeAspect="1"/>
          </p:cNvPicPr>
          <p:nvPr/>
        </p:nvPicPr>
        <p:blipFill>
          <a:blip r:embed="rId4"/>
          <a:stretch>
            <a:fillRect/>
          </a:stretch>
        </p:blipFill>
        <p:spPr>
          <a:xfrm>
            <a:off x="733302" y="2104212"/>
            <a:ext cx="6170676" cy="205740"/>
          </a:xfrm>
          <a:prstGeom prst="rect">
            <a:avLst/>
          </a:prstGeom>
        </p:spPr>
      </p:pic>
      <p:pic>
        <p:nvPicPr>
          <p:cNvPr id="11" name="Picture 10">
            <a:extLst>
              <a:ext uri="{FF2B5EF4-FFF2-40B4-BE49-F238E27FC236}">
                <a16:creationId xmlns:a16="http://schemas.microsoft.com/office/drawing/2014/main" id="{F9A235C2-4EF8-AAC2-E4BD-5B92BA0E3743}"/>
              </a:ext>
            </a:extLst>
          </p:cNvPr>
          <p:cNvPicPr>
            <a:picLocks noChangeAspect="1"/>
          </p:cNvPicPr>
          <p:nvPr/>
        </p:nvPicPr>
        <p:blipFill>
          <a:blip r:embed="rId5"/>
          <a:stretch>
            <a:fillRect/>
          </a:stretch>
        </p:blipFill>
        <p:spPr>
          <a:xfrm>
            <a:off x="733302" y="2338437"/>
            <a:ext cx="6170676" cy="205740"/>
          </a:xfrm>
          <a:prstGeom prst="rect">
            <a:avLst/>
          </a:prstGeom>
        </p:spPr>
      </p:pic>
      <p:pic>
        <p:nvPicPr>
          <p:cNvPr id="13" name="Picture 12">
            <a:extLst>
              <a:ext uri="{FF2B5EF4-FFF2-40B4-BE49-F238E27FC236}">
                <a16:creationId xmlns:a16="http://schemas.microsoft.com/office/drawing/2014/main" id="{F80BB71D-561C-2D2E-6E4E-FBFD0A5237FA}"/>
              </a:ext>
            </a:extLst>
          </p:cNvPr>
          <p:cNvPicPr>
            <a:picLocks noChangeAspect="1"/>
          </p:cNvPicPr>
          <p:nvPr/>
        </p:nvPicPr>
        <p:blipFill>
          <a:blip r:embed="rId6"/>
          <a:stretch>
            <a:fillRect/>
          </a:stretch>
        </p:blipFill>
        <p:spPr>
          <a:xfrm>
            <a:off x="733302" y="2544177"/>
            <a:ext cx="6170676" cy="205740"/>
          </a:xfrm>
          <a:prstGeom prst="rect">
            <a:avLst/>
          </a:prstGeom>
        </p:spPr>
      </p:pic>
      <p:pic>
        <p:nvPicPr>
          <p:cNvPr id="15" name="Picture 14">
            <a:extLst>
              <a:ext uri="{FF2B5EF4-FFF2-40B4-BE49-F238E27FC236}">
                <a16:creationId xmlns:a16="http://schemas.microsoft.com/office/drawing/2014/main" id="{9592E3FA-7476-6876-104B-A9AD47786DB8}"/>
              </a:ext>
            </a:extLst>
          </p:cNvPr>
          <p:cNvPicPr>
            <a:picLocks noChangeAspect="1"/>
          </p:cNvPicPr>
          <p:nvPr/>
        </p:nvPicPr>
        <p:blipFill>
          <a:blip r:embed="rId7"/>
          <a:stretch>
            <a:fillRect/>
          </a:stretch>
        </p:blipFill>
        <p:spPr>
          <a:xfrm>
            <a:off x="733302" y="2791653"/>
            <a:ext cx="6170676" cy="205740"/>
          </a:xfrm>
          <a:prstGeom prst="rect">
            <a:avLst/>
          </a:prstGeom>
        </p:spPr>
      </p:pic>
      <p:sp>
        <p:nvSpPr>
          <p:cNvPr id="19" name="TextBox 18">
            <a:extLst>
              <a:ext uri="{FF2B5EF4-FFF2-40B4-BE49-F238E27FC236}">
                <a16:creationId xmlns:a16="http://schemas.microsoft.com/office/drawing/2014/main" id="{B29EF0A1-0316-6A9F-207A-EEBB2470543B}"/>
              </a:ext>
            </a:extLst>
          </p:cNvPr>
          <p:cNvSpPr txBox="1"/>
          <p:nvPr/>
        </p:nvSpPr>
        <p:spPr>
          <a:xfrm>
            <a:off x="733302" y="1001864"/>
            <a:ext cx="4575686" cy="1077218"/>
          </a:xfrm>
          <a:prstGeom prst="rect">
            <a:avLst/>
          </a:prstGeom>
          <a:noFill/>
        </p:spPr>
        <p:txBody>
          <a:bodyPr wrap="square">
            <a:spAutoFit/>
          </a:bodyPr>
          <a:lstStyle/>
          <a:p>
            <a:r>
              <a:rPr lang="en-US" sz="1600" dirty="0">
                <a:solidFill>
                  <a:schemeClr val="bg1"/>
                </a:solidFill>
                <a:effectLst/>
                <a:latin typeface="Times New Roman" panose="02020603050405020304" pitchFamily="18" charset="0"/>
                <a:ea typeface="Times New Roman" panose="02020603050405020304" pitchFamily="18" charset="0"/>
              </a:rPr>
              <a:t>Various fire detection systems using OpenCV were under development or deployment, with some examples being explored in research and commercial applications.</a:t>
            </a:r>
            <a:endParaRPr lang="en-IN" sz="1600" dirty="0">
              <a:solidFill>
                <a:schemeClr val="bg1"/>
              </a:solidFill>
            </a:endParaRPr>
          </a:p>
        </p:txBody>
      </p:sp>
      <p:sp>
        <p:nvSpPr>
          <p:cNvPr id="2" name="TextBox 1">
            <a:extLst>
              <a:ext uri="{FF2B5EF4-FFF2-40B4-BE49-F238E27FC236}">
                <a16:creationId xmlns:a16="http://schemas.microsoft.com/office/drawing/2014/main" id="{8BA6306C-377C-5A28-9E1B-E7EF7E6719E9}"/>
              </a:ext>
            </a:extLst>
          </p:cNvPr>
          <p:cNvSpPr txBox="1"/>
          <p:nvPr/>
        </p:nvSpPr>
        <p:spPr>
          <a:xfrm>
            <a:off x="733302" y="3261360"/>
            <a:ext cx="3628103" cy="1631216"/>
          </a:xfrm>
          <a:prstGeom prst="rect">
            <a:avLst/>
          </a:prstGeom>
          <a:noFill/>
        </p:spPr>
        <p:txBody>
          <a:bodyPr wrap="square" rtlCol="0">
            <a:spAutoFit/>
          </a:bodyPr>
          <a:lstStyle/>
          <a:p>
            <a:r>
              <a:rPr lang="en-US" dirty="0">
                <a:solidFill>
                  <a:schemeClr val="bg1"/>
                </a:solidFill>
                <a:latin typeface="Arial Black" panose="020B0A04020102020204" pitchFamily="34" charset="0"/>
              </a:rPr>
              <a:t>DISADVANTAGES</a:t>
            </a:r>
          </a:p>
          <a:p>
            <a:r>
              <a:rPr lang="en-US" sz="1600" dirty="0">
                <a:solidFill>
                  <a:schemeClr val="bg1"/>
                </a:solidFill>
              </a:rPr>
              <a:t>cost involved</a:t>
            </a:r>
          </a:p>
          <a:p>
            <a:r>
              <a:rPr lang="en-US" sz="1600" dirty="0">
                <a:solidFill>
                  <a:schemeClr val="bg1"/>
                </a:solidFill>
              </a:rPr>
              <a:t>Reliance on visual</a:t>
            </a:r>
          </a:p>
          <a:p>
            <a:r>
              <a:rPr lang="en-US" sz="1600" dirty="0">
                <a:solidFill>
                  <a:schemeClr val="bg1"/>
                </a:solidFill>
              </a:rPr>
              <a:t>Darker background</a:t>
            </a:r>
          </a:p>
          <a:p>
            <a:r>
              <a:rPr lang="en-US" sz="1600" dirty="0">
                <a:solidFill>
                  <a:schemeClr val="bg1"/>
                </a:solidFill>
              </a:rPr>
              <a:t>Slower respond</a:t>
            </a:r>
          </a:p>
          <a:p>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dirty="0">
                <a:solidFill>
                  <a:schemeClr val="bg1"/>
                </a:solidFill>
              </a:rPr>
              <a:t>      PROPOSED SYSTEM</a:t>
            </a:r>
          </a:p>
        </p:txBody>
      </p:sp>
      <p:sp>
        <p:nvSpPr>
          <p:cNvPr id="5" name="Text 1"/>
          <p:cNvSpPr/>
          <p:nvPr/>
        </p:nvSpPr>
        <p:spPr>
          <a:xfrm>
            <a:off x="530942" y="1185090"/>
            <a:ext cx="4114800" cy="3200400"/>
          </a:xfrm>
          <a:prstGeom prst="rect">
            <a:avLst/>
          </a:prstGeom>
          <a:noFill/>
          <a:ln/>
        </p:spPr>
        <p:txBody>
          <a:bodyPr wrap="square" rtlCol="0" anchor="t"/>
          <a:lstStyle/>
          <a:p>
            <a:r>
              <a:rPr lang="en-US" sz="1800" spc="-10" dirty="0">
                <a:solidFill>
                  <a:schemeClr val="bg1"/>
                </a:solidFill>
                <a:effectLst/>
                <a:latin typeface="Times New Roman" panose="02020603050405020304" pitchFamily="18" charset="0"/>
                <a:ea typeface="Times New Roman" panose="02020603050405020304" pitchFamily="18" charset="0"/>
              </a:rPr>
              <a:t>Proposing a fire detection system using OpenCV involves outlining the design and features of a system that utilizes OpenCV for the early detection of fires and smoke.</a:t>
            </a:r>
          </a:p>
          <a:p>
            <a:endParaRPr lang="en-US" spc="-10" dirty="0">
              <a:solidFill>
                <a:schemeClr val="bg1"/>
              </a:solidFill>
              <a:latin typeface="Times New Roman" panose="02020603050405020304" pitchFamily="18" charset="0"/>
              <a:ea typeface="Times New Roman" panose="02020603050405020304" pitchFamily="18" charset="0"/>
            </a:endParaRPr>
          </a:p>
          <a:p>
            <a:r>
              <a:rPr lang="en-US" sz="1800" b="1" u="sng" spc="-10" dirty="0">
                <a:solidFill>
                  <a:schemeClr val="bg1"/>
                </a:solidFill>
                <a:effectLst/>
                <a:latin typeface="Times New Roman" panose="02020603050405020304" pitchFamily="18" charset="0"/>
                <a:ea typeface="Times New Roman" panose="02020603050405020304" pitchFamily="18" charset="0"/>
              </a:rPr>
              <a:t>ADVANTAGES</a:t>
            </a:r>
          </a:p>
          <a:p>
            <a:r>
              <a:rPr lang="en-US" sz="1600" spc="-10" dirty="0">
                <a:solidFill>
                  <a:schemeClr val="bg1"/>
                </a:solidFill>
                <a:latin typeface="Times New Roman" panose="02020603050405020304" pitchFamily="18" charset="0"/>
                <a:ea typeface="Times New Roman" panose="02020603050405020304" pitchFamily="18" charset="0"/>
              </a:rPr>
              <a:t>Response faster</a:t>
            </a:r>
          </a:p>
          <a:p>
            <a:r>
              <a:rPr lang="en-US" sz="1600" spc="-10" dirty="0">
                <a:solidFill>
                  <a:schemeClr val="bg1"/>
                </a:solidFill>
                <a:effectLst/>
                <a:latin typeface="Times New Roman" panose="02020603050405020304" pitchFamily="18" charset="0"/>
                <a:ea typeface="Times New Roman" panose="02020603050405020304" pitchFamily="18" charset="0"/>
              </a:rPr>
              <a:t>Less expensive </a:t>
            </a:r>
          </a:p>
          <a:p>
            <a:r>
              <a:rPr lang="en-US" sz="1600" spc="-10" dirty="0">
                <a:solidFill>
                  <a:schemeClr val="bg1"/>
                </a:solidFill>
                <a:latin typeface="Times New Roman" panose="02020603050405020304" pitchFamily="18" charset="0"/>
                <a:ea typeface="Times New Roman" panose="02020603050405020304" pitchFamily="18" charset="0"/>
              </a:rPr>
              <a:t>Minimal maintenance</a:t>
            </a:r>
          </a:p>
          <a:p>
            <a:r>
              <a:rPr lang="en-US" sz="1600" spc="-10" dirty="0">
                <a:solidFill>
                  <a:schemeClr val="bg1"/>
                </a:solidFill>
                <a:effectLst/>
                <a:latin typeface="Times New Roman" panose="02020603050405020304" pitchFamily="18" charset="0"/>
                <a:ea typeface="Times New Roman" panose="02020603050405020304" pitchFamily="18" charset="0"/>
              </a:rPr>
              <a:t>More reliable</a:t>
            </a:r>
          </a:p>
          <a:p>
            <a:endParaRPr lang="en-US" sz="1800" spc="-10" dirty="0">
              <a:solidFill>
                <a:schemeClr val="bg1"/>
              </a:solidFill>
              <a:effectLst/>
              <a:latin typeface="Times New Roman" panose="02020603050405020304" pitchFamily="18" charset="0"/>
              <a:ea typeface="Times New Roman" panose="02020603050405020304" pitchFamily="18" charset="0"/>
            </a:endParaRPr>
          </a:p>
          <a:p>
            <a:endParaRPr lang="en-US" sz="1600" dirty="0">
              <a:solidFill>
                <a:schemeClr val="bg1"/>
              </a:solidFill>
            </a:endParaRPr>
          </a:p>
        </p:txBody>
      </p:sp>
      <p:pic>
        <p:nvPicPr>
          <p:cNvPr id="6" name="Picture 5">
            <a:extLst>
              <a:ext uri="{FF2B5EF4-FFF2-40B4-BE49-F238E27FC236}">
                <a16:creationId xmlns:a16="http://schemas.microsoft.com/office/drawing/2014/main" id="{82B7DEB3-0DCB-E1EC-E21A-57516C9AB9C0}"/>
              </a:ext>
            </a:extLst>
          </p:cNvPr>
          <p:cNvPicPr>
            <a:picLocks noChangeAspect="1"/>
          </p:cNvPicPr>
          <p:nvPr/>
        </p:nvPicPr>
        <p:blipFill>
          <a:blip r:embed="rId3"/>
          <a:stretch>
            <a:fillRect/>
          </a:stretch>
        </p:blipFill>
        <p:spPr>
          <a:xfrm>
            <a:off x="5040125" y="1106129"/>
            <a:ext cx="3572933" cy="26737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ai2-s2-public.s3.amazonaws.com/figures/2017-08-08/7693c5b9e2692f92e61e4433c58ebac5263b8714/2-Figure2-1.pn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dirty="0">
                <a:solidFill>
                  <a:schemeClr val="bg1"/>
                </a:solidFill>
              </a:rPr>
              <a:t>      SOFTWARE REQUIREMENTS</a:t>
            </a:r>
          </a:p>
        </p:txBody>
      </p:sp>
      <p:sp>
        <p:nvSpPr>
          <p:cNvPr id="5" name="Text 1"/>
          <p:cNvSpPr/>
          <p:nvPr/>
        </p:nvSpPr>
        <p:spPr>
          <a:xfrm>
            <a:off x="457200" y="1234440"/>
            <a:ext cx="4114800" cy="3200400"/>
          </a:xfrm>
          <a:prstGeom prst="rect">
            <a:avLst/>
          </a:prstGeom>
          <a:noFill/>
          <a:ln/>
        </p:spPr>
        <p:txBody>
          <a:bodyPr wrap="square" rtlCol="0" anchor="t"/>
          <a:lstStyle/>
          <a:p>
            <a:r>
              <a:rPr lang="en-US" sz="1600" dirty="0">
                <a:solidFill>
                  <a:schemeClr val="bg1"/>
                </a:solidFill>
                <a:effectLst/>
                <a:latin typeface="Times New Roman" panose="02020603050405020304" pitchFamily="18" charset="0"/>
                <a:ea typeface="Times New Roman" panose="02020603050405020304" pitchFamily="18" charset="0"/>
              </a:rPr>
              <a:t>In a fire detection system using OpenCV, various software components are necessary to develop and run the system. These software requirements typically include:</a:t>
            </a:r>
          </a:p>
          <a:p>
            <a:endParaRPr lang="en-US" sz="1600" dirty="0">
              <a:solidFill>
                <a:schemeClr val="bg1"/>
              </a:solidFill>
              <a:latin typeface="Times New Roman" panose="02020603050405020304" pitchFamily="18" charset="0"/>
              <a:ea typeface="Times New Roman" panose="02020603050405020304" pitchFamily="18" charset="0"/>
            </a:endParaRPr>
          </a:p>
          <a:p>
            <a:r>
              <a:rPr lang="en-IN" sz="1600" b="1" dirty="0">
                <a:solidFill>
                  <a:schemeClr val="bg1"/>
                </a:solidFill>
                <a:latin typeface="Times New Roman" panose="02020603050405020304" pitchFamily="18" charset="0"/>
                <a:ea typeface="Times New Roman" panose="02020603050405020304" pitchFamily="18" charset="0"/>
              </a:rPr>
              <a:t>1)OPENCV</a:t>
            </a:r>
          </a:p>
          <a:p>
            <a:r>
              <a:rPr lang="en-IN" sz="1600" b="1" dirty="0">
                <a:solidFill>
                  <a:schemeClr val="bg1"/>
                </a:solidFill>
                <a:effectLst/>
                <a:latin typeface="Times New Roman" panose="02020603050405020304" pitchFamily="18" charset="0"/>
                <a:ea typeface="Times New Roman" panose="02020603050405020304" pitchFamily="18" charset="0"/>
              </a:rPr>
              <a:t>2)PROGRAMMING LANG.</a:t>
            </a:r>
          </a:p>
          <a:p>
            <a:r>
              <a:rPr lang="en-IN" sz="1600" b="1" dirty="0">
                <a:solidFill>
                  <a:schemeClr val="bg1"/>
                </a:solidFill>
                <a:latin typeface="Times New Roman" panose="02020603050405020304" pitchFamily="18" charset="0"/>
                <a:ea typeface="Times New Roman" panose="02020603050405020304" pitchFamily="18" charset="0"/>
              </a:rPr>
              <a:t>3)CAMERA</a:t>
            </a:r>
          </a:p>
          <a:p>
            <a:r>
              <a:rPr lang="en-IN" sz="1600" b="1" dirty="0">
                <a:solidFill>
                  <a:schemeClr val="bg1"/>
                </a:solidFill>
                <a:effectLst/>
                <a:latin typeface="Times New Roman" panose="02020603050405020304" pitchFamily="18" charset="0"/>
                <a:ea typeface="Times New Roman" panose="02020603050405020304" pitchFamily="18" charset="0"/>
              </a:rPr>
              <a:t>4)OPERATING SYSTEM</a:t>
            </a:r>
          </a:p>
          <a:p>
            <a:r>
              <a:rPr lang="en-IN" sz="1600" b="1" dirty="0">
                <a:solidFill>
                  <a:schemeClr val="bg1"/>
                </a:solidFill>
                <a:latin typeface="Times New Roman" panose="02020603050405020304" pitchFamily="18" charset="0"/>
                <a:ea typeface="Times New Roman" panose="02020603050405020304" pitchFamily="18" charset="0"/>
              </a:rPr>
              <a:t>5)NOTIFICATION SERVICES</a:t>
            </a:r>
            <a:endParaRPr lang="en-IN" sz="1600" b="1"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85</TotalTime>
  <Words>740</Words>
  <Application>Microsoft Office PowerPoint</Application>
  <PresentationFormat>On-screen Show (16:9)</PresentationFormat>
  <Paragraphs>118</Paragraphs>
  <Slides>14</Slides>
  <Notes>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14</vt:i4>
      </vt:variant>
    </vt:vector>
  </HeadingPairs>
  <TitlesOfParts>
    <vt:vector size="26" baseType="lpstr">
      <vt:lpstr>Arial</vt:lpstr>
      <vt:lpstr>Arial Black</vt:lpstr>
      <vt:lpstr>Century Gothic</vt:lpstr>
      <vt:lpstr>Eras Bold ITC</vt:lpstr>
      <vt:lpstr>Times New Roman</vt:lpstr>
      <vt:lpstr>Tw Cen MT</vt:lpstr>
      <vt:lpstr>Wingdings</vt:lpstr>
      <vt:lpstr>Wingdings 3</vt:lpstr>
      <vt:lpstr>Circuit</vt:lpstr>
      <vt:lpstr>Vapor Trail</vt:lpstr>
      <vt:lpstr>Ion</vt:lpstr>
      <vt:lpstr>1_Circuit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Detetction Using Opencv</dc:title>
  <dc:subject>Fire Detetction Using Opencv</dc:subject>
  <dc:creator>SlideMake.com</dc:creator>
  <cp:lastModifiedBy>SHIV *</cp:lastModifiedBy>
  <cp:revision>31</cp:revision>
  <dcterms:created xsi:type="dcterms:W3CDTF">2023-11-20T12:04:00Z</dcterms:created>
  <dcterms:modified xsi:type="dcterms:W3CDTF">2024-03-26T05:00:30Z</dcterms:modified>
</cp:coreProperties>
</file>