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305" r:id="rId2"/>
    <p:sldId id="289" r:id="rId3"/>
    <p:sldId id="307" r:id="rId4"/>
    <p:sldId id="290" r:id="rId5"/>
    <p:sldId id="291" r:id="rId6"/>
    <p:sldId id="292" r:id="rId7"/>
    <p:sldId id="294" r:id="rId8"/>
    <p:sldId id="295" r:id="rId9"/>
    <p:sldId id="296" r:id="rId10"/>
    <p:sldId id="297" r:id="rId11"/>
    <p:sldId id="298" r:id="rId12"/>
    <p:sldId id="293" r:id="rId13"/>
    <p:sldId id="299" r:id="rId14"/>
    <p:sldId id="300" r:id="rId15"/>
    <p:sldId id="304" r:id="rId16"/>
  </p:sldIdLst>
  <p:sldSz cx="9144000" cy="5143500" type="screen16x9"/>
  <p:notesSz cx="5143500" cy="9144000"/>
  <p:custShowLst>
    <p:custShow name="Custom show 1" id="0">
      <p:sldLst>
        <p:sld r:id="rId2"/>
      </p:sldLst>
    </p:custShow>
  </p:custShow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04" d="100"/>
          <a:sy n="104" d="100"/>
        </p:scale>
        <p:origin x="85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1"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1048702"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11/21/2023</a:t>
            </a:fld>
            <a:endParaRPr lang="en-US"/>
          </a:p>
        </p:txBody>
      </p:sp>
      <p:sp>
        <p:nvSpPr>
          <p:cNvPr id="1048703"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048704"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5"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1048706"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Slide Image Placeholder 1"/>
          <p:cNvSpPr>
            <a:spLocks noGrp="1" noRot="1" noChangeAspect="1"/>
          </p:cNvSpPr>
          <p:nvPr>
            <p:ph type="sldImg"/>
          </p:nvPr>
        </p:nvSpPr>
        <p:spPr/>
      </p:sp>
      <p:sp>
        <p:nvSpPr>
          <p:cNvPr id="1048619" name="Notes Placeholder 2"/>
          <p:cNvSpPr>
            <a:spLocks noGrp="1"/>
          </p:cNvSpPr>
          <p:nvPr>
            <p:ph type="body" idx="1"/>
          </p:nvPr>
        </p:nvSpPr>
        <p:spPr/>
        <p:txBody>
          <a:bodyPr/>
          <a:lstStyle/>
          <a:p>
            <a:endParaRPr lang="en-US" dirty="0"/>
          </a:p>
        </p:txBody>
      </p:sp>
      <p:sp>
        <p:nvSpPr>
          <p:cNvPr id="1048620" name="Slide Number Placeholder 3"/>
          <p:cNvSpPr>
            <a:spLocks noGrp="1"/>
          </p:cNvSpPr>
          <p:nvPr>
            <p:ph type="sldNum" sz="quarter" idx="10"/>
          </p:nvPr>
        </p:nvSpPr>
        <p:spPr/>
        <p:txBody>
          <a:bodyPr/>
          <a:lstStyle/>
          <a:p>
            <a:fld id="{F7021451-1387-4CA6-816F-3879F97B5CBC}" type="slidenum">
              <a:rPr lang="en-US"/>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0" name="Slide Image Placeholder 1"/>
          <p:cNvSpPr>
            <a:spLocks noGrp="1" noRot="1" noChangeAspect="1"/>
          </p:cNvSpPr>
          <p:nvPr>
            <p:ph type="sldImg"/>
          </p:nvPr>
        </p:nvSpPr>
        <p:spPr/>
      </p:sp>
      <p:sp>
        <p:nvSpPr>
          <p:cNvPr id="1048651" name="Notes Placeholder 2"/>
          <p:cNvSpPr>
            <a:spLocks noGrp="1"/>
          </p:cNvSpPr>
          <p:nvPr>
            <p:ph type="body" idx="1"/>
          </p:nvPr>
        </p:nvSpPr>
        <p:spPr/>
        <p:txBody>
          <a:bodyPr/>
          <a:lstStyle/>
          <a:p>
            <a:endParaRPr lang="en-US" dirty="0"/>
          </a:p>
        </p:txBody>
      </p:sp>
      <p:sp>
        <p:nvSpPr>
          <p:cNvPr id="1048652" name="Slide Number Placeholder 3"/>
          <p:cNvSpPr>
            <a:spLocks noGrp="1"/>
          </p:cNvSpPr>
          <p:nvPr>
            <p:ph type="sldNum" sz="quarter" idx="10"/>
          </p:nvPr>
        </p:nvSpPr>
        <p:spPr/>
        <p:txBody>
          <a:bodyPr/>
          <a:lstStyle/>
          <a:p>
            <a:fld id="{F7021451-1387-4CA6-816F-3879F97B5CBC}" type="slidenum">
              <a:rPr lang="en-US"/>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8" name="Slide Image Placeholder 1"/>
          <p:cNvSpPr>
            <a:spLocks noGrp="1" noRot="1" noChangeAspect="1"/>
          </p:cNvSpPr>
          <p:nvPr>
            <p:ph type="sldImg"/>
          </p:nvPr>
        </p:nvSpPr>
        <p:spPr/>
      </p:sp>
      <p:sp>
        <p:nvSpPr>
          <p:cNvPr id="1048699" name="Notes Placeholder 2"/>
          <p:cNvSpPr>
            <a:spLocks noGrp="1"/>
          </p:cNvSpPr>
          <p:nvPr>
            <p:ph type="body" idx="1"/>
          </p:nvPr>
        </p:nvSpPr>
        <p:spPr/>
        <p:txBody>
          <a:bodyPr/>
          <a:lstStyle/>
          <a:p>
            <a:endParaRPr lang="en-US" dirty="0"/>
          </a:p>
        </p:txBody>
      </p:sp>
      <p:sp>
        <p:nvSpPr>
          <p:cNvPr id="1048700" name="Slide Number Placeholder 3"/>
          <p:cNvSpPr>
            <a:spLocks noGrp="1"/>
          </p:cNvSpPr>
          <p:nvPr>
            <p:ph type="sldNum" sz="quarter" idx="10"/>
          </p:nvPr>
        </p:nvSpPr>
        <p:spPr/>
        <p:txBody>
          <a:bodyPr/>
          <a:lstStyle/>
          <a:p>
            <a:fld id="{F7021451-1387-4CA6-816F-3879F97B5CBC}" type="slidenum">
              <a:rPr lang="en-US"/>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Slide Image Placeholder 1"/>
          <p:cNvSpPr>
            <a:spLocks noGrp="1" noRot="1" noChangeAspect="1"/>
          </p:cNvSpPr>
          <p:nvPr>
            <p:ph type="sldImg"/>
          </p:nvPr>
        </p:nvSpPr>
        <p:spPr/>
      </p:sp>
      <p:sp>
        <p:nvSpPr>
          <p:cNvPr id="1048614" name="Notes Placeholder 2"/>
          <p:cNvSpPr>
            <a:spLocks noGrp="1"/>
          </p:cNvSpPr>
          <p:nvPr>
            <p:ph type="body" idx="1"/>
          </p:nvPr>
        </p:nvSpPr>
        <p:spPr/>
        <p:txBody>
          <a:bodyPr/>
          <a:lstStyle/>
          <a:p>
            <a:endParaRPr lang="en-US" dirty="0"/>
          </a:p>
        </p:txBody>
      </p:sp>
      <p:sp>
        <p:nvSpPr>
          <p:cNvPr id="1048615" name="Slide Number Placeholder 3"/>
          <p:cNvSpPr>
            <a:spLocks noGrp="1"/>
          </p:cNvSpPr>
          <p:nvPr>
            <p:ph type="sldNum" sz="quarter" idx="10"/>
          </p:nvPr>
        </p:nvSpPr>
        <p:spPr/>
        <p:txBody>
          <a:bodyPr/>
          <a:lstStyle/>
          <a:p>
            <a:fld id="{F7021451-1387-4CA6-816F-3879F97B5CBC}" type="slidenum">
              <a:rPr lang="en-US"/>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Slide Image Placeholder 1"/>
          <p:cNvSpPr>
            <a:spLocks noGrp="1" noRot="1" noChangeAspect="1"/>
          </p:cNvSpPr>
          <p:nvPr>
            <p:ph type="sldImg"/>
          </p:nvPr>
        </p:nvSpPr>
        <p:spPr/>
      </p:sp>
      <p:sp>
        <p:nvSpPr>
          <p:cNvPr id="1048590" name="Notes Placeholder 2"/>
          <p:cNvSpPr>
            <a:spLocks noGrp="1"/>
          </p:cNvSpPr>
          <p:nvPr>
            <p:ph type="body" idx="1"/>
          </p:nvPr>
        </p:nvSpPr>
        <p:spPr/>
        <p:txBody>
          <a:bodyPr/>
          <a:lstStyle/>
          <a:p>
            <a:endParaRPr lang="en-US" dirty="0"/>
          </a:p>
        </p:txBody>
      </p:sp>
      <p:sp>
        <p:nvSpPr>
          <p:cNvPr id="1048591" name="Slide Number Placeholder 3"/>
          <p:cNvSpPr>
            <a:spLocks noGrp="1"/>
          </p:cNvSpPr>
          <p:nvPr>
            <p:ph type="sldNum" sz="quarter" idx="10"/>
          </p:nvPr>
        </p:nvSpPr>
        <p:spPr/>
        <p:txBody>
          <a:bodyPr/>
          <a:lstStyle/>
          <a:p>
            <a:fld id="{F7021451-1387-4CA6-816F-3879F97B5CBC}" type="slidenum">
              <a:rPr lang="en-US"/>
              <a:t>15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Slide Image Placeholder 1"/>
          <p:cNvSpPr>
            <a:spLocks noGrp="1" noRot="1" noChangeAspect="1"/>
          </p:cNvSpPr>
          <p:nvPr>
            <p:ph type="sldImg"/>
          </p:nvPr>
        </p:nvSpPr>
        <p:spPr/>
      </p:sp>
      <p:sp>
        <p:nvSpPr>
          <p:cNvPr id="1048627" name="Notes Placeholder 2"/>
          <p:cNvSpPr>
            <a:spLocks noGrp="1"/>
          </p:cNvSpPr>
          <p:nvPr>
            <p:ph type="body" idx="1"/>
          </p:nvPr>
        </p:nvSpPr>
        <p:spPr/>
        <p:txBody>
          <a:bodyPr/>
          <a:lstStyle/>
          <a:p>
            <a:endParaRPr lang="en-US" dirty="0"/>
          </a:p>
        </p:txBody>
      </p:sp>
      <p:sp>
        <p:nvSpPr>
          <p:cNvPr id="1048628" name="Slide Number Placeholder 3"/>
          <p:cNvSpPr>
            <a:spLocks noGrp="1"/>
          </p:cNvSpPr>
          <p:nvPr>
            <p:ph type="sldNum" sz="quarter" idx="10"/>
          </p:nvPr>
        </p:nvSpPr>
        <p:spPr/>
        <p:txBody>
          <a:bodyPr/>
          <a:lstStyle/>
          <a:p>
            <a:fld id="{F7021451-1387-4CA6-816F-3879F97B5CBC}" type="slidenum">
              <a:rPr lang="en-US"/>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4" name="Slide Image Placeholder 1"/>
          <p:cNvSpPr>
            <a:spLocks noGrp="1" noRot="1" noChangeAspect="1"/>
          </p:cNvSpPr>
          <p:nvPr>
            <p:ph type="sldImg"/>
          </p:nvPr>
        </p:nvSpPr>
        <p:spPr/>
      </p:sp>
      <p:sp>
        <p:nvSpPr>
          <p:cNvPr id="1048635" name="Notes Placeholder 2"/>
          <p:cNvSpPr>
            <a:spLocks noGrp="1"/>
          </p:cNvSpPr>
          <p:nvPr>
            <p:ph type="body" idx="1"/>
          </p:nvPr>
        </p:nvSpPr>
        <p:spPr/>
        <p:txBody>
          <a:bodyPr/>
          <a:lstStyle/>
          <a:p>
            <a:endParaRPr lang="en-US" dirty="0"/>
          </a:p>
        </p:txBody>
      </p:sp>
      <p:sp>
        <p:nvSpPr>
          <p:cNvPr id="1048636" name="Slide Number Placeholder 3"/>
          <p:cNvSpPr>
            <a:spLocks noGrp="1"/>
          </p:cNvSpPr>
          <p:nvPr>
            <p:ph type="sldNum" sz="quarter" idx="10"/>
          </p:nvPr>
        </p:nvSpPr>
        <p:spPr/>
        <p:txBody>
          <a:bodyPr/>
          <a:lstStyle/>
          <a:p>
            <a:fld id="{F7021451-1387-4CA6-816F-3879F97B5CBC}" type="slidenum">
              <a:rPr lang="en-US"/>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2" name="Slide Image Placeholder 1"/>
          <p:cNvSpPr>
            <a:spLocks noGrp="1" noRot="1" noChangeAspect="1"/>
          </p:cNvSpPr>
          <p:nvPr>
            <p:ph type="sldImg"/>
          </p:nvPr>
        </p:nvSpPr>
        <p:spPr/>
      </p:sp>
      <p:sp>
        <p:nvSpPr>
          <p:cNvPr id="1048643" name="Notes Placeholder 2"/>
          <p:cNvSpPr>
            <a:spLocks noGrp="1"/>
          </p:cNvSpPr>
          <p:nvPr>
            <p:ph type="body" idx="1"/>
          </p:nvPr>
        </p:nvSpPr>
        <p:spPr/>
        <p:txBody>
          <a:bodyPr/>
          <a:lstStyle/>
          <a:p>
            <a:endParaRPr lang="en-US" dirty="0"/>
          </a:p>
        </p:txBody>
      </p:sp>
      <p:sp>
        <p:nvSpPr>
          <p:cNvPr id="1048644" name="Slide Number Placeholder 3"/>
          <p:cNvSpPr>
            <a:spLocks noGrp="1"/>
          </p:cNvSpPr>
          <p:nvPr>
            <p:ph type="sldNum" sz="quarter" idx="10"/>
          </p:nvPr>
        </p:nvSpPr>
        <p:spPr/>
        <p:txBody>
          <a:bodyPr/>
          <a:lstStyle/>
          <a:p>
            <a:fld id="{F7021451-1387-4CA6-816F-3879F97B5CBC}" type="slidenum">
              <a:rPr lang="en-US"/>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8" name="Slide Image Placeholder 1"/>
          <p:cNvSpPr>
            <a:spLocks noGrp="1" noRot="1" noChangeAspect="1"/>
          </p:cNvSpPr>
          <p:nvPr>
            <p:ph type="sldImg"/>
          </p:nvPr>
        </p:nvSpPr>
        <p:spPr/>
      </p:sp>
      <p:sp>
        <p:nvSpPr>
          <p:cNvPr id="1048659" name="Notes Placeholder 2"/>
          <p:cNvSpPr>
            <a:spLocks noGrp="1"/>
          </p:cNvSpPr>
          <p:nvPr>
            <p:ph type="body" idx="1"/>
          </p:nvPr>
        </p:nvSpPr>
        <p:spPr/>
        <p:txBody>
          <a:bodyPr/>
          <a:lstStyle/>
          <a:p>
            <a:endParaRPr lang="en-US" dirty="0"/>
          </a:p>
        </p:txBody>
      </p:sp>
      <p:sp>
        <p:nvSpPr>
          <p:cNvPr id="1048660" name="Slide Number Placeholder 3"/>
          <p:cNvSpPr>
            <a:spLocks noGrp="1"/>
          </p:cNvSpPr>
          <p:nvPr>
            <p:ph type="sldNum" sz="quarter" idx="10"/>
          </p:nvPr>
        </p:nvSpPr>
        <p:spPr/>
        <p:txBody>
          <a:bodyPr/>
          <a:lstStyle/>
          <a:p>
            <a:fld id="{F7021451-1387-4CA6-816F-3879F97B5CBC}" type="slidenum">
              <a:rPr lang="en-US"/>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6" name="Slide Image Placeholder 1"/>
          <p:cNvSpPr>
            <a:spLocks noGrp="1" noRot="1" noChangeAspect="1"/>
          </p:cNvSpPr>
          <p:nvPr>
            <p:ph type="sldImg"/>
          </p:nvPr>
        </p:nvSpPr>
        <p:spPr/>
      </p:sp>
      <p:sp>
        <p:nvSpPr>
          <p:cNvPr id="1048667" name="Notes Placeholder 2"/>
          <p:cNvSpPr>
            <a:spLocks noGrp="1"/>
          </p:cNvSpPr>
          <p:nvPr>
            <p:ph type="body" idx="1"/>
          </p:nvPr>
        </p:nvSpPr>
        <p:spPr/>
        <p:txBody>
          <a:bodyPr/>
          <a:lstStyle/>
          <a:p>
            <a:endParaRPr lang="en-US" dirty="0"/>
          </a:p>
        </p:txBody>
      </p:sp>
      <p:sp>
        <p:nvSpPr>
          <p:cNvPr id="1048668" name="Slide Number Placeholder 3"/>
          <p:cNvSpPr>
            <a:spLocks noGrp="1"/>
          </p:cNvSpPr>
          <p:nvPr>
            <p:ph type="sldNum" sz="quarter" idx="10"/>
          </p:nvPr>
        </p:nvSpPr>
        <p:spPr/>
        <p:txBody>
          <a:bodyPr/>
          <a:lstStyle/>
          <a:p>
            <a:fld id="{F7021451-1387-4CA6-816F-3879F97B5CBC}" type="slidenum">
              <a:rPr lang="en-US"/>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4" name="Slide Image Placeholder 1"/>
          <p:cNvSpPr>
            <a:spLocks noGrp="1" noRot="1" noChangeAspect="1"/>
          </p:cNvSpPr>
          <p:nvPr>
            <p:ph type="sldImg"/>
          </p:nvPr>
        </p:nvSpPr>
        <p:spPr/>
      </p:sp>
      <p:sp>
        <p:nvSpPr>
          <p:cNvPr id="1048675" name="Notes Placeholder 2"/>
          <p:cNvSpPr>
            <a:spLocks noGrp="1"/>
          </p:cNvSpPr>
          <p:nvPr>
            <p:ph type="body" idx="1"/>
          </p:nvPr>
        </p:nvSpPr>
        <p:spPr/>
        <p:txBody>
          <a:bodyPr/>
          <a:lstStyle/>
          <a:p>
            <a:endParaRPr lang="en-US" dirty="0"/>
          </a:p>
        </p:txBody>
      </p:sp>
      <p:sp>
        <p:nvSpPr>
          <p:cNvPr id="1048676" name="Slide Number Placeholder 3"/>
          <p:cNvSpPr>
            <a:spLocks noGrp="1"/>
          </p:cNvSpPr>
          <p:nvPr>
            <p:ph type="sldNum" sz="quarter" idx="10"/>
          </p:nvPr>
        </p:nvSpPr>
        <p:spPr/>
        <p:txBody>
          <a:bodyPr/>
          <a:lstStyle/>
          <a:p>
            <a:fld id="{F7021451-1387-4CA6-816F-3879F97B5CBC}" type="slidenum">
              <a:rPr lang="en-US"/>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2" name="Slide Image Placeholder 1"/>
          <p:cNvSpPr>
            <a:spLocks noGrp="1" noRot="1" noChangeAspect="1"/>
          </p:cNvSpPr>
          <p:nvPr>
            <p:ph type="sldImg"/>
          </p:nvPr>
        </p:nvSpPr>
        <p:spPr/>
      </p:sp>
      <p:sp>
        <p:nvSpPr>
          <p:cNvPr id="1048683" name="Notes Placeholder 2"/>
          <p:cNvSpPr>
            <a:spLocks noGrp="1"/>
          </p:cNvSpPr>
          <p:nvPr>
            <p:ph type="body" idx="1"/>
          </p:nvPr>
        </p:nvSpPr>
        <p:spPr/>
        <p:txBody>
          <a:bodyPr/>
          <a:lstStyle/>
          <a:p>
            <a:endParaRPr lang="en-US" dirty="0"/>
          </a:p>
        </p:txBody>
      </p:sp>
      <p:sp>
        <p:nvSpPr>
          <p:cNvPr id="1048684" name="Slide Number Placeholder 3"/>
          <p:cNvSpPr>
            <a:spLocks noGrp="1"/>
          </p:cNvSpPr>
          <p:nvPr>
            <p:ph type="sldNum" sz="quarter" idx="10"/>
          </p:nvPr>
        </p:nvSpPr>
        <p:spPr/>
        <p:txBody>
          <a:bodyPr/>
          <a:lstStyle/>
          <a:p>
            <a:fld id="{F7021451-1387-4CA6-816F-3879F97B5CBC}" type="slidenum">
              <a:rPr lang="en-US"/>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0" name="Slide Image Placeholder 1"/>
          <p:cNvSpPr>
            <a:spLocks noGrp="1" noRot="1" noChangeAspect="1"/>
          </p:cNvSpPr>
          <p:nvPr>
            <p:ph type="sldImg"/>
          </p:nvPr>
        </p:nvSpPr>
        <p:spPr/>
      </p:sp>
      <p:sp>
        <p:nvSpPr>
          <p:cNvPr id="1048691" name="Notes Placeholder 2"/>
          <p:cNvSpPr>
            <a:spLocks noGrp="1"/>
          </p:cNvSpPr>
          <p:nvPr>
            <p:ph type="body" idx="1"/>
          </p:nvPr>
        </p:nvSpPr>
        <p:spPr/>
        <p:txBody>
          <a:bodyPr/>
          <a:lstStyle/>
          <a:p>
            <a:endParaRPr lang="en-US" dirty="0"/>
          </a:p>
        </p:txBody>
      </p:sp>
      <p:sp>
        <p:nvSpPr>
          <p:cNvPr id="1048692" name="Slide Number Placeholder 3"/>
          <p:cNvSpPr>
            <a:spLocks noGrp="1"/>
          </p:cNvSpPr>
          <p:nvPr>
            <p:ph type="sldNum" sz="quarter" idx="10"/>
          </p:nvPr>
        </p:nvSpPr>
        <p:spPr/>
        <p:txBody>
          <a:bodyPr/>
          <a:lstStyle/>
          <a:p>
            <a:fld id="{F7021451-1387-4CA6-816F-3879F97B5CBC}" type="slidenum">
              <a:rPr lang="en-US"/>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9144000" cy="5143500"/>
          </a:xfrm>
          <a:prstGeom prst="rect">
            <a:avLst/>
          </a:prstGeom>
          <a:noFill/>
          <a:ln w="9525">
            <a:noFill/>
          </a:ln>
        </p:spPr>
      </p:pic>
      <p:sp>
        <p:nvSpPr>
          <p:cNvPr id="2051" name="Rectangle 3"/>
          <p:cNvSpPr>
            <a:spLocks noGrp="1" noChangeArrowheads="1"/>
          </p:cNvSpPr>
          <p:nvPr>
            <p:ph type="ctrTitle"/>
          </p:nvPr>
        </p:nvSpPr>
        <p:spPr>
          <a:xfrm>
            <a:off x="1547813" y="1276350"/>
            <a:ext cx="6908800" cy="812006"/>
          </a:xfrm>
        </p:spPr>
        <p:txBody>
          <a:bodyPr/>
          <a:lstStyle>
            <a:lvl1pPr algn="r">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1547813" y="2195513"/>
            <a:ext cx="6913562" cy="1314450"/>
          </a:xfrm>
        </p:spPr>
        <p:txBody>
          <a:bodyPr/>
          <a:lstStyle>
            <a:lvl1pPr marL="0" indent="0" algn="r">
              <a:buFontTx/>
              <a:buNone/>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457200" y="4683919"/>
            <a:ext cx="2133600" cy="357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itchFamily="2" charset="-122"/>
              <a:cs typeface="+mn-cs"/>
            </a:endParaRPr>
          </a:p>
        </p:txBody>
      </p:sp>
      <p:sp>
        <p:nvSpPr>
          <p:cNvPr id="10" name="Rectangle 6"/>
          <p:cNvSpPr>
            <a:spLocks noGrp="1" noChangeArrowheads="1"/>
          </p:cNvSpPr>
          <p:nvPr>
            <p:ph type="ftr" sz="quarter" idx="3"/>
          </p:nvPr>
        </p:nvSpPr>
        <p:spPr bwMode="auto">
          <a:xfrm>
            <a:off x="3124200" y="4683919"/>
            <a:ext cx="2895600" cy="357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itchFamily="2" charset="-122"/>
              <a:cs typeface="+mn-cs"/>
            </a:endParaRPr>
          </a:p>
        </p:txBody>
      </p:sp>
      <p:sp>
        <p:nvSpPr>
          <p:cNvPr id="11" name="Rectangle 7"/>
          <p:cNvSpPr>
            <a:spLocks noGrp="1" noChangeArrowheads="1"/>
          </p:cNvSpPr>
          <p:nvPr>
            <p:ph type="sldNum" sz="quarter" idx="4"/>
          </p:nvPr>
        </p:nvSpPr>
        <p:spPr bwMode="auto">
          <a:xfrm>
            <a:off x="6553200" y="4683919"/>
            <a:ext cx="2133600" cy="357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60EB2F9E-C9E0-4EA3-A9E2-0DF5F691060E}"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itchFamily="2" charset="-122"/>
              <a:cs typeface="+mn-cs"/>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2875"/>
            <a:ext cx="2057400" cy="44529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42875"/>
            <a:ext cx="6019800" cy="44529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itchFamily="2" charset="-122"/>
              <a:cs typeface="+mn-cs"/>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itchFamily="2" charset="-122"/>
              <a:cs typeface="+mn-cs"/>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3442097"/>
            <a:ext cx="7886700" cy="1125140"/>
          </a:xfrm>
        </p:spPr>
        <p:txBody>
          <a:bodyPr/>
          <a:lstStyle>
            <a:lvl1pPr marL="0" indent="0">
              <a:buNone/>
              <a:defRPr sz="18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itchFamily="2" charset="-122"/>
              <a:cs typeface="+mn-cs"/>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881063"/>
            <a:ext cx="4038600" cy="3714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881063"/>
            <a:ext cx="4038600" cy="3714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itchFamily="2" charset="-122"/>
              <a:cs typeface="+mn-cs"/>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30238" y="1260872"/>
            <a:ext cx="3868737"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30238" y="1878806"/>
            <a:ext cx="3868737"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788"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788"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itchFamily="2" charset="-122"/>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itchFamily="2" charset="-122"/>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itchFamily="2" charset="-122"/>
              <a:cs typeface="+mn-cs"/>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itchFamily="2" charset="-122"/>
              <a:cs typeface="+mn-cs"/>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itchFamily="2" charset="-122"/>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itchFamily="2" charset="-122"/>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itchFamily="2" charset="-122"/>
              <a:cs typeface="+mn-cs"/>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788"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788" y="740569"/>
            <a:ext cx="4629150" cy="3655219"/>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itchFamily="2" charset="-122"/>
              <a:cs typeface="+mn-cs"/>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3"/>
          <p:cNvPicPr>
            <a:picLocks noChangeAspect="1"/>
          </p:cNvPicPr>
          <p:nvPr/>
        </p:nvPicPr>
        <p:blipFill>
          <a:blip r:embed="rId14"/>
          <a:stretch>
            <a:fillRect/>
          </a:stretch>
        </p:blipFill>
        <p:spPr>
          <a:xfrm>
            <a:off x="-6350" y="0"/>
            <a:ext cx="9150350" cy="5143500"/>
          </a:xfrm>
          <a:prstGeom prst="rect">
            <a:avLst/>
          </a:prstGeom>
          <a:noFill/>
          <a:ln w="9525">
            <a:noFill/>
          </a:ln>
        </p:spPr>
      </p:pic>
      <p:sp>
        <p:nvSpPr>
          <p:cNvPr id="1027" name="Rectangle 3"/>
          <p:cNvSpPr>
            <a:spLocks noGrp="1"/>
          </p:cNvSpPr>
          <p:nvPr>
            <p:ph type="title"/>
          </p:nvPr>
        </p:nvSpPr>
        <p:spPr>
          <a:xfrm>
            <a:off x="457200" y="142875"/>
            <a:ext cx="8229600" cy="436960"/>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457200" y="881063"/>
            <a:ext cx="8229600" cy="371475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457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05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itchFamily="2" charset="-122"/>
              <a:cs typeface="+mn-cs"/>
            </a:endParaRPr>
          </a:p>
        </p:txBody>
      </p:sp>
      <p:sp>
        <p:nvSpPr>
          <p:cNvPr id="1030" name="Rectangle 6"/>
          <p:cNvSpPr>
            <a:spLocks noGrp="1" noChangeArrowheads="1"/>
          </p:cNvSpPr>
          <p:nvPr>
            <p:ph type="ftr" sz="quarter" idx="3"/>
          </p:nvPr>
        </p:nvSpPr>
        <p:spPr bwMode="auto">
          <a:xfrm>
            <a:off x="3124200" y="4683919"/>
            <a:ext cx="2895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05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itchFamily="2" charset="-122"/>
              <a:cs typeface="+mn-cs"/>
            </a:endParaRPr>
          </a:p>
        </p:txBody>
      </p:sp>
      <p:sp>
        <p:nvSpPr>
          <p:cNvPr id="1031" name="Rectangle 7"/>
          <p:cNvSpPr>
            <a:spLocks noGrp="1" noChangeArrowheads="1"/>
          </p:cNvSpPr>
          <p:nvPr>
            <p:ph type="sldNum" sz="quarter" idx="4"/>
          </p:nvPr>
        </p:nvSpPr>
        <p:spPr bwMode="auto">
          <a:xfrm>
            <a:off x="6553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050"/>
            </a:lvl1p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fontAlgn="base">
        <a:spcBef>
          <a:spcPct val="0"/>
        </a:spcBef>
        <a:spcAft>
          <a:spcPct val="0"/>
        </a:spcAft>
        <a:defRPr sz="27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itchFamily="2" charset="-122"/>
        </a:defRPr>
      </a:lvl2pPr>
      <a:lvl3pPr algn="l" rtl="0" fontAlgn="base">
        <a:spcBef>
          <a:spcPct val="0"/>
        </a:spcBef>
        <a:spcAft>
          <a:spcPct val="0"/>
        </a:spcAft>
        <a:defRPr sz="3600">
          <a:solidFill>
            <a:schemeClr val="tx1"/>
          </a:solidFill>
          <a:latin typeface="Arial" panose="020B0604020202020204" pitchFamily="34" charset="0"/>
          <a:ea typeface="SimSun" pitchFamily="2" charset="-122"/>
        </a:defRPr>
      </a:lvl3pPr>
      <a:lvl4pPr algn="l" rtl="0" fontAlgn="base">
        <a:spcBef>
          <a:spcPct val="0"/>
        </a:spcBef>
        <a:spcAft>
          <a:spcPct val="0"/>
        </a:spcAft>
        <a:defRPr sz="3600">
          <a:solidFill>
            <a:schemeClr val="tx1"/>
          </a:solidFill>
          <a:latin typeface="Arial" panose="020B0604020202020204" pitchFamily="34" charset="0"/>
          <a:ea typeface="SimSun" pitchFamily="2" charset="-122"/>
        </a:defRPr>
      </a:lvl4pPr>
      <a:lvl5pPr algn="l" rtl="0" fontAlgn="base">
        <a:spcBef>
          <a:spcPct val="0"/>
        </a:spcBef>
        <a:spcAft>
          <a:spcPct val="0"/>
        </a:spcAft>
        <a:defRPr sz="3600">
          <a:solidFill>
            <a:schemeClr val="tx1"/>
          </a:solidFill>
          <a:latin typeface="Arial" panose="020B0604020202020204" pitchFamily="34" charset="0"/>
          <a:ea typeface="SimSun"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itchFamily="2" charset="-122"/>
        </a:defRPr>
      </a:lvl9pPr>
    </p:titleStyle>
    <p:bodyStyle>
      <a:lvl1pPr marL="257175" indent="-257175" algn="l" rtl="0" fontAlgn="base">
        <a:spcBef>
          <a:spcPct val="15000"/>
        </a:spcBef>
        <a:spcAft>
          <a:spcPct val="0"/>
        </a:spcAft>
        <a:buChar char="•"/>
        <a:defRPr sz="2400" kern="1200">
          <a:solidFill>
            <a:schemeClr val="tx1"/>
          </a:solidFill>
          <a:latin typeface="+mn-lt"/>
          <a:ea typeface="+mn-ea"/>
          <a:cs typeface="+mn-cs"/>
        </a:defRPr>
      </a:lvl1pPr>
      <a:lvl2pPr marL="557530" indent="-213995" algn="l" rtl="0" fontAlgn="base">
        <a:spcBef>
          <a:spcPct val="15000"/>
        </a:spcBef>
        <a:spcAft>
          <a:spcPct val="0"/>
        </a:spcAft>
        <a:buChar char="–"/>
        <a:defRPr sz="2100" kern="1200">
          <a:solidFill>
            <a:schemeClr val="tx1"/>
          </a:solidFill>
          <a:latin typeface="+mn-lt"/>
          <a:ea typeface="+mn-ea"/>
          <a:cs typeface="+mn-cs"/>
        </a:defRPr>
      </a:lvl2pPr>
      <a:lvl3pPr marL="857250" indent="-171450" algn="l" rtl="0" fontAlgn="base">
        <a:spcBef>
          <a:spcPct val="15000"/>
        </a:spcBef>
        <a:spcAft>
          <a:spcPct val="0"/>
        </a:spcAft>
        <a:buChar char="•"/>
        <a:defRPr sz="1800" kern="1200">
          <a:solidFill>
            <a:schemeClr val="tx1"/>
          </a:solidFill>
          <a:latin typeface="+mn-lt"/>
          <a:ea typeface="+mn-ea"/>
          <a:cs typeface="+mn-cs"/>
        </a:defRPr>
      </a:lvl3pPr>
      <a:lvl4pPr marL="1200150" indent="-171450" algn="l" rtl="0" fontAlgn="base">
        <a:spcBef>
          <a:spcPct val="15000"/>
        </a:spcBef>
        <a:spcAft>
          <a:spcPct val="0"/>
        </a:spcAft>
        <a:buChar char="–"/>
        <a:defRPr sz="1500" kern="1200">
          <a:solidFill>
            <a:schemeClr val="tx1"/>
          </a:solidFill>
          <a:latin typeface="+mn-lt"/>
          <a:ea typeface="+mn-ea"/>
          <a:cs typeface="+mn-cs"/>
        </a:defRPr>
      </a:lvl4pPr>
      <a:lvl5pPr marL="1543050" indent="-171450" algn="l" rtl="0" fontAlgn="base">
        <a:spcBef>
          <a:spcPct val="15000"/>
        </a:spcBef>
        <a:spcAft>
          <a:spcPct val="0"/>
        </a:spcAft>
        <a:buChar char="»"/>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1.jpeg"/></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ags" Target="../tags/tag1.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6.jpeg"/><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5161" y="129396"/>
            <a:ext cx="1062748" cy="934870"/>
          </a:xfrm>
          <a:prstGeom prst="rect">
            <a:avLst/>
          </a:prstGeom>
        </p:spPr>
      </p:pic>
      <p:sp>
        <p:nvSpPr>
          <p:cNvPr id="4" name="TextBox 3"/>
          <p:cNvSpPr txBox="1"/>
          <p:nvPr/>
        </p:nvSpPr>
        <p:spPr>
          <a:xfrm>
            <a:off x="1574165" y="160655"/>
            <a:ext cx="6470015" cy="1476375"/>
          </a:xfrm>
          <a:prstGeom prst="rect">
            <a:avLst/>
          </a:prstGeom>
          <a:noFill/>
        </p:spPr>
        <p:txBody>
          <a:bodyPr wrap="square">
            <a:spAutoFit/>
          </a:bodyPr>
          <a:lstStyle/>
          <a:p>
            <a:r>
              <a:rPr lang="en-US" sz="1800" b="1" dirty="0">
                <a:solidFill>
                  <a:schemeClr val="tx1"/>
                </a:solidFill>
              </a:rPr>
              <a:t>Marri Laxman Reddy Institute of Technology and Management</a:t>
            </a:r>
            <a:br>
              <a:rPr lang="en-US" sz="1800" b="1" dirty="0">
                <a:solidFill>
                  <a:schemeClr val="tx1"/>
                </a:solidFill>
              </a:rPr>
            </a:br>
            <a:r>
              <a:rPr lang="en-US" sz="1800" b="1" dirty="0">
                <a:solidFill>
                  <a:schemeClr val="tx1"/>
                </a:solidFill>
              </a:rPr>
              <a:t>            </a:t>
            </a:r>
            <a:endParaRPr lang="en-US" b="1" dirty="0"/>
          </a:p>
          <a:p>
            <a:r>
              <a:rPr lang="en-US" sz="1800" b="1" dirty="0">
                <a:solidFill>
                  <a:schemeClr val="tx1"/>
                </a:solidFill>
              </a:rPr>
              <a:t>                               </a:t>
            </a:r>
            <a:r>
              <a:rPr lang="en-US" sz="1800" b="1" dirty="0">
                <a:solidFill>
                  <a:schemeClr val="tx1"/>
                </a:solidFill>
                <a:latin typeface="Eras Bold ITC" panose="020B0907030504020204" pitchFamily="34" charset="0"/>
              </a:rPr>
              <a:t>Department of </a:t>
            </a:r>
            <a:br>
              <a:rPr lang="en-US" sz="1800" b="1" dirty="0">
                <a:solidFill>
                  <a:schemeClr val="tx1"/>
                </a:solidFill>
              </a:rPr>
            </a:br>
            <a:r>
              <a:rPr lang="en-US" sz="1800" b="1" dirty="0">
                <a:solidFill>
                  <a:schemeClr val="tx1"/>
                </a:solidFill>
              </a:rPr>
              <a:t>                  Computer Science and Engineering</a:t>
            </a:r>
            <a:endParaRPr lang="en-IN" b="1" dirty="0"/>
          </a:p>
        </p:txBody>
      </p:sp>
      <p:sp>
        <p:nvSpPr>
          <p:cNvPr id="6" name="TextBox 5"/>
          <p:cNvSpPr txBox="1"/>
          <p:nvPr/>
        </p:nvSpPr>
        <p:spPr>
          <a:xfrm>
            <a:off x="2522945" y="1637159"/>
            <a:ext cx="4572000" cy="615553"/>
          </a:xfrm>
          <a:prstGeom prst="rect">
            <a:avLst/>
          </a:prstGeom>
          <a:noFill/>
        </p:spPr>
        <p:txBody>
          <a:bodyPr wrap="square">
            <a:spAutoFit/>
          </a:bodyPr>
          <a:lstStyle/>
          <a:p>
            <a:pPr algn="ctr"/>
            <a:r>
              <a:rPr lang="en-US" sz="1600" i="1" dirty="0">
                <a:solidFill>
                  <a:schemeClr val="tx1"/>
                </a:solidFill>
                <a:latin typeface="Times New Roman" panose="02020603050405020304" pitchFamily="18" charset="0"/>
                <a:cs typeface="Times New Roman" panose="02020603050405020304" pitchFamily="18" charset="0"/>
              </a:rPr>
              <a:t>A project on</a:t>
            </a:r>
          </a:p>
          <a:p>
            <a:pPr algn="ctr"/>
            <a:r>
              <a:rPr lang="en-US" b="1" i="1" u="sng" dirty="0"/>
              <a:t>Road Lane-Line Detection Using A.I </a:t>
            </a:r>
          </a:p>
        </p:txBody>
      </p:sp>
      <p:sp>
        <p:nvSpPr>
          <p:cNvPr id="8" name="TextBox 7"/>
          <p:cNvSpPr txBox="1"/>
          <p:nvPr/>
        </p:nvSpPr>
        <p:spPr>
          <a:xfrm>
            <a:off x="2081530" y="2185035"/>
            <a:ext cx="5681980" cy="2584450"/>
          </a:xfrm>
          <a:prstGeom prst="rect">
            <a:avLst/>
          </a:prstGeom>
          <a:noFill/>
        </p:spPr>
        <p:txBody>
          <a:bodyPr wrap="square">
            <a:spAutoFit/>
          </a:bodyPr>
          <a:lstStyle/>
          <a:p>
            <a:pPr>
              <a:lnSpc>
                <a:spcPct val="250000"/>
              </a:lnSpc>
            </a:pPr>
            <a:r>
              <a:rPr lang="en-US" sz="1600" dirty="0" err="1">
                <a:solidFill>
                  <a:schemeClr val="tx1"/>
                </a:solidFill>
                <a:effectLst>
                  <a:outerShdw blurRad="38100" dist="19050" dir="2700000" algn="tl" rotWithShape="0">
                    <a:schemeClr val="dk1">
                      <a:alpha val="40000"/>
                    </a:schemeClr>
                  </a:outerShdw>
                </a:effectLst>
                <a:latin typeface="Eras Bold ITC" panose="020B0907030504020204" pitchFamily="34" charset="0"/>
                <a:cs typeface="Times New Roman" panose="02020603050405020304" pitchFamily="18" charset="0"/>
              </a:rPr>
              <a:t>Submited</a:t>
            </a:r>
            <a:r>
              <a:rPr lang="en-US" sz="1600" dirty="0">
                <a:solidFill>
                  <a:schemeClr val="tx1"/>
                </a:solidFill>
                <a:effectLst>
                  <a:outerShdw blurRad="38100" dist="19050" dir="2700000" algn="tl" rotWithShape="0">
                    <a:schemeClr val="dk1">
                      <a:alpha val="40000"/>
                    </a:schemeClr>
                  </a:outerShdw>
                </a:effectLst>
                <a:latin typeface="Eras Bold ITC" panose="020B0907030504020204" pitchFamily="34" charset="0"/>
                <a:cs typeface="Times New Roman" panose="02020603050405020304" pitchFamily="18" charset="0"/>
              </a:rPr>
              <a:t> By,</a:t>
            </a:r>
          </a:p>
          <a:p>
            <a:r>
              <a:rPr lang="en-US" sz="1600" i="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SHIVA.S   (207Y1A05F9)</a:t>
            </a:r>
          </a:p>
          <a:p>
            <a:r>
              <a:rPr lang="en-US" sz="1600" i="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BHARATH TEJESH  (207Y1A05C2)</a:t>
            </a:r>
          </a:p>
          <a:p>
            <a:endParaRPr lang="en-IN" i="1" dirty="0">
              <a:solidFill>
                <a:schemeClr val="tx1"/>
              </a:solidFill>
              <a:effectLst>
                <a:outerShdw blurRad="38100" dist="19050" dir="2700000" algn="tl" rotWithShape="0">
                  <a:schemeClr val="dk1">
                    <a:alpha val="40000"/>
                  </a:schemeClr>
                </a:outerShdw>
              </a:effectLst>
              <a:latin typeface="+mj-lt"/>
              <a:cs typeface="Times New Roman" panose="02020603050405020304" pitchFamily="18" charset="0"/>
            </a:endParaRPr>
          </a:p>
          <a:p>
            <a:r>
              <a:rPr lang="en-US" dirty="0">
                <a:solidFill>
                  <a:schemeClr val="tx1"/>
                </a:solidFill>
                <a:effectLst>
                  <a:outerShdw blurRad="38100" dist="19050" dir="2700000" algn="tl" rotWithShape="0">
                    <a:schemeClr val="dk1">
                      <a:alpha val="40000"/>
                    </a:schemeClr>
                  </a:outerShdw>
                </a:effectLst>
                <a:latin typeface="Eras Bold ITC" panose="020B0907030504020204" pitchFamily="34" charset="0"/>
                <a:cs typeface="Times New Roman" panose="02020603050405020304" pitchFamily="18" charset="0"/>
              </a:rPr>
              <a:t>Under The Guidance Of,</a:t>
            </a:r>
          </a:p>
          <a:p>
            <a:endParaRPr lang="en-US"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b="1" i="1" dirty="0">
                <a:latin typeface="+mj-lt"/>
                <a:cs typeface="Times New Roman" panose="02020603050405020304" pitchFamily="18" charset="0"/>
              </a:rPr>
              <a:t>Dr. YUSUF </a:t>
            </a:r>
            <a:r>
              <a:rPr lang="en-US" b="1" i="1">
                <a:latin typeface="+mj-lt"/>
                <a:cs typeface="Times New Roman" panose="02020603050405020304" pitchFamily="18" charset="0"/>
              </a:rPr>
              <a:t>MULGE (professor</a:t>
            </a:r>
            <a:r>
              <a:rPr lang="en-US" b="1" i="1" dirty="0">
                <a:latin typeface="+mj-lt"/>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endParaRPr lang="en-IN" dirty="0"/>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678" name="Shape 1"/>
          <p:cNvSpPr/>
          <p:nvPr/>
        </p:nvSpPr>
        <p:spPr>
          <a:xfrm>
            <a:off x="8503920" y="4572000"/>
            <a:ext cx="640080" cy="576072"/>
          </a:xfrm>
          <a:prstGeom prst="rect">
            <a:avLst/>
          </a:prstGeom>
          <a:solidFill>
            <a:srgbClr val="FAD12B"/>
          </a:solidFill>
        </p:spPr>
      </p:sp>
      <p:sp>
        <p:nvSpPr>
          <p:cNvPr id="1048679" name="Text 2"/>
          <p:cNvSpPr/>
          <p:nvPr/>
        </p:nvSpPr>
        <p:spPr>
          <a:xfrm>
            <a:off x="8503920" y="4572000"/>
            <a:ext cx="640080" cy="576072"/>
          </a:xfrm>
          <a:prstGeom prst="rect">
            <a:avLst/>
          </a:prstGeom>
          <a:noFill/>
        </p:spPr>
        <p:txBody>
          <a:bodyPr wrap="square" rtlCol="0" anchor="ctr"/>
          <a:lstStyle/>
          <a:p>
            <a:pPr algn="ctr"/>
            <a:r>
              <a:rPr lang="en-US" sz="1600" b="0" dirty="0">
                <a:solidFill>
                  <a:srgbClr val="343752"/>
                </a:solidFill>
                <a:latin typeface="Optima" pitchFamily="34" charset="0"/>
                <a:ea typeface="Optima" pitchFamily="34" charset="-122"/>
                <a:cs typeface="Optima" pitchFamily="34" charset="-120"/>
              </a:rPr>
              <a:t>8</a:t>
            </a:r>
            <a:endParaRPr lang="en-US" sz="1600" dirty="0"/>
          </a:p>
        </p:txBody>
      </p:sp>
      <p:sp>
        <p:nvSpPr>
          <p:cNvPr id="1048680" name="Text 3"/>
          <p:cNvSpPr/>
          <p:nvPr/>
        </p:nvSpPr>
        <p:spPr>
          <a:xfrm>
            <a:off x="1515292" y="80432"/>
            <a:ext cx="4800600" cy="822960"/>
          </a:xfrm>
          <a:prstGeom prst="rect">
            <a:avLst/>
          </a:prstGeom>
          <a:noFill/>
        </p:spPr>
        <p:txBody>
          <a:bodyPr wrap="square" rtlCol="0" anchor="ctr"/>
          <a:lstStyle/>
          <a:p>
            <a:r>
              <a:rPr lang="en-US" sz="2400" b="1" dirty="0">
                <a:solidFill>
                  <a:srgbClr val="90ACC7"/>
                </a:solidFill>
                <a:latin typeface="Optima" pitchFamily="34" charset="0"/>
                <a:ea typeface="Optima" pitchFamily="34" charset="-122"/>
              </a:rPr>
              <a:t>SOFTWARE REQUIREMENTS</a:t>
            </a:r>
            <a:endParaRPr lang="en-US" sz="2400" dirty="0"/>
          </a:p>
        </p:txBody>
      </p:sp>
      <p:sp>
        <p:nvSpPr>
          <p:cNvPr id="1048681" name="Text 4"/>
          <p:cNvSpPr/>
          <p:nvPr/>
        </p:nvSpPr>
        <p:spPr>
          <a:xfrm>
            <a:off x="280851" y="1281140"/>
            <a:ext cx="4114800" cy="3200400"/>
          </a:xfrm>
          <a:prstGeom prst="rect">
            <a:avLst/>
          </a:prstGeom>
          <a:noFill/>
        </p:spPr>
        <p:txBody>
          <a:bodyPr wrap="square" rtlCol="0" anchor="t"/>
          <a:lstStyle/>
          <a:p>
            <a:endParaRPr lang="en-US" sz="1600" dirty="0"/>
          </a:p>
        </p:txBody>
      </p:sp>
      <p:pic>
        <p:nvPicPr>
          <p:cNvPr id="2" name="Picture 1"/>
          <p:cNvPicPr>
            <a:picLocks noChangeAspect="1"/>
          </p:cNvPicPr>
          <p:nvPr/>
        </p:nvPicPr>
        <p:blipFill>
          <a:blip r:embed="rId3"/>
          <a:stretch>
            <a:fillRect/>
          </a:stretch>
        </p:blipFill>
        <p:spPr>
          <a:xfrm>
            <a:off x="165161" y="129396"/>
            <a:ext cx="879868" cy="773996"/>
          </a:xfrm>
          <a:prstGeom prst="rect">
            <a:avLst/>
          </a:prstGeom>
        </p:spPr>
      </p:pic>
      <p:pic>
        <p:nvPicPr>
          <p:cNvPr id="4" name="Picture 3"/>
          <p:cNvPicPr>
            <a:picLocks noChangeAspect="1"/>
          </p:cNvPicPr>
          <p:nvPr/>
        </p:nvPicPr>
        <p:blipFill>
          <a:blip r:embed="rId4"/>
          <a:stretch>
            <a:fillRect/>
          </a:stretch>
        </p:blipFill>
        <p:spPr>
          <a:xfrm>
            <a:off x="5080819" y="1116874"/>
            <a:ext cx="4063181" cy="3004457"/>
          </a:xfrm>
          <a:prstGeom prst="rect">
            <a:avLst/>
          </a:prstGeom>
        </p:spPr>
      </p:pic>
      <p:sp>
        <p:nvSpPr>
          <p:cNvPr id="5" name="TextBox 4">
            <a:extLst>
              <a:ext uri="{FF2B5EF4-FFF2-40B4-BE49-F238E27FC236}">
                <a16:creationId xmlns:a16="http://schemas.microsoft.com/office/drawing/2014/main" id="{5659E868-F537-B0ED-27DD-9BC70954856D}"/>
              </a:ext>
            </a:extLst>
          </p:cNvPr>
          <p:cNvSpPr txBox="1"/>
          <p:nvPr/>
        </p:nvSpPr>
        <p:spPr>
          <a:xfrm>
            <a:off x="605095" y="903392"/>
            <a:ext cx="4575686" cy="397031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22222"/>
                </a:solidFill>
                <a:effectLst/>
                <a:uLnTx/>
                <a:uFillTx/>
                <a:latin typeface="Optima" pitchFamily="34" charset="0"/>
                <a:ea typeface="Optima" pitchFamily="34" charset="-122"/>
                <a:cs typeface="Optima" pitchFamily="34" charset="-120"/>
              </a:rPr>
              <a:t>These methods can detect lane lines accurately under different lighting and weather conditions.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a:ea typeface="SimSun"/>
                <a:cs typeface="+mn-cs"/>
              </a:rPr>
              <a:t>1.</a:t>
            </a:r>
            <a:r>
              <a:rPr kumimoji="0" lang="en-US" sz="1400" b="1" i="0" u="sng" strike="noStrike" kern="1200" cap="none" spc="0" normalizeH="0" baseline="0" noProof="0" dirty="0">
                <a:ln/>
                <a:solidFill>
                  <a:srgbClr val="000000"/>
                </a:solidFill>
                <a:effectLst>
                  <a:outerShdw blurRad="38100" dist="19050" dir="2700000" algn="tl" rotWithShape="0">
                    <a:srgbClr val="000000">
                      <a:alpha val="40000"/>
                    </a:srgbClr>
                  </a:outerShdw>
                </a:effectLst>
                <a:uLnTx/>
                <a:uFillTx/>
                <a:latin typeface="Arial"/>
                <a:ea typeface="SimSun"/>
                <a:cs typeface="+mn-cs"/>
              </a:rPr>
              <a:t> OpenCV:</a:t>
            </a:r>
            <a:r>
              <a:rPr kumimoji="0" lang="en-US" sz="1400" b="0" i="0" u="none" strike="noStrike" kern="1200" cap="none" spc="0" normalizeH="0" baseline="0" noProof="0" dirty="0">
                <a:ln/>
                <a:solidFill>
                  <a:srgbClr val="000000"/>
                </a:solidFill>
                <a:effectLst>
                  <a:outerShdw blurRad="38100" dist="19050" dir="2700000" algn="tl" rotWithShape="0">
                    <a:srgbClr val="000000">
                      <a:alpha val="40000"/>
                    </a:srgbClr>
                  </a:outerShdw>
                </a:effectLst>
                <a:uLnTx/>
                <a:uFillTx/>
                <a:latin typeface="Arial"/>
                <a:ea typeface="SimSun"/>
                <a:cs typeface="+mn-cs"/>
              </a:rPr>
              <a:t> </a:t>
            </a:r>
            <a:r>
              <a:rPr kumimoji="0" lang="en-US" sz="1400" b="0" i="0" u="none" strike="noStrike" kern="1200" cap="none" spc="0" normalizeH="0" baseline="0" noProof="0" dirty="0">
                <a:ln>
                  <a:noFill/>
                </a:ln>
                <a:solidFill>
                  <a:srgbClr val="000000"/>
                </a:solidFill>
                <a:effectLst/>
                <a:uLnTx/>
                <a:uFillTx/>
                <a:latin typeface="Arial"/>
                <a:ea typeface="SimSun"/>
                <a:cs typeface="+mn-cs"/>
              </a:rPr>
              <a:t>It is used by the camera’s to detect the objects.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Arial"/>
              <a:ea typeface="SimSun"/>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a:ea typeface="SimSun"/>
                <a:cs typeface="+mn-cs"/>
              </a:rPr>
              <a:t>2. </a:t>
            </a:r>
            <a:r>
              <a:rPr kumimoji="0" lang="en-US" sz="1400" b="1" i="0" u="sng" strike="noStrike" kern="1200" cap="none" spc="0" normalizeH="0" baseline="0" noProof="0" dirty="0" err="1">
                <a:ln>
                  <a:noFill/>
                </a:ln>
                <a:solidFill>
                  <a:srgbClr val="000000"/>
                </a:solidFill>
                <a:effectLst/>
                <a:uLnTx/>
                <a:uFillTx/>
                <a:latin typeface="Arial"/>
                <a:ea typeface="SimSun"/>
                <a:cs typeface="+mn-cs"/>
              </a:rPr>
              <a:t>GrayScale</a:t>
            </a:r>
            <a:r>
              <a:rPr kumimoji="0" lang="en-US" sz="1400" b="1" i="0" u="sng" strike="noStrike" kern="1200" cap="none" spc="0" normalizeH="0" baseline="0" noProof="0" dirty="0">
                <a:ln>
                  <a:noFill/>
                </a:ln>
                <a:solidFill>
                  <a:srgbClr val="000000"/>
                </a:solidFill>
                <a:effectLst/>
                <a:uLnTx/>
                <a:uFillTx/>
                <a:latin typeface="Arial"/>
                <a:ea typeface="SimSun"/>
                <a:cs typeface="+mn-cs"/>
              </a:rPr>
              <a:t>:</a:t>
            </a:r>
            <a:r>
              <a:rPr kumimoji="0" lang="en-US" sz="1400" b="0" i="0" u="none" strike="noStrike" kern="1200" cap="none" spc="0" normalizeH="0" baseline="0" noProof="0" dirty="0">
                <a:ln>
                  <a:noFill/>
                </a:ln>
                <a:solidFill>
                  <a:srgbClr val="000000"/>
                </a:solidFill>
                <a:effectLst/>
                <a:uLnTx/>
                <a:uFillTx/>
                <a:latin typeface="Arial"/>
                <a:ea typeface="SimSun"/>
                <a:cs typeface="+mn-cs"/>
              </a:rPr>
              <a:t> Converting Color image to Black &amp; white.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Arial"/>
              <a:ea typeface="SimSun"/>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a:ea typeface="SimSun"/>
                <a:cs typeface="+mn-cs"/>
              </a:rPr>
              <a:t>3. </a:t>
            </a:r>
            <a:r>
              <a:rPr kumimoji="0" lang="en-US" sz="1400" b="1" i="0" u="sng" strike="noStrike" kern="1200" cap="none" spc="0" normalizeH="0" baseline="0" noProof="0" dirty="0">
                <a:ln>
                  <a:noFill/>
                </a:ln>
                <a:solidFill>
                  <a:srgbClr val="000000"/>
                </a:solidFill>
                <a:effectLst/>
                <a:uLnTx/>
                <a:uFillTx/>
                <a:latin typeface="Arial"/>
                <a:ea typeface="SimSun"/>
                <a:cs typeface="+mn-cs"/>
              </a:rPr>
              <a:t>Gaussian Blur:</a:t>
            </a:r>
            <a:r>
              <a:rPr kumimoji="0" lang="en-US" sz="1400" b="0" i="0" u="none" strike="noStrike" kern="1200" cap="none" spc="0" normalizeH="0" baseline="0" noProof="0" dirty="0">
                <a:ln>
                  <a:noFill/>
                </a:ln>
                <a:solidFill>
                  <a:srgbClr val="000000"/>
                </a:solidFill>
                <a:effectLst/>
                <a:uLnTx/>
                <a:uFillTx/>
                <a:latin typeface="Arial"/>
                <a:ea typeface="SimSun"/>
                <a:cs typeface="+mn-cs"/>
              </a:rPr>
              <a:t> Used to reduce the noise and smooth out details.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Arial"/>
              <a:ea typeface="SimSun"/>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a:ea typeface="SimSun"/>
                <a:cs typeface="+mn-cs"/>
              </a:rPr>
              <a:t>4.</a:t>
            </a:r>
            <a:r>
              <a:rPr kumimoji="0" lang="en-US" sz="1400" b="1" i="0" u="sng" strike="noStrike" kern="1200" cap="none" spc="0" normalizeH="0" baseline="0" noProof="0" dirty="0">
                <a:ln>
                  <a:noFill/>
                </a:ln>
                <a:solidFill>
                  <a:srgbClr val="000000"/>
                </a:solidFill>
                <a:effectLst/>
                <a:uLnTx/>
                <a:uFillTx/>
                <a:latin typeface="Arial"/>
                <a:ea typeface="SimSun"/>
                <a:cs typeface="+mn-cs"/>
              </a:rPr>
              <a:t> Canny Edge:</a:t>
            </a:r>
            <a:r>
              <a:rPr kumimoji="0" lang="en-US" sz="1400" b="0" i="0" u="none" strike="noStrike" kern="1200" cap="none" spc="0" normalizeH="0" baseline="0" noProof="0" dirty="0">
                <a:ln>
                  <a:noFill/>
                </a:ln>
                <a:solidFill>
                  <a:srgbClr val="000000"/>
                </a:solidFill>
                <a:effectLst/>
                <a:uLnTx/>
                <a:uFillTx/>
                <a:latin typeface="Arial"/>
                <a:ea typeface="SimSun"/>
                <a:cs typeface="+mn-cs"/>
              </a:rPr>
              <a:t> It is Used to Detect the Edges.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Arial"/>
              <a:ea typeface="SimSun"/>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a:ea typeface="SimSun"/>
                <a:cs typeface="+mn-cs"/>
              </a:rPr>
              <a:t>5. </a:t>
            </a:r>
            <a:r>
              <a:rPr kumimoji="0" lang="en-US" sz="1400" b="1" i="0" u="sng" strike="noStrike" kern="1200" cap="none" spc="0" normalizeH="0" baseline="0" noProof="0" dirty="0">
                <a:ln>
                  <a:noFill/>
                </a:ln>
                <a:solidFill>
                  <a:srgbClr val="000000"/>
                </a:solidFill>
                <a:effectLst/>
                <a:uLnTx/>
                <a:uFillTx/>
                <a:latin typeface="Arial"/>
                <a:ea typeface="SimSun"/>
                <a:cs typeface="+mn-cs"/>
              </a:rPr>
              <a:t>Region of Interest(ROI): </a:t>
            </a:r>
            <a:r>
              <a:rPr kumimoji="0" lang="en-US" sz="1400" b="0" i="0" u="none" strike="noStrike" kern="1200" cap="none" spc="0" normalizeH="0" baseline="0" noProof="0" dirty="0">
                <a:ln>
                  <a:noFill/>
                </a:ln>
                <a:solidFill>
                  <a:srgbClr val="000000"/>
                </a:solidFill>
                <a:effectLst/>
                <a:uLnTx/>
                <a:uFillTx/>
                <a:latin typeface="Arial"/>
                <a:ea typeface="SimSun"/>
                <a:cs typeface="+mn-cs"/>
              </a:rPr>
              <a:t>It focuses on specific area of a video/image.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Arial"/>
              <a:ea typeface="SimSun"/>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a:ea typeface="SimSun"/>
                <a:cs typeface="+mn-cs"/>
              </a:rPr>
              <a:t>6. </a:t>
            </a:r>
            <a:r>
              <a:rPr kumimoji="0" lang="en-US" sz="1400" b="1" i="0" u="sng" strike="noStrike" kern="1200" cap="none" spc="0" normalizeH="0" baseline="0" noProof="0" dirty="0">
                <a:ln>
                  <a:noFill/>
                </a:ln>
                <a:solidFill>
                  <a:srgbClr val="000000"/>
                </a:solidFill>
                <a:effectLst/>
                <a:uLnTx/>
                <a:uFillTx/>
                <a:latin typeface="Arial"/>
                <a:ea typeface="SimSun"/>
                <a:cs typeface="+mn-cs"/>
              </a:rPr>
              <a:t>Hough Transform:</a:t>
            </a:r>
            <a:r>
              <a:rPr kumimoji="0" lang="en-US" sz="1400" b="0" i="0" u="none" strike="noStrike" kern="1200" cap="none" spc="0" normalizeH="0" baseline="0" noProof="0" dirty="0">
                <a:ln>
                  <a:noFill/>
                </a:ln>
                <a:solidFill>
                  <a:srgbClr val="000000"/>
                </a:solidFill>
                <a:effectLst/>
                <a:uLnTx/>
                <a:uFillTx/>
                <a:latin typeface="Arial"/>
                <a:ea typeface="SimSun"/>
                <a:cs typeface="+mn-cs"/>
              </a:rPr>
              <a:t> Used to detect shapes in an image (</a:t>
            </a:r>
            <a:r>
              <a:rPr kumimoji="0" lang="en-US" sz="1400" b="0" i="0" u="none" strike="noStrike" kern="1200" cap="none" spc="0" normalizeH="0" baseline="0" noProof="0" dirty="0" err="1">
                <a:ln>
                  <a:noFill/>
                </a:ln>
                <a:solidFill>
                  <a:srgbClr val="000000"/>
                </a:solidFill>
                <a:effectLst/>
                <a:uLnTx/>
                <a:uFillTx/>
                <a:latin typeface="Arial"/>
                <a:ea typeface="SimSun"/>
                <a:cs typeface="+mn-cs"/>
              </a:rPr>
              <a:t>lines,circles</a:t>
            </a:r>
            <a:r>
              <a:rPr kumimoji="0" lang="en-US" sz="1400" b="0" i="0" u="none" strike="noStrike" kern="1200" cap="none" spc="0" normalizeH="0" baseline="0" noProof="0" dirty="0">
                <a:ln>
                  <a:noFill/>
                </a:ln>
                <a:solidFill>
                  <a:srgbClr val="000000"/>
                </a:solidFill>
                <a:effectLst/>
                <a:uLnTx/>
                <a:uFillTx/>
                <a:latin typeface="Arial"/>
                <a:ea typeface="SimSun"/>
                <a:cs typeface="+mn-cs"/>
              </a:rPr>
              <a:t>)</a:t>
            </a: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686" name="Shape 1"/>
          <p:cNvSpPr/>
          <p:nvPr/>
        </p:nvSpPr>
        <p:spPr>
          <a:xfrm>
            <a:off x="8503920" y="4572000"/>
            <a:ext cx="640080" cy="576072"/>
          </a:xfrm>
          <a:prstGeom prst="rect">
            <a:avLst/>
          </a:prstGeom>
          <a:solidFill>
            <a:srgbClr val="FAD12B"/>
          </a:solidFill>
        </p:spPr>
      </p:sp>
      <p:sp>
        <p:nvSpPr>
          <p:cNvPr id="1048687" name="Text 2"/>
          <p:cNvSpPr/>
          <p:nvPr/>
        </p:nvSpPr>
        <p:spPr>
          <a:xfrm>
            <a:off x="8503920" y="4572000"/>
            <a:ext cx="640080" cy="576072"/>
          </a:xfrm>
          <a:prstGeom prst="rect">
            <a:avLst/>
          </a:prstGeom>
          <a:noFill/>
        </p:spPr>
        <p:txBody>
          <a:bodyPr wrap="square" rtlCol="0" anchor="ctr"/>
          <a:lstStyle/>
          <a:p>
            <a:pPr algn="ctr"/>
            <a:r>
              <a:rPr lang="en-US" sz="1600" b="0" dirty="0">
                <a:solidFill>
                  <a:srgbClr val="343752"/>
                </a:solidFill>
                <a:latin typeface="Optima" pitchFamily="34" charset="0"/>
                <a:ea typeface="Optima" pitchFamily="34" charset="-122"/>
                <a:cs typeface="Optima" pitchFamily="34" charset="-120"/>
              </a:rPr>
              <a:t>9</a:t>
            </a:r>
            <a:endParaRPr lang="en-US" sz="1600" dirty="0"/>
          </a:p>
        </p:txBody>
      </p:sp>
      <p:pic>
        <p:nvPicPr>
          <p:cNvPr id="2097165" name="Image 0" descr="https://search-letsfade-com.herokuapp.com/proxy?url=https://tc.canada.ca/sites/default/files/2020-10/lann-keeping-assistance.jpg"/>
          <p:cNvPicPr>
            <a:picLocks noChangeAspect="1"/>
          </p:cNvPicPr>
          <p:nvPr/>
        </p:nvPicPr>
        <p:blipFill>
          <a:blip r:embed="rId3"/>
          <a:stretch>
            <a:fillRect/>
          </a:stretch>
        </p:blipFill>
        <p:spPr>
          <a:xfrm>
            <a:off x="4572000" y="1143000"/>
            <a:ext cx="4114800" cy="3200400"/>
          </a:xfrm>
          <a:prstGeom prst="rect">
            <a:avLst/>
          </a:prstGeom>
        </p:spPr>
      </p:pic>
      <p:sp>
        <p:nvSpPr>
          <p:cNvPr id="1048688" name="Text 3"/>
          <p:cNvSpPr/>
          <p:nvPr/>
        </p:nvSpPr>
        <p:spPr>
          <a:xfrm>
            <a:off x="1417320" y="167910"/>
            <a:ext cx="8229600" cy="822960"/>
          </a:xfrm>
          <a:prstGeom prst="rect">
            <a:avLst/>
          </a:prstGeom>
          <a:noFill/>
        </p:spPr>
        <p:txBody>
          <a:bodyPr wrap="square" rtlCol="0" anchor="ctr"/>
          <a:lstStyle/>
          <a:p>
            <a:r>
              <a:rPr lang="en-US" sz="2400" b="1" dirty="0">
                <a:solidFill>
                  <a:srgbClr val="90ACC7"/>
                </a:solidFill>
                <a:latin typeface="Optima" pitchFamily="34" charset="0"/>
                <a:ea typeface="Optima" pitchFamily="34" charset="-122"/>
              </a:rPr>
              <a:t>HARDWARE REQUIREMENTS</a:t>
            </a:r>
            <a:endParaRPr lang="en-US" sz="2400" dirty="0"/>
          </a:p>
        </p:txBody>
      </p:sp>
      <p:sp>
        <p:nvSpPr>
          <p:cNvPr id="1048689" name="Text 4"/>
          <p:cNvSpPr/>
          <p:nvPr/>
        </p:nvSpPr>
        <p:spPr>
          <a:xfrm>
            <a:off x="293914" y="890230"/>
            <a:ext cx="4114800" cy="4257841"/>
          </a:xfrm>
          <a:prstGeom prst="rect">
            <a:avLst/>
          </a:prstGeom>
          <a:noFill/>
        </p:spPr>
        <p:txBody>
          <a:bodyPr wrap="square" rtlCol="0" anchor="t"/>
          <a:lstStyle/>
          <a:p>
            <a:pPr algn="l">
              <a:buFont typeface="+mj-lt"/>
              <a:buAutoNum type="arabicPeriod"/>
            </a:pPr>
            <a:r>
              <a:rPr lang="en-US" sz="1200" b="1" i="0" dirty="0">
                <a:effectLst/>
                <a:latin typeface="Söhne"/>
              </a:rPr>
              <a:t>CPU:</a:t>
            </a:r>
            <a:r>
              <a:rPr lang="en-US" sz="1200" b="0" i="0" dirty="0">
                <a:effectLst/>
                <a:latin typeface="Söhne"/>
              </a:rPr>
              <a:t> A multi-core processor (e.g., Intel Core i5 or higher, AMD Ryzen) can handle basic line and lane detection algorithms.</a:t>
            </a:r>
          </a:p>
          <a:p>
            <a:pPr algn="l">
              <a:buFont typeface="+mj-lt"/>
              <a:buAutoNum type="arabicPeriod"/>
            </a:pPr>
            <a:r>
              <a:rPr lang="en-US" sz="1200" b="1" i="0" dirty="0">
                <a:effectLst/>
                <a:latin typeface="Söhne"/>
              </a:rPr>
              <a:t>GPU (Graphics Processing Unit):</a:t>
            </a:r>
            <a:r>
              <a:rPr lang="en-US" sz="1200" b="0" i="0" dirty="0">
                <a:effectLst/>
                <a:latin typeface="Söhne"/>
              </a:rPr>
              <a:t> A dedicated GPU, especially from NVIDIA (such as GTX or RTX series), can significantly accelerate the processing of computer vision tasks due to its parallel processing capabilities.</a:t>
            </a:r>
          </a:p>
          <a:p>
            <a:pPr algn="l">
              <a:buFont typeface="+mj-lt"/>
              <a:buAutoNum type="arabicPeriod"/>
            </a:pPr>
            <a:r>
              <a:rPr lang="en-US" sz="1200" b="1" i="0" dirty="0">
                <a:effectLst/>
                <a:latin typeface="Söhne"/>
              </a:rPr>
              <a:t>Memory (RAM):</a:t>
            </a:r>
            <a:r>
              <a:rPr lang="en-US" sz="1200" b="0" i="0" dirty="0">
                <a:effectLst/>
                <a:latin typeface="Söhne"/>
              </a:rPr>
              <a:t> A minimum of 8GB RAM is recommended, but higher amounts (16GB or more) may be beneficial for processing larger images or videos.</a:t>
            </a:r>
          </a:p>
          <a:p>
            <a:pPr algn="l">
              <a:buFont typeface="+mj-lt"/>
              <a:buAutoNum type="arabicPeriod"/>
            </a:pPr>
            <a:r>
              <a:rPr lang="en-US" sz="1200" b="1" i="0" dirty="0">
                <a:effectLst/>
                <a:latin typeface="Söhne"/>
              </a:rPr>
              <a:t>Storage:</a:t>
            </a:r>
            <a:r>
              <a:rPr lang="en-US" sz="1200" b="0" i="0" dirty="0">
                <a:effectLst/>
                <a:latin typeface="Söhne"/>
              </a:rPr>
              <a:t> Adequate storage space for storing images or videos, and the related datasets.</a:t>
            </a:r>
          </a:p>
          <a:p>
            <a:pPr algn="l">
              <a:buFont typeface="+mj-lt"/>
              <a:buAutoNum type="arabicPeriod"/>
            </a:pPr>
            <a:r>
              <a:rPr lang="en-US" sz="1200" b="1" i="0" dirty="0">
                <a:effectLst/>
                <a:latin typeface="Söhne"/>
              </a:rPr>
              <a:t>Camera or Sensor:</a:t>
            </a:r>
            <a:r>
              <a:rPr lang="en-US" sz="1200" b="0" i="0" dirty="0">
                <a:effectLst/>
                <a:latin typeface="Söhne"/>
              </a:rPr>
              <a:t> High-resolution cameras or sensors with good image quality can improve the accuracy of line and lane detection.</a:t>
            </a:r>
          </a:p>
          <a:p>
            <a:pPr algn="l">
              <a:buFont typeface="+mj-lt"/>
              <a:buAutoNum type="arabicPeriod"/>
            </a:pPr>
            <a:r>
              <a:rPr lang="en-US" sz="1200" b="1" i="0" dirty="0">
                <a:effectLst/>
                <a:latin typeface="Söhne"/>
              </a:rPr>
              <a:t>External Hardware (Optional):</a:t>
            </a:r>
            <a:r>
              <a:rPr lang="en-US" sz="1200" b="0" i="0" dirty="0">
                <a:effectLst/>
                <a:latin typeface="Söhne"/>
              </a:rPr>
              <a:t> For real-time applications, specialized hardware like FPGA (Field Programmable Gate Array) </a:t>
            </a:r>
          </a:p>
          <a:p>
            <a:endParaRPr lang="en-US" sz="1400" dirty="0"/>
          </a:p>
        </p:txBody>
      </p:sp>
      <p:pic>
        <p:nvPicPr>
          <p:cNvPr id="2" name="Picture 1"/>
          <p:cNvPicPr>
            <a:picLocks noChangeAspect="1"/>
          </p:cNvPicPr>
          <p:nvPr/>
        </p:nvPicPr>
        <p:blipFill>
          <a:blip r:embed="rId4"/>
          <a:stretch>
            <a:fillRect/>
          </a:stretch>
        </p:blipFill>
        <p:spPr>
          <a:xfrm>
            <a:off x="165161" y="129396"/>
            <a:ext cx="847210" cy="74526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646" name="Shape 1"/>
          <p:cNvSpPr/>
          <p:nvPr/>
        </p:nvSpPr>
        <p:spPr>
          <a:xfrm>
            <a:off x="8503920" y="4572000"/>
            <a:ext cx="640080" cy="576072"/>
          </a:xfrm>
          <a:prstGeom prst="rect">
            <a:avLst/>
          </a:prstGeom>
          <a:solidFill>
            <a:srgbClr val="FAD12B"/>
          </a:solidFill>
        </p:spPr>
      </p:sp>
      <p:sp>
        <p:nvSpPr>
          <p:cNvPr id="1048647" name="Text 2"/>
          <p:cNvSpPr/>
          <p:nvPr/>
        </p:nvSpPr>
        <p:spPr>
          <a:xfrm>
            <a:off x="8503920" y="4572000"/>
            <a:ext cx="640080" cy="576072"/>
          </a:xfrm>
          <a:prstGeom prst="rect">
            <a:avLst/>
          </a:prstGeom>
          <a:noFill/>
        </p:spPr>
        <p:txBody>
          <a:bodyPr wrap="square" rtlCol="0" anchor="ctr"/>
          <a:lstStyle/>
          <a:p>
            <a:pPr algn="ctr"/>
            <a:r>
              <a:rPr lang="en-US" sz="1600" b="0" dirty="0">
                <a:solidFill>
                  <a:srgbClr val="343752"/>
                </a:solidFill>
                <a:latin typeface="Optima" pitchFamily="34" charset="0"/>
                <a:ea typeface="Optima" pitchFamily="34" charset="-122"/>
                <a:cs typeface="Optima" pitchFamily="34" charset="-120"/>
              </a:rPr>
              <a:t>4</a:t>
            </a:r>
            <a:endParaRPr lang="en-US" sz="1600" dirty="0"/>
          </a:p>
        </p:txBody>
      </p:sp>
      <p:pic>
        <p:nvPicPr>
          <p:cNvPr id="2097160" name="Image 0" descr="https://search-letsfade-com.herokuapp.com/proxy?url=https://machinelearningasaservice.weebly.com/uploads/1/1/7/1/117124429/machine-learning-training-data_orig.png"/>
          <p:cNvPicPr>
            <a:picLocks noChangeAspect="1"/>
          </p:cNvPicPr>
          <p:nvPr/>
        </p:nvPicPr>
        <p:blipFill>
          <a:blip r:embed="rId3"/>
          <a:stretch>
            <a:fillRect/>
          </a:stretch>
        </p:blipFill>
        <p:spPr>
          <a:xfrm>
            <a:off x="4865914" y="1188720"/>
            <a:ext cx="3703320" cy="2880360"/>
          </a:xfrm>
          <a:prstGeom prst="rect">
            <a:avLst/>
          </a:prstGeom>
        </p:spPr>
      </p:pic>
      <p:sp>
        <p:nvSpPr>
          <p:cNvPr id="1048648" name="Text 3"/>
          <p:cNvSpPr/>
          <p:nvPr/>
        </p:nvSpPr>
        <p:spPr>
          <a:xfrm>
            <a:off x="1443446" y="139118"/>
            <a:ext cx="8229600" cy="822960"/>
          </a:xfrm>
          <a:prstGeom prst="rect">
            <a:avLst/>
          </a:prstGeom>
          <a:noFill/>
        </p:spPr>
        <p:txBody>
          <a:bodyPr wrap="square" rtlCol="0" anchor="ctr"/>
          <a:lstStyle/>
          <a:p>
            <a:r>
              <a:rPr lang="en-US" sz="2400" b="1" dirty="0">
                <a:solidFill>
                  <a:srgbClr val="90ACC7"/>
                </a:solidFill>
                <a:latin typeface="Optima" pitchFamily="34" charset="0"/>
                <a:ea typeface="Optima" pitchFamily="34" charset="-122"/>
              </a:rPr>
              <a:t>DESIGN &amp;ARCHITECTURE</a:t>
            </a:r>
            <a:endParaRPr lang="en-US" sz="2400" dirty="0"/>
          </a:p>
        </p:txBody>
      </p:sp>
      <p:sp>
        <p:nvSpPr>
          <p:cNvPr id="1048649" name="Text 4"/>
          <p:cNvSpPr/>
          <p:nvPr/>
        </p:nvSpPr>
        <p:spPr>
          <a:xfrm>
            <a:off x="457200" y="1371600"/>
            <a:ext cx="4114800" cy="3200400"/>
          </a:xfrm>
          <a:prstGeom prst="rect">
            <a:avLst/>
          </a:prstGeom>
          <a:noFill/>
        </p:spPr>
        <p:txBody>
          <a:bodyPr wrap="square" rtlCol="0" anchor="t"/>
          <a:lstStyle/>
          <a:p>
            <a:r>
              <a:rPr lang="en-US" sz="1600" dirty="0">
                <a:solidFill>
                  <a:srgbClr val="222222"/>
                </a:solidFill>
                <a:latin typeface="Optima" pitchFamily="34" charset="0"/>
                <a:ea typeface="Optima" pitchFamily="34" charset="-122"/>
                <a:cs typeface="Optima" pitchFamily="34" charset="-120"/>
              </a:rPr>
              <a:t>Designing plays a crucial role  in line and  lane detection</a:t>
            </a:r>
          </a:p>
          <a:p>
            <a:r>
              <a:rPr lang="en-US" sz="1600" dirty="0">
                <a:solidFill>
                  <a:srgbClr val="222222"/>
                </a:solidFill>
                <a:latin typeface="Optima" pitchFamily="34" charset="0"/>
                <a:ea typeface="Optima" pitchFamily="34" charset="-122"/>
                <a:cs typeface="Optima" pitchFamily="34" charset="-120"/>
              </a:rPr>
              <a:t>Data collection is a critical step in training AI models.</a:t>
            </a:r>
            <a:endParaRPr lang="en-US" sz="1600" dirty="0"/>
          </a:p>
          <a:p>
            <a:endParaRPr lang="en-US" sz="1600" dirty="0"/>
          </a:p>
          <a:p>
            <a:r>
              <a:rPr lang="en-US" sz="1600" dirty="0">
                <a:solidFill>
                  <a:srgbClr val="222222"/>
                </a:solidFill>
                <a:latin typeface="Optima" pitchFamily="34" charset="0"/>
                <a:ea typeface="Optima" pitchFamily="34" charset="-122"/>
                <a:cs typeface="Optima" pitchFamily="34" charset="-120"/>
              </a:rPr>
              <a:t>High-quality data with diverse road conditions and lighting is essential.</a:t>
            </a:r>
            <a:endParaRPr lang="en-US" sz="1600" dirty="0"/>
          </a:p>
          <a:p>
            <a:endParaRPr lang="en-US" sz="1600" dirty="0"/>
          </a:p>
          <a:p>
            <a:r>
              <a:rPr lang="en-US" sz="1600" dirty="0">
                <a:solidFill>
                  <a:srgbClr val="222222"/>
                </a:solidFill>
                <a:latin typeface="Optima" pitchFamily="34" charset="0"/>
                <a:ea typeface="Optima" pitchFamily="34" charset="-122"/>
                <a:cs typeface="Optima" pitchFamily="34" charset="-120"/>
              </a:rPr>
              <a:t>Accurate annotation of lane lines is crucial for effective training.</a:t>
            </a:r>
            <a:endParaRPr lang="en-US" sz="1600" dirty="0"/>
          </a:p>
        </p:txBody>
      </p:sp>
      <p:pic>
        <p:nvPicPr>
          <p:cNvPr id="2" name="Picture 1"/>
          <p:cNvPicPr>
            <a:picLocks noChangeAspect="1"/>
          </p:cNvPicPr>
          <p:nvPr/>
        </p:nvPicPr>
        <p:blipFill>
          <a:blip r:embed="rId4"/>
          <a:stretch>
            <a:fillRect/>
          </a:stretch>
        </p:blipFill>
        <p:spPr>
          <a:xfrm>
            <a:off x="165161" y="129396"/>
            <a:ext cx="899462" cy="79123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prism dir="d" isInverted="1"/>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694" name="Shape 1"/>
          <p:cNvSpPr/>
          <p:nvPr/>
        </p:nvSpPr>
        <p:spPr>
          <a:xfrm>
            <a:off x="8503920" y="4572000"/>
            <a:ext cx="640080" cy="576072"/>
          </a:xfrm>
          <a:prstGeom prst="rect">
            <a:avLst/>
          </a:prstGeom>
          <a:solidFill>
            <a:srgbClr val="FAD12B"/>
          </a:solidFill>
        </p:spPr>
      </p:sp>
      <p:sp>
        <p:nvSpPr>
          <p:cNvPr id="1048695" name="Text 2"/>
          <p:cNvSpPr/>
          <p:nvPr/>
        </p:nvSpPr>
        <p:spPr>
          <a:xfrm>
            <a:off x="8503920" y="4572000"/>
            <a:ext cx="640080" cy="576072"/>
          </a:xfrm>
          <a:prstGeom prst="rect">
            <a:avLst/>
          </a:prstGeom>
          <a:noFill/>
        </p:spPr>
        <p:txBody>
          <a:bodyPr wrap="square" rtlCol="0" anchor="ctr"/>
          <a:lstStyle/>
          <a:p>
            <a:pPr algn="ctr"/>
            <a:r>
              <a:rPr lang="en-US" sz="1600" b="0" dirty="0">
                <a:solidFill>
                  <a:srgbClr val="343752"/>
                </a:solidFill>
                <a:latin typeface="Optima" pitchFamily="34" charset="0"/>
                <a:ea typeface="Optima" pitchFamily="34" charset="-122"/>
                <a:cs typeface="Optima" pitchFamily="34" charset="-120"/>
              </a:rPr>
              <a:t>10</a:t>
            </a:r>
            <a:endParaRPr lang="en-US" sz="1600" dirty="0"/>
          </a:p>
        </p:txBody>
      </p:sp>
      <p:pic>
        <p:nvPicPr>
          <p:cNvPr id="2097166" name="Image 0" descr="https://search-letsfade-com.herokuapp.com/proxy?url=https://i.ytimg.com/vi/2w2LVPL80xk/maxresdefault.jpg"/>
          <p:cNvPicPr>
            <a:picLocks noChangeAspect="1"/>
          </p:cNvPicPr>
          <p:nvPr/>
        </p:nvPicPr>
        <p:blipFill>
          <a:blip r:embed="rId3"/>
          <a:stretch>
            <a:fillRect/>
          </a:stretch>
        </p:blipFill>
        <p:spPr>
          <a:xfrm>
            <a:off x="4572000" y="1185608"/>
            <a:ext cx="4114800" cy="2971800"/>
          </a:xfrm>
          <a:prstGeom prst="rect">
            <a:avLst/>
          </a:prstGeom>
        </p:spPr>
      </p:pic>
      <p:sp>
        <p:nvSpPr>
          <p:cNvPr id="1048696" name="Text 3"/>
          <p:cNvSpPr/>
          <p:nvPr/>
        </p:nvSpPr>
        <p:spPr>
          <a:xfrm>
            <a:off x="1051560" y="176656"/>
            <a:ext cx="8229600" cy="822960"/>
          </a:xfrm>
          <a:prstGeom prst="rect">
            <a:avLst/>
          </a:prstGeom>
          <a:noFill/>
        </p:spPr>
        <p:txBody>
          <a:bodyPr wrap="square" rtlCol="0" anchor="ctr"/>
          <a:lstStyle/>
          <a:p>
            <a:r>
              <a:rPr lang="en-US" sz="2400" b="1" dirty="0">
                <a:solidFill>
                  <a:srgbClr val="90ACC7"/>
                </a:solidFill>
                <a:latin typeface="Optima" pitchFamily="34" charset="0"/>
                <a:ea typeface="Optima" pitchFamily="34" charset="-122"/>
                <a:cs typeface="Optima" pitchFamily="34" charset="-120"/>
              </a:rPr>
              <a:t>Future of Lane Line Detection</a:t>
            </a:r>
            <a:endParaRPr lang="en-US" sz="2400" dirty="0"/>
          </a:p>
        </p:txBody>
      </p:sp>
      <p:sp>
        <p:nvSpPr>
          <p:cNvPr id="1048697" name="Text 4"/>
          <p:cNvSpPr/>
          <p:nvPr/>
        </p:nvSpPr>
        <p:spPr>
          <a:xfrm>
            <a:off x="293914" y="1185608"/>
            <a:ext cx="4114800" cy="3200400"/>
          </a:xfrm>
          <a:prstGeom prst="rect">
            <a:avLst/>
          </a:prstGeom>
          <a:noFill/>
        </p:spPr>
        <p:txBody>
          <a:bodyPr wrap="square" rtlCol="0" anchor="t"/>
          <a:lstStyle/>
          <a:p>
            <a:r>
              <a:rPr lang="en-US" sz="1600" dirty="0">
                <a:solidFill>
                  <a:srgbClr val="222222"/>
                </a:solidFill>
                <a:latin typeface="Optima" pitchFamily="34" charset="0"/>
                <a:ea typeface="Optima" pitchFamily="34" charset="-122"/>
                <a:cs typeface="Optima" pitchFamily="34" charset="-120"/>
              </a:rPr>
              <a:t>Future advancements in AI and hardware can improve the accuracy and speed of lane line detection.</a:t>
            </a:r>
            <a:endParaRPr lang="en-US" sz="1600" dirty="0"/>
          </a:p>
          <a:p>
            <a:endParaRPr lang="en-US" sz="1600" dirty="0"/>
          </a:p>
          <a:p>
            <a:r>
              <a:rPr lang="en-US" sz="1600" dirty="0">
                <a:solidFill>
                  <a:srgbClr val="222222"/>
                </a:solidFill>
                <a:latin typeface="Optima" pitchFamily="34" charset="0"/>
                <a:ea typeface="Optima" pitchFamily="34" charset="-122"/>
                <a:cs typeface="Optima" pitchFamily="34" charset="-120"/>
              </a:rPr>
              <a:t>AI-based lane line detection can be integrated with other ADAS features like automated emergency braking and adaptive cruise control.</a:t>
            </a:r>
            <a:endParaRPr lang="en-US" sz="1600" dirty="0"/>
          </a:p>
          <a:p>
            <a:endParaRPr lang="en-US" sz="1600" dirty="0"/>
          </a:p>
          <a:p>
            <a:r>
              <a:rPr lang="en-US" sz="1600" dirty="0">
                <a:solidFill>
                  <a:srgbClr val="222222"/>
                </a:solidFill>
                <a:latin typeface="Optima" pitchFamily="34" charset="0"/>
                <a:ea typeface="Optima" pitchFamily="34" charset="-122"/>
                <a:cs typeface="Optima" pitchFamily="34" charset="-120"/>
              </a:rPr>
              <a:t>Lane line detection can play a crucial role in achieving fully autonomous driving.</a:t>
            </a:r>
            <a:endParaRPr lang="en-US" sz="1600" dirty="0"/>
          </a:p>
        </p:txBody>
      </p:sp>
      <p:pic>
        <p:nvPicPr>
          <p:cNvPr id="2" name="Picture 1"/>
          <p:cNvPicPr>
            <a:picLocks noChangeAspect="1"/>
          </p:cNvPicPr>
          <p:nvPr/>
        </p:nvPicPr>
        <p:blipFill>
          <a:blip r:embed="rId4"/>
          <a:stretch>
            <a:fillRect/>
          </a:stretch>
        </p:blipFill>
        <p:spPr>
          <a:xfrm>
            <a:off x="165161" y="129396"/>
            <a:ext cx="886399" cy="77974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14:prism dir="d"/>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609" name="Shape 1"/>
          <p:cNvSpPr/>
          <p:nvPr/>
        </p:nvSpPr>
        <p:spPr>
          <a:xfrm>
            <a:off x="8503920" y="4572000"/>
            <a:ext cx="640080" cy="576072"/>
          </a:xfrm>
          <a:prstGeom prst="rect">
            <a:avLst/>
          </a:prstGeom>
          <a:solidFill>
            <a:srgbClr val="FAD12B"/>
          </a:solidFill>
        </p:spPr>
      </p:sp>
      <p:sp>
        <p:nvSpPr>
          <p:cNvPr id="1048610" name="Text 2"/>
          <p:cNvSpPr/>
          <p:nvPr/>
        </p:nvSpPr>
        <p:spPr>
          <a:xfrm>
            <a:off x="8503920" y="4572000"/>
            <a:ext cx="640080" cy="576072"/>
          </a:xfrm>
          <a:prstGeom prst="rect">
            <a:avLst/>
          </a:prstGeom>
          <a:noFill/>
        </p:spPr>
        <p:txBody>
          <a:bodyPr wrap="square" rtlCol="0" anchor="ctr"/>
          <a:lstStyle/>
          <a:p>
            <a:pPr algn="ctr"/>
            <a:r>
              <a:rPr lang="en-US" sz="1600" b="0" dirty="0">
                <a:solidFill>
                  <a:srgbClr val="343752"/>
                </a:solidFill>
                <a:latin typeface="Optima" pitchFamily="34" charset="0"/>
                <a:ea typeface="Optima" pitchFamily="34" charset="-122"/>
                <a:cs typeface="Optima" pitchFamily="34" charset="-120"/>
              </a:rPr>
              <a:t>11</a:t>
            </a:r>
            <a:endParaRPr lang="en-US" sz="1600" dirty="0"/>
          </a:p>
        </p:txBody>
      </p:sp>
      <p:sp>
        <p:nvSpPr>
          <p:cNvPr id="1048611" name="Text 3"/>
          <p:cNvSpPr/>
          <p:nvPr/>
        </p:nvSpPr>
        <p:spPr>
          <a:xfrm>
            <a:off x="1299755" y="129396"/>
            <a:ext cx="8229600" cy="822960"/>
          </a:xfrm>
          <a:prstGeom prst="rect">
            <a:avLst/>
          </a:prstGeom>
          <a:noFill/>
        </p:spPr>
        <p:txBody>
          <a:bodyPr wrap="square" rtlCol="0" anchor="ctr"/>
          <a:lstStyle/>
          <a:p>
            <a:r>
              <a:rPr lang="en-US" sz="2400" b="1" dirty="0">
                <a:solidFill>
                  <a:srgbClr val="90ACC7"/>
                </a:solidFill>
                <a:latin typeface="Optima" pitchFamily="34" charset="0"/>
                <a:ea typeface="Optima" pitchFamily="34" charset="-122"/>
                <a:cs typeface="Optima" pitchFamily="34" charset="-120"/>
              </a:rPr>
              <a:t>Conclusion</a:t>
            </a:r>
            <a:endParaRPr lang="en-US" sz="2400" dirty="0"/>
          </a:p>
        </p:txBody>
      </p:sp>
      <p:sp>
        <p:nvSpPr>
          <p:cNvPr id="1048612" name="Text 4"/>
          <p:cNvSpPr/>
          <p:nvPr/>
        </p:nvSpPr>
        <p:spPr>
          <a:xfrm>
            <a:off x="457199" y="1635501"/>
            <a:ext cx="8288383" cy="3200400"/>
          </a:xfrm>
          <a:prstGeom prst="rect">
            <a:avLst/>
          </a:prstGeom>
          <a:noFill/>
        </p:spPr>
        <p:txBody>
          <a:bodyPr wrap="square" rtlCol="0" anchor="t"/>
          <a:lstStyle/>
          <a:p>
            <a:r>
              <a:rPr lang="en-US" sz="1600" dirty="0">
                <a:solidFill>
                  <a:srgbClr val="222222"/>
                </a:solidFill>
                <a:latin typeface="Optima" pitchFamily="34" charset="0"/>
                <a:ea typeface="Optima" pitchFamily="34" charset="-122"/>
                <a:cs typeface="Optima" pitchFamily="34" charset="-120"/>
              </a:rPr>
              <a:t>Lane line detection is an essential part of autonomous vehicles and ADAS.</a:t>
            </a:r>
            <a:endParaRPr lang="en-US" sz="1600" dirty="0"/>
          </a:p>
          <a:p>
            <a:endParaRPr lang="en-US" sz="1600" dirty="0"/>
          </a:p>
          <a:p>
            <a:r>
              <a:rPr lang="en-US" sz="1600" dirty="0">
                <a:solidFill>
                  <a:srgbClr val="222222"/>
                </a:solidFill>
                <a:latin typeface="Optima" pitchFamily="34" charset="0"/>
                <a:ea typeface="Optima" pitchFamily="34" charset="-122"/>
                <a:cs typeface="Optima" pitchFamily="34" charset="-120"/>
              </a:rPr>
              <a:t>AI-based lane line detection is more accurate and reliable than traditional methods.</a:t>
            </a:r>
            <a:endParaRPr lang="en-US" sz="1600" dirty="0"/>
          </a:p>
          <a:p>
            <a:endParaRPr lang="en-US" sz="1600" dirty="0"/>
          </a:p>
          <a:p>
            <a:r>
              <a:rPr lang="en-US" sz="1600" dirty="0">
                <a:solidFill>
                  <a:srgbClr val="222222"/>
                </a:solidFill>
                <a:latin typeface="Optima" pitchFamily="34" charset="0"/>
                <a:ea typeface="Optima" pitchFamily="34" charset="-122"/>
                <a:cs typeface="Optima" pitchFamily="34" charset="-120"/>
              </a:rPr>
              <a:t>AI-based lane line detection can improve driving safety and reduce accidents caused by lane deviation.</a:t>
            </a:r>
            <a:endParaRPr lang="en-US" sz="1600" dirty="0"/>
          </a:p>
        </p:txBody>
      </p:sp>
      <p:pic>
        <p:nvPicPr>
          <p:cNvPr id="2" name="Picture 1"/>
          <p:cNvPicPr>
            <a:picLocks noChangeAspect="1"/>
          </p:cNvPicPr>
          <p:nvPr/>
        </p:nvPicPr>
        <p:blipFill>
          <a:blip r:embed="rId3"/>
          <a:stretch>
            <a:fillRect/>
          </a:stretch>
        </p:blipFill>
        <p:spPr>
          <a:xfrm>
            <a:off x="165161" y="129396"/>
            <a:ext cx="847210" cy="74526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wheel spokes="2"/>
      </p:transition>
    </mc:Choice>
    <mc:Fallback xmlns="">
      <p:transition spd="slow">
        <p:wheel spokes="2"/>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585" name="Shape 1"/>
          <p:cNvSpPr/>
          <p:nvPr/>
        </p:nvSpPr>
        <p:spPr>
          <a:xfrm>
            <a:off x="8503920" y="4572000"/>
            <a:ext cx="640080" cy="576072"/>
          </a:xfrm>
          <a:prstGeom prst="rect">
            <a:avLst/>
          </a:prstGeom>
          <a:solidFill>
            <a:srgbClr val="FAD12B"/>
          </a:solidFill>
        </p:spPr>
      </p:sp>
      <p:sp>
        <p:nvSpPr>
          <p:cNvPr id="1048586" name="Text 2"/>
          <p:cNvSpPr/>
          <p:nvPr/>
        </p:nvSpPr>
        <p:spPr>
          <a:xfrm>
            <a:off x="8503920" y="4572000"/>
            <a:ext cx="640080" cy="576072"/>
          </a:xfrm>
          <a:prstGeom prst="rect">
            <a:avLst/>
          </a:prstGeom>
          <a:noFill/>
        </p:spPr>
        <p:txBody>
          <a:bodyPr wrap="square" rtlCol="0" anchor="ctr"/>
          <a:lstStyle/>
          <a:p>
            <a:pPr algn="ctr"/>
            <a:r>
              <a:rPr lang="en-US" sz="1600" b="0" dirty="0">
                <a:solidFill>
                  <a:srgbClr val="343752"/>
                </a:solidFill>
                <a:latin typeface="Optima" pitchFamily="34" charset="0"/>
                <a:ea typeface="Optima" pitchFamily="34" charset="-122"/>
                <a:cs typeface="Optima" pitchFamily="34" charset="-120"/>
              </a:rPr>
              <a:t>15</a:t>
            </a:r>
            <a:endParaRPr lang="en-US" sz="1600" dirty="0"/>
          </a:p>
        </p:txBody>
      </p:sp>
      <p:pic>
        <p:nvPicPr>
          <p:cNvPr id="2097153" name="Image 0" descr="https://search-letsfade-com.herokuapp.com/proxy?url=https://www.slidegeeks.com/pics/dgm/l/t/Thanks_For_Your_Attention_Ppt_PowerPoint_Presentation_Icon_Graphics_Design_Slide_1-.jpg"/>
          <p:cNvPicPr>
            <a:picLocks noChangeAspect="1"/>
          </p:cNvPicPr>
          <p:nvPr/>
        </p:nvPicPr>
        <p:blipFill>
          <a:blip r:embed="rId3"/>
          <a:stretch>
            <a:fillRect/>
          </a:stretch>
        </p:blipFill>
        <p:spPr>
          <a:xfrm>
            <a:off x="4572000" y="1143000"/>
            <a:ext cx="4114800" cy="3200400"/>
          </a:xfrm>
          <a:prstGeom prst="rect">
            <a:avLst/>
          </a:prstGeom>
        </p:spPr>
      </p:pic>
      <p:sp>
        <p:nvSpPr>
          <p:cNvPr id="1048587" name="Text 3"/>
          <p:cNvSpPr/>
          <p:nvPr/>
        </p:nvSpPr>
        <p:spPr>
          <a:xfrm>
            <a:off x="1345473" y="189412"/>
            <a:ext cx="8229600" cy="822960"/>
          </a:xfrm>
          <a:prstGeom prst="rect">
            <a:avLst/>
          </a:prstGeom>
          <a:noFill/>
        </p:spPr>
        <p:txBody>
          <a:bodyPr wrap="square" rtlCol="0" anchor="ctr"/>
          <a:lstStyle/>
          <a:p>
            <a:r>
              <a:rPr lang="en-US" sz="2400" b="1" dirty="0">
                <a:solidFill>
                  <a:srgbClr val="90ACC7"/>
                </a:solidFill>
                <a:latin typeface="Optima" pitchFamily="34" charset="0"/>
                <a:ea typeface="Optima" pitchFamily="34" charset="-122"/>
                <a:cs typeface="Optima" pitchFamily="34" charset="-120"/>
              </a:rPr>
              <a:t>Thank You</a:t>
            </a:r>
            <a:endParaRPr lang="en-US" sz="2400" dirty="0"/>
          </a:p>
        </p:txBody>
      </p:sp>
      <p:sp>
        <p:nvSpPr>
          <p:cNvPr id="1048588" name="Text 4"/>
          <p:cNvSpPr/>
          <p:nvPr/>
        </p:nvSpPr>
        <p:spPr>
          <a:xfrm>
            <a:off x="264160" y="2216785"/>
            <a:ext cx="4114800" cy="938530"/>
          </a:xfrm>
          <a:prstGeom prst="rect">
            <a:avLst/>
          </a:prstGeom>
          <a:noFill/>
        </p:spPr>
        <p:txBody>
          <a:bodyPr wrap="square" rtlCol="0" anchor="t"/>
          <a:lstStyle/>
          <a:p>
            <a:r>
              <a:rPr lang="en-US" sz="1600" i="1" dirty="0">
                <a:ln/>
                <a:solidFill>
                  <a:schemeClr val="tx1"/>
                </a:solidFill>
                <a:effectLst>
                  <a:outerShdw blurRad="38100" dist="19050" dir="2700000" algn="tl" rotWithShape="0">
                    <a:schemeClr val="dk1">
                      <a:alpha val="40000"/>
                    </a:schemeClr>
                  </a:outerShdw>
                </a:effectLst>
                <a:latin typeface="Optima" pitchFamily="34" charset="0"/>
                <a:ea typeface="Optima" pitchFamily="34" charset="-122"/>
                <a:cs typeface="Optima" pitchFamily="34" charset="-120"/>
              </a:rPr>
              <a:t>A final slide thanking the audience for their attention and inviting further discussions.</a:t>
            </a:r>
          </a:p>
        </p:txBody>
      </p:sp>
      <p:pic>
        <p:nvPicPr>
          <p:cNvPr id="2" name="Picture 1"/>
          <p:cNvPicPr>
            <a:picLocks noChangeAspect="1"/>
          </p:cNvPicPr>
          <p:nvPr/>
        </p:nvPicPr>
        <p:blipFill>
          <a:blip r:embed="rId4"/>
          <a:stretch>
            <a:fillRect/>
          </a:stretch>
        </p:blipFill>
        <p:spPr>
          <a:xfrm>
            <a:off x="165161" y="129396"/>
            <a:ext cx="879868" cy="773996"/>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invX="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616" name="Text 0"/>
          <p:cNvSpPr/>
          <p:nvPr/>
        </p:nvSpPr>
        <p:spPr>
          <a:xfrm>
            <a:off x="457200" y="2286000"/>
            <a:ext cx="8229600" cy="457200"/>
          </a:xfrm>
          <a:prstGeom prst="rect">
            <a:avLst/>
          </a:prstGeom>
          <a:noFill/>
        </p:spPr>
        <p:txBody>
          <a:bodyPr wrap="square" rtlCol="0" anchor="ctr"/>
          <a:lstStyle/>
          <a:p>
            <a:pPr algn="ctr"/>
            <a:r>
              <a:rPr lang="en-US" sz="3000" b="1" dirty="0">
                <a:solidFill>
                  <a:srgbClr val="90ACC7"/>
                </a:solidFill>
                <a:latin typeface="Optima" pitchFamily="34" charset="0"/>
                <a:ea typeface="Optima" pitchFamily="34" charset="-122"/>
                <a:cs typeface="Optima" pitchFamily="34" charset="-120"/>
              </a:rPr>
              <a:t>Lane Line Detection Using Artificial Intelligence</a:t>
            </a:r>
            <a:endParaRPr lang="en-US" sz="3000" dirty="0"/>
          </a:p>
        </p:txBody>
      </p:sp>
      <p:sp>
        <p:nvSpPr>
          <p:cNvPr id="1048707" name="TextBox 1048706"/>
          <p:cNvSpPr txBox="1"/>
          <p:nvPr>
            <p:custDataLst>
              <p:tags r:id="rId1"/>
            </p:custDataLst>
          </p:nvPr>
        </p:nvSpPr>
        <p:spPr>
          <a:xfrm rot="21600000">
            <a:off x="134213" y="4332963"/>
            <a:ext cx="1991172" cy="624840"/>
          </a:xfrm>
          <a:prstGeom prst="rect">
            <a:avLst/>
          </a:prstGeom>
        </p:spPr>
        <p:txBody>
          <a:bodyPr wrap="square" rtlCol="0">
            <a:spAutoFit/>
          </a:bodyPr>
          <a:lstStyle/>
          <a:p>
            <a:r>
              <a:rPr lang="en-US" sz="1800" b="1" i="1" u="sng">
                <a:solidFill>
                  <a:srgbClr val="BF0000"/>
                </a:solidFill>
                <a:latin typeface="RobotoStatic"/>
              </a:rPr>
              <a:t>207Y1A05F9</a:t>
            </a:r>
            <a:endParaRPr lang="en-IN" sz="1600" b="1" i="1" u="sng">
              <a:solidFill>
                <a:srgbClr val="BF0000"/>
              </a:solidFill>
              <a:latin typeface="RobotoStatic"/>
            </a:endParaRPr>
          </a:p>
          <a:p>
            <a:r>
              <a:rPr lang="en-US" sz="1800" b="1" i="1" u="sng">
                <a:solidFill>
                  <a:srgbClr val="BF0000"/>
                </a:solidFill>
                <a:latin typeface="RobotoStatic"/>
              </a:rPr>
              <a:t>207Y1A05C2</a:t>
            </a:r>
            <a:endParaRPr lang="en-IN" sz="2800" b="1" i="1" u="sng">
              <a:solidFill>
                <a:srgbClr val="BF0000"/>
              </a:solidFill>
              <a:latin typeface="RobotoStatic"/>
            </a:endParaRPr>
          </a:p>
        </p:txBody>
      </p:sp>
      <p:pic>
        <p:nvPicPr>
          <p:cNvPr id="2" name="Picture 1"/>
          <p:cNvPicPr>
            <a:picLocks noChangeAspect="1"/>
          </p:cNvPicPr>
          <p:nvPr/>
        </p:nvPicPr>
        <p:blipFill>
          <a:blip r:embed="rId4"/>
          <a:stretch>
            <a:fillRect/>
          </a:stretch>
        </p:blipFill>
        <p:spPr>
          <a:xfrm>
            <a:off x="165161" y="129396"/>
            <a:ext cx="964776" cy="84868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87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07" grpId="0"/>
      <p:bldP spid="1048707"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15841-0311-D00B-3C25-D67A3C1E904E}"/>
              </a:ext>
            </a:extLst>
          </p:cNvPr>
          <p:cNvSpPr>
            <a:spLocks noGrp="1"/>
          </p:cNvSpPr>
          <p:nvPr>
            <p:ph type="title"/>
          </p:nvPr>
        </p:nvSpPr>
        <p:spPr/>
        <p:txBody>
          <a:bodyPr/>
          <a:lstStyle/>
          <a:p>
            <a:r>
              <a:rPr lang="en-US" dirty="0"/>
              <a:t>                                INDEX</a:t>
            </a:r>
            <a:endParaRPr lang="en-IN" dirty="0"/>
          </a:p>
        </p:txBody>
      </p:sp>
      <p:sp>
        <p:nvSpPr>
          <p:cNvPr id="3" name="Content Placeholder 2">
            <a:extLst>
              <a:ext uri="{FF2B5EF4-FFF2-40B4-BE49-F238E27FC236}">
                <a16:creationId xmlns:a16="http://schemas.microsoft.com/office/drawing/2014/main" id="{0D0EA818-B662-640B-E43C-45729E884F95}"/>
              </a:ext>
            </a:extLst>
          </p:cNvPr>
          <p:cNvSpPr>
            <a:spLocks noGrp="1"/>
          </p:cNvSpPr>
          <p:nvPr>
            <p:ph idx="1"/>
          </p:nvPr>
        </p:nvSpPr>
        <p:spPr/>
        <p:txBody>
          <a:bodyPr/>
          <a:lstStyle/>
          <a:p>
            <a:r>
              <a:rPr lang="en-US" sz="1600" dirty="0"/>
              <a:t>ABSTRACT</a:t>
            </a:r>
          </a:p>
          <a:p>
            <a:r>
              <a:rPr lang="en-US" sz="1600" dirty="0"/>
              <a:t>INTRODUCTION</a:t>
            </a:r>
          </a:p>
          <a:p>
            <a:r>
              <a:rPr lang="en-US" sz="1600" dirty="0"/>
              <a:t>SCOPE</a:t>
            </a:r>
          </a:p>
          <a:p>
            <a:r>
              <a:rPr lang="en-US" sz="1600" dirty="0"/>
              <a:t>CHALLENGES</a:t>
            </a:r>
          </a:p>
          <a:p>
            <a:r>
              <a:rPr lang="en-US" sz="1600" dirty="0"/>
              <a:t>EXISITING SYSTEM</a:t>
            </a:r>
          </a:p>
          <a:p>
            <a:r>
              <a:rPr lang="en-US" sz="1600" dirty="0"/>
              <a:t>PROPOSED SYSTEM</a:t>
            </a:r>
          </a:p>
          <a:p>
            <a:r>
              <a:rPr lang="en-US" sz="1600" dirty="0"/>
              <a:t>SOFTWARE REQUIREMENTS</a:t>
            </a:r>
          </a:p>
          <a:p>
            <a:r>
              <a:rPr lang="en-US" sz="1600" dirty="0"/>
              <a:t>HARDWARE REQUIREMENTS</a:t>
            </a:r>
          </a:p>
          <a:p>
            <a:r>
              <a:rPr lang="en-US" sz="1600" dirty="0"/>
              <a:t>DESIGN &amp; ARCHITECTURE</a:t>
            </a:r>
            <a:endParaRPr lang="en-IN" sz="1600" dirty="0"/>
          </a:p>
        </p:txBody>
      </p:sp>
    </p:spTree>
    <p:extLst>
      <p:ext uri="{BB962C8B-B14F-4D97-AF65-F5344CB8AC3E}">
        <p14:creationId xmlns:p14="http://schemas.microsoft.com/office/powerpoint/2010/main" val="4229625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622" name="Shape 1"/>
          <p:cNvSpPr/>
          <p:nvPr/>
        </p:nvSpPr>
        <p:spPr>
          <a:xfrm>
            <a:off x="8503920" y="4572000"/>
            <a:ext cx="640080" cy="576072"/>
          </a:xfrm>
          <a:prstGeom prst="rect">
            <a:avLst/>
          </a:prstGeom>
          <a:solidFill>
            <a:srgbClr val="FAD12B"/>
          </a:solidFill>
        </p:spPr>
      </p:sp>
      <p:sp>
        <p:nvSpPr>
          <p:cNvPr id="1048623" name="Text 2"/>
          <p:cNvSpPr/>
          <p:nvPr/>
        </p:nvSpPr>
        <p:spPr>
          <a:xfrm>
            <a:off x="8503920" y="4572000"/>
            <a:ext cx="640080" cy="576072"/>
          </a:xfrm>
          <a:prstGeom prst="rect">
            <a:avLst/>
          </a:prstGeom>
          <a:noFill/>
        </p:spPr>
        <p:txBody>
          <a:bodyPr wrap="square" rtlCol="0" anchor="ctr"/>
          <a:lstStyle/>
          <a:p>
            <a:pPr algn="ctr"/>
            <a:r>
              <a:rPr lang="en-US" sz="1600" b="0" dirty="0">
                <a:solidFill>
                  <a:srgbClr val="343752"/>
                </a:solidFill>
                <a:latin typeface="Optima" pitchFamily="34" charset="0"/>
                <a:ea typeface="Optima" pitchFamily="34" charset="-122"/>
                <a:cs typeface="Optima" pitchFamily="34" charset="-120"/>
              </a:rPr>
              <a:t>1</a:t>
            </a:r>
            <a:endParaRPr lang="en-US" sz="1600" dirty="0"/>
          </a:p>
        </p:txBody>
      </p:sp>
      <p:pic>
        <p:nvPicPr>
          <p:cNvPr id="2097157" name="Image 0" descr="https://search-letsfade-com.herokuapp.com/proxy?url=https://www.carblogindia.com/wp-content/uploads/2021/05/ADAS-768x495.jpeg"/>
          <p:cNvPicPr>
            <a:picLocks noChangeAspect="1"/>
          </p:cNvPicPr>
          <p:nvPr/>
        </p:nvPicPr>
        <p:blipFill>
          <a:blip r:embed="rId3"/>
          <a:stretch>
            <a:fillRect/>
          </a:stretch>
        </p:blipFill>
        <p:spPr>
          <a:xfrm>
            <a:off x="4689566" y="1234440"/>
            <a:ext cx="3997234" cy="3108960"/>
          </a:xfrm>
          <a:prstGeom prst="rect">
            <a:avLst/>
          </a:prstGeom>
        </p:spPr>
      </p:pic>
      <p:sp>
        <p:nvSpPr>
          <p:cNvPr id="1048624" name="Text 3"/>
          <p:cNvSpPr/>
          <p:nvPr/>
        </p:nvSpPr>
        <p:spPr>
          <a:xfrm>
            <a:off x="1325880" y="72390"/>
            <a:ext cx="8229600" cy="822960"/>
          </a:xfrm>
          <a:prstGeom prst="rect">
            <a:avLst/>
          </a:prstGeom>
          <a:noFill/>
        </p:spPr>
        <p:txBody>
          <a:bodyPr wrap="square" rtlCol="0" anchor="ctr"/>
          <a:lstStyle/>
          <a:p>
            <a:r>
              <a:rPr lang="en-US" sz="2400" b="1" dirty="0">
                <a:solidFill>
                  <a:srgbClr val="90ACC7"/>
                </a:solidFill>
                <a:latin typeface="Optima" pitchFamily="34" charset="0"/>
                <a:ea typeface="Optima" pitchFamily="34" charset="-122"/>
              </a:rPr>
              <a:t>ABSTRACT</a:t>
            </a:r>
            <a:endParaRPr lang="en-US" sz="2400" dirty="0"/>
          </a:p>
        </p:txBody>
      </p:sp>
      <p:sp>
        <p:nvSpPr>
          <p:cNvPr id="1048625" name="Text 4"/>
          <p:cNvSpPr/>
          <p:nvPr/>
        </p:nvSpPr>
        <p:spPr>
          <a:xfrm>
            <a:off x="457200" y="1440180"/>
            <a:ext cx="4114800" cy="3200400"/>
          </a:xfrm>
          <a:prstGeom prst="rect">
            <a:avLst/>
          </a:prstGeom>
          <a:noFill/>
        </p:spPr>
        <p:txBody>
          <a:bodyPr wrap="square" rtlCol="0" anchor="t"/>
          <a:lstStyle/>
          <a:p>
            <a:r>
              <a:rPr lang="en-US" sz="1600" dirty="0">
                <a:solidFill>
                  <a:srgbClr val="222222"/>
                </a:solidFill>
                <a:latin typeface="Optima" pitchFamily="34" charset="0"/>
                <a:ea typeface="Optima" pitchFamily="34" charset="-122"/>
                <a:cs typeface="Optima" pitchFamily="34" charset="-120"/>
              </a:rPr>
              <a:t>Lane line detection is an essential part of autonomous vehicles to identify lane marking on the road using camera and computer vision(CV).</a:t>
            </a:r>
            <a:endParaRPr lang="en-US" sz="1600" dirty="0"/>
          </a:p>
          <a:p>
            <a:endParaRPr lang="en-US" sz="1600" dirty="0"/>
          </a:p>
          <a:p>
            <a:r>
              <a:rPr lang="en-US" sz="1600" dirty="0">
                <a:solidFill>
                  <a:srgbClr val="222222"/>
                </a:solidFill>
                <a:latin typeface="Optima" pitchFamily="34" charset="0"/>
                <a:ea typeface="Optima" pitchFamily="34" charset="-122"/>
                <a:cs typeface="Optima" pitchFamily="34" charset="-120"/>
              </a:rPr>
              <a:t>Artificial intelligence (AI) plays a crucial role in detecting lane lines accurately and quickly.</a:t>
            </a:r>
            <a:endParaRPr lang="en-US" sz="1600" dirty="0"/>
          </a:p>
          <a:p>
            <a:endParaRPr lang="en-US" sz="1600" dirty="0"/>
          </a:p>
          <a:p>
            <a:r>
              <a:rPr lang="en-US" sz="1600" dirty="0">
                <a:solidFill>
                  <a:srgbClr val="222222"/>
                </a:solidFill>
                <a:latin typeface="Optima" pitchFamily="34" charset="0"/>
                <a:ea typeface="Optima" pitchFamily="34" charset="-122"/>
                <a:cs typeface="Optima" pitchFamily="34" charset="-120"/>
              </a:rPr>
              <a:t>Lane line detection using AI can improve driving safety and reduce accidents caused by lane deviation.</a:t>
            </a:r>
            <a:endParaRPr lang="en-US" sz="1600" dirty="0"/>
          </a:p>
        </p:txBody>
      </p:sp>
      <p:pic>
        <p:nvPicPr>
          <p:cNvPr id="2" name="Picture 1"/>
          <p:cNvPicPr>
            <a:picLocks noChangeAspect="1"/>
          </p:cNvPicPr>
          <p:nvPr/>
        </p:nvPicPr>
        <p:blipFill>
          <a:blip r:embed="rId4"/>
          <a:stretch>
            <a:fillRect/>
          </a:stretch>
        </p:blipFill>
        <p:spPr>
          <a:xfrm>
            <a:off x="110256" y="109728"/>
            <a:ext cx="850641" cy="748285"/>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630" name="Shape 1"/>
          <p:cNvSpPr/>
          <p:nvPr/>
        </p:nvSpPr>
        <p:spPr>
          <a:xfrm>
            <a:off x="8503920" y="4572000"/>
            <a:ext cx="640080" cy="576072"/>
          </a:xfrm>
          <a:prstGeom prst="rect">
            <a:avLst/>
          </a:prstGeom>
          <a:solidFill>
            <a:srgbClr val="FAD12B"/>
          </a:solidFill>
        </p:spPr>
      </p:sp>
      <p:sp>
        <p:nvSpPr>
          <p:cNvPr id="1048631" name="Text 2"/>
          <p:cNvSpPr/>
          <p:nvPr/>
        </p:nvSpPr>
        <p:spPr>
          <a:xfrm>
            <a:off x="8503920" y="4572000"/>
            <a:ext cx="640080" cy="576072"/>
          </a:xfrm>
          <a:prstGeom prst="rect">
            <a:avLst/>
          </a:prstGeom>
          <a:noFill/>
        </p:spPr>
        <p:txBody>
          <a:bodyPr wrap="square" rtlCol="0" anchor="ctr"/>
          <a:lstStyle/>
          <a:p>
            <a:pPr algn="ctr"/>
            <a:r>
              <a:rPr lang="en-US" sz="1600" b="0" dirty="0">
                <a:solidFill>
                  <a:srgbClr val="343752"/>
                </a:solidFill>
                <a:latin typeface="Optima" pitchFamily="34" charset="0"/>
                <a:ea typeface="Optima" pitchFamily="34" charset="-122"/>
                <a:cs typeface="Optima" pitchFamily="34" charset="-120"/>
              </a:rPr>
              <a:t>2</a:t>
            </a:r>
            <a:endParaRPr lang="en-US" sz="1600" dirty="0"/>
          </a:p>
        </p:txBody>
      </p:sp>
      <p:pic>
        <p:nvPicPr>
          <p:cNvPr id="2097158" name="Image 0" descr="https://search-letsfade-com.herokuapp.com/proxy?url=https://www.researchgate.net/publication/301312989/figure/fig2/AS:365837732073473@1464233920363/Block-diagram-of-lane-detection-method.png"/>
          <p:cNvPicPr>
            <a:picLocks noChangeAspect="1"/>
          </p:cNvPicPr>
          <p:nvPr/>
        </p:nvPicPr>
        <p:blipFill>
          <a:blip r:embed="rId3"/>
          <a:stretch>
            <a:fillRect/>
          </a:stretch>
        </p:blipFill>
        <p:spPr>
          <a:xfrm>
            <a:off x="4572000" y="1436914"/>
            <a:ext cx="4114800" cy="2906486"/>
          </a:xfrm>
          <a:prstGeom prst="rect">
            <a:avLst/>
          </a:prstGeom>
        </p:spPr>
      </p:pic>
      <p:sp>
        <p:nvSpPr>
          <p:cNvPr id="1048632" name="Text 3"/>
          <p:cNvSpPr/>
          <p:nvPr/>
        </p:nvSpPr>
        <p:spPr>
          <a:xfrm>
            <a:off x="999309" y="88174"/>
            <a:ext cx="8229600" cy="822960"/>
          </a:xfrm>
          <a:prstGeom prst="rect">
            <a:avLst/>
          </a:prstGeom>
          <a:noFill/>
        </p:spPr>
        <p:txBody>
          <a:bodyPr wrap="square" rtlCol="0" anchor="ctr"/>
          <a:lstStyle/>
          <a:p>
            <a:r>
              <a:rPr lang="en-US" sz="2400" b="1" dirty="0">
                <a:solidFill>
                  <a:srgbClr val="90ACC7"/>
                </a:solidFill>
                <a:latin typeface="Optima" pitchFamily="34" charset="0"/>
                <a:ea typeface="Optima" pitchFamily="34" charset="-122"/>
              </a:rPr>
              <a:t>INTRODUCTION</a:t>
            </a:r>
            <a:endParaRPr lang="en-US" sz="2400" dirty="0"/>
          </a:p>
        </p:txBody>
      </p:sp>
      <p:sp>
        <p:nvSpPr>
          <p:cNvPr id="1048633" name="Text 4"/>
          <p:cNvSpPr/>
          <p:nvPr/>
        </p:nvSpPr>
        <p:spPr>
          <a:xfrm>
            <a:off x="175895" y="1243965"/>
            <a:ext cx="4479290" cy="3305175"/>
          </a:xfrm>
          <a:prstGeom prst="rect">
            <a:avLst/>
          </a:prstGeom>
          <a:noFill/>
        </p:spPr>
        <p:txBody>
          <a:bodyPr wrap="square" rtlCol="0" anchor="t"/>
          <a:lstStyle/>
          <a:p>
            <a:r>
              <a:rPr lang="en-US" sz="1200" dirty="0">
                <a:effectLst/>
                <a:latin typeface="Times New Roman" panose="02020603050405020304" pitchFamily="18" charset="0"/>
                <a:ea typeface="Times New Roman" panose="02020603050405020304" pitchFamily="18" charset="0"/>
              </a:rPr>
              <a:t>As the need for an intelligent transport system is growing rapidly, lane line detection has gained a lot of attention recently. Aiming at the problem that the YOLOv3 algorithm has low accuracy and high probability of missed detection when detecting lane lines in complex environments, a lane line detection method for improving YOLOv3 network structure is proposed. The improvement is focused on detection speed and accuracy. </a:t>
            </a:r>
          </a:p>
          <a:p>
            <a:endParaRPr lang="en-US" sz="1200" dirty="0"/>
          </a:p>
          <a:p>
            <a:r>
              <a:rPr lang="en-US" sz="1400" dirty="0"/>
              <a:t>The methods used in the code are:</a:t>
            </a:r>
          </a:p>
          <a:p>
            <a:endParaRPr lang="en-US" sz="1400" dirty="0"/>
          </a:p>
          <a:p>
            <a:endParaRPr lang="en-US" sz="1400" dirty="0"/>
          </a:p>
          <a:p>
            <a:r>
              <a:rPr lang="en-US" sz="1400" dirty="0"/>
              <a:t>1. Open CV (Open Source Computer Vision)</a:t>
            </a:r>
          </a:p>
          <a:p>
            <a:r>
              <a:rPr lang="en-US" sz="1400" dirty="0"/>
              <a:t>2. Grayscale</a:t>
            </a:r>
          </a:p>
          <a:p>
            <a:r>
              <a:rPr lang="en-US" sz="1400" dirty="0"/>
              <a:t>3. Gaussian blur</a:t>
            </a:r>
          </a:p>
          <a:p>
            <a:r>
              <a:rPr lang="en-US" sz="1400" dirty="0"/>
              <a:t>4. Canny edge detection</a:t>
            </a:r>
          </a:p>
          <a:p>
            <a:r>
              <a:rPr lang="en-US" sz="1400" dirty="0"/>
              <a:t>5. Region of interest (ROI)</a:t>
            </a:r>
          </a:p>
          <a:p>
            <a:r>
              <a:rPr lang="en-US" sz="1400" dirty="0"/>
              <a:t>6. Hough Transform</a:t>
            </a:r>
          </a:p>
          <a:p>
            <a:endParaRPr lang="en-US" sz="1400" dirty="0"/>
          </a:p>
          <a:p>
            <a:endParaRPr lang="en-US" sz="1600" dirty="0"/>
          </a:p>
        </p:txBody>
      </p:sp>
      <p:pic>
        <p:nvPicPr>
          <p:cNvPr id="2" name="Picture 1"/>
          <p:cNvPicPr>
            <a:picLocks noChangeAspect="1"/>
          </p:cNvPicPr>
          <p:nvPr/>
        </p:nvPicPr>
        <p:blipFill>
          <a:blip r:embed="rId4"/>
          <a:stretch>
            <a:fillRect/>
          </a:stretch>
        </p:blipFill>
        <p:spPr>
          <a:xfrm>
            <a:off x="27063" y="63194"/>
            <a:ext cx="860273" cy="756758"/>
          </a:xfrm>
          <a:prstGeom prst="rect">
            <a:avLst/>
          </a:prstGeom>
        </p:spPr>
      </p:pic>
      <p:pic>
        <p:nvPicPr>
          <p:cNvPr id="4" name="Picture 3"/>
          <p:cNvPicPr>
            <a:picLocks noChangeAspect="1"/>
          </p:cNvPicPr>
          <p:nvPr/>
        </p:nvPicPr>
        <p:blipFill>
          <a:blip r:embed="rId5"/>
          <a:stretch>
            <a:fillRect/>
          </a:stretch>
        </p:blipFill>
        <p:spPr>
          <a:xfrm>
            <a:off x="4757420" y="1419225"/>
            <a:ext cx="3929380" cy="277558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newsflash/>
      </p:transition>
    </mc:Choice>
    <mc:Fallback xmlns="">
      <p:transition spd="med">
        <p:newsflash/>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638" name="Shape 1"/>
          <p:cNvSpPr/>
          <p:nvPr/>
        </p:nvSpPr>
        <p:spPr>
          <a:xfrm>
            <a:off x="8503920" y="4572000"/>
            <a:ext cx="640080" cy="576072"/>
          </a:xfrm>
          <a:prstGeom prst="rect">
            <a:avLst/>
          </a:prstGeom>
          <a:solidFill>
            <a:srgbClr val="FAD12B"/>
          </a:solidFill>
        </p:spPr>
      </p:sp>
      <p:sp>
        <p:nvSpPr>
          <p:cNvPr id="1048639" name="Text 2"/>
          <p:cNvSpPr/>
          <p:nvPr/>
        </p:nvSpPr>
        <p:spPr>
          <a:xfrm>
            <a:off x="8503920" y="4572000"/>
            <a:ext cx="640080" cy="576072"/>
          </a:xfrm>
          <a:prstGeom prst="rect">
            <a:avLst/>
          </a:prstGeom>
          <a:noFill/>
        </p:spPr>
        <p:txBody>
          <a:bodyPr wrap="square" rtlCol="0" anchor="ctr"/>
          <a:lstStyle/>
          <a:p>
            <a:pPr algn="ctr"/>
            <a:r>
              <a:rPr lang="en-US" sz="1600" b="0" dirty="0">
                <a:solidFill>
                  <a:srgbClr val="343752"/>
                </a:solidFill>
                <a:latin typeface="Optima" pitchFamily="34" charset="0"/>
                <a:ea typeface="Optima" pitchFamily="34" charset="-122"/>
                <a:cs typeface="Optima" pitchFamily="34" charset="-120"/>
              </a:rPr>
              <a:t>3</a:t>
            </a:r>
            <a:endParaRPr lang="en-US" sz="1600" dirty="0"/>
          </a:p>
        </p:txBody>
      </p:sp>
      <p:sp>
        <p:nvSpPr>
          <p:cNvPr id="1048640" name="Text 3"/>
          <p:cNvSpPr/>
          <p:nvPr/>
        </p:nvSpPr>
        <p:spPr>
          <a:xfrm>
            <a:off x="1247775" y="93345"/>
            <a:ext cx="6202680" cy="822960"/>
          </a:xfrm>
          <a:prstGeom prst="rect">
            <a:avLst/>
          </a:prstGeom>
          <a:noFill/>
        </p:spPr>
        <p:txBody>
          <a:bodyPr wrap="square" rtlCol="0" anchor="ctr"/>
          <a:lstStyle/>
          <a:p>
            <a:r>
              <a:rPr lang="en-US" sz="2400" b="1" dirty="0">
                <a:solidFill>
                  <a:srgbClr val="90ACC7"/>
                </a:solidFill>
                <a:latin typeface="Optima" pitchFamily="34" charset="0"/>
                <a:ea typeface="Optima" pitchFamily="34" charset="-122"/>
              </a:rPr>
              <a:t>SCOPE</a:t>
            </a:r>
            <a:endParaRPr lang="en-US" sz="2400" dirty="0"/>
          </a:p>
        </p:txBody>
      </p:sp>
      <p:sp>
        <p:nvSpPr>
          <p:cNvPr id="1048641" name="Text 4"/>
          <p:cNvSpPr/>
          <p:nvPr/>
        </p:nvSpPr>
        <p:spPr>
          <a:xfrm>
            <a:off x="432435" y="1061884"/>
            <a:ext cx="3837223" cy="3824441"/>
          </a:xfrm>
          <a:prstGeom prst="rect">
            <a:avLst/>
          </a:prstGeom>
          <a:noFill/>
        </p:spPr>
        <p:txBody>
          <a:bodyPr wrap="square" rtlCol="0" anchor="t"/>
          <a:lstStyle/>
          <a:p>
            <a:endParaRPr lang="en-US" sz="1600" dirty="0"/>
          </a:p>
          <a:p>
            <a:r>
              <a:rPr lang="en-US" sz="1400" dirty="0">
                <a:effectLst/>
                <a:latin typeface="Times New Roman" panose="02020603050405020304" pitchFamily="18" charset="0"/>
                <a:ea typeface="Times New Roman" panose="02020603050405020304" pitchFamily="18" charset="0"/>
              </a:rPr>
              <a:t>At present, the main methods of lane line detection include the method of extracting road features by machine vision, the method of establishing road model for detection</a:t>
            </a:r>
          </a:p>
          <a:p>
            <a:endParaRPr lang="en-US" sz="1400" dirty="0">
              <a:latin typeface="Times New Roman" panose="02020603050405020304" pitchFamily="18" charset="0"/>
              <a:ea typeface="Times New Roman" panose="02020603050405020304" pitchFamily="18" charset="0"/>
            </a:endParaRPr>
          </a:p>
          <a:p>
            <a:endParaRPr lang="en-US" sz="1400" dirty="0">
              <a:effectLst/>
              <a:latin typeface="Times New Roman" panose="02020603050405020304" pitchFamily="18" charset="0"/>
              <a:ea typeface="Times New Roman" panose="02020603050405020304" pitchFamily="18" charset="0"/>
            </a:endParaRPr>
          </a:p>
          <a:p>
            <a:r>
              <a:rPr lang="en-US" sz="1400" dirty="0">
                <a:effectLst/>
                <a:latin typeface="Times New Roman" panose="02020603050405020304" pitchFamily="18" charset="0"/>
                <a:ea typeface="Times New Roman" panose="02020603050405020304" pitchFamily="18" charset="0"/>
              </a:rPr>
              <a:t> </a:t>
            </a:r>
            <a:r>
              <a:rPr lang="en-US" sz="1400" dirty="0">
                <a:latin typeface="Times New Roman" panose="02020603050405020304" pitchFamily="18" charset="0"/>
                <a:ea typeface="Times New Roman" panose="02020603050405020304" pitchFamily="18" charset="0"/>
              </a:rPr>
              <a:t>T</a:t>
            </a:r>
            <a:r>
              <a:rPr lang="en-US" sz="1400" dirty="0">
                <a:effectLst/>
                <a:latin typeface="Times New Roman" panose="02020603050405020304" pitchFamily="18" charset="0"/>
                <a:ea typeface="Times New Roman" panose="02020603050405020304" pitchFamily="18" charset="0"/>
              </a:rPr>
              <a:t>he method of multi-sensor fusion detection The method of extracting road features by machine vision mainly uses machine vision technology </a:t>
            </a:r>
            <a:endParaRPr lang="en-US" sz="1400" dirty="0">
              <a:solidFill>
                <a:srgbClr val="222222"/>
              </a:solidFill>
              <a:latin typeface="Optima" pitchFamily="34" charset="0"/>
              <a:ea typeface="Optima" pitchFamily="34" charset="-122"/>
              <a:cs typeface="Optima" pitchFamily="34" charset="-120"/>
            </a:endParaRPr>
          </a:p>
        </p:txBody>
      </p:sp>
      <p:pic>
        <p:nvPicPr>
          <p:cNvPr id="2" name="Picture 1"/>
          <p:cNvPicPr>
            <a:picLocks noChangeAspect="1"/>
          </p:cNvPicPr>
          <p:nvPr/>
        </p:nvPicPr>
        <p:blipFill>
          <a:blip r:embed="rId3"/>
          <a:stretch>
            <a:fillRect/>
          </a:stretch>
        </p:blipFill>
        <p:spPr>
          <a:xfrm>
            <a:off x="165161" y="129396"/>
            <a:ext cx="853742" cy="751013"/>
          </a:xfrm>
          <a:prstGeom prst="rect">
            <a:avLst/>
          </a:prstGeom>
        </p:spPr>
      </p:pic>
      <p:pic>
        <p:nvPicPr>
          <p:cNvPr id="3" name="Picture 2">
            <a:extLst>
              <a:ext uri="{FF2B5EF4-FFF2-40B4-BE49-F238E27FC236}">
                <a16:creationId xmlns:a16="http://schemas.microsoft.com/office/drawing/2014/main" id="{B6A274E7-8568-54FD-A01C-06EB4CFD22CB}"/>
              </a:ext>
            </a:extLst>
          </p:cNvPr>
          <p:cNvPicPr>
            <a:picLocks noChangeAspect="1"/>
          </p:cNvPicPr>
          <p:nvPr/>
        </p:nvPicPr>
        <p:blipFill>
          <a:blip r:embed="rId4"/>
          <a:stretch>
            <a:fillRect/>
          </a:stretch>
        </p:blipFill>
        <p:spPr>
          <a:xfrm>
            <a:off x="4461388" y="1187245"/>
            <a:ext cx="4682612" cy="338475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checker/>
      </p:transition>
    </mc:Choice>
    <mc:Fallback xmlns="">
      <p:transition spd="slow">
        <p:checker/>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654" name="Shape 1"/>
          <p:cNvSpPr/>
          <p:nvPr/>
        </p:nvSpPr>
        <p:spPr>
          <a:xfrm>
            <a:off x="8503920" y="4572000"/>
            <a:ext cx="640080" cy="576072"/>
          </a:xfrm>
          <a:prstGeom prst="rect">
            <a:avLst/>
          </a:prstGeom>
          <a:solidFill>
            <a:srgbClr val="FAD12B"/>
          </a:solidFill>
        </p:spPr>
      </p:sp>
      <p:sp>
        <p:nvSpPr>
          <p:cNvPr id="1048655" name="Text 2"/>
          <p:cNvSpPr/>
          <p:nvPr/>
        </p:nvSpPr>
        <p:spPr>
          <a:xfrm>
            <a:off x="8503920" y="4572000"/>
            <a:ext cx="640080" cy="576072"/>
          </a:xfrm>
          <a:prstGeom prst="rect">
            <a:avLst/>
          </a:prstGeom>
          <a:noFill/>
        </p:spPr>
        <p:txBody>
          <a:bodyPr wrap="square" rtlCol="0" anchor="ctr"/>
          <a:lstStyle/>
          <a:p>
            <a:pPr algn="ctr"/>
            <a:r>
              <a:rPr lang="en-US" sz="1600" b="0" dirty="0">
                <a:solidFill>
                  <a:srgbClr val="343752"/>
                </a:solidFill>
                <a:latin typeface="Optima" pitchFamily="34" charset="0"/>
                <a:ea typeface="Optima" pitchFamily="34" charset="-122"/>
                <a:cs typeface="Optima" pitchFamily="34" charset="-120"/>
              </a:rPr>
              <a:t>5</a:t>
            </a:r>
            <a:endParaRPr lang="en-US" sz="1600" dirty="0"/>
          </a:p>
        </p:txBody>
      </p:sp>
      <p:sp>
        <p:nvSpPr>
          <p:cNvPr id="1048656" name="Text 3"/>
          <p:cNvSpPr/>
          <p:nvPr/>
        </p:nvSpPr>
        <p:spPr>
          <a:xfrm>
            <a:off x="1201783" y="182881"/>
            <a:ext cx="8229600" cy="822960"/>
          </a:xfrm>
          <a:prstGeom prst="rect">
            <a:avLst/>
          </a:prstGeom>
          <a:noFill/>
        </p:spPr>
        <p:txBody>
          <a:bodyPr wrap="square" rtlCol="0" anchor="ctr"/>
          <a:lstStyle/>
          <a:p>
            <a:r>
              <a:rPr lang="en-US" sz="2400" b="1" dirty="0">
                <a:solidFill>
                  <a:srgbClr val="90ACC7"/>
                </a:solidFill>
                <a:latin typeface="Optima" pitchFamily="34" charset="0"/>
                <a:ea typeface="Optima" pitchFamily="34" charset="-122"/>
              </a:rPr>
              <a:t>CHALLENEGES</a:t>
            </a:r>
            <a:endParaRPr lang="en-US" sz="2400" dirty="0"/>
          </a:p>
        </p:txBody>
      </p:sp>
      <p:sp>
        <p:nvSpPr>
          <p:cNvPr id="1048657" name="Text 4"/>
          <p:cNvSpPr/>
          <p:nvPr/>
        </p:nvSpPr>
        <p:spPr>
          <a:xfrm>
            <a:off x="228600" y="1287071"/>
            <a:ext cx="4114800" cy="3200400"/>
          </a:xfrm>
          <a:prstGeom prst="rect">
            <a:avLst/>
          </a:prstGeom>
          <a:noFill/>
        </p:spPr>
        <p:txBody>
          <a:bodyPr wrap="square" rtlCol="0" anchor="t"/>
          <a:lstStyle/>
          <a:p>
            <a:r>
              <a:rPr lang="en-US" sz="1400" b="0" i="0" dirty="0">
                <a:effectLst/>
                <a:latin typeface="Google Sans"/>
              </a:rPr>
              <a:t>Lane marking detection is challenging under adverse weather, especially in rain. Rain affects the visibility by changing the amount of light reflected from the road and splashing of rain periodically blocks vision through the car windshield. Colored (yellow, blue etc.)</a:t>
            </a:r>
            <a:endParaRPr lang="en-US" sz="1400" dirty="0">
              <a:latin typeface="Optima" pitchFamily="34" charset="0"/>
              <a:ea typeface="Optima" pitchFamily="34" charset="-122"/>
              <a:cs typeface="Optima" pitchFamily="34" charset="-120"/>
            </a:endParaRPr>
          </a:p>
          <a:p>
            <a:endParaRPr lang="en-US" sz="1400" dirty="0">
              <a:solidFill>
                <a:srgbClr val="222222"/>
              </a:solidFill>
              <a:latin typeface="Optima" pitchFamily="34" charset="0"/>
              <a:ea typeface="Optima" pitchFamily="34" charset="-122"/>
              <a:cs typeface="Optima" pitchFamily="34" charset="-120"/>
            </a:endParaRPr>
          </a:p>
          <a:p>
            <a:r>
              <a:rPr lang="en-US" sz="1400" dirty="0">
                <a:solidFill>
                  <a:srgbClr val="222222"/>
                </a:solidFill>
                <a:latin typeface="Optima" pitchFamily="34" charset="0"/>
                <a:ea typeface="Optima" pitchFamily="34" charset="-122"/>
                <a:cs typeface="Optima" pitchFamily="34" charset="-120"/>
              </a:rPr>
              <a:t>AI models are trained on millions of annotated images to learn lane line features.</a:t>
            </a:r>
            <a:endParaRPr lang="en-US" sz="1400" dirty="0"/>
          </a:p>
          <a:p>
            <a:endParaRPr lang="en-US" sz="1400" dirty="0"/>
          </a:p>
          <a:p>
            <a:r>
              <a:rPr lang="en-US" sz="1400" dirty="0">
                <a:solidFill>
                  <a:srgbClr val="222222"/>
                </a:solidFill>
                <a:latin typeface="Optima" pitchFamily="34" charset="0"/>
                <a:ea typeface="Optima" pitchFamily="34" charset="-122"/>
                <a:cs typeface="Optima" pitchFamily="34" charset="-120"/>
              </a:rPr>
              <a:t>Transfer learning can help to improve accuracy by leveraging pre-trained models.</a:t>
            </a:r>
            <a:endParaRPr lang="en-US" sz="1400" dirty="0"/>
          </a:p>
          <a:p>
            <a:endParaRPr lang="en-US" sz="1400" dirty="0"/>
          </a:p>
          <a:p>
            <a:r>
              <a:rPr lang="en-US" sz="1400" dirty="0">
                <a:solidFill>
                  <a:srgbClr val="222222"/>
                </a:solidFill>
                <a:latin typeface="Optima" pitchFamily="34" charset="0"/>
                <a:ea typeface="Optima" pitchFamily="34" charset="-122"/>
                <a:cs typeface="Optima" pitchFamily="34" charset="-120"/>
              </a:rPr>
              <a:t>Hyperparameter tuning is crucial to optimize model performance.</a:t>
            </a:r>
          </a:p>
          <a:p>
            <a:endParaRPr lang="en-US" sz="1400" dirty="0"/>
          </a:p>
        </p:txBody>
      </p:sp>
      <p:pic>
        <p:nvPicPr>
          <p:cNvPr id="2" name="Picture 1"/>
          <p:cNvPicPr>
            <a:picLocks noChangeAspect="1"/>
          </p:cNvPicPr>
          <p:nvPr/>
        </p:nvPicPr>
        <p:blipFill>
          <a:blip r:embed="rId3"/>
          <a:stretch>
            <a:fillRect/>
          </a:stretch>
        </p:blipFill>
        <p:spPr>
          <a:xfrm>
            <a:off x="165161" y="129396"/>
            <a:ext cx="827044" cy="727528"/>
          </a:xfrm>
          <a:prstGeom prst="rect">
            <a:avLst/>
          </a:prstGeom>
        </p:spPr>
      </p:pic>
      <p:pic>
        <p:nvPicPr>
          <p:cNvPr id="3" name="Picture 2"/>
          <p:cNvPicPr>
            <a:picLocks noChangeAspect="1"/>
          </p:cNvPicPr>
          <p:nvPr/>
        </p:nvPicPr>
        <p:blipFill>
          <a:blip r:embed="rId4"/>
          <a:stretch>
            <a:fillRect/>
          </a:stretch>
        </p:blipFill>
        <p:spPr>
          <a:xfrm>
            <a:off x="4343400" y="1090370"/>
            <a:ext cx="4761358" cy="305055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662" name="Shape 1"/>
          <p:cNvSpPr/>
          <p:nvPr/>
        </p:nvSpPr>
        <p:spPr>
          <a:xfrm>
            <a:off x="8503920" y="4572000"/>
            <a:ext cx="640080" cy="576072"/>
          </a:xfrm>
          <a:prstGeom prst="rect">
            <a:avLst/>
          </a:prstGeom>
          <a:solidFill>
            <a:srgbClr val="FAD12B"/>
          </a:solidFill>
        </p:spPr>
      </p:sp>
      <p:sp>
        <p:nvSpPr>
          <p:cNvPr id="1048663" name="Text 2"/>
          <p:cNvSpPr/>
          <p:nvPr/>
        </p:nvSpPr>
        <p:spPr>
          <a:xfrm>
            <a:off x="8503920" y="4572000"/>
            <a:ext cx="640080" cy="576072"/>
          </a:xfrm>
          <a:prstGeom prst="rect">
            <a:avLst/>
          </a:prstGeom>
          <a:noFill/>
        </p:spPr>
        <p:txBody>
          <a:bodyPr wrap="square" rtlCol="0" anchor="ctr"/>
          <a:lstStyle/>
          <a:p>
            <a:pPr algn="ctr"/>
            <a:r>
              <a:rPr lang="en-US" sz="1600" b="0" dirty="0">
                <a:solidFill>
                  <a:srgbClr val="343752"/>
                </a:solidFill>
                <a:latin typeface="Optima" pitchFamily="34" charset="0"/>
                <a:ea typeface="Optima" pitchFamily="34" charset="-122"/>
                <a:cs typeface="Optima" pitchFamily="34" charset="-120"/>
              </a:rPr>
              <a:t>6</a:t>
            </a:r>
            <a:endParaRPr lang="en-US" sz="1600" dirty="0"/>
          </a:p>
        </p:txBody>
      </p:sp>
      <p:sp>
        <p:nvSpPr>
          <p:cNvPr id="1048664" name="Text 3"/>
          <p:cNvSpPr/>
          <p:nvPr/>
        </p:nvSpPr>
        <p:spPr>
          <a:xfrm>
            <a:off x="1515292" y="143037"/>
            <a:ext cx="8229600" cy="822960"/>
          </a:xfrm>
          <a:prstGeom prst="rect">
            <a:avLst/>
          </a:prstGeom>
          <a:noFill/>
        </p:spPr>
        <p:txBody>
          <a:bodyPr wrap="square" rtlCol="0" anchor="ctr"/>
          <a:lstStyle/>
          <a:p>
            <a:r>
              <a:rPr lang="en-US" sz="2400" b="1" dirty="0">
                <a:solidFill>
                  <a:srgbClr val="90ACC7"/>
                </a:solidFill>
                <a:latin typeface="Optima" pitchFamily="34" charset="0"/>
                <a:ea typeface="Optima" pitchFamily="34" charset="-122"/>
              </a:rPr>
              <a:t>EXISTING SYSTEM</a:t>
            </a:r>
            <a:endParaRPr lang="en-US" sz="2400" dirty="0"/>
          </a:p>
        </p:txBody>
      </p:sp>
      <p:sp>
        <p:nvSpPr>
          <p:cNvPr id="1048665" name="Text 4"/>
          <p:cNvSpPr/>
          <p:nvPr/>
        </p:nvSpPr>
        <p:spPr>
          <a:xfrm>
            <a:off x="300445" y="1568849"/>
            <a:ext cx="4114800" cy="3200400"/>
          </a:xfrm>
          <a:prstGeom prst="rect">
            <a:avLst/>
          </a:prstGeom>
          <a:noFill/>
        </p:spPr>
        <p:txBody>
          <a:bodyPr wrap="square" rtlCol="0" anchor="t"/>
          <a:lstStyle/>
          <a:p>
            <a:r>
              <a:rPr lang="en-US" sz="1600" dirty="0">
                <a:solidFill>
                  <a:srgbClr val="222222"/>
                </a:solidFill>
                <a:latin typeface="Optima" pitchFamily="34" charset="0"/>
                <a:ea typeface="Optima" pitchFamily="34" charset="-122"/>
                <a:cs typeface="Optima" pitchFamily="34" charset="-120"/>
              </a:rPr>
              <a:t>Real-time lane line detection requires high-performance hardware.</a:t>
            </a:r>
            <a:endParaRPr lang="en-US" sz="1600" dirty="0"/>
          </a:p>
          <a:p>
            <a:endParaRPr lang="en-US" sz="1600" dirty="0"/>
          </a:p>
          <a:p>
            <a:r>
              <a:rPr lang="en-US" sz="1600" dirty="0">
                <a:solidFill>
                  <a:srgbClr val="222222"/>
                </a:solidFill>
                <a:latin typeface="Optima" pitchFamily="34" charset="0"/>
                <a:ea typeface="Optima" pitchFamily="34" charset="-122"/>
                <a:cs typeface="Optima" pitchFamily="34" charset="-120"/>
              </a:rPr>
              <a:t>GPUs and specialized hardware like FPGAs can accelerate lane line detection.</a:t>
            </a:r>
            <a:endParaRPr lang="en-US" sz="1600" dirty="0"/>
          </a:p>
          <a:p>
            <a:endParaRPr lang="en-US" sz="1600" dirty="0"/>
          </a:p>
          <a:p>
            <a:r>
              <a:rPr lang="en-US" sz="1600" dirty="0">
                <a:solidFill>
                  <a:srgbClr val="222222"/>
                </a:solidFill>
                <a:latin typeface="Optima" pitchFamily="34" charset="0"/>
                <a:ea typeface="Optima" pitchFamily="34" charset="-122"/>
                <a:cs typeface="Optima" pitchFamily="34" charset="-120"/>
              </a:rPr>
              <a:t>Real-time detection is essential for autonomous vehicles and ADAS.</a:t>
            </a:r>
            <a:endParaRPr lang="en-US" sz="1600" dirty="0"/>
          </a:p>
        </p:txBody>
      </p:sp>
      <p:pic>
        <p:nvPicPr>
          <p:cNvPr id="2" name="Picture 1"/>
          <p:cNvPicPr>
            <a:picLocks noChangeAspect="1"/>
          </p:cNvPicPr>
          <p:nvPr/>
        </p:nvPicPr>
        <p:blipFill>
          <a:blip r:embed="rId3"/>
          <a:stretch>
            <a:fillRect/>
          </a:stretch>
        </p:blipFill>
        <p:spPr>
          <a:xfrm>
            <a:off x="165161" y="129396"/>
            <a:ext cx="935531" cy="822960"/>
          </a:xfrm>
          <a:prstGeom prst="rect">
            <a:avLst/>
          </a:prstGeom>
        </p:spPr>
      </p:pic>
      <p:pic>
        <p:nvPicPr>
          <p:cNvPr id="6" name="Picture 5"/>
          <p:cNvPicPr>
            <a:picLocks noChangeAspect="1"/>
          </p:cNvPicPr>
          <p:nvPr/>
        </p:nvPicPr>
        <p:blipFill>
          <a:blip r:embed="rId4"/>
          <a:stretch>
            <a:fillRect/>
          </a:stretch>
        </p:blipFill>
        <p:spPr>
          <a:xfrm>
            <a:off x="4572000" y="1293222"/>
            <a:ext cx="4487092" cy="297375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randomBar/>
      </p:transition>
    </mc:Choice>
    <mc:Fallback xmlns="">
      <p:transition spd="slow">
        <p:randomBar/>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670" name="Shape 1"/>
          <p:cNvSpPr/>
          <p:nvPr/>
        </p:nvSpPr>
        <p:spPr>
          <a:xfrm>
            <a:off x="8503920" y="4572000"/>
            <a:ext cx="640080" cy="576072"/>
          </a:xfrm>
          <a:prstGeom prst="rect">
            <a:avLst/>
          </a:prstGeom>
          <a:solidFill>
            <a:srgbClr val="FAD12B"/>
          </a:solidFill>
        </p:spPr>
      </p:sp>
      <p:sp>
        <p:nvSpPr>
          <p:cNvPr id="1048671" name="Text 2"/>
          <p:cNvSpPr/>
          <p:nvPr/>
        </p:nvSpPr>
        <p:spPr>
          <a:xfrm>
            <a:off x="8503920" y="4572000"/>
            <a:ext cx="640080" cy="576072"/>
          </a:xfrm>
          <a:prstGeom prst="rect">
            <a:avLst/>
          </a:prstGeom>
          <a:noFill/>
        </p:spPr>
        <p:txBody>
          <a:bodyPr wrap="square" rtlCol="0" anchor="ctr"/>
          <a:lstStyle/>
          <a:p>
            <a:pPr algn="ctr"/>
            <a:r>
              <a:rPr lang="en-US" sz="1600" b="0" dirty="0">
                <a:solidFill>
                  <a:srgbClr val="343752"/>
                </a:solidFill>
                <a:latin typeface="Optima" pitchFamily="34" charset="0"/>
                <a:ea typeface="Optima" pitchFamily="34" charset="-122"/>
                <a:cs typeface="Optima" pitchFamily="34" charset="-120"/>
              </a:rPr>
              <a:t>7</a:t>
            </a:r>
            <a:endParaRPr lang="en-US" sz="1600" dirty="0"/>
          </a:p>
        </p:txBody>
      </p:sp>
      <p:pic>
        <p:nvPicPr>
          <p:cNvPr id="2097163" name="Image 0" descr="https://search-letsfade-com.herokuapp.com/proxy?url=https://i.ytimg.com/vi/2w2LVPL80xk/maxresdefault.jpg"/>
          <p:cNvPicPr>
            <a:picLocks noChangeAspect="1"/>
          </p:cNvPicPr>
          <p:nvPr/>
        </p:nvPicPr>
        <p:blipFill>
          <a:blip r:embed="rId3"/>
          <a:stretch>
            <a:fillRect/>
          </a:stretch>
        </p:blipFill>
        <p:spPr>
          <a:xfrm>
            <a:off x="4643846" y="1308688"/>
            <a:ext cx="4042954" cy="3034711"/>
          </a:xfrm>
          <a:prstGeom prst="rect">
            <a:avLst/>
          </a:prstGeom>
        </p:spPr>
      </p:pic>
      <p:sp>
        <p:nvSpPr>
          <p:cNvPr id="1048672" name="Text 3"/>
          <p:cNvSpPr/>
          <p:nvPr/>
        </p:nvSpPr>
        <p:spPr>
          <a:xfrm>
            <a:off x="1352006" y="151518"/>
            <a:ext cx="8229600" cy="822960"/>
          </a:xfrm>
          <a:prstGeom prst="rect">
            <a:avLst/>
          </a:prstGeom>
          <a:noFill/>
        </p:spPr>
        <p:txBody>
          <a:bodyPr wrap="square" rtlCol="0" anchor="ctr"/>
          <a:lstStyle/>
          <a:p>
            <a:r>
              <a:rPr lang="en-US" sz="2400" b="1" dirty="0">
                <a:solidFill>
                  <a:srgbClr val="90ACC7"/>
                </a:solidFill>
                <a:latin typeface="Optima" pitchFamily="34" charset="0"/>
                <a:ea typeface="Optima" pitchFamily="34" charset="-122"/>
              </a:rPr>
              <a:t>PROPOSED SYSTEMS</a:t>
            </a:r>
            <a:endParaRPr lang="en-US" sz="2400" dirty="0"/>
          </a:p>
        </p:txBody>
      </p:sp>
      <p:sp>
        <p:nvSpPr>
          <p:cNvPr id="1048673" name="Text 4"/>
          <p:cNvSpPr/>
          <p:nvPr/>
        </p:nvSpPr>
        <p:spPr>
          <a:xfrm>
            <a:off x="385355" y="1371600"/>
            <a:ext cx="4114800" cy="3200400"/>
          </a:xfrm>
          <a:prstGeom prst="rect">
            <a:avLst/>
          </a:prstGeom>
          <a:noFill/>
        </p:spPr>
        <p:txBody>
          <a:bodyPr wrap="square" rtlCol="0" anchor="t"/>
          <a:lstStyle/>
          <a:p>
            <a:pPr algn="l"/>
            <a:r>
              <a:rPr lang="en-IN" sz="1400" b="0" i="0" dirty="0">
                <a:effectLst/>
                <a:latin typeface="Google Sans"/>
              </a:rPr>
              <a:t> proposed efficient lane detection by using curve modelling with the convolution-based feature. This method mainly uses curve models as a holistic representation of lane lines, which naturally eliminates occlusions and predicts a variable number of lines.</a:t>
            </a:r>
            <a:r>
              <a:rPr lang="en-US" sz="1400" dirty="0">
                <a:solidFill>
                  <a:srgbClr val="222222"/>
                </a:solidFill>
                <a:latin typeface="Aptos" panose="020B0004020202020204" pitchFamily="34" charset="0"/>
                <a:ea typeface="Optima" pitchFamily="34" charset="-122"/>
                <a:cs typeface="Optima" pitchFamily="34" charset="-120"/>
              </a:rPr>
              <a:t>Lane line detection can be challenging in adverse weather conditions like rain and snow.</a:t>
            </a:r>
            <a:endParaRPr lang="en-US" sz="1400" dirty="0">
              <a:latin typeface="Aptos" panose="020B0004020202020204" pitchFamily="34" charset="0"/>
            </a:endParaRPr>
          </a:p>
          <a:p>
            <a:endParaRPr lang="en-US" sz="1400" dirty="0">
              <a:latin typeface="Aptos" panose="020B0004020202020204" pitchFamily="34" charset="0"/>
            </a:endParaRPr>
          </a:p>
          <a:p>
            <a:r>
              <a:rPr lang="en-US" sz="1400" dirty="0">
                <a:solidFill>
                  <a:srgbClr val="222222"/>
                </a:solidFill>
                <a:latin typeface="Aptos" panose="020B0004020202020204" pitchFamily="34" charset="0"/>
                <a:ea typeface="Optima" pitchFamily="34" charset="-122"/>
                <a:cs typeface="Optima" pitchFamily="34" charset="-120"/>
              </a:rPr>
              <a:t>AI-based methods can handle challenging conditions by learning from diverse data.</a:t>
            </a:r>
            <a:endParaRPr lang="en-US" sz="1400" dirty="0">
              <a:latin typeface="Aptos" panose="020B0004020202020204" pitchFamily="34" charset="0"/>
            </a:endParaRPr>
          </a:p>
          <a:p>
            <a:endParaRPr lang="en-US" sz="1400" dirty="0">
              <a:latin typeface="Aptos" panose="020B0004020202020204" pitchFamily="34" charset="0"/>
            </a:endParaRPr>
          </a:p>
          <a:p>
            <a:r>
              <a:rPr lang="en-US" sz="1400" dirty="0">
                <a:solidFill>
                  <a:srgbClr val="222222"/>
                </a:solidFill>
                <a:latin typeface="Aptos" panose="020B0004020202020204" pitchFamily="34" charset="0"/>
                <a:ea typeface="Optima" pitchFamily="34" charset="-122"/>
                <a:cs typeface="Optima" pitchFamily="34" charset="-120"/>
              </a:rPr>
              <a:t>Advanced techniques like semantic segmentation can improve accuracy in challenging conditions.</a:t>
            </a:r>
            <a:endParaRPr lang="en-US" sz="1400" dirty="0">
              <a:latin typeface="Aptos" panose="020B0004020202020204" pitchFamily="34" charset="0"/>
            </a:endParaRPr>
          </a:p>
        </p:txBody>
      </p:sp>
      <p:pic>
        <p:nvPicPr>
          <p:cNvPr id="2" name="Picture 1"/>
          <p:cNvPicPr>
            <a:picLocks noChangeAspect="1"/>
          </p:cNvPicPr>
          <p:nvPr/>
        </p:nvPicPr>
        <p:blipFill>
          <a:blip r:embed="rId4"/>
          <a:stretch>
            <a:fillRect/>
          </a:stretch>
        </p:blipFill>
        <p:spPr>
          <a:xfrm>
            <a:off x="165161" y="129396"/>
            <a:ext cx="873336" cy="7682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cover dir="rd"/>
      </p:transition>
    </mc:Choice>
    <mc:Fallback xmlns="">
      <p:transition spd="slow">
        <p:cover dir="rd"/>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UNIT_DIAGRAM_MODELTYPE" val="dynamicNum"/>
  <p:tag name="KSO_WM_BEAUTIFY_FLAG" val="#wm#"/>
  <p:tag name="KSO_WM_UNIT_TYPE" val="ζ_h_f"/>
  <p:tag name="KSO_WM_UNIT_DYNMNUM_TYPE" val="1"/>
  <p:tag name="KSO_WM_DYNAMICNUM_SPEED" val="3"/>
  <p:tag name="KSO_WM_UNIT_DYNMNUM_DGM_ANIMTYPE" val="5"/>
  <p:tag name="KSO_WM_UNIT_INDEX" val="1687696770650_1_1"/>
</p:tagLst>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952</Words>
  <Application>Microsoft Office PowerPoint</Application>
  <PresentationFormat>On-screen Show (16:9)</PresentationFormat>
  <Paragraphs>135</Paragraphs>
  <Slides>15</Slides>
  <Notes>13</Notes>
  <HiddenSlides>0</HiddenSlides>
  <MMClips>0</MMClips>
  <ScaleCrop>false</ScaleCrop>
  <HeadingPairs>
    <vt:vector size="8" baseType="variant">
      <vt:variant>
        <vt:lpstr>Fonts Used</vt:lpstr>
      </vt:variant>
      <vt:variant>
        <vt:i4>9</vt:i4>
      </vt:variant>
      <vt:variant>
        <vt:lpstr>Theme</vt:lpstr>
      </vt:variant>
      <vt:variant>
        <vt:i4>1</vt:i4>
      </vt:variant>
      <vt:variant>
        <vt:lpstr>Slide Titles</vt:lpstr>
      </vt:variant>
      <vt:variant>
        <vt:i4>15</vt:i4>
      </vt:variant>
      <vt:variant>
        <vt:lpstr>Custom Shows</vt:lpstr>
      </vt:variant>
      <vt:variant>
        <vt:i4>1</vt:i4>
      </vt:variant>
    </vt:vector>
  </HeadingPairs>
  <TitlesOfParts>
    <vt:vector size="26" baseType="lpstr">
      <vt:lpstr>Aptos</vt:lpstr>
      <vt:lpstr>Arial</vt:lpstr>
      <vt:lpstr>Calibri</vt:lpstr>
      <vt:lpstr>Eras Bold ITC</vt:lpstr>
      <vt:lpstr>Google Sans</vt:lpstr>
      <vt:lpstr>Optima</vt:lpstr>
      <vt:lpstr>RobotoStatic</vt:lpstr>
      <vt:lpstr>Söhne</vt:lpstr>
      <vt:lpstr>Times New Roman</vt:lpstr>
      <vt:lpstr>Gear Drives</vt:lpstr>
      <vt:lpstr>PowerPoint Presentation</vt:lpstr>
      <vt:lpstr>PowerPoint Presentation</vt:lpstr>
      <vt:lpstr>                                INDEX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Custom show 1</vt:lpstr>
    </vt:vector>
  </TitlesOfParts>
  <Company>SlideMake.com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Lane Line Detection Using Artificial Intelligence</dc:title>
  <dc:creator>SlideMake.com</dc:creator>
  <cp:lastModifiedBy>SHIV *</cp:lastModifiedBy>
  <cp:revision>17</cp:revision>
  <dcterms:created xsi:type="dcterms:W3CDTF">2023-06-25T13:43:39Z</dcterms:created>
  <dcterms:modified xsi:type="dcterms:W3CDTF">2023-11-21T05:44:38Z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b8ee61c45e8541549e6edf4bb964c641</vt:lpwstr>
  </property>
  <property fmtid="{D5CDD505-2E9C-101B-9397-08002B2CF9AE}" pid="3" name="KSOProductBuildVer">
    <vt:lpwstr>1033-11.1.0.11698</vt:lpwstr>
  </property>
</Properties>
</file>