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a950ec7e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a950ec7e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a950ec7e7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a950ec7e7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a950ec7e7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a950ec7e7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a950ec7e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a950ec7e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a950ec7e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a950ec7e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a950ec7e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a950ec7e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a950ec7e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a950ec7e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a950ec7e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a950ec7e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a950ec7e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a950ec7e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a950ec7e7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a950ec7e7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71225" y="14326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Hire</a:t>
            </a:r>
            <a:r>
              <a:rPr lang="en"/>
              <a:t> Analytics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Justification for accuracy measure</a:t>
            </a:r>
            <a:endParaRPr/>
          </a:p>
        </p:txBody>
      </p:sp>
      <p:sp>
        <p:nvSpPr>
          <p:cNvPr id="336" name="Google Shape;336;p22"/>
          <p:cNvSpPr txBox="1"/>
          <p:nvPr>
            <p:ph idx="1" type="body"/>
          </p:nvPr>
        </p:nvSpPr>
        <p:spPr>
          <a:xfrm>
            <a:off x="1303800" y="17658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mention in the Problem statement hiring the wrong candidate or losing the right one both cost  the company . So that is why False-negative rate and False-positive rate are crucial for this problem .Considering this we use </a:t>
            </a:r>
            <a:r>
              <a:rPr b="1" lang="en"/>
              <a:t>F1-score</a:t>
            </a:r>
            <a:r>
              <a:rPr lang="en"/>
              <a:t> as an accuracy measure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7" name="Google Shape;337;p22"/>
          <p:cNvPicPr preferRelativeResize="0"/>
          <p:nvPr/>
        </p:nvPicPr>
        <p:blipFill>
          <a:blip r:embed="rId3">
            <a:alphaModFix/>
          </a:blip>
          <a:stretch>
            <a:fillRect/>
          </a:stretch>
        </p:blipFill>
        <p:spPr>
          <a:xfrm>
            <a:off x="2508038" y="2923538"/>
            <a:ext cx="3933825"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Justification for algorithm(s)</a:t>
            </a:r>
            <a:endParaRPr/>
          </a:p>
        </p:txBody>
      </p:sp>
      <p:sp>
        <p:nvSpPr>
          <p:cNvPr id="343" name="Google Shape;343;p23"/>
          <p:cNvSpPr txBox="1"/>
          <p:nvPr>
            <p:ph idx="1" type="body"/>
          </p:nvPr>
        </p:nvSpPr>
        <p:spPr>
          <a:xfrm>
            <a:off x="1303800" y="1116050"/>
            <a:ext cx="7030500" cy="34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Arial"/>
                <a:ea typeface="Arial"/>
                <a:cs typeface="Arial"/>
                <a:sym typeface="Arial"/>
              </a:rPr>
              <a:t>For given data we use below algorithm:</a:t>
            </a:r>
            <a:endParaRPr sz="1200">
              <a:latin typeface="Arial"/>
              <a:ea typeface="Arial"/>
              <a:cs typeface="Arial"/>
              <a:sym typeface="Arial"/>
            </a:endParaRPr>
          </a:p>
          <a:p>
            <a:pPr indent="-304800" lvl="0" marL="457200" rtl="0" algn="l">
              <a:lnSpc>
                <a:spcPct val="135714"/>
              </a:lnSpc>
              <a:spcBef>
                <a:spcPts val="1200"/>
              </a:spcBef>
              <a:spcAft>
                <a:spcPts val="0"/>
              </a:spcAft>
              <a:buSzPts val="1200"/>
              <a:buFont typeface="Arial"/>
              <a:buChar char="●"/>
            </a:pPr>
            <a:r>
              <a:rPr lang="en" sz="1200">
                <a:latin typeface="Arial"/>
                <a:ea typeface="Arial"/>
                <a:cs typeface="Arial"/>
                <a:sym typeface="Arial"/>
              </a:rPr>
              <a:t>LogisticRegression</a:t>
            </a:r>
            <a:endParaRPr sz="1200">
              <a:latin typeface="Arial"/>
              <a:ea typeface="Arial"/>
              <a:cs typeface="Arial"/>
              <a:sym typeface="Arial"/>
            </a:endParaRPr>
          </a:p>
          <a:p>
            <a:pPr indent="-304800" lvl="0" marL="457200" rtl="0" algn="l">
              <a:lnSpc>
                <a:spcPct val="135714"/>
              </a:lnSpc>
              <a:spcBef>
                <a:spcPts val="0"/>
              </a:spcBef>
              <a:spcAft>
                <a:spcPts val="0"/>
              </a:spcAft>
              <a:buSzPts val="1200"/>
              <a:buFont typeface="Arial"/>
              <a:buChar char="●"/>
            </a:pPr>
            <a:r>
              <a:rPr lang="en" sz="1200">
                <a:latin typeface="Arial"/>
                <a:ea typeface="Arial"/>
                <a:cs typeface="Arial"/>
                <a:sym typeface="Arial"/>
              </a:rPr>
              <a:t>GradientBoostingClassifier</a:t>
            </a:r>
            <a:endParaRPr sz="1200">
              <a:latin typeface="Arial"/>
              <a:ea typeface="Arial"/>
              <a:cs typeface="Arial"/>
              <a:sym typeface="Arial"/>
            </a:endParaRPr>
          </a:p>
          <a:p>
            <a:pPr indent="-304800" lvl="0" marL="457200" rtl="0" algn="l">
              <a:lnSpc>
                <a:spcPct val="135714"/>
              </a:lnSpc>
              <a:spcBef>
                <a:spcPts val="0"/>
              </a:spcBef>
              <a:spcAft>
                <a:spcPts val="0"/>
              </a:spcAft>
              <a:buSzPts val="1200"/>
              <a:buFont typeface="Arial"/>
              <a:buChar char="●"/>
            </a:pPr>
            <a:r>
              <a:rPr lang="en" sz="1200">
                <a:latin typeface="Arial"/>
                <a:ea typeface="Arial"/>
                <a:cs typeface="Arial"/>
                <a:sym typeface="Arial"/>
              </a:rPr>
              <a:t>KNeighborsClassifier</a:t>
            </a:r>
            <a:endParaRPr sz="1200">
              <a:latin typeface="Arial"/>
              <a:ea typeface="Arial"/>
              <a:cs typeface="Arial"/>
              <a:sym typeface="Arial"/>
            </a:endParaRPr>
          </a:p>
          <a:p>
            <a:pPr indent="-304800" lvl="0" marL="457200" rtl="0" algn="l">
              <a:lnSpc>
                <a:spcPct val="135714"/>
              </a:lnSpc>
              <a:spcBef>
                <a:spcPts val="0"/>
              </a:spcBef>
              <a:spcAft>
                <a:spcPts val="0"/>
              </a:spcAft>
              <a:buSzPts val="1200"/>
              <a:buFont typeface="Arial"/>
              <a:buChar char="●"/>
            </a:pPr>
            <a:r>
              <a:rPr lang="en" sz="1200">
                <a:latin typeface="Arial"/>
                <a:ea typeface="Arial"/>
                <a:cs typeface="Arial"/>
                <a:sym typeface="Arial"/>
              </a:rPr>
              <a:t>RandomForestClassifier</a:t>
            </a:r>
            <a:endParaRPr sz="1200">
              <a:latin typeface="Arial"/>
              <a:ea typeface="Arial"/>
              <a:cs typeface="Arial"/>
              <a:sym typeface="Arial"/>
            </a:endParaRPr>
          </a:p>
          <a:p>
            <a:pPr indent="-304800" lvl="0" marL="457200" rtl="0" algn="l">
              <a:lnSpc>
                <a:spcPct val="135714"/>
              </a:lnSpc>
              <a:spcBef>
                <a:spcPts val="0"/>
              </a:spcBef>
              <a:spcAft>
                <a:spcPts val="0"/>
              </a:spcAft>
              <a:buSzPts val="1200"/>
              <a:buFont typeface="Arial"/>
              <a:buChar char="●"/>
            </a:pPr>
            <a:r>
              <a:rPr lang="en" sz="1200">
                <a:latin typeface="Arial"/>
                <a:ea typeface="Arial"/>
                <a:cs typeface="Arial"/>
                <a:sym typeface="Arial"/>
              </a:rPr>
              <a:t>XGBClassifier</a:t>
            </a:r>
            <a:endParaRPr sz="1200">
              <a:latin typeface="Arial"/>
              <a:ea typeface="Arial"/>
              <a:cs typeface="Arial"/>
              <a:sym typeface="Arial"/>
            </a:endParaRPr>
          </a:p>
          <a:p>
            <a:pPr indent="0" lvl="0" marL="0" rtl="0" algn="l">
              <a:lnSpc>
                <a:spcPct val="135714"/>
              </a:lnSpc>
              <a:spcBef>
                <a:spcPts val="0"/>
              </a:spcBef>
              <a:spcAft>
                <a:spcPts val="0"/>
              </a:spcAft>
              <a:buNone/>
            </a:pPr>
            <a:r>
              <a:t/>
            </a:r>
            <a:endParaRPr sz="1200">
              <a:latin typeface="Arial"/>
              <a:ea typeface="Arial"/>
              <a:cs typeface="Arial"/>
              <a:sym typeface="Arial"/>
            </a:endParaRPr>
          </a:p>
          <a:p>
            <a:pPr indent="0" lvl="0" marL="0" rtl="0" algn="l">
              <a:lnSpc>
                <a:spcPct val="135714"/>
              </a:lnSpc>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We get best result using </a:t>
            </a:r>
            <a:r>
              <a:rPr lang="en" sz="1200">
                <a:latin typeface="Arial"/>
                <a:ea typeface="Arial"/>
                <a:cs typeface="Arial"/>
                <a:sym typeface="Arial"/>
              </a:rPr>
              <a:t>Random Forest Classifier</a:t>
            </a:r>
            <a:r>
              <a:rPr lang="en" sz="1200">
                <a:solidFill>
                  <a:srgbClr val="000000"/>
                </a:solidFill>
                <a:highlight>
                  <a:srgbClr val="FFFFFE"/>
                </a:highlight>
                <a:latin typeface="Arial"/>
                <a:ea typeface="Arial"/>
                <a:cs typeface="Arial"/>
                <a:sym typeface="Arial"/>
              </a:rPr>
              <a:t> and used </a:t>
            </a:r>
            <a:r>
              <a:rPr lang="en" sz="1200">
                <a:latin typeface="Arial"/>
                <a:ea typeface="Arial"/>
                <a:cs typeface="Arial"/>
                <a:sym typeface="Arial"/>
              </a:rPr>
              <a:t>RandomizedSearchCV to fine tune the model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1200"/>
              </a:spcBef>
              <a:spcAft>
                <a:spcPts val="1200"/>
              </a:spcAft>
              <a:buNone/>
            </a:pPr>
            <a:r>
              <a:t/>
            </a:r>
            <a:endParaRPr sz="1200">
              <a:solidFill>
                <a:srgbClr val="000000"/>
              </a:solidFill>
              <a:highlight>
                <a:srgbClr val="FFFFFE"/>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latin typeface="Arial"/>
                <a:ea typeface="Arial"/>
                <a:cs typeface="Arial"/>
                <a:sym typeface="Arial"/>
              </a:rPr>
              <a:t>Problem Statement:</a:t>
            </a:r>
            <a:endParaRPr sz="2400">
              <a:latin typeface="Arial"/>
              <a:ea typeface="Arial"/>
              <a:cs typeface="Arial"/>
              <a:sym typeface="Arial"/>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Arial"/>
                <a:ea typeface="Arial"/>
                <a:cs typeface="Arial"/>
                <a:sym typeface="Arial"/>
              </a:rPr>
              <a:t>Human Resources are critical resources of any organization. Organizations spend a huge amount of time and money to hire their employees. It is a huge loss for companies if the company reject the right candidate or hire the wrong candidate, so if the HR can predict whether to hire a candidate or not is an optimal way, it will reduce the time and cost to hire a candidate.</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latin typeface="Arial"/>
                <a:ea typeface="Arial"/>
                <a:cs typeface="Arial"/>
                <a:sym typeface="Arial"/>
              </a:rPr>
              <a:t>Objective</a:t>
            </a:r>
            <a:r>
              <a:rPr lang="en"/>
              <a:t>:</a:t>
            </a:r>
            <a:endParaRPr/>
          </a:p>
        </p:txBody>
      </p:sp>
      <p:sp>
        <p:nvSpPr>
          <p:cNvPr id="290" name="Google Shape;290;p15"/>
          <p:cNvSpPr txBox="1"/>
          <p:nvPr>
            <p:ph idx="1" type="body"/>
          </p:nvPr>
        </p:nvSpPr>
        <p:spPr>
          <a:xfrm>
            <a:off x="1443950" y="2193350"/>
            <a:ext cx="7030500" cy="19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The objective of the present machine learning model is to study various factors of candidates by which it will help the </a:t>
            </a:r>
            <a:r>
              <a:rPr b="1" lang="en" sz="1400">
                <a:latin typeface="Arial"/>
                <a:ea typeface="Arial"/>
                <a:cs typeface="Arial"/>
                <a:sym typeface="Arial"/>
              </a:rPr>
              <a:t>HR</a:t>
            </a:r>
            <a:r>
              <a:rPr lang="en" sz="1400">
                <a:latin typeface="Arial"/>
                <a:ea typeface="Arial"/>
                <a:cs typeface="Arial"/>
                <a:sym typeface="Arial"/>
              </a:rPr>
              <a:t> know the right candidate for organization and factors associated with their selection.</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2201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General methodology</a:t>
            </a:r>
            <a:endParaRPr/>
          </a:p>
        </p:txBody>
      </p:sp>
      <p:sp>
        <p:nvSpPr>
          <p:cNvPr id="296" name="Google Shape;296;p16"/>
          <p:cNvSpPr txBox="1"/>
          <p:nvPr>
            <p:ph idx="1" type="body"/>
          </p:nvPr>
        </p:nvSpPr>
        <p:spPr>
          <a:xfrm>
            <a:off x="1303800" y="1051125"/>
            <a:ext cx="7030500" cy="3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E101A"/>
                </a:solidFill>
                <a:latin typeface="Arial"/>
                <a:ea typeface="Arial"/>
                <a:cs typeface="Arial"/>
                <a:sym typeface="Arial"/>
              </a:rPr>
              <a:t>This  problem comes under the binary classification . Please consider the following points and assumptions while solving the problem:-</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 data is very small in size .</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 detail of all feature is not available so we consider all categorical variable as a nominal category.</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There is no null value in data but the "?" value comes in multiple columns so we consider this value as null and use mode for a categorical feature and median for the numerical feature.</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There is a lot of an outlier in numerical columns(C15 have most) but we keep outlier because data is very less and we don't know about all the actual columns which represent as C1, C2…..etc.</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We use multiple models for the problem but Random Forest Classifier gives the best result with fine-tuning.</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We use the F1 score as a scoring matrix.</a:t>
            </a:r>
            <a:endParaRPr sz="1400">
              <a:solidFill>
                <a:srgbClr val="0E101A"/>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Justification for selected variables</a:t>
            </a:r>
            <a:endParaRPr/>
          </a:p>
        </p:txBody>
      </p:sp>
      <p:sp>
        <p:nvSpPr>
          <p:cNvPr id="302" name="Google Shape;302;p17"/>
          <p:cNvSpPr txBox="1"/>
          <p:nvPr>
            <p:ph idx="1" type="body"/>
          </p:nvPr>
        </p:nvSpPr>
        <p:spPr>
          <a:xfrm>
            <a:off x="1303800" y="1328975"/>
            <a:ext cx="7030500" cy="33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We have use ANOVA test for numerical feature and Chi2 test for categorical feature to select the best features in data and we also get very low score for </a:t>
            </a:r>
            <a:r>
              <a:rPr lang="en" sz="1400">
                <a:latin typeface="Arial"/>
                <a:ea typeface="Arial"/>
                <a:cs typeface="Arial"/>
                <a:sym typeface="Arial"/>
              </a:rPr>
              <a:t>numerical </a:t>
            </a:r>
            <a:r>
              <a:rPr lang="en" sz="1400">
                <a:latin typeface="Arial"/>
                <a:ea typeface="Arial"/>
                <a:cs typeface="Arial"/>
                <a:sym typeface="Arial"/>
              </a:rPr>
              <a:t>column (C14) and </a:t>
            </a:r>
            <a:r>
              <a:rPr lang="en" sz="1400">
                <a:latin typeface="Arial"/>
                <a:ea typeface="Arial"/>
                <a:cs typeface="Arial"/>
                <a:sym typeface="Arial"/>
              </a:rPr>
              <a:t>categorical </a:t>
            </a:r>
            <a:r>
              <a:rPr lang="en" sz="1400">
                <a:latin typeface="Arial"/>
                <a:ea typeface="Arial"/>
                <a:cs typeface="Arial"/>
                <a:sym typeface="Arial"/>
              </a:rPr>
              <a:t>columns(C1,C7,C12),so we drop these 4 columns from the final data set.</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For selected column visuals, refer to code..</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Please find the EDA for these four dropped columns in coming slides.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Arial"/>
                <a:ea typeface="Arial"/>
                <a:cs typeface="Arial"/>
                <a:sym typeface="Arial"/>
              </a:rPr>
              <a:t>Feature C1</a:t>
            </a:r>
            <a:endParaRPr sz="2400">
              <a:latin typeface="Arial"/>
              <a:ea typeface="Arial"/>
              <a:cs typeface="Arial"/>
              <a:sym typeface="Arial"/>
            </a:endParaRPr>
          </a:p>
          <a:p>
            <a:pPr indent="0" lvl="0" marL="0" rtl="0" algn="ctr">
              <a:spcBef>
                <a:spcPts val="1200"/>
              </a:spcBef>
              <a:spcAft>
                <a:spcPts val="0"/>
              </a:spcAft>
              <a:buNone/>
            </a:pPr>
            <a:r>
              <a:t/>
            </a:r>
            <a:endParaRPr sz="2400">
              <a:latin typeface="Arial"/>
              <a:ea typeface="Arial"/>
              <a:cs typeface="Arial"/>
              <a:sym typeface="Arial"/>
            </a:endParaRPr>
          </a:p>
        </p:txBody>
      </p:sp>
      <p:sp>
        <p:nvSpPr>
          <p:cNvPr id="308" name="Google Shape;308;p18"/>
          <p:cNvSpPr txBox="1"/>
          <p:nvPr>
            <p:ph idx="1" type="body"/>
          </p:nvPr>
        </p:nvSpPr>
        <p:spPr>
          <a:xfrm>
            <a:off x="1303800" y="1188825"/>
            <a:ext cx="7030500" cy="334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Arial"/>
                <a:ea typeface="Arial"/>
                <a:cs typeface="Arial"/>
                <a:sym typeface="Arial"/>
              </a:rPr>
              <a:t>Hire rate for C1 is same for ‘a’ and ‘b’ value as show in below chart.As C1 has no significant effect on hiring,so it will not be taken under consideration.</a:t>
            </a:r>
            <a:endParaRPr sz="1400">
              <a:latin typeface="Arial"/>
              <a:ea typeface="Arial"/>
              <a:cs typeface="Arial"/>
              <a:sym typeface="Arial"/>
            </a:endParaRPr>
          </a:p>
        </p:txBody>
      </p:sp>
      <p:pic>
        <p:nvPicPr>
          <p:cNvPr id="309" name="Google Shape;309;p18"/>
          <p:cNvPicPr preferRelativeResize="0"/>
          <p:nvPr/>
        </p:nvPicPr>
        <p:blipFill>
          <a:blip r:embed="rId3">
            <a:alphaModFix/>
          </a:blip>
          <a:stretch>
            <a:fillRect/>
          </a:stretch>
        </p:blipFill>
        <p:spPr>
          <a:xfrm>
            <a:off x="2080175" y="2343456"/>
            <a:ext cx="5146600" cy="218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303800" y="812775"/>
            <a:ext cx="7163700" cy="40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Hire rate for C7 doesn’t have any pattern as shown in below chart. As C7 has no significant effect on hiring, so it will not be taken under consideration.</a:t>
            </a:r>
            <a:endParaRPr sz="1400">
              <a:latin typeface="Arial"/>
              <a:ea typeface="Arial"/>
              <a:cs typeface="Arial"/>
              <a:sym typeface="Arial"/>
            </a:endParaRPr>
          </a:p>
          <a:p>
            <a:pPr indent="0" lvl="0" marL="0" rtl="0" algn="l">
              <a:spcBef>
                <a:spcPts val="1200"/>
              </a:spcBef>
              <a:spcAft>
                <a:spcPts val="1200"/>
              </a:spcAft>
              <a:buNone/>
            </a:pPr>
            <a:br>
              <a:rPr lang="en"/>
            </a:br>
            <a:endParaRPr/>
          </a:p>
        </p:txBody>
      </p:sp>
      <p:pic>
        <p:nvPicPr>
          <p:cNvPr id="315" name="Google Shape;315;p19"/>
          <p:cNvPicPr preferRelativeResize="0"/>
          <p:nvPr/>
        </p:nvPicPr>
        <p:blipFill>
          <a:blip r:embed="rId3">
            <a:alphaModFix/>
          </a:blip>
          <a:stretch>
            <a:fillRect/>
          </a:stretch>
        </p:blipFill>
        <p:spPr>
          <a:xfrm>
            <a:off x="1771100" y="1903000"/>
            <a:ext cx="6430801" cy="2762275"/>
          </a:xfrm>
          <a:prstGeom prst="rect">
            <a:avLst/>
          </a:prstGeom>
          <a:noFill/>
          <a:ln>
            <a:noFill/>
          </a:ln>
        </p:spPr>
      </p:pic>
      <p:sp>
        <p:nvSpPr>
          <p:cNvPr id="316" name="Google Shape;316;p19"/>
          <p:cNvSpPr txBox="1"/>
          <p:nvPr>
            <p:ph type="title"/>
          </p:nvPr>
        </p:nvSpPr>
        <p:spPr>
          <a:xfrm>
            <a:off x="1303800" y="402350"/>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Arial"/>
                <a:ea typeface="Arial"/>
                <a:cs typeface="Arial"/>
                <a:sym typeface="Arial"/>
              </a:rPr>
              <a:t>Feature C7</a:t>
            </a:r>
            <a:endParaRPr sz="2400">
              <a:latin typeface="Arial"/>
              <a:ea typeface="Arial"/>
              <a:cs typeface="Arial"/>
              <a:sym typeface="Arial"/>
            </a:endParaRPr>
          </a:p>
          <a:p>
            <a:pPr indent="0" lvl="0" marL="0" rtl="0" algn="ctr">
              <a:lnSpc>
                <a:spcPct val="115000"/>
              </a:lnSpc>
              <a:spcBef>
                <a:spcPts val="1200"/>
              </a:spcBef>
              <a:spcAft>
                <a:spcPts val="0"/>
              </a:spcAft>
              <a:buNone/>
            </a:pPr>
            <a:r>
              <a:t/>
            </a:r>
            <a:endParaRPr sz="2400">
              <a:latin typeface="Arial"/>
              <a:ea typeface="Arial"/>
              <a:cs typeface="Arial"/>
              <a:sym typeface="Arial"/>
            </a:endParaRPr>
          </a:p>
          <a:p>
            <a:pPr indent="0" lvl="0" marL="0" rtl="0" algn="ctr">
              <a:spcBef>
                <a:spcPts val="1200"/>
              </a:spcBef>
              <a:spcAft>
                <a:spcPts val="0"/>
              </a:spcAft>
              <a:buNone/>
            </a:pPr>
            <a:r>
              <a:t/>
            </a:r>
            <a:endParaRPr sz="2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idx="1" type="body"/>
          </p:nvPr>
        </p:nvSpPr>
        <p:spPr>
          <a:xfrm>
            <a:off x="1303800" y="812775"/>
            <a:ext cx="7163700" cy="40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Hire rate for C12  doesn’t have any pattern as shown in below chart. As C12 has no significant effect on hiring,so it will not be taken under consideration.</a:t>
            </a:r>
            <a:endParaRPr sz="1400">
              <a:latin typeface="Arial"/>
              <a:ea typeface="Arial"/>
              <a:cs typeface="Arial"/>
              <a:sym typeface="Arial"/>
            </a:endParaRPr>
          </a:p>
          <a:p>
            <a:pPr indent="0" lvl="0" marL="0" rtl="0" algn="l">
              <a:spcBef>
                <a:spcPts val="1200"/>
              </a:spcBef>
              <a:spcAft>
                <a:spcPts val="1200"/>
              </a:spcAft>
              <a:buNone/>
            </a:pPr>
            <a:br>
              <a:rPr lang="en" sz="1400">
                <a:latin typeface="Arial"/>
                <a:ea typeface="Arial"/>
                <a:cs typeface="Arial"/>
                <a:sym typeface="Arial"/>
              </a:rPr>
            </a:br>
            <a:endParaRPr sz="1400">
              <a:latin typeface="Arial"/>
              <a:ea typeface="Arial"/>
              <a:cs typeface="Arial"/>
              <a:sym typeface="Arial"/>
            </a:endParaRPr>
          </a:p>
        </p:txBody>
      </p:sp>
      <p:pic>
        <p:nvPicPr>
          <p:cNvPr id="322" name="Google Shape;322;p20"/>
          <p:cNvPicPr preferRelativeResize="0"/>
          <p:nvPr/>
        </p:nvPicPr>
        <p:blipFill>
          <a:blip r:embed="rId3">
            <a:alphaModFix/>
          </a:blip>
          <a:stretch>
            <a:fillRect/>
          </a:stretch>
        </p:blipFill>
        <p:spPr>
          <a:xfrm>
            <a:off x="1771121" y="1900471"/>
            <a:ext cx="6057276" cy="2594075"/>
          </a:xfrm>
          <a:prstGeom prst="rect">
            <a:avLst/>
          </a:prstGeom>
          <a:noFill/>
          <a:ln>
            <a:noFill/>
          </a:ln>
        </p:spPr>
      </p:pic>
      <p:sp>
        <p:nvSpPr>
          <p:cNvPr id="323" name="Google Shape;323;p20"/>
          <p:cNvSpPr txBox="1"/>
          <p:nvPr>
            <p:ph type="title"/>
          </p:nvPr>
        </p:nvSpPr>
        <p:spPr>
          <a:xfrm>
            <a:off x="1303800" y="402350"/>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Arial"/>
                <a:ea typeface="Arial"/>
                <a:cs typeface="Arial"/>
                <a:sym typeface="Arial"/>
              </a:rPr>
              <a:t>Feature C12</a:t>
            </a:r>
            <a:endParaRPr sz="2400">
              <a:latin typeface="Arial"/>
              <a:ea typeface="Arial"/>
              <a:cs typeface="Arial"/>
              <a:sym typeface="Arial"/>
            </a:endParaRPr>
          </a:p>
          <a:p>
            <a:pPr indent="0" lvl="0" marL="0" rtl="0" algn="ctr">
              <a:lnSpc>
                <a:spcPct val="115000"/>
              </a:lnSpc>
              <a:spcBef>
                <a:spcPts val="1200"/>
              </a:spcBef>
              <a:spcAft>
                <a:spcPts val="0"/>
              </a:spcAft>
              <a:buNone/>
            </a:pPr>
            <a:r>
              <a:t/>
            </a:r>
            <a:endParaRPr sz="2400">
              <a:latin typeface="Arial"/>
              <a:ea typeface="Arial"/>
              <a:cs typeface="Arial"/>
              <a:sym typeface="Arial"/>
            </a:endParaRPr>
          </a:p>
          <a:p>
            <a:pPr indent="0" lvl="0" marL="0" rtl="0" algn="ctr">
              <a:spcBef>
                <a:spcPts val="1200"/>
              </a:spcBef>
              <a:spcAft>
                <a:spcPts val="0"/>
              </a:spcAft>
              <a:buNone/>
            </a:pPr>
            <a:r>
              <a:t/>
            </a:r>
            <a:endParaRPr sz="2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1303800" y="812775"/>
            <a:ext cx="7163700" cy="40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Distribution of C14 is more </a:t>
            </a:r>
            <a:r>
              <a:rPr lang="en" sz="1400">
                <a:latin typeface="Arial"/>
                <a:ea typeface="Arial"/>
                <a:cs typeface="Arial"/>
                <a:sym typeface="Arial"/>
              </a:rPr>
              <a:t>towards</a:t>
            </a:r>
            <a:r>
              <a:rPr lang="en" sz="1400">
                <a:latin typeface="Arial"/>
                <a:ea typeface="Arial"/>
                <a:cs typeface="Arial"/>
                <a:sym typeface="Arial"/>
              </a:rPr>
              <a:t> zero and by using ANOVA test C14 shows very less impact on model, so we dropped C14 in final data set.</a:t>
            </a:r>
            <a:endParaRPr sz="1400">
              <a:latin typeface="Arial"/>
              <a:ea typeface="Arial"/>
              <a:cs typeface="Arial"/>
              <a:sym typeface="Arial"/>
            </a:endParaRPr>
          </a:p>
          <a:p>
            <a:pPr indent="0" lvl="0" marL="0" rtl="0" algn="l">
              <a:spcBef>
                <a:spcPts val="1200"/>
              </a:spcBef>
              <a:spcAft>
                <a:spcPts val="1200"/>
              </a:spcAft>
              <a:buNone/>
            </a:pPr>
            <a:br>
              <a:rPr lang="en" sz="1400">
                <a:latin typeface="Arial"/>
                <a:ea typeface="Arial"/>
                <a:cs typeface="Arial"/>
                <a:sym typeface="Arial"/>
              </a:rPr>
            </a:br>
            <a:endParaRPr sz="1400">
              <a:latin typeface="Arial"/>
              <a:ea typeface="Arial"/>
              <a:cs typeface="Arial"/>
              <a:sym typeface="Arial"/>
            </a:endParaRPr>
          </a:p>
        </p:txBody>
      </p:sp>
      <p:pic>
        <p:nvPicPr>
          <p:cNvPr id="329" name="Google Shape;329;p21"/>
          <p:cNvPicPr preferRelativeResize="0"/>
          <p:nvPr/>
        </p:nvPicPr>
        <p:blipFill>
          <a:blip r:embed="rId3">
            <a:alphaModFix/>
          </a:blip>
          <a:stretch>
            <a:fillRect/>
          </a:stretch>
        </p:blipFill>
        <p:spPr>
          <a:xfrm>
            <a:off x="2180849" y="1867875"/>
            <a:ext cx="5252700" cy="2574875"/>
          </a:xfrm>
          <a:prstGeom prst="rect">
            <a:avLst/>
          </a:prstGeom>
          <a:noFill/>
          <a:ln>
            <a:noFill/>
          </a:ln>
        </p:spPr>
      </p:pic>
      <p:sp>
        <p:nvSpPr>
          <p:cNvPr id="330" name="Google Shape;330;p21"/>
          <p:cNvSpPr txBox="1"/>
          <p:nvPr>
            <p:ph type="title"/>
          </p:nvPr>
        </p:nvSpPr>
        <p:spPr>
          <a:xfrm>
            <a:off x="1303800" y="402350"/>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Arial"/>
                <a:ea typeface="Arial"/>
                <a:cs typeface="Arial"/>
                <a:sym typeface="Arial"/>
              </a:rPr>
              <a:t>Feature C14</a:t>
            </a:r>
            <a:endParaRPr sz="2400">
              <a:latin typeface="Arial"/>
              <a:ea typeface="Arial"/>
              <a:cs typeface="Arial"/>
              <a:sym typeface="Arial"/>
            </a:endParaRPr>
          </a:p>
          <a:p>
            <a:pPr indent="0" lvl="0" marL="0" rtl="0" algn="ctr">
              <a:lnSpc>
                <a:spcPct val="115000"/>
              </a:lnSpc>
              <a:spcBef>
                <a:spcPts val="1200"/>
              </a:spcBef>
              <a:spcAft>
                <a:spcPts val="0"/>
              </a:spcAft>
              <a:buNone/>
            </a:pPr>
            <a:r>
              <a:t/>
            </a:r>
            <a:endParaRPr sz="2400">
              <a:latin typeface="Arial"/>
              <a:ea typeface="Arial"/>
              <a:cs typeface="Arial"/>
              <a:sym typeface="Arial"/>
            </a:endParaRPr>
          </a:p>
          <a:p>
            <a:pPr indent="0" lvl="0" marL="0" rtl="0" algn="ctr">
              <a:spcBef>
                <a:spcPts val="1200"/>
              </a:spcBef>
              <a:spcAft>
                <a:spcPts val="0"/>
              </a:spcAft>
              <a:buNone/>
            </a:pPr>
            <a:r>
              <a:t/>
            </a:r>
            <a:endParaRPr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