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Lato Black"/>
      <p:bold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LatoBlack-boldItalic.fntdata"/><Relationship Id="rId14" Type="http://schemas.openxmlformats.org/officeDocument/2006/relationships/slide" Target="slides/slide9.xml"/><Relationship Id="rId36" Type="http://schemas.openxmlformats.org/officeDocument/2006/relationships/font" Target="fonts/LatoBlack-bold.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0425c8f3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0425c8f3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0425c8f3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0425c8f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0425c8f3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0425c8f3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0425c8f3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0425c8f3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0425c8f3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0425c8f3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0425c8f3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0425c8f3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0425c8f3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0425c8f3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0425c8f3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0425c8f3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0425c8f3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0425c8f3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0425c8f3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0425c8f3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0425c8f3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0425c8f3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0425c8f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0425c8f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0425c8f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0425c8f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0425c8f3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0425c8f3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0425c8f3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0425c8f3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0425c8f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0425c8f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s://en.wikipedia.org/wiki/Indicator_variable"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ncbi.nlm.nih.gov/pubmed/?term=Wason%20JV%5BAuthor%5D&amp;cauthor=true&amp;cauthor_uid=3171977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ncbi.nlm.nih.gov/pubmed/?term=Wason%20JV%5BAuthor%5D&amp;cauthor=true&amp;cauthor_uid=3171977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28350" y="1474850"/>
            <a:ext cx="9200700" cy="14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Cancer Detection using machine learning</a:t>
            </a:r>
            <a:endParaRPr sz="3400"/>
          </a:p>
        </p:txBody>
      </p:sp>
      <p:sp>
        <p:nvSpPr>
          <p:cNvPr id="136" name="Google Shape;136;p17"/>
          <p:cNvSpPr txBox="1"/>
          <p:nvPr>
            <p:ph idx="1" type="subTitle"/>
          </p:nvPr>
        </p:nvSpPr>
        <p:spPr>
          <a:xfrm>
            <a:off x="272400" y="2845550"/>
            <a:ext cx="3787800" cy="82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Nishchay Trivedi (1106924)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Shiv Hansoti (1105615)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Techniques and Approaches</a:t>
            </a:r>
            <a:r>
              <a:rPr lang="en"/>
              <a:t>:</a:t>
            </a:r>
            <a:endParaRPr/>
          </a:p>
        </p:txBody>
      </p:sp>
      <p:sp>
        <p:nvSpPr>
          <p:cNvPr id="190" name="Google Shape;190;p26"/>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AutoNum type="arabicPeriod"/>
            </a:pPr>
            <a:r>
              <a:rPr b="1" lang="en" sz="1600"/>
              <a:t>Support Vector Machine</a:t>
            </a:r>
            <a:endParaRPr b="1" sz="1600"/>
          </a:p>
          <a:p>
            <a:pPr indent="-330200" lvl="0" marL="457200" rtl="0" algn="l">
              <a:lnSpc>
                <a:spcPct val="200000"/>
              </a:lnSpc>
              <a:spcBef>
                <a:spcPts val="0"/>
              </a:spcBef>
              <a:spcAft>
                <a:spcPts val="0"/>
              </a:spcAft>
              <a:buSzPts val="1600"/>
              <a:buAutoNum type="arabicPeriod"/>
            </a:pPr>
            <a:r>
              <a:rPr b="1" lang="en" sz="1600"/>
              <a:t>Decision Trees</a:t>
            </a:r>
            <a:endParaRPr b="1" sz="1600"/>
          </a:p>
          <a:p>
            <a:pPr indent="-330200" lvl="0" marL="457200" rtl="0" algn="l">
              <a:lnSpc>
                <a:spcPct val="200000"/>
              </a:lnSpc>
              <a:spcBef>
                <a:spcPts val="0"/>
              </a:spcBef>
              <a:spcAft>
                <a:spcPts val="0"/>
              </a:spcAft>
              <a:buSzPts val="1600"/>
              <a:buAutoNum type="arabicPeriod"/>
            </a:pPr>
            <a:r>
              <a:rPr b="1" lang="en" sz="1600"/>
              <a:t>Naive Bayes</a:t>
            </a:r>
            <a:endParaRPr b="1" sz="1600"/>
          </a:p>
          <a:p>
            <a:pPr indent="-330200" lvl="0" marL="457200" rtl="0" algn="l">
              <a:lnSpc>
                <a:spcPct val="200000"/>
              </a:lnSpc>
              <a:spcBef>
                <a:spcPts val="0"/>
              </a:spcBef>
              <a:spcAft>
                <a:spcPts val="0"/>
              </a:spcAft>
              <a:buSzPts val="1600"/>
              <a:buAutoNum type="arabicPeriod"/>
            </a:pPr>
            <a:r>
              <a:rPr b="1" lang="en" sz="1600"/>
              <a:t>K Nearest Neighbors</a:t>
            </a:r>
            <a:endParaRPr b="1" sz="1600"/>
          </a:p>
          <a:p>
            <a:pPr indent="-330200" lvl="0" marL="457200" rtl="0" algn="l">
              <a:lnSpc>
                <a:spcPct val="200000"/>
              </a:lnSpc>
              <a:spcBef>
                <a:spcPts val="0"/>
              </a:spcBef>
              <a:spcAft>
                <a:spcPts val="0"/>
              </a:spcAft>
              <a:buSzPts val="1600"/>
              <a:buAutoNum type="arabicPeriod"/>
            </a:pPr>
            <a:r>
              <a:rPr b="1" lang="en" sz="1600"/>
              <a:t>Convolution Neural Network</a:t>
            </a:r>
            <a:endParaRPr b="1" sz="1600"/>
          </a:p>
          <a:p>
            <a:pPr indent="-330200" lvl="0" marL="457200" rtl="0" algn="l">
              <a:lnSpc>
                <a:spcPct val="200000"/>
              </a:lnSpc>
              <a:spcBef>
                <a:spcPts val="0"/>
              </a:spcBef>
              <a:spcAft>
                <a:spcPts val="0"/>
              </a:spcAft>
              <a:buSzPts val="1600"/>
              <a:buAutoNum type="arabicPeriod"/>
            </a:pPr>
            <a:r>
              <a:rPr b="1" lang="en" sz="1600"/>
              <a:t>Graph SSL</a:t>
            </a:r>
            <a:endParaRPr b="1" sz="1600"/>
          </a:p>
          <a:p>
            <a:pPr indent="-330200" lvl="0" marL="457200" rtl="0" algn="l">
              <a:lnSpc>
                <a:spcPct val="200000"/>
              </a:lnSpc>
              <a:spcBef>
                <a:spcPts val="0"/>
              </a:spcBef>
              <a:spcAft>
                <a:spcPts val="0"/>
              </a:spcAft>
              <a:buSzPts val="1600"/>
              <a:buAutoNum type="arabicPeriod"/>
            </a:pPr>
            <a:r>
              <a:rPr b="1" lang="en" sz="1600"/>
              <a:t>Bi-clustering with Adaboost</a:t>
            </a:r>
            <a:endParaRPr b="1" sz="1600"/>
          </a:p>
          <a:p>
            <a:pPr indent="-330200" lvl="0" marL="457200" rtl="0" algn="l">
              <a:lnSpc>
                <a:spcPct val="200000"/>
              </a:lnSpc>
              <a:spcBef>
                <a:spcPts val="0"/>
              </a:spcBef>
              <a:spcAft>
                <a:spcPts val="0"/>
              </a:spcAft>
              <a:buSzPts val="1600"/>
              <a:buAutoNum type="arabicPeriod"/>
            </a:pPr>
            <a:r>
              <a:rPr b="1" lang="en" sz="1600"/>
              <a:t>Recurrent Neural Network</a:t>
            </a:r>
            <a:endParaRPr b="1" sz="1600"/>
          </a:p>
          <a:p>
            <a:pPr indent="-330200" lvl="0" marL="457200" rtl="0" algn="l">
              <a:lnSpc>
                <a:spcPct val="200000"/>
              </a:lnSpc>
              <a:spcBef>
                <a:spcPts val="0"/>
              </a:spcBef>
              <a:spcAft>
                <a:spcPts val="0"/>
              </a:spcAft>
              <a:buSzPts val="1600"/>
              <a:buAutoNum type="arabicPeriod"/>
            </a:pPr>
            <a:r>
              <a:rPr b="1" lang="en" sz="1600"/>
              <a:t>Bi-directional Recurrent Neural Network</a:t>
            </a:r>
            <a:endParaRPr b="1" sz="1600"/>
          </a:p>
          <a:p>
            <a:pPr indent="0" lvl="0" marL="18288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7"/>
          <p:cNvCxnSpPr/>
          <p:nvPr/>
        </p:nvCxnSpPr>
        <p:spPr>
          <a:xfrm>
            <a:off x="753800" y="4334275"/>
            <a:ext cx="8025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7"/>
          <p:cNvSpPr txBox="1"/>
          <p:nvPr/>
        </p:nvSpPr>
        <p:spPr>
          <a:xfrm>
            <a:off x="66525" y="3658100"/>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20</a:t>
            </a:r>
            <a:endParaRPr>
              <a:latin typeface="Lato"/>
              <a:ea typeface="Lato"/>
              <a:cs typeface="Lato"/>
              <a:sym typeface="Lato"/>
            </a:endParaRPr>
          </a:p>
        </p:txBody>
      </p:sp>
      <p:sp>
        <p:nvSpPr>
          <p:cNvPr id="197" name="Google Shape;197;p27"/>
          <p:cNvSpPr txBox="1"/>
          <p:nvPr/>
        </p:nvSpPr>
        <p:spPr>
          <a:xfrm>
            <a:off x="66525" y="3076263"/>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40</a:t>
            </a:r>
            <a:endParaRPr>
              <a:latin typeface="Lato"/>
              <a:ea typeface="Lato"/>
              <a:cs typeface="Lato"/>
              <a:sym typeface="Lato"/>
            </a:endParaRPr>
          </a:p>
        </p:txBody>
      </p:sp>
      <p:sp>
        <p:nvSpPr>
          <p:cNvPr id="198" name="Google Shape;198;p27"/>
          <p:cNvSpPr txBox="1"/>
          <p:nvPr/>
        </p:nvSpPr>
        <p:spPr>
          <a:xfrm>
            <a:off x="66525" y="2494413"/>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60</a:t>
            </a:r>
            <a:endParaRPr>
              <a:latin typeface="Lato"/>
              <a:ea typeface="Lato"/>
              <a:cs typeface="Lato"/>
              <a:sym typeface="Lato"/>
            </a:endParaRPr>
          </a:p>
        </p:txBody>
      </p:sp>
      <p:sp>
        <p:nvSpPr>
          <p:cNvPr id="199" name="Google Shape;199;p27"/>
          <p:cNvSpPr txBox="1"/>
          <p:nvPr/>
        </p:nvSpPr>
        <p:spPr>
          <a:xfrm>
            <a:off x="66525" y="1951400"/>
            <a:ext cx="1396800" cy="354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Lato Black"/>
                <a:ea typeface="Lato Black"/>
                <a:cs typeface="Lato Black"/>
                <a:sym typeface="Lato Black"/>
              </a:rPr>
              <a:t>8</a:t>
            </a:r>
            <a:r>
              <a:rPr lang="en">
                <a:solidFill>
                  <a:schemeClr val="dk1"/>
                </a:solidFill>
                <a:latin typeface="Lato Black"/>
                <a:ea typeface="Lato Black"/>
                <a:cs typeface="Lato Black"/>
                <a:sym typeface="Lato Black"/>
              </a:rPr>
              <a:t>0</a:t>
            </a:r>
            <a:endParaRPr/>
          </a:p>
        </p:txBody>
      </p:sp>
      <p:sp>
        <p:nvSpPr>
          <p:cNvPr id="200" name="Google Shape;200;p27"/>
          <p:cNvSpPr txBox="1"/>
          <p:nvPr/>
        </p:nvSpPr>
        <p:spPr>
          <a:xfrm>
            <a:off x="66525" y="1330725"/>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100</a:t>
            </a:r>
            <a:endParaRPr>
              <a:solidFill>
                <a:schemeClr val="dk1"/>
              </a:solidFill>
              <a:latin typeface="Lato Black"/>
              <a:ea typeface="Lato Black"/>
              <a:cs typeface="Lato Black"/>
              <a:sym typeface="Lato Black"/>
            </a:endParaRPr>
          </a:p>
        </p:txBody>
      </p:sp>
      <p:sp>
        <p:nvSpPr>
          <p:cNvPr id="201" name="Google Shape;201;p27"/>
          <p:cNvSpPr/>
          <p:nvPr/>
        </p:nvSpPr>
        <p:spPr>
          <a:xfrm>
            <a:off x="1529750" y="2306000"/>
            <a:ext cx="897900" cy="202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2768475" y="2117250"/>
            <a:ext cx="897900" cy="2216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4007200" y="1884475"/>
            <a:ext cx="897900" cy="244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245925" y="1685425"/>
            <a:ext cx="897900" cy="2648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6484650" y="1596250"/>
            <a:ext cx="897900" cy="2737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nvSpPr>
        <p:spPr>
          <a:xfrm>
            <a:off x="6595650" y="1308050"/>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NBC</a:t>
            </a:r>
            <a:endParaRPr b="1">
              <a:solidFill>
                <a:schemeClr val="accent3"/>
              </a:solidFill>
              <a:latin typeface="Lato"/>
              <a:ea typeface="Lato"/>
              <a:cs typeface="Lato"/>
              <a:sym typeface="Lato"/>
            </a:endParaRPr>
          </a:p>
        </p:txBody>
      </p:sp>
      <p:sp>
        <p:nvSpPr>
          <p:cNvPr id="207" name="Google Shape;207;p27"/>
          <p:cNvSpPr txBox="1"/>
          <p:nvPr/>
        </p:nvSpPr>
        <p:spPr>
          <a:xfrm>
            <a:off x="5373425" y="1397175"/>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SVM</a:t>
            </a:r>
            <a:endParaRPr b="1">
              <a:solidFill>
                <a:schemeClr val="accent3"/>
              </a:solidFill>
              <a:latin typeface="Lato"/>
              <a:ea typeface="Lato"/>
              <a:cs typeface="Lato"/>
              <a:sym typeface="Lato"/>
            </a:endParaRPr>
          </a:p>
        </p:txBody>
      </p:sp>
      <p:sp>
        <p:nvSpPr>
          <p:cNvPr id="208" name="Google Shape;208;p27"/>
          <p:cNvSpPr txBox="1"/>
          <p:nvPr/>
        </p:nvSpPr>
        <p:spPr>
          <a:xfrm>
            <a:off x="4134700" y="1596250"/>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DT</a:t>
            </a:r>
            <a:endParaRPr b="1">
              <a:solidFill>
                <a:schemeClr val="accent3"/>
              </a:solidFill>
              <a:latin typeface="Lato"/>
              <a:ea typeface="Lato"/>
              <a:cs typeface="Lato"/>
              <a:sym typeface="Lato"/>
            </a:endParaRPr>
          </a:p>
        </p:txBody>
      </p:sp>
      <p:sp>
        <p:nvSpPr>
          <p:cNvPr id="209" name="Google Shape;209;p27"/>
          <p:cNvSpPr txBox="1"/>
          <p:nvPr/>
        </p:nvSpPr>
        <p:spPr>
          <a:xfrm>
            <a:off x="2895975" y="1817950"/>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ANN</a:t>
            </a:r>
            <a:endParaRPr b="1">
              <a:solidFill>
                <a:schemeClr val="accent3"/>
              </a:solidFill>
              <a:latin typeface="Lato"/>
              <a:ea typeface="Lato"/>
              <a:cs typeface="Lato"/>
              <a:sym typeface="Lato"/>
            </a:endParaRPr>
          </a:p>
        </p:txBody>
      </p:sp>
      <p:sp>
        <p:nvSpPr>
          <p:cNvPr id="210" name="Google Shape;210;p27"/>
          <p:cNvSpPr txBox="1"/>
          <p:nvPr/>
        </p:nvSpPr>
        <p:spPr>
          <a:xfrm>
            <a:off x="1657250" y="2017850"/>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RNN</a:t>
            </a:r>
            <a:endParaRPr b="1">
              <a:solidFill>
                <a:schemeClr val="accent3"/>
              </a:solidFill>
              <a:latin typeface="Lato"/>
              <a:ea typeface="Lato"/>
              <a:cs typeface="Lato"/>
              <a:sym typeface="Lato"/>
            </a:endParaRPr>
          </a:p>
        </p:txBody>
      </p:sp>
      <p:sp>
        <p:nvSpPr>
          <p:cNvPr id="211" name="Google Shape;211;p27"/>
          <p:cNvSpPr txBox="1"/>
          <p:nvPr/>
        </p:nvSpPr>
        <p:spPr>
          <a:xfrm>
            <a:off x="663990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95%</a:t>
            </a:r>
            <a:endParaRPr>
              <a:solidFill>
                <a:srgbClr val="FFFFFF"/>
              </a:solidFill>
              <a:latin typeface="Lato"/>
              <a:ea typeface="Lato"/>
              <a:cs typeface="Lato"/>
              <a:sym typeface="Lato"/>
            </a:endParaRPr>
          </a:p>
        </p:txBody>
      </p:sp>
      <p:sp>
        <p:nvSpPr>
          <p:cNvPr id="212" name="Google Shape;212;p27"/>
          <p:cNvSpPr txBox="1"/>
          <p:nvPr/>
        </p:nvSpPr>
        <p:spPr>
          <a:xfrm>
            <a:off x="547880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92%</a:t>
            </a:r>
            <a:endParaRPr>
              <a:solidFill>
                <a:srgbClr val="FFFFFF"/>
              </a:solidFill>
              <a:latin typeface="Lato"/>
              <a:ea typeface="Lato"/>
              <a:cs typeface="Lato"/>
              <a:sym typeface="Lato"/>
            </a:endParaRPr>
          </a:p>
        </p:txBody>
      </p:sp>
      <p:sp>
        <p:nvSpPr>
          <p:cNvPr id="213" name="Google Shape;213;p27"/>
          <p:cNvSpPr txBox="1"/>
          <p:nvPr/>
        </p:nvSpPr>
        <p:spPr>
          <a:xfrm>
            <a:off x="416245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8</a:t>
            </a:r>
            <a:r>
              <a:rPr lang="en">
                <a:solidFill>
                  <a:srgbClr val="FFFFFF"/>
                </a:solidFill>
                <a:latin typeface="Lato"/>
                <a:ea typeface="Lato"/>
                <a:cs typeface="Lato"/>
                <a:sym typeface="Lato"/>
              </a:rPr>
              <a:t>9%</a:t>
            </a:r>
            <a:endParaRPr>
              <a:solidFill>
                <a:srgbClr val="FFFFFF"/>
              </a:solidFill>
              <a:latin typeface="Lato"/>
              <a:ea typeface="Lato"/>
              <a:cs typeface="Lato"/>
              <a:sym typeface="Lato"/>
            </a:endParaRPr>
          </a:p>
        </p:txBody>
      </p:sp>
      <p:sp>
        <p:nvSpPr>
          <p:cNvPr id="214" name="Google Shape;214;p27"/>
          <p:cNvSpPr txBox="1"/>
          <p:nvPr/>
        </p:nvSpPr>
        <p:spPr>
          <a:xfrm>
            <a:off x="2923725" y="2729488"/>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81</a:t>
            </a: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sp>
        <p:nvSpPr>
          <p:cNvPr id="215" name="Google Shape;215;p27"/>
          <p:cNvSpPr txBox="1"/>
          <p:nvPr/>
        </p:nvSpPr>
        <p:spPr>
          <a:xfrm>
            <a:off x="168500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78</a:t>
            </a: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sp>
        <p:nvSpPr>
          <p:cNvPr id="216" name="Google Shape;216;p27"/>
          <p:cNvSpPr txBox="1"/>
          <p:nvPr/>
        </p:nvSpPr>
        <p:spPr>
          <a:xfrm>
            <a:off x="576425" y="554250"/>
            <a:ext cx="21063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Lato"/>
                <a:ea typeface="Lato"/>
                <a:cs typeface="Lato"/>
                <a:sym typeface="Lato"/>
              </a:rPr>
              <a:t>Experimental Analysis</a:t>
            </a:r>
            <a:endParaRPr b="1">
              <a:solidFill>
                <a:srgbClr val="666666"/>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lang="en"/>
              <a:t>	And</a:t>
            </a:r>
            <a:endParaRPr/>
          </a:p>
          <a:p>
            <a:pPr indent="0" lvl="0" marL="0" rtl="0" algn="l">
              <a:spcBef>
                <a:spcPts val="0"/>
              </a:spcBef>
              <a:spcAft>
                <a:spcPts val="0"/>
              </a:spcAft>
              <a:buNone/>
            </a:pPr>
            <a:r>
              <a:rPr lang="en"/>
              <a:t>		Discussion</a:t>
            </a:r>
            <a:endParaRPr/>
          </a:p>
        </p:txBody>
      </p:sp>
      <p:sp>
        <p:nvSpPr>
          <p:cNvPr id="222" name="Google Shape;222;p28"/>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sz="1400">
                <a:solidFill>
                  <a:srgbClr val="666666"/>
                </a:solidFill>
              </a:rPr>
              <a:t>After a brief description of cancer disease and a small comparison between surveyed studies, we deduced that a large amount of cancer diagnosis studies using the machine and deep learning technics in the last decade provide accurate results.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Moreover, most of them combined multiple technics to optimize their system's performance and time response.</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Artiﬁcial Neural Networks (ANN) and Support Vector Machine (SVM) are most used technics in cancer diagnosis because it provides an accurate predictive performance.</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However, selecting the appropriate method depends on many parameters, including the types and the size of data, the time limitations, and the type of prediction results.</a:t>
            </a:r>
            <a:endParaRPr sz="1400">
              <a:solidFill>
                <a:srgbClr val="666666"/>
              </a:solidFill>
            </a:endParaRPr>
          </a:p>
          <a:p>
            <a:pPr indent="0" lvl="0" marL="457200" rtl="0" algn="l">
              <a:spcBef>
                <a:spcPts val="1600"/>
              </a:spcBef>
              <a:spcAft>
                <a:spcPts val="0"/>
              </a:spcAft>
              <a:buNone/>
            </a:pPr>
            <a:r>
              <a:t/>
            </a:r>
            <a:endParaRPr sz="1400">
              <a:solidFill>
                <a:srgbClr val="666666"/>
              </a:solidFill>
            </a:endParaRPr>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lang="en"/>
              <a:t>	And</a:t>
            </a:r>
            <a:endParaRPr/>
          </a:p>
          <a:p>
            <a:pPr indent="0" lvl="0" marL="0" rtl="0" algn="l">
              <a:spcBef>
                <a:spcPts val="0"/>
              </a:spcBef>
              <a:spcAft>
                <a:spcPts val="0"/>
              </a:spcAft>
              <a:buNone/>
            </a:pPr>
            <a:r>
              <a:rPr lang="en"/>
              <a:t>		Discussion</a:t>
            </a:r>
            <a:endParaRPr/>
          </a:p>
        </p:txBody>
      </p:sp>
      <p:sp>
        <p:nvSpPr>
          <p:cNvPr id="228" name="Google Shape;228;p29"/>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solidFill>
                  <a:schemeClr val="dk1"/>
                </a:solidFill>
              </a:rPr>
              <a:t>Three major limitations</a:t>
            </a:r>
            <a:endParaRPr b="1" sz="1800">
              <a:solidFill>
                <a:schemeClr val="dk1"/>
              </a:solidFill>
            </a:endParaRPr>
          </a:p>
          <a:p>
            <a:pPr indent="-311150" lvl="0" marL="457200" rtl="0" algn="l">
              <a:spcBef>
                <a:spcPts val="1600"/>
              </a:spcBef>
              <a:spcAft>
                <a:spcPts val="0"/>
              </a:spcAft>
              <a:buClr>
                <a:srgbClr val="666666"/>
              </a:buClr>
              <a:buSzPts val="1300"/>
              <a:buChar char="●"/>
            </a:pPr>
            <a:r>
              <a:rPr lang="en">
                <a:solidFill>
                  <a:srgbClr val="666666"/>
                </a:solidFill>
              </a:rPr>
              <a:t>Small dataset: To achieve preferment classiﬁcation schemes, the size of the training datasets needs to be suﬃciently large. However, the studies surveyed in this review used small amounts of data.</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Data quality: choosing the most signiﬁcant data subset utilizing feature selection methods allows providing a robust system.</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Computational cost: most reviewed works are computationally expensive, which is not beneﬁcial for both clinician and patient.</a:t>
            </a:r>
            <a:endParaRPr>
              <a:solidFill>
                <a:srgbClr val="666666"/>
              </a:solidFill>
            </a:endParaRPr>
          </a:p>
          <a:p>
            <a:pPr indent="0" lvl="0" marL="457200" rtl="0" algn="ctr">
              <a:spcBef>
                <a:spcPts val="1600"/>
              </a:spcBef>
              <a:spcAft>
                <a:spcPts val="0"/>
              </a:spcAft>
              <a:buNone/>
            </a:pPr>
            <a:r>
              <a:rPr b="1" lang="en" sz="1800">
                <a:solidFill>
                  <a:schemeClr val="dk1"/>
                </a:solidFill>
              </a:rPr>
              <a:t>Three major strengths</a:t>
            </a:r>
            <a:endParaRPr b="1" sz="1800">
              <a:solidFill>
                <a:schemeClr val="dk1"/>
              </a:solidFill>
            </a:endParaRPr>
          </a:p>
          <a:p>
            <a:pPr indent="-311150" lvl="0" marL="457200" rtl="0" algn="l">
              <a:spcBef>
                <a:spcPts val="1600"/>
              </a:spcBef>
              <a:spcAft>
                <a:spcPts val="0"/>
              </a:spcAft>
              <a:buClr>
                <a:srgbClr val="666666"/>
              </a:buClr>
              <a:buSzPts val="1300"/>
              <a:buChar char="●"/>
            </a:pPr>
            <a:r>
              <a:rPr lang="en">
                <a:solidFill>
                  <a:srgbClr val="666666"/>
                </a:solidFill>
              </a:rPr>
              <a:t>The improved accuracy of cancer nodule detection</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classifies the detected lung cancer as malignant or benign</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Removes the noises that create false detection of cancer</a:t>
            </a:r>
            <a:endParaRPr>
              <a:solidFill>
                <a:srgbClr val="666666"/>
              </a:solidFill>
            </a:endParaRPr>
          </a:p>
          <a:p>
            <a:pPr indent="0" lvl="0" marL="914400" rtl="0" algn="ctr">
              <a:spcBef>
                <a:spcPts val="1600"/>
              </a:spcBef>
              <a:spcAft>
                <a:spcPts val="0"/>
              </a:spcAft>
              <a:buNone/>
            </a:pPr>
            <a:r>
              <a:t/>
            </a:r>
            <a:endParaRPr b="1" sz="1800">
              <a:solidFill>
                <a:schemeClr val="dk1"/>
              </a:solidFill>
            </a:endParaRPr>
          </a:p>
          <a:p>
            <a:pPr indent="0" lvl="0" marL="457200" rtl="0" algn="l">
              <a:spcBef>
                <a:spcPts val="1600"/>
              </a:spcBef>
              <a:spcAft>
                <a:spcPts val="0"/>
              </a:spcAft>
              <a:buNone/>
            </a:pPr>
            <a:r>
              <a:t/>
            </a:r>
            <a:endParaRPr sz="1400">
              <a:solidFill>
                <a:srgbClr val="666666"/>
              </a:solidFill>
            </a:endParaRPr>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2" type="body"/>
          </p:nvPr>
        </p:nvSpPr>
        <p:spPr>
          <a:xfrm>
            <a:off x="5174225" y="0"/>
            <a:ext cx="3374400" cy="5076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1wkjdlakj as</a:t>
            </a:r>
            <a:endParaRPr b="1" sz="700">
              <a:solidFill>
                <a:schemeClr val="lt1"/>
              </a:solidFill>
            </a:endParaRPr>
          </a:p>
        </p:txBody>
      </p:sp>
      <p:sp>
        <p:nvSpPr>
          <p:cNvPr id="234" name="Google Shape;234;p30"/>
          <p:cNvSpPr txBox="1"/>
          <p:nvPr>
            <p:ph type="title"/>
          </p:nvPr>
        </p:nvSpPr>
        <p:spPr>
          <a:xfrm>
            <a:off x="682975" y="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sz="3000"/>
          </a:p>
          <a:p>
            <a:pPr indent="0" lvl="0" marL="0" rtl="0" algn="l">
              <a:spcBef>
                <a:spcPts val="0"/>
              </a:spcBef>
              <a:spcAft>
                <a:spcPts val="0"/>
              </a:spcAft>
              <a:buNone/>
            </a:pPr>
            <a:r>
              <a:rPr b="0" lang="en" sz="3000"/>
              <a:t>01</a:t>
            </a:r>
            <a:endParaRPr b="0" sz="3000"/>
          </a:p>
        </p:txBody>
      </p:sp>
      <p:sp>
        <p:nvSpPr>
          <p:cNvPr id="235" name="Google Shape;235;p30"/>
          <p:cNvSpPr txBox="1"/>
          <p:nvPr>
            <p:ph idx="1" type="subTitle"/>
          </p:nvPr>
        </p:nvSpPr>
        <p:spPr>
          <a:xfrm>
            <a:off x="724950" y="3313925"/>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t>Cancer Detection using </a:t>
            </a:r>
            <a:r>
              <a:rPr lang="en" sz="1300">
                <a:solidFill>
                  <a:srgbClr val="695D46"/>
                </a:solidFill>
              </a:rPr>
              <a:t>breast cancer dataset  from scikit-learn</a:t>
            </a:r>
            <a:r>
              <a:rPr lang="en" sz="1100">
                <a:solidFill>
                  <a:srgbClr val="695D46"/>
                </a:solidFill>
                <a:latin typeface="Open Sans"/>
                <a:ea typeface="Open Sans"/>
                <a:cs typeface="Open Sans"/>
                <a:sym typeface="Open Sans"/>
              </a:rPr>
              <a:t> </a:t>
            </a:r>
            <a:endParaRPr sz="1300"/>
          </a:p>
        </p:txBody>
      </p:sp>
      <p:sp>
        <p:nvSpPr>
          <p:cNvPr id="236" name="Google Shape;236;p30"/>
          <p:cNvSpPr txBox="1"/>
          <p:nvPr/>
        </p:nvSpPr>
        <p:spPr>
          <a:xfrm>
            <a:off x="4572000" y="33250"/>
            <a:ext cx="4572000" cy="50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Lato"/>
                <a:ea typeface="Lato"/>
                <a:cs typeface="Lato"/>
                <a:sym typeface="Lato"/>
              </a:rPr>
              <a:t>Breast Cancer Detection (Logistic Regression)</a:t>
            </a:r>
            <a:endParaRPr b="1" sz="1600">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666666"/>
              </a:buClr>
              <a:buSzPts val="1400"/>
              <a:buFont typeface="Lato"/>
              <a:buChar char="●"/>
            </a:pPr>
            <a:r>
              <a:rPr lang="en">
                <a:solidFill>
                  <a:srgbClr val="666666"/>
                </a:solidFill>
                <a:latin typeface="Lato"/>
                <a:ea typeface="Lato"/>
                <a:cs typeface="Lato"/>
                <a:sym typeface="Lato"/>
              </a:rPr>
              <a:t>Dataset:- </a:t>
            </a:r>
            <a:r>
              <a:rPr lang="en" sz="1300">
                <a:solidFill>
                  <a:srgbClr val="695D46"/>
                </a:solidFill>
                <a:latin typeface="Lato"/>
                <a:ea typeface="Lato"/>
                <a:cs typeface="Lato"/>
                <a:sym typeface="Lato"/>
              </a:rPr>
              <a:t>The breast cancer dataset imported from scikit-learn which contains 569 samples including 30 real, positive features (including cancer mass attributes like mean radius, mean texture, mean perimeter, etcetera). Of the samples, 212 are labeled malignant and 357 are labeled benign.</a:t>
            </a:r>
            <a:endParaRPr>
              <a:solidFill>
                <a:srgbClr val="666666"/>
              </a:solidFill>
              <a:latin typeface="Lato"/>
              <a:ea typeface="Lato"/>
              <a:cs typeface="Lato"/>
              <a:sym typeface="Lato"/>
            </a:endParaRPr>
          </a:p>
          <a:p>
            <a:pPr indent="-317500" lvl="0" marL="457200" rtl="0" algn="l">
              <a:lnSpc>
                <a:spcPct val="115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Aim:  </a:t>
            </a:r>
            <a:r>
              <a:rPr lang="en" sz="1300">
                <a:solidFill>
                  <a:srgbClr val="666666"/>
                </a:solidFill>
                <a:highlight>
                  <a:srgbClr val="FFFFFF"/>
                </a:highlight>
                <a:latin typeface="Lato"/>
                <a:ea typeface="Lato"/>
                <a:cs typeface="Lato"/>
                <a:sym typeface="Lato"/>
              </a:rPr>
              <a:t>logistic regression approach for classification</a:t>
            </a:r>
            <a:endParaRPr sz="1600">
              <a:solidFill>
                <a:srgbClr val="666666"/>
              </a:solidFill>
              <a:latin typeface="Lato"/>
              <a:ea typeface="Lato"/>
              <a:cs typeface="Lato"/>
              <a:sym typeface="Lato"/>
            </a:endParaRPr>
          </a:p>
          <a:p>
            <a:pPr indent="-311150" lvl="0" marL="457200" rtl="0" algn="l">
              <a:lnSpc>
                <a:spcPct val="120000"/>
              </a:lnSpc>
              <a:spcBef>
                <a:spcPts val="600"/>
              </a:spcBef>
              <a:spcAft>
                <a:spcPts val="0"/>
              </a:spcAft>
              <a:buClr>
                <a:srgbClr val="666666"/>
              </a:buClr>
              <a:buSzPts val="1300"/>
              <a:buFont typeface="Lato"/>
              <a:buChar char="●"/>
            </a:pPr>
            <a:r>
              <a:rPr lang="en" sz="1300">
                <a:solidFill>
                  <a:srgbClr val="666666"/>
                </a:solidFill>
                <a:highlight>
                  <a:srgbClr val="FFFFFF"/>
                </a:highlight>
                <a:latin typeface="Lato"/>
                <a:ea typeface="Lato"/>
                <a:cs typeface="Lato"/>
                <a:sym typeface="Lato"/>
              </a:rPr>
              <a:t>logistic regression also known as logit regression  is done to estimate the logistic model parameters, which is a form of binary regression. Moreover, a binary logistic model always has a dependent variable with two possible values, such as pass/fail, which are represented by an </a:t>
            </a:r>
            <a:r>
              <a:rPr lang="en" sz="1300" u="sng">
                <a:solidFill>
                  <a:srgbClr val="666666"/>
                </a:solidFill>
                <a:highlight>
                  <a:srgbClr val="FFFFFF"/>
                </a:highlight>
                <a:latin typeface="Lato"/>
                <a:ea typeface="Lato"/>
                <a:cs typeface="Lato"/>
                <a:sym typeface="Lato"/>
                <a:hlinkClick r:id="rId3"/>
              </a:rPr>
              <a:t>i</a:t>
            </a:r>
            <a:r>
              <a:rPr lang="en" sz="1300">
                <a:solidFill>
                  <a:srgbClr val="666666"/>
                </a:solidFill>
                <a:highlight>
                  <a:srgbClr val="FFFFFF"/>
                </a:highlight>
                <a:latin typeface="Lato"/>
                <a:ea typeface="Lato"/>
                <a:cs typeface="Lato"/>
                <a:sym typeface="Lato"/>
              </a:rPr>
              <a:t>ndicator variable. The two values here are labeled 0 and 1.</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pic>
        <p:nvPicPr>
          <p:cNvPr id="237" name="Google Shape;237;p30"/>
          <p:cNvPicPr preferRelativeResize="0"/>
          <p:nvPr/>
        </p:nvPicPr>
        <p:blipFill>
          <a:blip r:embed="rId4">
            <a:alphaModFix/>
          </a:blip>
          <a:stretch>
            <a:fillRect/>
          </a:stretch>
        </p:blipFill>
        <p:spPr>
          <a:xfrm>
            <a:off x="343650" y="2460900"/>
            <a:ext cx="3979550" cy="231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2" type="body"/>
          </p:nvPr>
        </p:nvSpPr>
        <p:spPr>
          <a:xfrm>
            <a:off x="5174225" y="0"/>
            <a:ext cx="3374400" cy="5076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1wkjdlakj as</a:t>
            </a:r>
            <a:endParaRPr b="1" sz="700">
              <a:solidFill>
                <a:schemeClr val="lt1"/>
              </a:solidFill>
            </a:endParaRPr>
          </a:p>
        </p:txBody>
      </p:sp>
      <p:sp>
        <p:nvSpPr>
          <p:cNvPr id="243" name="Google Shape;243;p31"/>
          <p:cNvSpPr txBox="1"/>
          <p:nvPr>
            <p:ph type="title"/>
          </p:nvPr>
        </p:nvSpPr>
        <p:spPr>
          <a:xfrm>
            <a:off x="597575" y="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sz="3000"/>
          </a:p>
          <a:p>
            <a:pPr indent="0" lvl="0" marL="0" rtl="0" algn="l">
              <a:spcBef>
                <a:spcPts val="0"/>
              </a:spcBef>
              <a:spcAft>
                <a:spcPts val="0"/>
              </a:spcAft>
              <a:buNone/>
            </a:pPr>
            <a:r>
              <a:rPr b="0" lang="en" sz="3000"/>
              <a:t>01</a:t>
            </a:r>
            <a:endParaRPr b="0" sz="3000"/>
          </a:p>
        </p:txBody>
      </p:sp>
      <p:sp>
        <p:nvSpPr>
          <p:cNvPr id="244" name="Google Shape;244;p31"/>
          <p:cNvSpPr txBox="1"/>
          <p:nvPr>
            <p:ph idx="1" type="subTitle"/>
          </p:nvPr>
        </p:nvSpPr>
        <p:spPr>
          <a:xfrm>
            <a:off x="724950" y="3313925"/>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t>Cancer Detection using </a:t>
            </a:r>
            <a:r>
              <a:rPr lang="en" sz="1300">
                <a:solidFill>
                  <a:srgbClr val="695D46"/>
                </a:solidFill>
              </a:rPr>
              <a:t>breast cancer dataset  from scikit-learn</a:t>
            </a:r>
            <a:r>
              <a:rPr lang="en" sz="1100">
                <a:solidFill>
                  <a:srgbClr val="695D46"/>
                </a:solidFill>
                <a:latin typeface="Open Sans"/>
                <a:ea typeface="Open Sans"/>
                <a:cs typeface="Open Sans"/>
                <a:sym typeface="Open Sans"/>
              </a:rPr>
              <a:t> </a:t>
            </a:r>
            <a:endParaRPr sz="1300"/>
          </a:p>
        </p:txBody>
      </p:sp>
      <p:sp>
        <p:nvSpPr>
          <p:cNvPr id="245" name="Google Shape;245;p31"/>
          <p:cNvSpPr txBox="1"/>
          <p:nvPr/>
        </p:nvSpPr>
        <p:spPr>
          <a:xfrm>
            <a:off x="4572000" y="33250"/>
            <a:ext cx="4572000" cy="50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Lato"/>
                <a:ea typeface="Lato"/>
                <a:cs typeface="Lato"/>
                <a:sym typeface="Lato"/>
              </a:rPr>
              <a:t>Breast Cancer Detection (K-Nearest Neighbour)</a:t>
            </a:r>
            <a:endParaRPr b="1" sz="1600">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666666"/>
              </a:buClr>
              <a:buSzPts val="1400"/>
              <a:buFont typeface="Lato"/>
              <a:buChar char="●"/>
            </a:pPr>
            <a:r>
              <a:rPr lang="en">
                <a:solidFill>
                  <a:srgbClr val="666666"/>
                </a:solidFill>
                <a:latin typeface="Lato"/>
                <a:ea typeface="Lato"/>
                <a:cs typeface="Lato"/>
                <a:sym typeface="Lato"/>
              </a:rPr>
              <a:t>Dataset:- </a:t>
            </a:r>
            <a:r>
              <a:rPr lang="en" sz="1300">
                <a:solidFill>
                  <a:srgbClr val="695D46"/>
                </a:solidFill>
                <a:latin typeface="Lato"/>
                <a:ea typeface="Lato"/>
                <a:cs typeface="Lato"/>
                <a:sym typeface="Lato"/>
              </a:rPr>
              <a:t>The breast cancer dataset imported from scikit-learn which contains 569 samples including 30 real, positive features (including cancer mass attributes like mean radius, mean texture, mean perimeter, etcetera). Of the samples, 212 are labeled malignant and 357 are labeled benign.</a:t>
            </a:r>
            <a:endParaRPr>
              <a:solidFill>
                <a:srgbClr val="666666"/>
              </a:solidFill>
              <a:latin typeface="Lato"/>
              <a:ea typeface="Lato"/>
              <a:cs typeface="Lato"/>
              <a:sym typeface="Lato"/>
            </a:endParaRPr>
          </a:p>
          <a:p>
            <a:pPr indent="-317500" lvl="0" marL="457200" rtl="0" algn="l">
              <a:lnSpc>
                <a:spcPct val="115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Aim:  </a:t>
            </a:r>
            <a:r>
              <a:rPr lang="en" sz="1300">
                <a:solidFill>
                  <a:srgbClr val="666666"/>
                </a:solidFill>
                <a:highlight>
                  <a:srgbClr val="FFFFFF"/>
                </a:highlight>
                <a:latin typeface="Lato"/>
                <a:ea typeface="Lato"/>
                <a:cs typeface="Lato"/>
                <a:sym typeface="Lato"/>
              </a:rPr>
              <a:t>K-NN approach for classification</a:t>
            </a:r>
            <a:endParaRPr sz="1600">
              <a:solidFill>
                <a:srgbClr val="666666"/>
              </a:solidFill>
              <a:latin typeface="Lato"/>
              <a:ea typeface="Lato"/>
              <a:cs typeface="Lato"/>
              <a:sym typeface="Lato"/>
            </a:endParaRPr>
          </a:p>
          <a:p>
            <a:pPr indent="-323850" lvl="0" marL="457200" rtl="0" algn="l">
              <a:lnSpc>
                <a:spcPct val="120000"/>
              </a:lnSpc>
              <a:spcBef>
                <a:spcPts val="600"/>
              </a:spcBef>
              <a:spcAft>
                <a:spcPts val="0"/>
              </a:spcAft>
              <a:buClr>
                <a:srgbClr val="666666"/>
              </a:buClr>
              <a:buSzPts val="1500"/>
              <a:buFont typeface="Lato"/>
              <a:buChar char="●"/>
            </a:pPr>
            <a:r>
              <a:rPr lang="en" sz="1300">
                <a:solidFill>
                  <a:srgbClr val="666666"/>
                </a:solidFill>
                <a:latin typeface="Lato"/>
                <a:ea typeface="Lato"/>
                <a:cs typeface="Lato"/>
                <a:sym typeface="Lato"/>
              </a:rPr>
              <a:t>In the k-NN classification, the result obtained is a binary categorized class. An item here is classified by a majority vote of its neighbors, assigning the object to the most common class of its nearest k neighbors where k is a positive integer. If k = 1, the object is strictly allocated to the closest single neighbor's class.</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pic>
        <p:nvPicPr>
          <p:cNvPr id="246" name="Google Shape;246;p31"/>
          <p:cNvPicPr preferRelativeResize="0"/>
          <p:nvPr/>
        </p:nvPicPr>
        <p:blipFill>
          <a:blip r:embed="rId3">
            <a:alphaModFix/>
          </a:blip>
          <a:stretch>
            <a:fillRect/>
          </a:stretch>
        </p:blipFill>
        <p:spPr>
          <a:xfrm>
            <a:off x="560825" y="2250275"/>
            <a:ext cx="3374400" cy="2807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idx="2" type="body"/>
          </p:nvPr>
        </p:nvSpPr>
        <p:spPr>
          <a:xfrm>
            <a:off x="5174225" y="0"/>
            <a:ext cx="3374400" cy="5076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1wkjdlakj as</a:t>
            </a:r>
            <a:endParaRPr b="1" sz="700">
              <a:solidFill>
                <a:schemeClr val="lt1"/>
              </a:solidFill>
            </a:endParaRPr>
          </a:p>
        </p:txBody>
      </p:sp>
      <p:sp>
        <p:nvSpPr>
          <p:cNvPr id="252" name="Google Shape;252;p32"/>
          <p:cNvSpPr txBox="1"/>
          <p:nvPr>
            <p:ph type="title"/>
          </p:nvPr>
        </p:nvSpPr>
        <p:spPr>
          <a:xfrm>
            <a:off x="597575" y="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sz="3000"/>
          </a:p>
          <a:p>
            <a:pPr indent="0" lvl="0" marL="0" rtl="0" algn="l">
              <a:spcBef>
                <a:spcPts val="0"/>
              </a:spcBef>
              <a:spcAft>
                <a:spcPts val="0"/>
              </a:spcAft>
              <a:buNone/>
            </a:pPr>
            <a:r>
              <a:rPr b="0" lang="en" sz="3000"/>
              <a:t>01</a:t>
            </a:r>
            <a:endParaRPr b="0" sz="3000"/>
          </a:p>
        </p:txBody>
      </p:sp>
      <p:sp>
        <p:nvSpPr>
          <p:cNvPr id="253" name="Google Shape;253;p32"/>
          <p:cNvSpPr txBox="1"/>
          <p:nvPr/>
        </p:nvSpPr>
        <p:spPr>
          <a:xfrm>
            <a:off x="4572000" y="33250"/>
            <a:ext cx="4572000" cy="50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Lato"/>
                <a:ea typeface="Lato"/>
                <a:cs typeface="Lato"/>
                <a:sym typeface="Lato"/>
              </a:rPr>
              <a:t>Breast Cancer Detection (</a:t>
            </a:r>
            <a:r>
              <a:rPr b="1" lang="en">
                <a:solidFill>
                  <a:schemeClr val="dk1"/>
                </a:solidFill>
                <a:latin typeface="Lato"/>
                <a:ea typeface="Lato"/>
                <a:cs typeface="Lato"/>
                <a:sym typeface="Lato"/>
              </a:rPr>
              <a:t>Support Vector Machine</a:t>
            </a:r>
            <a:r>
              <a:rPr b="1" lang="en" sz="1600">
                <a:solidFill>
                  <a:schemeClr val="dk1"/>
                </a:solidFill>
                <a:latin typeface="Lato"/>
                <a:ea typeface="Lato"/>
                <a:cs typeface="Lato"/>
                <a:sym typeface="Lato"/>
              </a:rPr>
              <a:t>)</a:t>
            </a:r>
            <a:endParaRPr b="1" sz="1600">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666666"/>
              </a:buClr>
              <a:buSzPts val="1400"/>
              <a:buFont typeface="Lato"/>
              <a:buChar char="●"/>
            </a:pPr>
            <a:r>
              <a:rPr lang="en">
                <a:solidFill>
                  <a:srgbClr val="666666"/>
                </a:solidFill>
                <a:latin typeface="Lato"/>
                <a:ea typeface="Lato"/>
                <a:cs typeface="Lato"/>
                <a:sym typeface="Lato"/>
              </a:rPr>
              <a:t>Dataset:- </a:t>
            </a:r>
            <a:r>
              <a:rPr lang="en" sz="1300">
                <a:solidFill>
                  <a:srgbClr val="695D46"/>
                </a:solidFill>
                <a:latin typeface="Lato"/>
                <a:ea typeface="Lato"/>
                <a:cs typeface="Lato"/>
                <a:sym typeface="Lato"/>
              </a:rPr>
              <a:t>The breast cancer dataset imported from scikit-learn which contains 569 samples including 30 real, positive features (including cancer mass attributes like mean radius, mean texture, mean perimeter, etcetera). Of the samples, 212 are labeled malignant and 357 are labeled benign.</a:t>
            </a:r>
            <a:endParaRPr>
              <a:solidFill>
                <a:srgbClr val="666666"/>
              </a:solidFill>
              <a:latin typeface="Lato"/>
              <a:ea typeface="Lato"/>
              <a:cs typeface="Lato"/>
              <a:sym typeface="Lato"/>
            </a:endParaRPr>
          </a:p>
          <a:p>
            <a:pPr indent="-317500" lvl="0" marL="457200" rtl="0" algn="l">
              <a:lnSpc>
                <a:spcPct val="115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Aim:  </a:t>
            </a:r>
            <a:r>
              <a:rPr lang="en" sz="1300">
                <a:solidFill>
                  <a:srgbClr val="666666"/>
                </a:solidFill>
                <a:highlight>
                  <a:srgbClr val="FFFFFF"/>
                </a:highlight>
                <a:latin typeface="Lato"/>
                <a:ea typeface="Lato"/>
                <a:cs typeface="Lato"/>
                <a:sym typeface="Lato"/>
              </a:rPr>
              <a:t>SVM</a:t>
            </a:r>
            <a:r>
              <a:rPr lang="en" sz="1300">
                <a:solidFill>
                  <a:srgbClr val="666666"/>
                </a:solidFill>
                <a:highlight>
                  <a:srgbClr val="FFFFFF"/>
                </a:highlight>
                <a:latin typeface="Lato"/>
                <a:ea typeface="Lato"/>
                <a:cs typeface="Lato"/>
                <a:sym typeface="Lato"/>
              </a:rPr>
              <a:t> approach for classification</a:t>
            </a:r>
            <a:endParaRPr sz="1600">
              <a:solidFill>
                <a:srgbClr val="666666"/>
              </a:solidFill>
              <a:latin typeface="Lato"/>
              <a:ea typeface="Lato"/>
              <a:cs typeface="Lato"/>
              <a:sym typeface="Lato"/>
            </a:endParaRPr>
          </a:p>
          <a:p>
            <a:pPr indent="-336550" lvl="0" marL="457200" rtl="0" algn="l">
              <a:lnSpc>
                <a:spcPct val="120000"/>
              </a:lnSpc>
              <a:spcBef>
                <a:spcPts val="600"/>
              </a:spcBef>
              <a:spcAft>
                <a:spcPts val="0"/>
              </a:spcAft>
              <a:buClr>
                <a:srgbClr val="666666"/>
              </a:buClr>
              <a:buSzPts val="1700"/>
              <a:buFont typeface="Lato"/>
              <a:buChar char="●"/>
            </a:pPr>
            <a:r>
              <a:rPr lang="en" sz="1300">
                <a:solidFill>
                  <a:srgbClr val="666666"/>
                </a:solidFill>
                <a:highlight>
                  <a:srgbClr val="FFFFFF"/>
                </a:highlight>
                <a:latin typeface="Lato"/>
                <a:ea typeface="Lato"/>
                <a:cs typeface="Lato"/>
                <a:sym typeface="Lato"/>
              </a:rPr>
              <a:t>The SVM model represents the samples as space points, represented in such a way that the different group examples are separated by a simple distance that is as wide as possible</a:t>
            </a:r>
            <a:endParaRPr sz="1300">
              <a:solidFill>
                <a:srgbClr val="666666"/>
              </a:solidFill>
              <a:highlight>
                <a:srgbClr val="FFFFFF"/>
              </a:highlight>
              <a:latin typeface="Lato"/>
              <a:ea typeface="Lato"/>
              <a:cs typeface="Lato"/>
              <a:sym typeface="Lato"/>
            </a:endParaRPr>
          </a:p>
          <a:p>
            <a:pPr indent="-311150" lvl="0" marL="457200" rtl="0" algn="l">
              <a:lnSpc>
                <a:spcPct val="120000"/>
              </a:lnSpc>
              <a:spcBef>
                <a:spcPts val="600"/>
              </a:spcBef>
              <a:spcAft>
                <a:spcPts val="0"/>
              </a:spcAft>
              <a:buClr>
                <a:srgbClr val="666666"/>
              </a:buClr>
              <a:buSzPts val="1300"/>
              <a:buFont typeface="Lato"/>
              <a:buChar char="●"/>
            </a:pPr>
            <a:r>
              <a:rPr lang="en" sz="1300">
                <a:solidFill>
                  <a:srgbClr val="666666"/>
                </a:solidFill>
                <a:highlight>
                  <a:srgbClr val="FFFFFF"/>
                </a:highlight>
                <a:latin typeface="Lato"/>
                <a:ea typeface="Lato"/>
                <a:cs typeface="Lato"/>
                <a:sym typeface="Lato"/>
              </a:rPr>
              <a:t>Instead, new instances are drawn into the same space and expected to belong to a division depending on the side of the distance they fall through. In addition to performing linear classification, SVMs can effectively perform a nonlinear classification using what is called the kernel trick, projecting their inputs into high-dimensional feature spaces implicitly.</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pic>
        <p:nvPicPr>
          <p:cNvPr id="254" name="Google Shape;254;p32"/>
          <p:cNvPicPr preferRelativeResize="0"/>
          <p:nvPr/>
        </p:nvPicPr>
        <p:blipFill>
          <a:blip r:embed="rId3">
            <a:alphaModFix/>
          </a:blip>
          <a:stretch>
            <a:fillRect/>
          </a:stretch>
        </p:blipFill>
        <p:spPr>
          <a:xfrm>
            <a:off x="597575" y="2178175"/>
            <a:ext cx="2857500" cy="278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cxnSp>
        <p:nvCxnSpPr>
          <p:cNvPr id="259" name="Google Shape;259;p33"/>
          <p:cNvCxnSpPr/>
          <p:nvPr/>
        </p:nvCxnSpPr>
        <p:spPr>
          <a:xfrm>
            <a:off x="753800" y="4334275"/>
            <a:ext cx="8025600" cy="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33"/>
          <p:cNvSpPr txBox="1"/>
          <p:nvPr/>
        </p:nvSpPr>
        <p:spPr>
          <a:xfrm>
            <a:off x="66525" y="3658100"/>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20</a:t>
            </a:r>
            <a:endParaRPr>
              <a:latin typeface="Lato"/>
              <a:ea typeface="Lato"/>
              <a:cs typeface="Lato"/>
              <a:sym typeface="Lato"/>
            </a:endParaRPr>
          </a:p>
        </p:txBody>
      </p:sp>
      <p:sp>
        <p:nvSpPr>
          <p:cNvPr id="261" name="Google Shape;261;p33"/>
          <p:cNvSpPr txBox="1"/>
          <p:nvPr/>
        </p:nvSpPr>
        <p:spPr>
          <a:xfrm>
            <a:off x="66525" y="3076263"/>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40</a:t>
            </a:r>
            <a:endParaRPr>
              <a:latin typeface="Lato"/>
              <a:ea typeface="Lato"/>
              <a:cs typeface="Lato"/>
              <a:sym typeface="Lato"/>
            </a:endParaRPr>
          </a:p>
        </p:txBody>
      </p:sp>
      <p:sp>
        <p:nvSpPr>
          <p:cNvPr id="262" name="Google Shape;262;p33"/>
          <p:cNvSpPr txBox="1"/>
          <p:nvPr/>
        </p:nvSpPr>
        <p:spPr>
          <a:xfrm>
            <a:off x="66525" y="2494413"/>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60</a:t>
            </a:r>
            <a:endParaRPr>
              <a:latin typeface="Lato"/>
              <a:ea typeface="Lato"/>
              <a:cs typeface="Lato"/>
              <a:sym typeface="Lato"/>
            </a:endParaRPr>
          </a:p>
        </p:txBody>
      </p:sp>
      <p:sp>
        <p:nvSpPr>
          <p:cNvPr id="263" name="Google Shape;263;p33"/>
          <p:cNvSpPr txBox="1"/>
          <p:nvPr/>
        </p:nvSpPr>
        <p:spPr>
          <a:xfrm>
            <a:off x="66525" y="1951400"/>
            <a:ext cx="1396800" cy="354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Lato Black"/>
                <a:ea typeface="Lato Black"/>
                <a:cs typeface="Lato Black"/>
                <a:sym typeface="Lato Black"/>
              </a:rPr>
              <a:t>80</a:t>
            </a:r>
            <a:endParaRPr/>
          </a:p>
        </p:txBody>
      </p:sp>
      <p:sp>
        <p:nvSpPr>
          <p:cNvPr id="264" name="Google Shape;264;p33"/>
          <p:cNvSpPr txBox="1"/>
          <p:nvPr/>
        </p:nvSpPr>
        <p:spPr>
          <a:xfrm>
            <a:off x="66525" y="1330725"/>
            <a:ext cx="13968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dk1"/>
                </a:solidFill>
                <a:latin typeface="Lato Black"/>
                <a:ea typeface="Lato Black"/>
                <a:cs typeface="Lato Black"/>
                <a:sym typeface="Lato Black"/>
              </a:rPr>
              <a:t>100</a:t>
            </a:r>
            <a:endParaRPr>
              <a:solidFill>
                <a:schemeClr val="dk1"/>
              </a:solidFill>
              <a:latin typeface="Lato Black"/>
              <a:ea typeface="Lato Black"/>
              <a:cs typeface="Lato Black"/>
              <a:sym typeface="Lato Black"/>
            </a:endParaRPr>
          </a:p>
        </p:txBody>
      </p:sp>
      <p:sp>
        <p:nvSpPr>
          <p:cNvPr id="265" name="Google Shape;265;p33"/>
          <p:cNvSpPr/>
          <p:nvPr/>
        </p:nvSpPr>
        <p:spPr>
          <a:xfrm>
            <a:off x="1529750" y="2306000"/>
            <a:ext cx="897900" cy="202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4007200" y="1762525"/>
            <a:ext cx="897900" cy="2571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6484650" y="1862300"/>
            <a:ext cx="897900" cy="2471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txBox="1"/>
          <p:nvPr/>
        </p:nvSpPr>
        <p:spPr>
          <a:xfrm>
            <a:off x="6612150" y="1540825"/>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SVM</a:t>
            </a:r>
            <a:endParaRPr b="1">
              <a:solidFill>
                <a:schemeClr val="accent3"/>
              </a:solidFill>
              <a:latin typeface="Lato"/>
              <a:ea typeface="Lato"/>
              <a:cs typeface="Lato"/>
              <a:sym typeface="Lato"/>
            </a:endParaRPr>
          </a:p>
        </p:txBody>
      </p:sp>
      <p:sp>
        <p:nvSpPr>
          <p:cNvPr id="269" name="Google Shape;269;p33"/>
          <p:cNvSpPr txBox="1"/>
          <p:nvPr/>
        </p:nvSpPr>
        <p:spPr>
          <a:xfrm>
            <a:off x="4134700" y="1463625"/>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KNN</a:t>
            </a:r>
            <a:endParaRPr b="1">
              <a:solidFill>
                <a:schemeClr val="accent3"/>
              </a:solidFill>
              <a:latin typeface="Lato"/>
              <a:ea typeface="Lato"/>
              <a:cs typeface="Lato"/>
              <a:sym typeface="Lato"/>
            </a:endParaRPr>
          </a:p>
        </p:txBody>
      </p:sp>
      <p:sp>
        <p:nvSpPr>
          <p:cNvPr id="270" name="Google Shape;270;p33"/>
          <p:cNvSpPr txBox="1"/>
          <p:nvPr/>
        </p:nvSpPr>
        <p:spPr>
          <a:xfrm>
            <a:off x="1657250" y="2017850"/>
            <a:ext cx="6429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LR</a:t>
            </a:r>
            <a:endParaRPr b="1">
              <a:solidFill>
                <a:schemeClr val="accent3"/>
              </a:solidFill>
              <a:latin typeface="Lato"/>
              <a:ea typeface="Lato"/>
              <a:cs typeface="Lato"/>
              <a:sym typeface="Lato"/>
            </a:endParaRPr>
          </a:p>
        </p:txBody>
      </p:sp>
      <p:sp>
        <p:nvSpPr>
          <p:cNvPr id="271" name="Google Shape;271;p33"/>
          <p:cNvSpPr txBox="1"/>
          <p:nvPr/>
        </p:nvSpPr>
        <p:spPr>
          <a:xfrm>
            <a:off x="663990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88</a:t>
            </a: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sp>
        <p:nvSpPr>
          <p:cNvPr id="272" name="Google Shape;272;p33"/>
          <p:cNvSpPr txBox="1"/>
          <p:nvPr/>
        </p:nvSpPr>
        <p:spPr>
          <a:xfrm>
            <a:off x="416245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91%</a:t>
            </a:r>
            <a:endParaRPr>
              <a:solidFill>
                <a:srgbClr val="FFFFFF"/>
              </a:solidFill>
              <a:latin typeface="Lato"/>
              <a:ea typeface="Lato"/>
              <a:cs typeface="Lato"/>
              <a:sym typeface="Lato"/>
            </a:endParaRPr>
          </a:p>
        </p:txBody>
      </p:sp>
      <p:sp>
        <p:nvSpPr>
          <p:cNvPr id="273" name="Google Shape;273;p33"/>
          <p:cNvSpPr txBox="1"/>
          <p:nvPr/>
        </p:nvSpPr>
        <p:spPr>
          <a:xfrm>
            <a:off x="2923725" y="2729488"/>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81%</a:t>
            </a:r>
            <a:endParaRPr>
              <a:solidFill>
                <a:srgbClr val="FFFFFF"/>
              </a:solidFill>
              <a:latin typeface="Lato"/>
              <a:ea typeface="Lato"/>
              <a:cs typeface="Lato"/>
              <a:sym typeface="Lato"/>
            </a:endParaRPr>
          </a:p>
        </p:txBody>
      </p:sp>
      <p:sp>
        <p:nvSpPr>
          <p:cNvPr id="274" name="Google Shape;274;p33"/>
          <p:cNvSpPr txBox="1"/>
          <p:nvPr/>
        </p:nvSpPr>
        <p:spPr>
          <a:xfrm>
            <a:off x="1685000" y="2740913"/>
            <a:ext cx="5874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79%</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idx="2" type="body"/>
          </p:nvPr>
        </p:nvSpPr>
        <p:spPr>
          <a:xfrm>
            <a:off x="5174225" y="0"/>
            <a:ext cx="3374400" cy="5076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1wkjdlakj as</a:t>
            </a:r>
            <a:endParaRPr b="1" sz="700">
              <a:solidFill>
                <a:schemeClr val="lt1"/>
              </a:solidFill>
            </a:endParaRPr>
          </a:p>
        </p:txBody>
      </p:sp>
      <p:sp>
        <p:nvSpPr>
          <p:cNvPr id="280" name="Google Shape;280;p34"/>
          <p:cNvSpPr txBox="1"/>
          <p:nvPr>
            <p:ph type="title"/>
          </p:nvPr>
        </p:nvSpPr>
        <p:spPr>
          <a:xfrm>
            <a:off x="597575" y="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sz="3000"/>
          </a:p>
          <a:p>
            <a:pPr indent="0" lvl="0" marL="0" rtl="0" algn="l">
              <a:spcBef>
                <a:spcPts val="0"/>
              </a:spcBef>
              <a:spcAft>
                <a:spcPts val="0"/>
              </a:spcAft>
              <a:buNone/>
            </a:pPr>
            <a:r>
              <a:rPr b="0" lang="en" sz="3000"/>
              <a:t>0</a:t>
            </a:r>
            <a:r>
              <a:rPr b="0" lang="en"/>
              <a:t>2</a:t>
            </a:r>
            <a:endParaRPr b="0" sz="3000"/>
          </a:p>
        </p:txBody>
      </p:sp>
      <p:sp>
        <p:nvSpPr>
          <p:cNvPr id="281" name="Google Shape;281;p34"/>
          <p:cNvSpPr txBox="1"/>
          <p:nvPr>
            <p:ph idx="1" type="subTitle"/>
          </p:nvPr>
        </p:nvSpPr>
        <p:spPr>
          <a:xfrm>
            <a:off x="724950" y="3313925"/>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t>Cancer Detection using </a:t>
            </a:r>
            <a:r>
              <a:rPr lang="en" sz="1300">
                <a:solidFill>
                  <a:srgbClr val="695D46"/>
                </a:solidFill>
              </a:rPr>
              <a:t>breast cancer dataset  from scikit-learn</a:t>
            </a:r>
            <a:r>
              <a:rPr lang="en" sz="1100">
                <a:solidFill>
                  <a:srgbClr val="695D46"/>
                </a:solidFill>
                <a:latin typeface="Open Sans"/>
                <a:ea typeface="Open Sans"/>
                <a:cs typeface="Open Sans"/>
                <a:sym typeface="Open Sans"/>
              </a:rPr>
              <a:t> </a:t>
            </a:r>
            <a:endParaRPr sz="1300"/>
          </a:p>
        </p:txBody>
      </p:sp>
      <p:sp>
        <p:nvSpPr>
          <p:cNvPr id="282" name="Google Shape;282;p34"/>
          <p:cNvSpPr txBox="1"/>
          <p:nvPr/>
        </p:nvSpPr>
        <p:spPr>
          <a:xfrm>
            <a:off x="4572000" y="33250"/>
            <a:ext cx="4572000" cy="50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Lato"/>
                <a:ea typeface="Lato"/>
                <a:cs typeface="Lato"/>
                <a:sym typeface="Lato"/>
              </a:rPr>
              <a:t>Breast Cancer Detection (</a:t>
            </a:r>
            <a:r>
              <a:rPr b="1" lang="en">
                <a:solidFill>
                  <a:schemeClr val="dk1"/>
                </a:solidFill>
                <a:latin typeface="Lato"/>
                <a:ea typeface="Lato"/>
                <a:cs typeface="Lato"/>
                <a:sym typeface="Lato"/>
              </a:rPr>
              <a:t>ResNet V50</a:t>
            </a:r>
            <a:r>
              <a:rPr b="1" lang="en" sz="1600">
                <a:solidFill>
                  <a:schemeClr val="dk1"/>
                </a:solidFill>
                <a:latin typeface="Lato"/>
                <a:ea typeface="Lato"/>
                <a:cs typeface="Lato"/>
                <a:sym typeface="Lato"/>
              </a:rPr>
              <a:t>)</a:t>
            </a:r>
            <a:endParaRPr b="1" sz="1600">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666666"/>
              </a:buClr>
              <a:buSzPts val="1400"/>
              <a:buFont typeface="Lato"/>
              <a:buChar char="●"/>
            </a:pPr>
            <a:r>
              <a:rPr lang="en">
                <a:solidFill>
                  <a:srgbClr val="666666"/>
                </a:solidFill>
                <a:latin typeface="Lato"/>
                <a:ea typeface="Lato"/>
                <a:cs typeface="Lato"/>
                <a:sym typeface="Lato"/>
              </a:rPr>
              <a:t>Dataset:- </a:t>
            </a:r>
            <a:r>
              <a:rPr lang="en" sz="1300">
                <a:solidFill>
                  <a:srgbClr val="695D46"/>
                </a:solidFill>
                <a:latin typeface="Lato"/>
                <a:ea typeface="Lato"/>
                <a:cs typeface="Lato"/>
                <a:sym typeface="Lato"/>
              </a:rPr>
              <a:t>The original dataset consisted of 162 whole mount slide images of Breast Cancer (BCa) specimens scanned at 40x. From that, 277,524 patches of size 50 x 50 were extracted (198,738 IDC negative and 78,786 IDC positive). Each patch’s file name is of the format: uxXyYclassC.png( example 10253idx5x1351y1101class0.png) , Where u is the patient ID (10253idx5), X is the x-coordinate of where this patch was cropped from, Y is the y-coordinate of where this patch was cropped from, and C indicates the class where 0 is non-IDC and 1 is IDC.</a:t>
            </a:r>
            <a:endParaRPr sz="1300">
              <a:solidFill>
                <a:srgbClr val="695D46"/>
              </a:solidFill>
              <a:latin typeface="Lato"/>
              <a:ea typeface="Lato"/>
              <a:cs typeface="Lato"/>
              <a:sym typeface="Lato"/>
            </a:endParaRPr>
          </a:p>
          <a:p>
            <a:pPr indent="-311150" lvl="0" marL="457200" rtl="0" algn="l">
              <a:lnSpc>
                <a:spcPct val="120000"/>
              </a:lnSpc>
              <a:spcBef>
                <a:spcPts val="600"/>
              </a:spcBef>
              <a:spcAft>
                <a:spcPts val="0"/>
              </a:spcAft>
              <a:buClr>
                <a:srgbClr val="695D46"/>
              </a:buClr>
              <a:buSzPts val="1300"/>
              <a:buFont typeface="Lato"/>
              <a:buChar char="●"/>
            </a:pPr>
            <a:r>
              <a:rPr lang="en" sz="1300">
                <a:solidFill>
                  <a:srgbClr val="666666"/>
                </a:solidFill>
                <a:latin typeface="Lato"/>
                <a:ea typeface="Lato"/>
                <a:cs typeface="Lato"/>
                <a:sym typeface="Lato"/>
              </a:rPr>
              <a:t>ResNet models are implemented with a double- or triple- layer skips that do contain nonlinearities (ReLU) and use batch normalization in between. An additional weight matrix may also be used in order to learn to skip weights. These models are known as HighwayNets.</a:t>
            </a:r>
            <a:endParaRPr sz="1300">
              <a:solidFill>
                <a:srgbClr val="695D46"/>
              </a:solidFill>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pic>
        <p:nvPicPr>
          <p:cNvPr id="283" name="Google Shape;283;p34"/>
          <p:cNvPicPr preferRelativeResize="0"/>
          <p:nvPr/>
        </p:nvPicPr>
        <p:blipFill>
          <a:blip r:embed="rId3">
            <a:alphaModFix/>
          </a:blip>
          <a:stretch>
            <a:fillRect/>
          </a:stretch>
        </p:blipFill>
        <p:spPr>
          <a:xfrm>
            <a:off x="478450" y="1687200"/>
            <a:ext cx="3793900" cy="327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idx="2" type="body"/>
          </p:nvPr>
        </p:nvSpPr>
        <p:spPr>
          <a:xfrm>
            <a:off x="5174225" y="0"/>
            <a:ext cx="3374400" cy="5076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1wkjdlakj as</a:t>
            </a:r>
            <a:endParaRPr b="1" sz="700">
              <a:solidFill>
                <a:schemeClr val="lt1"/>
              </a:solidFill>
            </a:endParaRPr>
          </a:p>
        </p:txBody>
      </p:sp>
      <p:sp>
        <p:nvSpPr>
          <p:cNvPr id="289" name="Google Shape;289;p35"/>
          <p:cNvSpPr txBox="1"/>
          <p:nvPr>
            <p:ph type="title"/>
          </p:nvPr>
        </p:nvSpPr>
        <p:spPr>
          <a:xfrm>
            <a:off x="597575" y="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sz="3000"/>
          </a:p>
          <a:p>
            <a:pPr indent="0" lvl="0" marL="0" rtl="0" algn="l">
              <a:spcBef>
                <a:spcPts val="0"/>
              </a:spcBef>
              <a:spcAft>
                <a:spcPts val="0"/>
              </a:spcAft>
              <a:buNone/>
            </a:pPr>
            <a:r>
              <a:rPr b="0" lang="en" sz="3000"/>
              <a:t>0</a:t>
            </a:r>
            <a:r>
              <a:rPr b="0" lang="en"/>
              <a:t>2</a:t>
            </a:r>
            <a:endParaRPr b="0" sz="3000"/>
          </a:p>
        </p:txBody>
      </p:sp>
      <p:sp>
        <p:nvSpPr>
          <p:cNvPr id="290" name="Google Shape;290;p35"/>
          <p:cNvSpPr txBox="1"/>
          <p:nvPr/>
        </p:nvSpPr>
        <p:spPr>
          <a:xfrm>
            <a:off x="4572000" y="33250"/>
            <a:ext cx="4572000" cy="50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Lato"/>
                <a:ea typeface="Lato"/>
                <a:cs typeface="Lato"/>
                <a:sym typeface="Lato"/>
              </a:rPr>
              <a:t>Breast Cancer Detection (</a:t>
            </a:r>
            <a:r>
              <a:rPr b="1" lang="en">
                <a:solidFill>
                  <a:schemeClr val="dk1"/>
                </a:solidFill>
                <a:latin typeface="Lato"/>
                <a:ea typeface="Lato"/>
                <a:cs typeface="Lato"/>
                <a:sym typeface="Lato"/>
              </a:rPr>
              <a:t>ResNet V50</a:t>
            </a:r>
            <a:r>
              <a:rPr b="1" lang="en" sz="1600">
                <a:solidFill>
                  <a:schemeClr val="dk1"/>
                </a:solidFill>
                <a:latin typeface="Lato"/>
                <a:ea typeface="Lato"/>
                <a:cs typeface="Lato"/>
                <a:sym typeface="Lato"/>
              </a:rPr>
              <a:t>)</a:t>
            </a:r>
            <a:endParaRPr b="1" sz="1600">
              <a:solidFill>
                <a:schemeClr val="dk1"/>
              </a:solidFill>
              <a:latin typeface="Lato"/>
              <a:ea typeface="Lato"/>
              <a:cs typeface="Lato"/>
              <a:sym typeface="Lato"/>
            </a:endParaRPr>
          </a:p>
          <a:p>
            <a:pPr indent="-323850" lvl="0" marL="457200" rtl="0" algn="l">
              <a:lnSpc>
                <a:spcPct val="120000"/>
              </a:lnSpc>
              <a:spcBef>
                <a:spcPts val="1000"/>
              </a:spcBef>
              <a:spcAft>
                <a:spcPts val="0"/>
              </a:spcAft>
              <a:buClr>
                <a:srgbClr val="695D46"/>
              </a:buClr>
              <a:buSzPts val="1500"/>
              <a:buFont typeface="Lato"/>
              <a:buChar char="●"/>
            </a:pPr>
            <a:r>
              <a:rPr lang="en" sz="1300">
                <a:solidFill>
                  <a:srgbClr val="666666"/>
                </a:solidFill>
                <a:highlight>
                  <a:srgbClr val="FFFFFF"/>
                </a:highlight>
                <a:latin typeface="Lato"/>
                <a:ea typeface="Lato"/>
                <a:cs typeface="Lato"/>
                <a:sym typeface="Lato"/>
              </a:rPr>
              <a:t>Instead of learning the direct mapping of x -&gt;y with a the function H(x) (A few stacked non-linear layers) let us define the residual function using F(x) = H(x) — x, which can be reframed into H(x) = F(x)+x, where F(x) and x represents the stacked non-linear layers and the identity function(input=output) respectively.</a:t>
            </a:r>
            <a:endParaRPr sz="1300">
              <a:solidFill>
                <a:srgbClr val="666666"/>
              </a:solidFill>
              <a:highlight>
                <a:srgbClr val="FFFFFF"/>
              </a:highlight>
              <a:latin typeface="Lato"/>
              <a:ea typeface="Lato"/>
              <a:cs typeface="Lato"/>
              <a:sym typeface="Lato"/>
            </a:endParaRPr>
          </a:p>
          <a:p>
            <a:pPr indent="-323850" lvl="0" marL="457200" rtl="0" algn="l">
              <a:lnSpc>
                <a:spcPct val="120000"/>
              </a:lnSpc>
              <a:spcBef>
                <a:spcPts val="600"/>
              </a:spcBef>
              <a:spcAft>
                <a:spcPts val="0"/>
              </a:spcAft>
              <a:buClr>
                <a:srgbClr val="695D46"/>
              </a:buClr>
              <a:buSzPts val="1500"/>
              <a:buFont typeface="Lato"/>
              <a:buChar char="●"/>
            </a:pPr>
            <a:r>
              <a:rPr lang="en" sz="1300">
                <a:solidFill>
                  <a:srgbClr val="666666"/>
                </a:solidFill>
                <a:highlight>
                  <a:srgbClr val="FFFFFF"/>
                </a:highlight>
                <a:latin typeface="Lato"/>
                <a:ea typeface="Lato"/>
                <a:cs typeface="Lato"/>
                <a:sym typeface="Lato"/>
              </a:rPr>
              <a:t>If the identity mapping is optimal, We can quickly push the residuals to zero (F(x) = 0) than to fit an identity mapping (x, input=output) by a stack of non-linear layers. In simple language, it is straightforward to come up with a solution like F(x) =0 rather than F(x)=x using a stack of non-linear CNN layers as a function (Think about it). So, this function F(x) is what the authors called Residual function.</a:t>
            </a:r>
            <a:endParaRPr sz="16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20000"/>
              </a:lnSpc>
              <a:spcBef>
                <a:spcPts val="600"/>
              </a:spcBef>
              <a:spcAft>
                <a:spcPts val="0"/>
              </a:spcAft>
              <a:buNone/>
            </a:pPr>
            <a:r>
              <a:t/>
            </a:r>
            <a:endParaRPr sz="1300">
              <a:solidFill>
                <a:srgbClr val="666666"/>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91440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pic>
        <p:nvPicPr>
          <p:cNvPr id="291" name="Google Shape;291;p35"/>
          <p:cNvPicPr preferRelativeResize="0"/>
          <p:nvPr/>
        </p:nvPicPr>
        <p:blipFill>
          <a:blip r:embed="rId3">
            <a:alphaModFix/>
          </a:blip>
          <a:stretch>
            <a:fillRect/>
          </a:stretch>
        </p:blipFill>
        <p:spPr>
          <a:xfrm>
            <a:off x="296500" y="2371675"/>
            <a:ext cx="3810000" cy="237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2" name="Google Shape;142;p18"/>
          <p:cNvSpPr txBox="1"/>
          <p:nvPr>
            <p:ph idx="4294967295" type="subTitle"/>
          </p:nvPr>
        </p:nvSpPr>
        <p:spPr>
          <a:xfrm>
            <a:off x="4542975" y="137635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FFFFFF"/>
                </a:solidFill>
                <a:hlinkClick action="ppaction://hlinksldjump" r:id="rId3"/>
              </a:rPr>
              <a:t>The Problem</a:t>
            </a:r>
            <a:endParaRPr sz="1600">
              <a:solidFill>
                <a:srgbClr val="FFFFFF"/>
              </a:solidFill>
            </a:endParaRPr>
          </a:p>
          <a:p>
            <a:pPr indent="0" lvl="0" marL="0" rtl="0" algn="l">
              <a:lnSpc>
                <a:spcPct val="115000"/>
              </a:lnSpc>
              <a:spcBef>
                <a:spcPts val="1600"/>
              </a:spcBef>
              <a:spcAft>
                <a:spcPts val="0"/>
              </a:spcAft>
              <a:buNone/>
            </a:pPr>
            <a:r>
              <a:rPr lang="en" sz="1600" u="sng">
                <a:solidFill>
                  <a:srgbClr val="FFFFFF"/>
                </a:solidFill>
                <a:hlinkClick/>
              </a:rPr>
              <a:t>Solution Proposal</a:t>
            </a:r>
            <a:endParaRPr sz="1600">
              <a:solidFill>
                <a:srgbClr val="FFFFFF"/>
              </a:solidFill>
            </a:endParaRPr>
          </a:p>
          <a:p>
            <a:pPr indent="0" lvl="0" marL="0" rtl="0" algn="l">
              <a:lnSpc>
                <a:spcPct val="115000"/>
              </a:lnSpc>
              <a:spcBef>
                <a:spcPts val="1600"/>
              </a:spcBef>
              <a:spcAft>
                <a:spcPts val="0"/>
              </a:spcAft>
              <a:buNone/>
            </a:pPr>
            <a:r>
              <a:rPr lang="en" sz="1600" u="sng">
                <a:solidFill>
                  <a:srgbClr val="FFFFFF"/>
                </a:solidFill>
                <a:hlinkClick/>
              </a:rPr>
              <a:t>Wireframes</a:t>
            </a:r>
            <a:endParaRPr sz="1600">
              <a:solidFill>
                <a:srgbClr val="FFFFFF"/>
              </a:solidFill>
            </a:endParaRPr>
          </a:p>
          <a:p>
            <a:pPr indent="0" lvl="0" marL="0" rtl="0" algn="l">
              <a:lnSpc>
                <a:spcPct val="115000"/>
              </a:lnSpc>
              <a:spcBef>
                <a:spcPts val="1600"/>
              </a:spcBef>
              <a:spcAft>
                <a:spcPts val="0"/>
              </a:spcAft>
              <a:buNone/>
            </a:pPr>
            <a:r>
              <a:rPr lang="en" sz="1600" u="sng">
                <a:solidFill>
                  <a:srgbClr val="FFFFFF"/>
                </a:solidFill>
                <a:hlinkClick/>
              </a:rPr>
              <a:t>Next Steps</a:t>
            </a:r>
            <a:endParaRPr sz="1600">
              <a:solidFill>
                <a:srgbClr val="FFFFFF"/>
              </a:solidFill>
            </a:endParaRPr>
          </a:p>
          <a:p>
            <a:pPr indent="0" lvl="0" marL="0" rtl="0" algn="l">
              <a:spcBef>
                <a:spcPts val="1600"/>
              </a:spcBef>
              <a:spcAft>
                <a:spcPts val="1600"/>
              </a:spcAft>
              <a:buNone/>
            </a:pPr>
            <a:r>
              <a:t/>
            </a:r>
            <a:endParaRPr sz="1800"/>
          </a:p>
        </p:txBody>
      </p:sp>
      <p:pic>
        <p:nvPicPr>
          <p:cNvPr id="143" name="Google Shape;143;p18"/>
          <p:cNvPicPr preferRelativeResize="0"/>
          <p:nvPr/>
        </p:nvPicPr>
        <p:blipFill>
          <a:blip r:embed="rId4">
            <a:alphaModFix/>
          </a:blip>
          <a:stretch>
            <a:fillRect/>
          </a:stretch>
        </p:blipFill>
        <p:spPr>
          <a:xfrm>
            <a:off x="2361125" y="0"/>
            <a:ext cx="678287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p:nvPr/>
        </p:nvSpPr>
        <p:spPr>
          <a:xfrm rot="10592382">
            <a:off x="5513499" y="1379656"/>
            <a:ext cx="2689002" cy="2689002"/>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0" lvl="0" marL="0" rtl="0" algn="l">
              <a:spcBef>
                <a:spcPts val="0"/>
              </a:spcBef>
              <a:spcAft>
                <a:spcPts val="0"/>
              </a:spcAft>
              <a:buNone/>
            </a:pPr>
            <a:r>
              <a:rPr b="0" lang="en"/>
              <a:t>02</a:t>
            </a:r>
            <a:endParaRPr b="0"/>
          </a:p>
          <a:p>
            <a:pPr indent="0" lvl="0" marL="0" rtl="0" algn="l">
              <a:spcBef>
                <a:spcPts val="0"/>
              </a:spcBef>
              <a:spcAft>
                <a:spcPts val="0"/>
              </a:spcAft>
              <a:buNone/>
            </a:pPr>
            <a:r>
              <a:t/>
            </a:r>
            <a:endParaRPr/>
          </a:p>
        </p:txBody>
      </p:sp>
      <p:sp>
        <p:nvSpPr>
          <p:cNvPr id="298" name="Google Shape;298;p36"/>
          <p:cNvSpPr txBox="1"/>
          <p:nvPr>
            <p:ph idx="1" type="subTitle"/>
          </p:nvPr>
        </p:nvSpPr>
        <p:spPr>
          <a:xfrm>
            <a:off x="724950" y="3313925"/>
            <a:ext cx="30684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2300"/>
              <a:t>Result</a:t>
            </a:r>
            <a:endParaRPr b="1" sz="2300"/>
          </a:p>
        </p:txBody>
      </p:sp>
      <p:sp>
        <p:nvSpPr>
          <p:cNvPr id="299" name="Google Shape;299;p36"/>
          <p:cNvSpPr txBox="1"/>
          <p:nvPr>
            <p:ph idx="2" type="body"/>
          </p:nvPr>
        </p:nvSpPr>
        <p:spPr>
          <a:xfrm>
            <a:off x="6038550" y="2081288"/>
            <a:ext cx="16389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84%</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300" name="Google Shape;300;p36"/>
          <p:cNvSpPr/>
          <p:nvPr/>
        </p:nvSpPr>
        <p:spPr>
          <a:xfrm>
            <a:off x="5513395" y="1379567"/>
            <a:ext cx="2688900" cy="2688900"/>
          </a:xfrm>
          <a:prstGeom prst="blockArc">
            <a:avLst>
              <a:gd fmla="val 16211102" name="adj1"/>
              <a:gd fmla="val 13367420" name="adj2"/>
              <a:gd fmla="val 7983"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txBox="1"/>
          <p:nvPr>
            <p:ph idx="2" type="body"/>
          </p:nvPr>
        </p:nvSpPr>
        <p:spPr>
          <a:xfrm>
            <a:off x="5877325" y="2715963"/>
            <a:ext cx="1961100" cy="759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t>Experimental Accuracy of ResNet V50.</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730000" y="1318650"/>
            <a:ext cx="3300900" cy="382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666666"/>
              </a:buClr>
              <a:buSzPts val="1500"/>
              <a:buChar char="●"/>
            </a:pPr>
            <a:r>
              <a:rPr b="0" lang="en" sz="1500">
                <a:solidFill>
                  <a:schemeClr val="accent1"/>
                </a:solidFill>
                <a:latin typeface="Lato"/>
                <a:ea typeface="Lato"/>
                <a:cs typeface="Lato"/>
                <a:sym typeface="Lato"/>
              </a:rPr>
              <a:t>identifying the recent research done in the computer science community for detecting cancer using computer-aided diagnosis.</a:t>
            </a:r>
            <a:endParaRPr b="0" sz="1500">
              <a:solidFill>
                <a:schemeClr val="accent1"/>
              </a:solidFill>
              <a:latin typeface="Lato"/>
              <a:ea typeface="Lato"/>
              <a:cs typeface="Lato"/>
              <a:sym typeface="Lato"/>
            </a:endParaRPr>
          </a:p>
          <a:p>
            <a:pPr indent="-323850" lvl="0" marL="457200" rtl="0" algn="l">
              <a:spcBef>
                <a:spcPts val="0"/>
              </a:spcBef>
              <a:spcAft>
                <a:spcPts val="0"/>
              </a:spcAft>
              <a:buClr>
                <a:srgbClr val="666666"/>
              </a:buClr>
              <a:buSzPts val="1500"/>
              <a:buFont typeface="Lato"/>
              <a:buChar char="●"/>
            </a:pPr>
            <a:r>
              <a:rPr b="0" lang="en" sz="1500">
                <a:solidFill>
                  <a:schemeClr val="accent1"/>
                </a:solidFill>
                <a:latin typeface="Lato"/>
                <a:ea typeface="Lato"/>
                <a:cs typeface="Lato"/>
                <a:sym typeface="Lato"/>
              </a:rPr>
              <a:t> collected the resources as much as possible, and he figured out which algorithm of machine learning was optimal for detecting cancer.</a:t>
            </a:r>
            <a:endParaRPr b="0"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b="0" lang="en" sz="1500">
                <a:solidFill>
                  <a:schemeClr val="accent1"/>
                </a:solidFill>
                <a:latin typeface="Lato"/>
                <a:ea typeface="Lato"/>
                <a:cs typeface="Lato"/>
                <a:sym typeface="Lato"/>
              </a:rPr>
              <a:t>Implementation of the 3 algorithms on cancer detection dataset (LR, KNN, SVM)</a:t>
            </a:r>
            <a:endParaRPr b="0" sz="1500">
              <a:solidFill>
                <a:schemeClr val="accent1"/>
              </a:solidFill>
              <a:latin typeface="Lato"/>
              <a:ea typeface="Lato"/>
              <a:cs typeface="Lato"/>
              <a:sym typeface="Lato"/>
            </a:endParaRPr>
          </a:p>
          <a:p>
            <a:pPr indent="0" lvl="0" marL="457200" rtl="0" algn="l">
              <a:spcBef>
                <a:spcPts val="0"/>
              </a:spcBef>
              <a:spcAft>
                <a:spcPts val="0"/>
              </a:spcAft>
              <a:buNone/>
            </a:pPr>
            <a:r>
              <a:t/>
            </a:r>
            <a:endParaRPr b="0" sz="1500">
              <a:solidFill>
                <a:schemeClr val="accent1"/>
              </a:solidFill>
              <a:latin typeface="Lato"/>
              <a:ea typeface="Lato"/>
              <a:cs typeface="Lato"/>
              <a:sym typeface="Lato"/>
            </a:endParaRPr>
          </a:p>
        </p:txBody>
      </p:sp>
      <p:sp>
        <p:nvSpPr>
          <p:cNvPr id="307" name="Google Shape;307;p37"/>
          <p:cNvSpPr txBox="1"/>
          <p:nvPr>
            <p:ph idx="1" type="subTitle"/>
          </p:nvPr>
        </p:nvSpPr>
        <p:spPr>
          <a:xfrm>
            <a:off x="730000" y="7987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Nishchay’s Contribution</a:t>
            </a:r>
            <a:endParaRPr/>
          </a:p>
        </p:txBody>
      </p:sp>
      <p:sp>
        <p:nvSpPr>
          <p:cNvPr id="308" name="Google Shape;308;p37"/>
          <p:cNvSpPr txBox="1"/>
          <p:nvPr>
            <p:ph idx="2" type="body"/>
          </p:nvPr>
        </p:nvSpPr>
        <p:spPr>
          <a:xfrm>
            <a:off x="5174225" y="1352625"/>
            <a:ext cx="3374400" cy="379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reading all the resources online and try to understand which machine learning technique was more suited for the corresponding dataset and why they gave that particular accuracy.</a:t>
            </a:r>
            <a:endParaRPr sz="1400"/>
          </a:p>
          <a:p>
            <a:pPr indent="-317500" lvl="0" marL="457200" rtl="0" algn="l">
              <a:spcBef>
                <a:spcPts val="0"/>
              </a:spcBef>
              <a:spcAft>
                <a:spcPts val="0"/>
              </a:spcAft>
              <a:buSzPts val="1400"/>
              <a:buChar char="●"/>
            </a:pPr>
            <a:r>
              <a:rPr lang="en" sz="1400"/>
              <a:t>He found that Bayesian Network, Support vector machine, Artificial Neural Network, Decision tree, Convolution neural network, and Bi-directional Convolution Neural Network were majorly used to solve the problem.</a:t>
            </a:r>
            <a:endParaRPr sz="1400"/>
          </a:p>
          <a:p>
            <a:pPr indent="-317500" lvl="0" marL="457200" rtl="0" algn="l">
              <a:spcBef>
                <a:spcPts val="0"/>
              </a:spcBef>
              <a:spcAft>
                <a:spcPts val="0"/>
              </a:spcAft>
              <a:buSzPts val="1400"/>
              <a:buChar char="●"/>
            </a:pPr>
            <a:r>
              <a:rPr lang="en" sz="1400"/>
              <a:t>Implementation of ResNet V50</a:t>
            </a:r>
            <a:endParaRPr sz="1400"/>
          </a:p>
        </p:txBody>
      </p:sp>
      <p:sp>
        <p:nvSpPr>
          <p:cNvPr id="309" name="Google Shape;309;p37"/>
          <p:cNvSpPr txBox="1"/>
          <p:nvPr>
            <p:ph idx="1" type="subTitle"/>
          </p:nvPr>
        </p:nvSpPr>
        <p:spPr>
          <a:xfrm>
            <a:off x="5210975" y="7987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Shiv’s </a:t>
            </a:r>
            <a:r>
              <a:rPr lang="en"/>
              <a:t>Contribution</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65800" y="1318650"/>
            <a:ext cx="3990600" cy="16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Acknowledgement</a:t>
            </a:r>
            <a:endParaRPr/>
          </a:p>
        </p:txBody>
      </p:sp>
      <p:sp>
        <p:nvSpPr>
          <p:cNvPr id="315" name="Google Shape;315;p38"/>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sz="1400">
                <a:solidFill>
                  <a:srgbClr val="666666"/>
                </a:solidFill>
              </a:rPr>
              <a:t>As a project partner and student, we are thankful to Dr. Zubair Fadlullah, their teaching assistants Sadman Sakib and Tahrat Tazrin, for motivating us throughout the coursework and curriculum.</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This was new for both of us, and it was like exploring the new dimension of Healthcare and the computer science world.</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Moreover, most importantly, we would like to apologize if we have used any wrong terminologies as we have out knowledge limitations.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Lastly, we are both grateful for your assistance and guidance, which would elevate our character for being part of the computer science society.</a:t>
            </a:r>
            <a:endParaRPr sz="1400">
              <a:solidFill>
                <a:srgbClr val="666666"/>
              </a:solidFill>
            </a:endParaRPr>
          </a:p>
          <a:p>
            <a:pPr indent="0" lvl="0" marL="457200" rtl="0" algn="l">
              <a:spcBef>
                <a:spcPts val="1600"/>
              </a:spcBef>
              <a:spcAft>
                <a:spcPts val="0"/>
              </a:spcAft>
              <a:buNone/>
            </a:pPr>
            <a:r>
              <a:t/>
            </a:r>
            <a:endParaRPr sz="1400">
              <a:solidFill>
                <a:srgbClr val="666666"/>
              </a:solidFill>
            </a:endParaRPr>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b="0" lang="en" sz="1800">
                <a:solidFill>
                  <a:srgbClr val="FFFFFF"/>
                </a:solidFill>
                <a:latin typeface="Open Sans"/>
                <a:ea typeface="Open Sans"/>
                <a:cs typeface="Open Sans"/>
                <a:sym typeface="Open Sans"/>
              </a:rPr>
              <a:t>9.56 Million People in the world die due to cancer. It is the second most deathly factor. Many people lose their loved ones due to it. So this is just a try to solve the problem of medical science using advanced computer science research techniques and algorithms. </a:t>
            </a:r>
            <a:endParaRPr b="0" sz="37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endParaRPr/>
          </a:p>
          <a:p>
            <a:pPr indent="0" lvl="0" marL="0" rtl="0" algn="l">
              <a:spcBef>
                <a:spcPts val="0"/>
              </a:spcBef>
              <a:spcAft>
                <a:spcPts val="0"/>
              </a:spcAft>
              <a:buNone/>
            </a:pPr>
            <a:r>
              <a:rPr lang="en"/>
              <a:t> 	Review:</a:t>
            </a:r>
            <a:endParaRPr/>
          </a:p>
        </p:txBody>
      </p:sp>
      <p:sp>
        <p:nvSpPr>
          <p:cNvPr id="154" name="Google Shape;154;p20"/>
          <p:cNvSpPr txBox="1"/>
          <p:nvPr>
            <p:ph idx="2" type="body"/>
          </p:nvPr>
        </p:nvSpPr>
        <p:spPr>
          <a:xfrm>
            <a:off x="4677925" y="121925"/>
            <a:ext cx="4367400" cy="49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Image processing techniques for analyzing CT scan images towards the early detection of lung cancer</a:t>
            </a:r>
            <a:endParaRPr b="1" sz="1600">
              <a:solidFill>
                <a:schemeClr val="dk1"/>
              </a:solidFill>
            </a:endParaRPr>
          </a:p>
          <a:p>
            <a:pPr indent="-311150" lvl="0" marL="457200" rtl="0" algn="l">
              <a:spcBef>
                <a:spcPts val="1000"/>
              </a:spcBef>
              <a:spcAft>
                <a:spcPts val="0"/>
              </a:spcAft>
              <a:buSzPts val="1300"/>
              <a:buChar char="●"/>
            </a:pPr>
            <a:r>
              <a:rPr lang="en"/>
              <a:t>Dataset-type:- X-Ray, MRI, CTScans.</a:t>
            </a:r>
            <a:endParaRPr/>
          </a:p>
          <a:p>
            <a:pPr indent="-311150" lvl="0" marL="457200" rtl="0" algn="l">
              <a:spcBef>
                <a:spcPts val="0"/>
              </a:spcBef>
              <a:spcAft>
                <a:spcPts val="0"/>
              </a:spcAft>
              <a:buSzPts val="1300"/>
              <a:buChar char="●"/>
            </a:pPr>
            <a:r>
              <a:rPr lang="en"/>
              <a:t>Cancer at first stage can increase survival chance from 15 to 50 years.</a:t>
            </a:r>
            <a:endParaRPr/>
          </a:p>
          <a:p>
            <a:pPr indent="-311150" lvl="0" marL="457200" rtl="0" algn="l">
              <a:spcBef>
                <a:spcPts val="0"/>
              </a:spcBef>
              <a:spcAft>
                <a:spcPts val="0"/>
              </a:spcAft>
              <a:buSzPts val="1300"/>
              <a:buChar char="●"/>
            </a:pPr>
            <a:r>
              <a:rPr lang="en"/>
              <a:t>Pre-processing using intensity measure(Locate particels),  standard segmentation(marking cancer nodules), feature extraction (area, perimeter, eccentricity,centroid, diameter, pixel mean intensity). </a:t>
            </a:r>
            <a:endParaRPr/>
          </a:p>
          <a:p>
            <a:pPr indent="-311150" lvl="0" marL="457200" rtl="0" algn="l">
              <a:spcBef>
                <a:spcPts val="0"/>
              </a:spcBef>
              <a:spcAft>
                <a:spcPts val="0"/>
              </a:spcAft>
              <a:buSzPts val="1300"/>
              <a:buChar char="●"/>
            </a:pPr>
            <a:r>
              <a:rPr lang="en"/>
              <a:t>Designed multi-layer Neural network architecture with infusion of Image Processing Techniques (image erosion, median filtering, thresholds, and color attribute feature extraction method).</a:t>
            </a:r>
            <a:endParaRPr/>
          </a:p>
          <a:p>
            <a:pPr indent="-311150" lvl="0" marL="457200" rtl="0" algn="l">
              <a:spcBef>
                <a:spcPts val="0"/>
              </a:spcBef>
              <a:spcAft>
                <a:spcPts val="0"/>
              </a:spcAft>
              <a:buSzPts val="1300"/>
              <a:buChar char="●"/>
            </a:pPr>
            <a:r>
              <a:rPr lang="en"/>
              <a:t>Binarization approach to detect lung cancer. </a:t>
            </a:r>
            <a:endParaRPr/>
          </a:p>
          <a:p>
            <a:pPr indent="-311150" lvl="0" marL="457200" rtl="0" algn="l">
              <a:spcBef>
                <a:spcPts val="0"/>
              </a:spcBef>
              <a:spcAft>
                <a:spcPts val="0"/>
              </a:spcAft>
              <a:buSzPts val="1300"/>
              <a:buChar char="●"/>
            </a:pPr>
            <a:r>
              <a:rPr lang="en"/>
              <a:t>This helped in distinguishing benign and malignant tumors from the CTScanned images.</a:t>
            </a:r>
            <a:endParaRPr/>
          </a:p>
          <a:p>
            <a:pPr indent="0" lvl="0" marL="457200" rtl="0" algn="l">
              <a:spcBef>
                <a:spcPts val="1600"/>
              </a:spcBef>
              <a:spcAft>
                <a:spcPts val="0"/>
              </a:spcAft>
              <a:buNone/>
            </a:pPr>
            <a:r>
              <a:rPr b="1" lang="en">
                <a:solidFill>
                  <a:schemeClr val="dk1"/>
                </a:solidFill>
                <a:highlight>
                  <a:srgbClr val="FFFFFF"/>
                </a:highlight>
              </a:rPr>
              <a:t>Author:-</a:t>
            </a:r>
            <a:r>
              <a:rPr b="1" lang="en" sz="1400">
                <a:solidFill>
                  <a:schemeClr val="dk1"/>
                </a:solidFill>
                <a:highlight>
                  <a:srgbClr val="FFFFFF"/>
                </a:highlight>
                <a:uFill>
                  <a:noFill/>
                </a:uFill>
                <a:hlinkClick r:id="rId3"/>
              </a:rPr>
              <a:t>Jeyaprakash Vasanth Wason</a:t>
            </a:r>
            <a:endParaRPr b="1" sz="1400">
              <a:solidFill>
                <a:schemeClr val="dk1"/>
              </a:solidFill>
              <a:highlight>
                <a:srgbClr val="FFFFFF"/>
              </a:highlight>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endParaRPr/>
          </a:p>
          <a:p>
            <a:pPr indent="0" lvl="0" marL="0" rtl="0" algn="l">
              <a:spcBef>
                <a:spcPts val="0"/>
              </a:spcBef>
              <a:spcAft>
                <a:spcPts val="0"/>
              </a:spcAft>
              <a:buNone/>
            </a:pPr>
            <a:r>
              <a:rPr lang="en"/>
              <a:t> 	Review:</a:t>
            </a:r>
            <a:endParaRPr/>
          </a:p>
        </p:txBody>
      </p:sp>
      <p:sp>
        <p:nvSpPr>
          <p:cNvPr id="160" name="Google Shape;160;p21"/>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Breast Cancer Classification </a:t>
            </a:r>
            <a:endParaRPr b="1" sz="1600">
              <a:solidFill>
                <a:schemeClr val="dk1"/>
              </a:solidFill>
            </a:endParaRPr>
          </a:p>
          <a:p>
            <a:pPr indent="-311150" lvl="0" marL="457200" rtl="0" algn="l">
              <a:spcBef>
                <a:spcPts val="1000"/>
              </a:spcBef>
              <a:spcAft>
                <a:spcPts val="0"/>
              </a:spcAft>
              <a:buSzPts val="1300"/>
              <a:buChar char="●"/>
            </a:pPr>
            <a:r>
              <a:rPr lang="en" sz="1200">
                <a:solidFill>
                  <a:srgbClr val="666666"/>
                </a:solidFill>
              </a:rPr>
              <a:t>Dataset</a:t>
            </a:r>
            <a:r>
              <a:rPr lang="en"/>
              <a:t>:- WBCD (Wisconsin Breast Cancer).</a:t>
            </a:r>
            <a:endParaRPr/>
          </a:p>
          <a:p>
            <a:pPr indent="-311150" lvl="0" marL="457200" rtl="0" algn="l">
              <a:spcBef>
                <a:spcPts val="0"/>
              </a:spcBef>
              <a:spcAft>
                <a:spcPts val="0"/>
              </a:spcAft>
              <a:buSzPts val="1300"/>
              <a:buChar char="●"/>
            </a:pPr>
            <a:r>
              <a:rPr lang="en"/>
              <a:t>Aim: to classify Breast Cancer using WBCD</a:t>
            </a:r>
            <a:endParaRPr/>
          </a:p>
          <a:p>
            <a:pPr indent="-311150" lvl="0" marL="457200" rtl="0" algn="l">
              <a:spcBef>
                <a:spcPts val="0"/>
              </a:spcBef>
              <a:spcAft>
                <a:spcPts val="0"/>
              </a:spcAft>
              <a:buSzPts val="1300"/>
              <a:buChar char="●"/>
            </a:pPr>
            <a:r>
              <a:rPr lang="en"/>
              <a:t> A multilayer perceptron (MLP) neural network based on enhanced non-dominated sorting genetic algorithm (NSGA-II) to optimize accuracy and network structure</a:t>
            </a:r>
            <a:endParaRPr/>
          </a:p>
          <a:p>
            <a:pPr indent="-311150" lvl="0" marL="457200" rtl="0" algn="l">
              <a:spcBef>
                <a:spcPts val="0"/>
              </a:spcBef>
              <a:spcAft>
                <a:spcPts val="0"/>
              </a:spcAft>
              <a:buSzPts val="1300"/>
              <a:buChar char="●"/>
            </a:pPr>
            <a:r>
              <a:rPr lang="en"/>
              <a:t>Compared to other methods, this work improves classiﬁcation accuracy</a:t>
            </a:r>
            <a:endParaRPr/>
          </a:p>
          <a:p>
            <a:pPr indent="-311150" lvl="0" marL="457200" rtl="0" algn="l">
              <a:lnSpc>
                <a:spcPct val="100000"/>
              </a:lnSpc>
              <a:spcBef>
                <a:spcPts val="0"/>
              </a:spcBef>
              <a:spcAft>
                <a:spcPts val="0"/>
              </a:spcAft>
              <a:buSzPts val="1300"/>
              <a:buChar char="●"/>
            </a:pPr>
            <a:r>
              <a:rPr lang="en"/>
              <a:t>However, MLP can get stuck in local minima.</a:t>
            </a:r>
            <a:endParaRPr/>
          </a:p>
          <a:p>
            <a:pPr indent="0" lvl="0" marL="457200" rtl="0" algn="ctr">
              <a:lnSpc>
                <a:spcPct val="100000"/>
              </a:lnSpc>
              <a:spcBef>
                <a:spcPts val="1600"/>
              </a:spcBef>
              <a:spcAft>
                <a:spcPts val="0"/>
              </a:spcAft>
              <a:buNone/>
            </a:pPr>
            <a:r>
              <a:rPr b="1" lang="en">
                <a:solidFill>
                  <a:schemeClr val="dk1"/>
                </a:solidFill>
                <a:highlight>
                  <a:srgbClr val="FFFFFF"/>
                </a:highlight>
              </a:rPr>
              <a:t>Author: </a:t>
            </a:r>
            <a:r>
              <a:rPr b="1" lang="en" sz="1400">
                <a:solidFill>
                  <a:schemeClr val="dk1"/>
                </a:solidFill>
                <a:highlight>
                  <a:srgbClr val="FFFFFF"/>
                </a:highlight>
                <a:uFill>
                  <a:noFill/>
                </a:uFill>
                <a:hlinkClick r:id="rId3"/>
              </a:rPr>
              <a:t>Jeyaprakash Vasanth Wason</a:t>
            </a:r>
            <a:endParaRPr b="1" sz="1400">
              <a:solidFill>
                <a:schemeClr val="dk1"/>
              </a:solidFill>
              <a:highlight>
                <a:srgbClr val="FFFFFF"/>
              </a:highlight>
            </a:endParaRPr>
          </a:p>
          <a:p>
            <a:pPr indent="-311150" lvl="0" marL="457200" rtl="0" algn="l">
              <a:lnSpc>
                <a:spcPct val="100000"/>
              </a:lnSpc>
              <a:spcBef>
                <a:spcPts val="1600"/>
              </a:spcBef>
              <a:spcAft>
                <a:spcPts val="0"/>
              </a:spcAft>
              <a:buSzPts val="1300"/>
              <a:buChar char="●"/>
            </a:pPr>
            <a:r>
              <a:rPr lang="en"/>
              <a:t>hybrid feature selection approach</a:t>
            </a:r>
            <a:endParaRPr/>
          </a:p>
          <a:p>
            <a:pPr indent="-311150" lvl="0" marL="457200" rtl="0" algn="l">
              <a:spcBef>
                <a:spcPts val="0"/>
              </a:spcBef>
              <a:spcAft>
                <a:spcPts val="0"/>
              </a:spcAft>
              <a:buSzPts val="1300"/>
              <a:buChar char="●"/>
            </a:pPr>
            <a:r>
              <a:rPr lang="en"/>
              <a:t>Designed genetic algorithm wrapper (IGSAGAW), to remove the redundant and irrelevant feature from the feature space and cost-sensitive support vector machine (CSSVM) learning algorithm.</a:t>
            </a:r>
            <a:endParaRPr/>
          </a:p>
          <a:p>
            <a:pPr indent="-311150" lvl="0" marL="457200" rtl="0" algn="l">
              <a:lnSpc>
                <a:spcPct val="100000"/>
              </a:lnSpc>
              <a:spcBef>
                <a:spcPts val="0"/>
              </a:spcBef>
              <a:spcAft>
                <a:spcPts val="0"/>
              </a:spcAft>
              <a:buSzPts val="1300"/>
              <a:buChar char="●"/>
            </a:pPr>
            <a:r>
              <a:rPr lang="en"/>
              <a:t>High Accuracy for classification and reduced computational cost.</a:t>
            </a:r>
            <a:endParaRPr/>
          </a:p>
          <a:p>
            <a:pPr indent="0" lvl="0" marL="457200" rtl="0" algn="ctr">
              <a:lnSpc>
                <a:spcPct val="50000"/>
              </a:lnSpc>
              <a:spcBef>
                <a:spcPts val="1600"/>
              </a:spcBef>
              <a:spcAft>
                <a:spcPts val="0"/>
              </a:spcAft>
              <a:buNone/>
            </a:pPr>
            <a:r>
              <a:rPr b="1" lang="en">
                <a:solidFill>
                  <a:schemeClr val="dk1"/>
                </a:solidFill>
                <a:highlight>
                  <a:srgbClr val="FFFFFF"/>
                </a:highlight>
              </a:rPr>
              <a:t>Author: </a:t>
            </a:r>
            <a:r>
              <a:rPr b="1" lang="en" sz="1400">
                <a:solidFill>
                  <a:schemeClr val="dk1"/>
                </a:solidFill>
                <a:highlight>
                  <a:srgbClr val="FFFFFF"/>
                </a:highlight>
              </a:rPr>
              <a:t>Anjali Sevani</a:t>
            </a:r>
            <a:endParaRPr/>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endParaRPr/>
          </a:p>
          <a:p>
            <a:pPr indent="0" lvl="0" marL="0" rtl="0" algn="l">
              <a:spcBef>
                <a:spcPts val="0"/>
              </a:spcBef>
              <a:spcAft>
                <a:spcPts val="0"/>
              </a:spcAft>
              <a:buNone/>
            </a:pPr>
            <a:r>
              <a:rPr lang="en"/>
              <a:t> 	Review:</a:t>
            </a:r>
            <a:endParaRPr/>
          </a:p>
        </p:txBody>
      </p:sp>
      <p:sp>
        <p:nvSpPr>
          <p:cNvPr id="166" name="Google Shape;166;p22"/>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Breast Cancer Classification </a:t>
            </a:r>
            <a:endParaRPr b="1" sz="1600">
              <a:solidFill>
                <a:schemeClr val="dk1"/>
              </a:solidFill>
            </a:endParaRPr>
          </a:p>
          <a:p>
            <a:pPr indent="-304800" lvl="0" marL="457200" rtl="0" algn="l">
              <a:spcBef>
                <a:spcPts val="1000"/>
              </a:spcBef>
              <a:spcAft>
                <a:spcPts val="0"/>
              </a:spcAft>
              <a:buClr>
                <a:srgbClr val="666666"/>
              </a:buClr>
              <a:buSzPts val="1200"/>
              <a:buChar char="●"/>
            </a:pPr>
            <a:r>
              <a:rPr lang="en" sz="1200">
                <a:solidFill>
                  <a:srgbClr val="666666"/>
                </a:solidFill>
              </a:rPr>
              <a:t>Dataset:- Hospital Private Dataset of Breast Tissues. (Data were acquired using electrical impedance spectroscopy (EIS) method).</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Aim: A</a:t>
            </a:r>
            <a:r>
              <a:rPr lang="en" sz="1200">
                <a:solidFill>
                  <a:srgbClr val="666666"/>
                </a:solidFill>
              </a:rPr>
              <a:t>utomated system for the classiﬁcation of breast tissue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 </a:t>
            </a:r>
            <a:r>
              <a:rPr lang="en" sz="1200">
                <a:solidFill>
                  <a:srgbClr val="666666"/>
                </a:solidFill>
              </a:rPr>
              <a:t>Feedforward neural network using the backpropagation learning algorithm (BPNN) and radial basis function network (RBFN).</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Breast cancer tissues were classiﬁed into six diﬀerent tissues, Carcinoma, Fibro-adenoma, Mastopathy, Glandular, Connective, and Adipose tissue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The Radial basis function network outperforms the back-propagation network for classifying six diﬀerent breast tissues in terms of accuracy, minimum error, maximum epochs, and training time. The proposed system improved accuracy and decreases training time.</a:t>
            </a:r>
            <a:endParaRPr sz="1200">
              <a:solidFill>
                <a:srgbClr val="666666"/>
              </a:solidFill>
            </a:endParaRPr>
          </a:p>
          <a:p>
            <a:pPr indent="-304800" lvl="0" marL="457200" rtl="0" algn="l">
              <a:lnSpc>
                <a:spcPct val="100000"/>
              </a:lnSpc>
              <a:spcBef>
                <a:spcPts val="0"/>
              </a:spcBef>
              <a:spcAft>
                <a:spcPts val="0"/>
              </a:spcAft>
              <a:buClr>
                <a:srgbClr val="666666"/>
              </a:buClr>
              <a:buSzPts val="1200"/>
              <a:buChar char="●"/>
            </a:pPr>
            <a:r>
              <a:rPr lang="en" sz="1200">
                <a:solidFill>
                  <a:srgbClr val="666666"/>
                </a:solidFill>
              </a:rPr>
              <a:t>neural networks can be weak in generalizing and can get stuck in local optima. </a:t>
            </a:r>
            <a:endParaRPr sz="1200">
              <a:solidFill>
                <a:srgbClr val="666666"/>
              </a:solidFill>
            </a:endParaRPr>
          </a:p>
          <a:p>
            <a:pPr indent="0" lvl="0" marL="457200" rtl="0" algn="ctr">
              <a:lnSpc>
                <a:spcPct val="100000"/>
              </a:lnSpc>
              <a:spcBef>
                <a:spcPts val="1600"/>
              </a:spcBef>
              <a:spcAft>
                <a:spcPts val="0"/>
              </a:spcAft>
              <a:buNone/>
            </a:pPr>
            <a:r>
              <a:rPr b="1" lang="en" sz="1400">
                <a:solidFill>
                  <a:schemeClr val="dk1"/>
                </a:solidFill>
                <a:highlight>
                  <a:srgbClr val="FFFFFF"/>
                </a:highlight>
              </a:rPr>
              <a:t>Author: </a:t>
            </a:r>
            <a:r>
              <a:rPr b="1" lang="en">
                <a:solidFill>
                  <a:schemeClr val="dk1"/>
                </a:solidFill>
                <a:highlight>
                  <a:srgbClr val="FFFFFF"/>
                </a:highlight>
              </a:rPr>
              <a:t>Abdulkader, H., John, B. I., Rahib</a:t>
            </a:r>
            <a:endParaRPr sz="1200"/>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endParaRPr/>
          </a:p>
          <a:p>
            <a:pPr indent="0" lvl="0" marL="0" rtl="0" algn="l">
              <a:spcBef>
                <a:spcPts val="0"/>
              </a:spcBef>
              <a:spcAft>
                <a:spcPts val="0"/>
              </a:spcAft>
              <a:buNone/>
            </a:pPr>
            <a:r>
              <a:rPr lang="en"/>
              <a:t> 	Review:</a:t>
            </a:r>
            <a:endParaRPr/>
          </a:p>
        </p:txBody>
      </p:sp>
      <p:sp>
        <p:nvSpPr>
          <p:cNvPr id="172" name="Google Shape;172;p23"/>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Breast Cancer Classification </a:t>
            </a:r>
            <a:endParaRPr b="1" sz="1600">
              <a:solidFill>
                <a:schemeClr val="dk1"/>
              </a:solidFill>
            </a:endParaRPr>
          </a:p>
          <a:p>
            <a:pPr indent="-304800" lvl="0" marL="457200" rtl="0" algn="l">
              <a:spcBef>
                <a:spcPts val="1000"/>
              </a:spcBef>
              <a:spcAft>
                <a:spcPts val="0"/>
              </a:spcAft>
              <a:buClr>
                <a:srgbClr val="666666"/>
              </a:buClr>
              <a:buSzPts val="1200"/>
              <a:buChar char="●"/>
            </a:pPr>
            <a:r>
              <a:rPr lang="en" sz="1200">
                <a:solidFill>
                  <a:srgbClr val="666666"/>
                </a:solidFill>
              </a:rPr>
              <a:t>Dataset:- </a:t>
            </a:r>
            <a:r>
              <a:rPr lang="en" sz="1200">
                <a:solidFill>
                  <a:srgbClr val="666666"/>
                </a:solidFill>
              </a:rPr>
              <a:t>the Wisconsin Breast Cancer (WBC) dataset and the Wisconsin Diagnostic Breast Cancer (WDBC) dataset with  SEER Dataset.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Aim:  designed an SVM-based ensemble learning model for breast cancer diagnosis and </a:t>
            </a:r>
            <a:r>
              <a:rPr lang="en" sz="1200">
                <a:solidFill>
                  <a:srgbClr val="666666"/>
                </a:solidFill>
              </a:rPr>
              <a:t>increases diagnosis accuracy.</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 </a:t>
            </a:r>
            <a:r>
              <a:rPr lang="en" sz="1200">
                <a:solidFill>
                  <a:srgbClr val="666666"/>
                </a:solidFill>
              </a:rPr>
              <a:t>The proposed ensemble model includes two types of SVM structures, i.e., a C-SVM and a R-SVM, and six types of kernel functions.</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A weighted Area Under the Receiver Operating Characteristic Curve Ensemble (WAUCE) mechanism is proposed for model hybridization to import the expertise of diﬀerent base classiﬁers on diagnostic tasks.</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The proposed model increases diagnosis accuracy compared to other works based on single SVM. However, it is a computationally expensive method, and the training time is high.</a:t>
            </a:r>
            <a:endParaRPr sz="1200">
              <a:solidFill>
                <a:srgbClr val="666666"/>
              </a:solidFill>
            </a:endParaRPr>
          </a:p>
          <a:p>
            <a:pPr indent="0" lvl="0" marL="457200" rtl="0" algn="ctr">
              <a:lnSpc>
                <a:spcPct val="100000"/>
              </a:lnSpc>
              <a:spcBef>
                <a:spcPts val="1600"/>
              </a:spcBef>
              <a:spcAft>
                <a:spcPts val="0"/>
              </a:spcAft>
              <a:buNone/>
            </a:pPr>
            <a:r>
              <a:rPr b="1" lang="en" sz="1400">
                <a:solidFill>
                  <a:schemeClr val="dk1"/>
                </a:solidFill>
                <a:highlight>
                  <a:srgbClr val="FFFFFF"/>
                </a:highlight>
              </a:rPr>
              <a:t>Author: </a:t>
            </a:r>
            <a:r>
              <a:rPr b="1" lang="en">
                <a:solidFill>
                  <a:schemeClr val="dk1"/>
                </a:solidFill>
                <a:highlight>
                  <a:srgbClr val="FFFFFF"/>
                </a:highlight>
              </a:rPr>
              <a:t>Djihane Houfani, Sihem Slatnia, Okba Kazar, Noureddine Zerhouni,Abdelhak Merizig, and Hamza Saouli</a:t>
            </a:r>
            <a:endParaRPr sz="1200"/>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endParaRPr/>
          </a:p>
          <a:p>
            <a:pPr indent="0" lvl="0" marL="0" rtl="0" algn="l">
              <a:spcBef>
                <a:spcPts val="0"/>
              </a:spcBef>
              <a:spcAft>
                <a:spcPts val="0"/>
              </a:spcAft>
              <a:buNone/>
            </a:pPr>
            <a:r>
              <a:rPr lang="en"/>
              <a:t> 	Review:</a:t>
            </a:r>
            <a:endParaRPr/>
          </a:p>
        </p:txBody>
      </p:sp>
      <p:sp>
        <p:nvSpPr>
          <p:cNvPr id="178" name="Google Shape;178;p24"/>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Breast Cancer Classification </a:t>
            </a:r>
            <a:endParaRPr b="1" sz="1600">
              <a:solidFill>
                <a:schemeClr val="dk1"/>
              </a:solidFill>
            </a:endParaRPr>
          </a:p>
          <a:p>
            <a:pPr indent="-311150" lvl="0" marL="457200" rtl="0" algn="l">
              <a:spcBef>
                <a:spcPts val="1000"/>
              </a:spcBef>
              <a:spcAft>
                <a:spcPts val="0"/>
              </a:spcAft>
              <a:buClr>
                <a:srgbClr val="666666"/>
              </a:buClr>
              <a:buSzPts val="1300"/>
              <a:buChar char="●"/>
            </a:pPr>
            <a:r>
              <a:rPr lang="en">
                <a:solidFill>
                  <a:srgbClr val="666666"/>
                </a:solidFill>
              </a:rPr>
              <a:t>Dataset:- </a:t>
            </a:r>
            <a:r>
              <a:rPr lang="en">
                <a:solidFill>
                  <a:srgbClr val="666666"/>
                </a:solidFill>
              </a:rPr>
              <a:t>Breast Cancer Coimbra dataset (BCC) from UCI machine learning database</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Aim:  designed a model to  increases diagnosis accuracy.</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 A</a:t>
            </a:r>
            <a:r>
              <a:rPr lang="en">
                <a:solidFill>
                  <a:srgbClr val="666666"/>
                </a:solidFill>
              </a:rPr>
              <a:t> hybrid approach based on mad normalization, KMC based feature weighting, and AdaBoost tM1 classiﬁer</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 the dataset was ﬁrst normalized by the MAD normalization method</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 k-means clustering (KMC) based feature weighting has been used for weighting the normalized data</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the AdaBoost M1 classiﬁer has been used to classify the weighted data set.</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This method shows good results in terms of accuracy. However, it is a computationally expensive method.</a:t>
            </a:r>
            <a:endParaRPr>
              <a:solidFill>
                <a:srgbClr val="666666"/>
              </a:solidFill>
            </a:endParaRPr>
          </a:p>
          <a:p>
            <a:pPr indent="0" lvl="0" marL="457200" rtl="0" algn="ctr">
              <a:lnSpc>
                <a:spcPct val="100000"/>
              </a:lnSpc>
              <a:spcBef>
                <a:spcPts val="1600"/>
              </a:spcBef>
              <a:spcAft>
                <a:spcPts val="0"/>
              </a:spcAft>
              <a:buNone/>
            </a:pPr>
            <a:r>
              <a:rPr b="1" lang="en" sz="1400">
                <a:solidFill>
                  <a:schemeClr val="dk1"/>
                </a:solidFill>
                <a:highlight>
                  <a:srgbClr val="FFFFFF"/>
                </a:highlight>
              </a:rPr>
              <a:t>Author: </a:t>
            </a:r>
            <a:r>
              <a:rPr b="1" lang="en">
                <a:solidFill>
                  <a:schemeClr val="dk1"/>
                </a:solidFill>
                <a:highlight>
                  <a:srgbClr val="FFFFFF"/>
                </a:highlight>
              </a:rPr>
              <a:t>Kemal, P. mit</a:t>
            </a:r>
            <a:endParaRPr sz="1200"/>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endParaRPr/>
          </a:p>
          <a:p>
            <a:pPr indent="0" lvl="0" marL="0" rtl="0" algn="l">
              <a:spcBef>
                <a:spcPts val="0"/>
              </a:spcBef>
              <a:spcAft>
                <a:spcPts val="0"/>
              </a:spcAft>
              <a:buNone/>
            </a:pPr>
            <a:r>
              <a:rPr lang="en"/>
              <a:t> 	Review:</a:t>
            </a:r>
            <a:endParaRPr/>
          </a:p>
        </p:txBody>
      </p:sp>
      <p:sp>
        <p:nvSpPr>
          <p:cNvPr id="184" name="Google Shape;184;p25"/>
          <p:cNvSpPr txBox="1"/>
          <p:nvPr>
            <p:ph idx="2" type="body"/>
          </p:nvPr>
        </p:nvSpPr>
        <p:spPr>
          <a:xfrm>
            <a:off x="4677925" y="66500"/>
            <a:ext cx="4367400" cy="50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Breast Cancer Classification </a:t>
            </a:r>
            <a:endParaRPr b="1" sz="1600">
              <a:solidFill>
                <a:schemeClr val="dk1"/>
              </a:solidFill>
            </a:endParaRPr>
          </a:p>
          <a:p>
            <a:pPr indent="-317500" lvl="0" marL="457200" rtl="0" algn="l">
              <a:spcBef>
                <a:spcPts val="1000"/>
              </a:spcBef>
              <a:spcAft>
                <a:spcPts val="0"/>
              </a:spcAft>
              <a:buClr>
                <a:srgbClr val="666666"/>
              </a:buClr>
              <a:buSzPts val="1400"/>
              <a:buChar char="●"/>
            </a:pPr>
            <a:r>
              <a:rPr lang="en" sz="1400">
                <a:solidFill>
                  <a:srgbClr val="666666"/>
                </a:solidFill>
              </a:rPr>
              <a:t>Dataset:- </a:t>
            </a:r>
            <a:r>
              <a:rPr lang="en" sz="1400">
                <a:solidFill>
                  <a:srgbClr val="666666"/>
                </a:solidFill>
              </a:rPr>
              <a:t>BreaKHis, a public dataset</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Aim:  </a:t>
            </a:r>
            <a:r>
              <a:rPr lang="en" sz="1400">
                <a:solidFill>
                  <a:srgbClr val="666666"/>
                </a:solidFill>
              </a:rPr>
              <a:t>deep learning approach to classify breast cancer histopathological images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A</a:t>
            </a:r>
            <a:r>
              <a:rPr lang="en" sz="1400">
                <a:solidFill>
                  <a:srgbClr val="666666"/>
                </a:solidFill>
              </a:rPr>
              <a:t> method based on the extraction of image patches for training the Convolutional Neural Network (CNN) and the combination of these patches for ﬁnal classiﬁcation</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This method allows for avoiding adaptations of the model, leading to more complex and computationally costly architecture</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However, the lack of data provides costly expensive experiments</a:t>
            </a:r>
            <a:endParaRPr sz="1400">
              <a:solidFill>
                <a:srgbClr val="666666"/>
              </a:solidFill>
            </a:endParaRPr>
          </a:p>
          <a:p>
            <a:pPr indent="0" lvl="0" marL="457200" rtl="0" algn="ctr">
              <a:lnSpc>
                <a:spcPct val="100000"/>
              </a:lnSpc>
              <a:spcBef>
                <a:spcPts val="1600"/>
              </a:spcBef>
              <a:spcAft>
                <a:spcPts val="0"/>
              </a:spcAft>
              <a:buNone/>
            </a:pPr>
            <a:r>
              <a:rPr b="1" lang="en" sz="1400">
                <a:solidFill>
                  <a:schemeClr val="dk1"/>
                </a:solidFill>
                <a:highlight>
                  <a:srgbClr val="FFFFFF"/>
                </a:highlight>
              </a:rPr>
              <a:t>Author: </a:t>
            </a:r>
            <a:r>
              <a:rPr b="1" lang="en">
                <a:solidFill>
                  <a:schemeClr val="dk1"/>
                </a:solidFill>
                <a:highlight>
                  <a:srgbClr val="FFFFFF"/>
                </a:highlight>
              </a:rPr>
              <a:t>Fabio, Luiz,  Caroline,  Laurent.</a:t>
            </a:r>
            <a:endParaRPr sz="1200"/>
          </a:p>
          <a:p>
            <a:pPr indent="0" lvl="0" marL="914400" rtl="0" algn="l">
              <a:spcBef>
                <a:spcPts val="1600"/>
              </a:spcBef>
              <a:spcAft>
                <a:spcPts val="0"/>
              </a:spcAft>
              <a:buNone/>
            </a:pPr>
            <a:r>
              <a:rPr lang="en"/>
              <a:t>	</a:t>
            </a:r>
            <a:endParaRPr/>
          </a:p>
          <a:p>
            <a:pPr indent="0" lvl="0" marL="914400" rtl="0" algn="l">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