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7" r:id="rId3"/>
    <p:sldId id="261" r:id="rId4"/>
    <p:sldId id="259" r:id="rId5"/>
    <p:sldId id="260" r:id="rId6"/>
    <p:sldId id="262" r:id="rId7"/>
    <p:sldId id="263" r:id="rId8"/>
    <p:sldId id="264" r:id="rId9"/>
    <p:sldId id="265" r:id="rId10"/>
    <p:sldId id="266" r:id="rId11"/>
    <p:sldId id="267"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3" d="100"/>
          <a:sy n="83" d="100"/>
        </p:scale>
        <p:origin x="61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12/22/2020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2425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12/22/2020</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483711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12/22/2020</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10718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12/22/2020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670640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12/22/2020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504559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12/22/2020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57420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12/22/2020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998607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12/22/2020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775731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12/22/2020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775756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12/22/2020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0210498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12/22/2020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73100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12/22/2020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164847"/>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5" r:id="rId7"/>
    <p:sldLayoutId id="2147483676" r:id="rId8"/>
    <p:sldLayoutId id="2147483677" r:id="rId9"/>
    <p:sldLayoutId id="2147483678" r:id="rId10"/>
    <p:sldLayoutId id="2147483680"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1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1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1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1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6216FC-490D-4347-B427-47AF2918778A}"/>
              </a:ext>
            </a:extLst>
          </p:cNvPr>
          <p:cNvSpPr>
            <a:spLocks noGrp="1"/>
          </p:cNvSpPr>
          <p:nvPr>
            <p:ph type="ctrTitle"/>
          </p:nvPr>
        </p:nvSpPr>
        <p:spPr>
          <a:xfrm>
            <a:off x="5289754" y="639097"/>
            <a:ext cx="6253317" cy="3686015"/>
          </a:xfrm>
        </p:spPr>
        <p:txBody>
          <a:bodyPr>
            <a:normAutofit/>
          </a:bodyPr>
          <a:lstStyle/>
          <a:p>
            <a:pPr algn="ctr"/>
            <a:r>
              <a:rPr lang="en-US" sz="5400" dirty="0"/>
              <a:t>BUS RESERVATION SYSTEM</a:t>
            </a:r>
            <a:endParaRPr lang="en-IN" sz="5400" dirty="0"/>
          </a:p>
        </p:txBody>
      </p:sp>
      <p:sp>
        <p:nvSpPr>
          <p:cNvPr id="3" name="Subtitle 2">
            <a:extLst>
              <a:ext uri="{FF2B5EF4-FFF2-40B4-BE49-F238E27FC236}">
                <a16:creationId xmlns:a16="http://schemas.microsoft.com/office/drawing/2014/main" id="{3B23838B-4F6C-4EBB-90F0-10D4157936F7}"/>
              </a:ext>
            </a:extLst>
          </p:cNvPr>
          <p:cNvSpPr>
            <a:spLocks noGrp="1"/>
          </p:cNvSpPr>
          <p:nvPr>
            <p:ph type="subTitle" idx="1"/>
          </p:nvPr>
        </p:nvSpPr>
        <p:spPr>
          <a:xfrm>
            <a:off x="5289753" y="4672738"/>
            <a:ext cx="6269347" cy="1709581"/>
          </a:xfrm>
        </p:spPr>
        <p:txBody>
          <a:bodyPr>
            <a:normAutofit/>
          </a:bodyPr>
          <a:lstStyle/>
          <a:p>
            <a:r>
              <a:rPr lang="en-US" dirty="0">
                <a:solidFill>
                  <a:schemeClr val="tx1">
                    <a:lumMod val="85000"/>
                    <a:lumOff val="15000"/>
                  </a:schemeClr>
                </a:solidFill>
              </a:rPr>
              <a:t>LUKKA SHIVA CHARAN 103</a:t>
            </a:r>
          </a:p>
          <a:p>
            <a:r>
              <a:rPr lang="en-US" dirty="0">
                <a:solidFill>
                  <a:schemeClr val="tx1">
                    <a:lumMod val="85000"/>
                    <a:lumOff val="15000"/>
                  </a:schemeClr>
                </a:solidFill>
              </a:rPr>
              <a:t>B.JOSEPH 074</a:t>
            </a:r>
          </a:p>
          <a:p>
            <a:r>
              <a:rPr lang="en-IN" dirty="0">
                <a:solidFill>
                  <a:schemeClr val="tx1">
                    <a:lumMod val="85000"/>
                    <a:lumOff val="15000"/>
                  </a:schemeClr>
                </a:solidFill>
              </a:rPr>
              <a:t>IT-’B’</a:t>
            </a:r>
          </a:p>
        </p:txBody>
      </p:sp>
      <p:pic>
        <p:nvPicPr>
          <p:cNvPr id="4" name="Picture 3">
            <a:extLst>
              <a:ext uri="{FF2B5EF4-FFF2-40B4-BE49-F238E27FC236}">
                <a16:creationId xmlns:a16="http://schemas.microsoft.com/office/drawing/2014/main" id="{E5337231-5E56-45FE-95D9-111296D2E18B}"/>
              </a:ext>
            </a:extLst>
          </p:cNvPr>
          <p:cNvPicPr>
            <a:picLocks noChangeAspect="1"/>
          </p:cNvPicPr>
          <p:nvPr/>
        </p:nvPicPr>
        <p:blipFill rotWithShape="1">
          <a:blip r:embed="rId2"/>
          <a:srcRect l="49659" r="5394"/>
          <a:stretch/>
        </p:blipFill>
        <p:spPr>
          <a:xfrm>
            <a:off x="-1" y="1"/>
            <a:ext cx="4635315" cy="6857999"/>
          </a:xfrm>
          <a:prstGeom prst="rect">
            <a:avLst/>
          </a:prstGeom>
        </p:spPr>
      </p:pic>
      <p:cxnSp>
        <p:nvCxnSpPr>
          <p:cNvPr id="11" name="Straight Connector 10">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11331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F49E932-7672-41D2-884A-8D77589A3909}"/>
              </a:ext>
            </a:extLst>
          </p:cNvPr>
          <p:cNvPicPr>
            <a:picLocks noChangeAspect="1"/>
          </p:cNvPicPr>
          <p:nvPr/>
        </p:nvPicPr>
        <p:blipFill>
          <a:blip r:embed="rId2"/>
          <a:stretch>
            <a:fillRect/>
          </a:stretch>
        </p:blipFill>
        <p:spPr>
          <a:xfrm>
            <a:off x="265400" y="240143"/>
            <a:ext cx="4980855" cy="5024583"/>
          </a:xfrm>
          <a:prstGeom prst="rect">
            <a:avLst/>
          </a:prstGeom>
        </p:spPr>
      </p:pic>
      <p:pic>
        <p:nvPicPr>
          <p:cNvPr id="5" name="Picture 4">
            <a:extLst>
              <a:ext uri="{FF2B5EF4-FFF2-40B4-BE49-F238E27FC236}">
                <a16:creationId xmlns:a16="http://schemas.microsoft.com/office/drawing/2014/main" id="{E53C2FDB-3895-42A2-BB91-A4D8501C1A72}"/>
              </a:ext>
            </a:extLst>
          </p:cNvPr>
          <p:cNvPicPr>
            <a:picLocks noChangeAspect="1"/>
          </p:cNvPicPr>
          <p:nvPr/>
        </p:nvPicPr>
        <p:blipFill>
          <a:blip r:embed="rId3"/>
          <a:stretch>
            <a:fillRect/>
          </a:stretch>
        </p:blipFill>
        <p:spPr>
          <a:xfrm>
            <a:off x="6444239" y="1664566"/>
            <a:ext cx="4639397" cy="1882198"/>
          </a:xfrm>
          <a:prstGeom prst="rect">
            <a:avLst/>
          </a:prstGeom>
        </p:spPr>
      </p:pic>
    </p:spTree>
    <p:extLst>
      <p:ext uri="{BB962C8B-B14F-4D97-AF65-F5344CB8AC3E}">
        <p14:creationId xmlns:p14="http://schemas.microsoft.com/office/powerpoint/2010/main" val="42387323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F06266D-0339-431F-8665-2F441E478BE9}"/>
              </a:ext>
            </a:extLst>
          </p:cNvPr>
          <p:cNvPicPr>
            <a:picLocks noChangeAspect="1"/>
          </p:cNvPicPr>
          <p:nvPr/>
        </p:nvPicPr>
        <p:blipFill>
          <a:blip r:embed="rId2"/>
          <a:stretch>
            <a:fillRect/>
          </a:stretch>
        </p:blipFill>
        <p:spPr>
          <a:xfrm>
            <a:off x="1174461" y="0"/>
            <a:ext cx="9658350" cy="6345382"/>
          </a:xfrm>
          <a:prstGeom prst="rect">
            <a:avLst/>
          </a:prstGeom>
        </p:spPr>
      </p:pic>
    </p:spTree>
    <p:extLst>
      <p:ext uri="{BB962C8B-B14F-4D97-AF65-F5344CB8AC3E}">
        <p14:creationId xmlns:p14="http://schemas.microsoft.com/office/powerpoint/2010/main" val="5460577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6FD88-6303-4DBC-BF2B-81C93A3F611B}"/>
              </a:ext>
            </a:extLst>
          </p:cNvPr>
          <p:cNvSpPr>
            <a:spLocks noGrp="1"/>
          </p:cNvSpPr>
          <p:nvPr>
            <p:ph type="title"/>
          </p:nvPr>
        </p:nvSpPr>
        <p:spPr/>
        <p:txBody>
          <a:bodyPr>
            <a:normAutofit/>
          </a:bodyPr>
          <a:lstStyle/>
          <a:p>
            <a:pPr indent="-4445">
              <a:lnSpc>
                <a:spcPct val="106000"/>
              </a:lnSpc>
              <a:spcBef>
                <a:spcPts val="1200"/>
              </a:spcBef>
              <a:tabLst>
                <a:tab pos="1564640" algn="l"/>
              </a:tabLst>
            </a:pPr>
            <a:r>
              <a:rPr lang="en-IN" sz="32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CONCLUSION AND FUTURE</a:t>
            </a:r>
            <a:r>
              <a:rPr lang="en-IN" sz="3200" b="1" kern="0" spc="-3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32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WORK</a:t>
            </a:r>
            <a:endParaRPr lang="en-IN" sz="3200" dirty="0">
              <a:solidFill>
                <a:schemeClr val="tx1"/>
              </a:solidFill>
            </a:endParaRPr>
          </a:p>
        </p:txBody>
      </p:sp>
      <p:sp>
        <p:nvSpPr>
          <p:cNvPr id="3" name="Content Placeholder 2">
            <a:extLst>
              <a:ext uri="{FF2B5EF4-FFF2-40B4-BE49-F238E27FC236}">
                <a16:creationId xmlns:a16="http://schemas.microsoft.com/office/drawing/2014/main" id="{8F42BEEB-4BCA-4C3A-AA61-ACABD5E02AB7}"/>
              </a:ext>
            </a:extLst>
          </p:cNvPr>
          <p:cNvSpPr>
            <a:spLocks noGrp="1"/>
          </p:cNvSpPr>
          <p:nvPr>
            <p:ph idx="1"/>
          </p:nvPr>
        </p:nvSpPr>
        <p:spPr/>
        <p:txBody>
          <a:bodyPr/>
          <a:lstStyle/>
          <a:p>
            <a:pPr marR="339090">
              <a:lnSpc>
                <a:spcPct val="150000"/>
              </a:lnSpc>
              <a:spcBef>
                <a:spcPts val="885"/>
              </a:spcBef>
              <a:spcAft>
                <a:spcPts val="0"/>
              </a:spcAft>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R="339090">
              <a:lnSpc>
                <a:spcPct val="150000"/>
              </a:lnSpc>
              <a:spcBef>
                <a:spcPts val="885"/>
              </a:spcBef>
              <a:spcAft>
                <a:spcPts val="0"/>
              </a:spcAft>
            </a:pPr>
            <a:r>
              <a:rPr lang="en-US" sz="1800" dirty="0">
                <a:effectLst/>
                <a:latin typeface="Times New Roman" panose="02020603050405020304" pitchFamily="18" charset="0"/>
                <a:ea typeface="Times New Roman" panose="02020603050405020304" pitchFamily="18" charset="0"/>
              </a:rPr>
              <a:t>To conclude, this application is useful not only for Transport Department but It helps the user to understand everything and without any confusion can reserve a bus ticket.</a:t>
            </a:r>
            <a:endParaRPr lang="en-IN" sz="1800" dirty="0">
              <a:effectLst/>
              <a:latin typeface="Times New Roman" panose="02020603050405020304" pitchFamily="18" charset="0"/>
              <a:ea typeface="Times New Roman" panose="02020603050405020304" pitchFamily="18" charset="0"/>
            </a:endParaRPr>
          </a:p>
          <a:p>
            <a:pPr marR="339090">
              <a:lnSpc>
                <a:spcPct val="150000"/>
              </a:lnSpc>
              <a:spcBef>
                <a:spcPts val="885"/>
              </a:spcBef>
              <a:spcAft>
                <a:spcPts val="0"/>
              </a:spcAft>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R="339090">
              <a:lnSpc>
                <a:spcPct val="150000"/>
              </a:lnSpc>
              <a:spcBef>
                <a:spcPts val="885"/>
              </a:spcBef>
              <a:spcAft>
                <a:spcPts val="0"/>
              </a:spcAft>
            </a:pPr>
            <a:r>
              <a:rPr lang="en-US" sz="1800" dirty="0">
                <a:effectLst/>
                <a:latin typeface="Times New Roman" panose="02020603050405020304" pitchFamily="18" charset="0"/>
                <a:ea typeface="Times New Roman" panose="02020603050405020304" pitchFamily="18" charset="0"/>
              </a:rPr>
              <a:t>Future work is to we develop the application in PHP Or HTML to make the real payment, make this console application as a web application.</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18519476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44673-4DCA-4B71-8869-E2A5DC9856A1}"/>
              </a:ext>
            </a:extLst>
          </p:cNvPr>
          <p:cNvSpPr>
            <a:spLocks noGrp="1"/>
          </p:cNvSpPr>
          <p:nvPr>
            <p:ph type="title"/>
          </p:nvPr>
        </p:nvSpPr>
        <p:spPr/>
        <p:txBody>
          <a:bodyPr/>
          <a:lstStyle/>
          <a:p>
            <a:r>
              <a:rPr lang="en-US" dirty="0"/>
              <a:t>Abstract</a:t>
            </a:r>
            <a:endParaRPr lang="en-IN" dirty="0"/>
          </a:p>
        </p:txBody>
      </p:sp>
      <p:sp>
        <p:nvSpPr>
          <p:cNvPr id="3" name="Content Placeholder 2">
            <a:extLst>
              <a:ext uri="{FF2B5EF4-FFF2-40B4-BE49-F238E27FC236}">
                <a16:creationId xmlns:a16="http://schemas.microsoft.com/office/drawing/2014/main" id="{C0D43446-C03C-480D-8BBD-FD29EDA689BB}"/>
              </a:ext>
            </a:extLst>
          </p:cNvPr>
          <p:cNvSpPr>
            <a:spLocks noGrp="1"/>
          </p:cNvSpPr>
          <p:nvPr>
            <p:ph idx="1"/>
          </p:nvPr>
        </p:nvSpPr>
        <p:spPr/>
        <p:txBody>
          <a:bodyPr/>
          <a:lstStyle/>
          <a:p>
            <a:r>
              <a:rPr lang="en-IN" sz="1800" dirty="0">
                <a:effectLst/>
                <a:latin typeface="Times New Roman" panose="02020603050405020304" pitchFamily="18" charset="0"/>
                <a:ea typeface="Calibri" panose="020F0502020204030204" pitchFamily="34" charset="0"/>
                <a:cs typeface="Times New Roman" panose="02020603050405020304" pitchFamily="18" charset="0"/>
              </a:rPr>
              <a:t>Our Mini Project is ‘</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Bus Reservation System’.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We have taken this as our mini project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inorder</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to conclude the problems faced by the people while booking the tickets. Our Bus Reservation System includes the features like login, members details, journey details payment and etc. We have added a new feature to the existing bus reservation system is that the person can select different boarding points to get into the bus. The one more additional thing is the person will be given a code while booking the ticket which he needs to enter while he is going to get down from the bus, so that we can keep a track of the person’s boarding and destination points. If in case the person get downs before the destination point which he has mentioned while booking the tickets, we will have the information of the person. We have increased the boarding points so that the person can his bus at a minimal distance of 20km from the boarding point. We have got 3-4 boarding points for the buses mentioned in the buses list. Through our bus services one can travel anywhere in a minimum possible time based on the buses routes. We have designed this to be a user friendly guide and take care of the users and respect their time and money as well.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5496553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CC146B6-98D0-422B-B958-F5816DBDDF6D}"/>
              </a:ext>
            </a:extLst>
          </p:cNvPr>
          <p:cNvPicPr>
            <a:picLocks noChangeAspect="1"/>
          </p:cNvPicPr>
          <p:nvPr/>
        </p:nvPicPr>
        <p:blipFill>
          <a:blip r:embed="rId2"/>
          <a:stretch>
            <a:fillRect/>
          </a:stretch>
        </p:blipFill>
        <p:spPr>
          <a:xfrm>
            <a:off x="3444516" y="288699"/>
            <a:ext cx="8646532" cy="5987286"/>
          </a:xfrm>
          <a:prstGeom prst="rect">
            <a:avLst/>
          </a:prstGeom>
        </p:spPr>
      </p:pic>
      <p:sp>
        <p:nvSpPr>
          <p:cNvPr id="4" name="TextBox 3">
            <a:extLst>
              <a:ext uri="{FF2B5EF4-FFF2-40B4-BE49-F238E27FC236}">
                <a16:creationId xmlns:a16="http://schemas.microsoft.com/office/drawing/2014/main" id="{3F556CBB-A8FC-4896-93B5-E89E5F926C76}"/>
              </a:ext>
            </a:extLst>
          </p:cNvPr>
          <p:cNvSpPr txBox="1"/>
          <p:nvPr/>
        </p:nvSpPr>
        <p:spPr>
          <a:xfrm>
            <a:off x="313388" y="2570205"/>
            <a:ext cx="2817091" cy="1323439"/>
          </a:xfrm>
          <a:prstGeom prst="rect">
            <a:avLst/>
          </a:prstGeom>
          <a:noFill/>
        </p:spPr>
        <p:txBody>
          <a:bodyPr wrap="square" rtlCol="0">
            <a:spAutoFit/>
          </a:bodyPr>
          <a:lstStyle/>
          <a:p>
            <a:r>
              <a:rPr lang="en-US" sz="4000" b="1" dirty="0">
                <a:solidFill>
                  <a:srgbClr val="00B050"/>
                </a:solidFill>
                <a:latin typeface="Times New Roman" panose="02020603050405020304" pitchFamily="18" charset="0"/>
                <a:cs typeface="Times New Roman" panose="02020603050405020304" pitchFamily="18" charset="0"/>
              </a:rPr>
              <a:t>USE CASE DIAGRAM</a:t>
            </a:r>
            <a:endParaRPr lang="en-IN" sz="4000" b="1" dirty="0">
              <a:solidFill>
                <a:srgbClr val="00B05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373736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3E683-7C53-44EE-9E7B-AE657AA6293A}"/>
              </a:ext>
            </a:extLst>
          </p:cNvPr>
          <p:cNvSpPr>
            <a:spLocks noGrp="1"/>
          </p:cNvSpPr>
          <p:nvPr>
            <p:ph type="title"/>
          </p:nvPr>
        </p:nvSpPr>
        <p:spPr/>
        <p:txBody>
          <a:bodyPr/>
          <a:lstStyle/>
          <a:p>
            <a:r>
              <a:rPr lang="en-US" dirty="0"/>
              <a:t>Technology </a:t>
            </a:r>
            <a:endParaRPr lang="en-IN" dirty="0"/>
          </a:p>
        </p:txBody>
      </p:sp>
      <p:sp>
        <p:nvSpPr>
          <p:cNvPr id="3" name="Content Placeholder 2">
            <a:extLst>
              <a:ext uri="{FF2B5EF4-FFF2-40B4-BE49-F238E27FC236}">
                <a16:creationId xmlns:a16="http://schemas.microsoft.com/office/drawing/2014/main" id="{A583EE3D-F230-4BFD-91A2-7C0D0410CF0B}"/>
              </a:ext>
            </a:extLst>
          </p:cNvPr>
          <p:cNvSpPr>
            <a:spLocks noGrp="1"/>
          </p:cNvSpPr>
          <p:nvPr>
            <p:ph idx="1"/>
          </p:nvPr>
        </p:nvSpPr>
        <p:spPr>
          <a:xfrm>
            <a:off x="1097280" y="2108201"/>
            <a:ext cx="10058400" cy="4107872"/>
          </a:xfrm>
        </p:spPr>
        <p:txBody>
          <a:bodyPr>
            <a:normAutofit fontScale="70000" lnSpcReduction="20000"/>
          </a:bodyPr>
          <a:lstStyle/>
          <a:p>
            <a:pPr marL="603885" indent="0">
              <a:spcBef>
                <a:spcPts val="5"/>
              </a:spcBef>
              <a:spcAft>
                <a:spcPts val="0"/>
              </a:spcAft>
              <a:buNone/>
              <a:tabLst>
                <a:tab pos="1061720" algn="l"/>
                <a:tab pos="1062355" algn="l"/>
              </a:tabLst>
            </a:pPr>
            <a:r>
              <a:rPr lang="en-US" sz="3400" b="1" dirty="0">
                <a:effectLst/>
                <a:latin typeface="Times New Roman" panose="02020603050405020304" pitchFamily="18" charset="0"/>
                <a:ea typeface="Times New Roman" panose="02020603050405020304" pitchFamily="18" charset="0"/>
              </a:rPr>
              <a:t>SOFTWARE</a:t>
            </a:r>
            <a:r>
              <a:rPr lang="en-US" sz="3400" b="1" spc="10" dirty="0">
                <a:effectLst/>
                <a:latin typeface="Times New Roman" panose="02020603050405020304" pitchFamily="18" charset="0"/>
                <a:ea typeface="Times New Roman" panose="02020603050405020304" pitchFamily="18" charset="0"/>
              </a:rPr>
              <a:t> </a:t>
            </a:r>
            <a:r>
              <a:rPr lang="en-US" sz="3400" b="1" dirty="0">
                <a:effectLst/>
                <a:latin typeface="Times New Roman" panose="02020603050405020304" pitchFamily="18" charset="0"/>
                <a:ea typeface="Times New Roman" panose="02020603050405020304" pitchFamily="18" charset="0"/>
              </a:rPr>
              <a:t>REQUIREMENTS</a:t>
            </a:r>
            <a:endParaRPr lang="en-IN" sz="3400" b="1" dirty="0">
              <a:effectLst/>
              <a:latin typeface="Times New Roman" panose="02020603050405020304" pitchFamily="18" charset="0"/>
              <a:ea typeface="Times New Roman" panose="02020603050405020304" pitchFamily="18" charset="0"/>
            </a:endParaRPr>
          </a:p>
          <a:p>
            <a:pPr marL="1062355" indent="-458470">
              <a:spcBef>
                <a:spcPts val="5"/>
              </a:spcBef>
              <a:spcAft>
                <a:spcPts val="0"/>
              </a:spcAft>
              <a:tabLst>
                <a:tab pos="1061720" algn="l"/>
                <a:tab pos="1062355" algn="l"/>
              </a:tabLst>
            </a:pPr>
            <a:r>
              <a:rPr lang="en-US" sz="2900" b="1" dirty="0">
                <a:effectLst/>
                <a:latin typeface="Times New Roman" panose="02020603050405020304" pitchFamily="18" charset="0"/>
                <a:ea typeface="Times New Roman" panose="02020603050405020304" pitchFamily="18" charset="0"/>
              </a:rPr>
              <a:t> </a:t>
            </a:r>
            <a:endParaRPr lang="en-IN" sz="2900" b="1" dirty="0">
              <a:effectLst/>
              <a:latin typeface="Times New Roman" panose="02020603050405020304" pitchFamily="18" charset="0"/>
              <a:ea typeface="Times New Roman" panose="02020603050405020304" pitchFamily="18" charset="0"/>
            </a:endParaRPr>
          </a:p>
          <a:p>
            <a:pPr marR="316865">
              <a:lnSpc>
                <a:spcPct val="150000"/>
              </a:lnSpc>
              <a:spcBef>
                <a:spcPts val="825"/>
              </a:spcBef>
              <a:spcAft>
                <a:spcPts val="0"/>
              </a:spcAft>
            </a:pPr>
            <a:r>
              <a:rPr lang="en-US" sz="2200" dirty="0">
                <a:effectLst/>
                <a:latin typeface="Times New Roman" panose="02020603050405020304" pitchFamily="18" charset="0"/>
                <a:ea typeface="Times New Roman" panose="02020603050405020304" pitchFamily="18" charset="0"/>
              </a:rPr>
              <a:t>Software</a:t>
            </a:r>
            <a:r>
              <a:rPr lang="en-US" sz="2200" spc="-4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Requirements</a:t>
            </a:r>
            <a:r>
              <a:rPr lang="en-US" sz="2200" spc="-70"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deal</a:t>
            </a:r>
            <a:r>
              <a:rPr lang="en-US" sz="2200" spc="-4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with</a:t>
            </a:r>
            <a:r>
              <a:rPr lang="en-US" sz="2200" spc="-60"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defining</a:t>
            </a:r>
            <a:r>
              <a:rPr lang="en-US" sz="2200" spc="-110"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the</a:t>
            </a:r>
            <a:r>
              <a:rPr lang="en-US" sz="2200" spc="-90"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software</a:t>
            </a:r>
            <a:r>
              <a:rPr lang="en-US" sz="2200" spc="-4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resource</a:t>
            </a:r>
            <a:r>
              <a:rPr lang="en-US" sz="2200" spc="-40"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requirements</a:t>
            </a:r>
            <a:r>
              <a:rPr lang="en-US" sz="2200" spc="-12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and prerequisites that need to be installed on a computer to provide optimal functioning of an application. These preconditions are generally not included in the software installation package and need to be installed</a:t>
            </a:r>
            <a:r>
              <a:rPr lang="en-US" sz="2200" spc="-1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separately.</a:t>
            </a:r>
            <a:endParaRPr lang="en-IN" sz="2200" dirty="0">
              <a:effectLst/>
              <a:latin typeface="Times New Roman" panose="02020603050405020304" pitchFamily="18" charset="0"/>
              <a:ea typeface="Times New Roman" panose="02020603050405020304" pitchFamily="18" charset="0"/>
            </a:endParaRPr>
          </a:p>
          <a:p>
            <a:pPr marR="316865">
              <a:lnSpc>
                <a:spcPct val="150000"/>
              </a:lnSpc>
              <a:spcBef>
                <a:spcPts val="825"/>
              </a:spcBef>
              <a:spcAft>
                <a:spcPts val="0"/>
              </a:spcAft>
            </a:pPr>
            <a:r>
              <a:rPr lang="en-US" sz="2200" dirty="0">
                <a:effectLst/>
                <a:latin typeface="Times New Roman" panose="02020603050405020304" pitchFamily="18" charset="0"/>
                <a:ea typeface="Times New Roman" panose="02020603050405020304" pitchFamily="18" charset="0"/>
              </a:rPr>
              <a:t>In order to use CODIAC, one should have the following:</a:t>
            </a:r>
            <a:endParaRPr lang="en-IN" sz="2200" dirty="0">
              <a:effectLst/>
              <a:latin typeface="Times New Roman" panose="02020603050405020304" pitchFamily="18" charset="0"/>
              <a:ea typeface="Times New Roman" panose="02020603050405020304" pitchFamily="18" charset="0"/>
            </a:endParaRPr>
          </a:p>
          <a:p>
            <a:pPr>
              <a:spcBef>
                <a:spcPts val="40"/>
              </a:spcBef>
            </a:pPr>
            <a:r>
              <a:rPr lang="en-US" sz="2200" dirty="0">
                <a:effectLst/>
                <a:latin typeface="Times New Roman" panose="02020603050405020304" pitchFamily="18" charset="0"/>
                <a:ea typeface="Times New Roman" panose="02020603050405020304" pitchFamily="18" charset="0"/>
              </a:rPr>
              <a:t> </a:t>
            </a:r>
            <a:endParaRPr lang="en-IN" sz="2200" dirty="0">
              <a:effectLst/>
              <a:latin typeface="Times New Roman" panose="02020603050405020304" pitchFamily="18" charset="0"/>
              <a:ea typeface="Times New Roman" panose="02020603050405020304" pitchFamily="18" charset="0"/>
            </a:endParaRPr>
          </a:p>
          <a:p>
            <a:pPr marL="342900" lvl="0" indent="-342900">
              <a:buSzPts val="1200"/>
              <a:buFont typeface="Symbol" panose="05050102010706020507" pitchFamily="18" charset="2"/>
              <a:buChar char=""/>
              <a:tabLst>
                <a:tab pos="1061720" algn="l"/>
                <a:tab pos="1062355" algn="l"/>
              </a:tabLst>
            </a:pPr>
            <a:r>
              <a:rPr lang="en-US" sz="2200" b="1" dirty="0">
                <a:effectLst/>
                <a:latin typeface="Times New Roman" panose="02020603050405020304" pitchFamily="18" charset="0"/>
                <a:ea typeface="Symbol" panose="05050102010706020507" pitchFamily="18" charset="2"/>
                <a:cs typeface="Symbol" panose="05050102010706020507" pitchFamily="18" charset="2"/>
              </a:rPr>
              <a:t>Operating System: </a:t>
            </a:r>
            <a:r>
              <a:rPr lang="en-US" sz="2200" dirty="0">
                <a:effectLst/>
                <a:latin typeface="Times New Roman" panose="02020603050405020304" pitchFamily="18" charset="0"/>
                <a:ea typeface="Symbol" panose="05050102010706020507" pitchFamily="18" charset="2"/>
                <a:cs typeface="Symbol" panose="05050102010706020507" pitchFamily="18" charset="2"/>
              </a:rPr>
              <a:t>Windows 7 and</a:t>
            </a:r>
            <a:r>
              <a:rPr lang="en-US" sz="2200" spc="-5" dirty="0">
                <a:effectLst/>
                <a:latin typeface="Times New Roman" panose="02020603050405020304" pitchFamily="18" charset="0"/>
                <a:ea typeface="Symbol" panose="05050102010706020507" pitchFamily="18" charset="2"/>
                <a:cs typeface="Symbol" panose="05050102010706020507" pitchFamily="18" charset="2"/>
              </a:rPr>
              <a:t> </a:t>
            </a:r>
            <a:r>
              <a:rPr lang="en-US" sz="2200" dirty="0">
                <a:effectLst/>
                <a:latin typeface="Times New Roman" panose="02020603050405020304" pitchFamily="18" charset="0"/>
                <a:ea typeface="Symbol" panose="05050102010706020507" pitchFamily="18" charset="2"/>
                <a:cs typeface="Symbol" panose="05050102010706020507" pitchFamily="18" charset="2"/>
              </a:rPr>
              <a:t>above</a:t>
            </a:r>
            <a:endParaRPr lang="en-IN" sz="2200" dirty="0">
              <a:effectLst/>
              <a:latin typeface="Times New Roman" panose="02020603050405020304" pitchFamily="18" charset="0"/>
              <a:ea typeface="Symbol" panose="05050102010706020507" pitchFamily="18" charset="2"/>
              <a:cs typeface="Symbol" panose="05050102010706020507" pitchFamily="18" charset="2"/>
            </a:endParaRPr>
          </a:p>
          <a:p>
            <a:pPr marL="342900" lvl="0" indent="-342900">
              <a:spcBef>
                <a:spcPts val="685"/>
              </a:spcBef>
              <a:buSzPts val="1200"/>
              <a:buFont typeface="Symbol" panose="05050102010706020507" pitchFamily="18" charset="2"/>
              <a:buChar char=""/>
              <a:tabLst>
                <a:tab pos="1061720" algn="l"/>
                <a:tab pos="1062355" algn="l"/>
              </a:tabLst>
            </a:pPr>
            <a:r>
              <a:rPr lang="en-US" sz="2200" b="1" dirty="0">
                <a:effectLst/>
                <a:latin typeface="Times New Roman" panose="02020603050405020304" pitchFamily="18" charset="0"/>
                <a:ea typeface="Symbol" panose="05050102010706020507" pitchFamily="18" charset="2"/>
                <a:cs typeface="Symbol" panose="05050102010706020507" pitchFamily="18" charset="2"/>
              </a:rPr>
              <a:t>C Compiler: </a:t>
            </a:r>
            <a:r>
              <a:rPr lang="en-US" sz="2200" spc="-15" dirty="0">
                <a:effectLst/>
                <a:latin typeface="Times New Roman" panose="02020603050405020304" pitchFamily="18" charset="0"/>
                <a:ea typeface="Symbol" panose="05050102010706020507" pitchFamily="18" charset="2"/>
                <a:cs typeface="Symbol" panose="05050102010706020507" pitchFamily="18" charset="2"/>
              </a:rPr>
              <a:t>GNU </a:t>
            </a:r>
            <a:r>
              <a:rPr lang="en-US" sz="2200" dirty="0">
                <a:effectLst/>
                <a:latin typeface="Times New Roman" panose="02020603050405020304" pitchFamily="18" charset="0"/>
                <a:ea typeface="Symbol" panose="05050102010706020507" pitchFamily="18" charset="2"/>
                <a:cs typeface="Symbol" panose="05050102010706020507" pitchFamily="18" charset="2"/>
              </a:rPr>
              <a:t>Compiler Collection</a:t>
            </a:r>
            <a:r>
              <a:rPr lang="en-US" sz="2200" spc="-15" dirty="0">
                <a:effectLst/>
                <a:latin typeface="Times New Roman" panose="02020603050405020304" pitchFamily="18" charset="0"/>
                <a:ea typeface="Symbol" panose="05050102010706020507" pitchFamily="18" charset="2"/>
                <a:cs typeface="Symbol" panose="05050102010706020507" pitchFamily="18" charset="2"/>
              </a:rPr>
              <a:t> </a:t>
            </a:r>
            <a:r>
              <a:rPr lang="en-US" sz="2200" dirty="0">
                <a:effectLst/>
                <a:latin typeface="Times New Roman" panose="02020603050405020304" pitchFamily="18" charset="0"/>
                <a:ea typeface="Symbol" panose="05050102010706020507" pitchFamily="18" charset="2"/>
                <a:cs typeface="Symbol" panose="05050102010706020507" pitchFamily="18" charset="2"/>
              </a:rPr>
              <a:t>(GCC)</a:t>
            </a:r>
            <a:endParaRPr lang="en-IN" sz="2200" dirty="0">
              <a:effectLst/>
              <a:latin typeface="Times New Roman" panose="02020603050405020304" pitchFamily="18" charset="0"/>
              <a:ea typeface="Symbol" panose="05050102010706020507" pitchFamily="18" charset="2"/>
              <a:cs typeface="Symbol" panose="05050102010706020507" pitchFamily="18" charset="2"/>
            </a:endParaRPr>
          </a:p>
          <a:p>
            <a:pPr marL="342900" lvl="0" indent="-342900">
              <a:spcBef>
                <a:spcPts val="680"/>
              </a:spcBef>
              <a:buSzPts val="1200"/>
              <a:buFont typeface="Symbol" panose="05050102010706020507" pitchFamily="18" charset="2"/>
              <a:buChar char=""/>
              <a:tabLst>
                <a:tab pos="1061720" algn="l"/>
                <a:tab pos="1062355" algn="l"/>
              </a:tabLst>
            </a:pPr>
            <a:r>
              <a:rPr lang="en-US" sz="2200" b="1" dirty="0">
                <a:effectLst/>
                <a:latin typeface="Times New Roman" panose="02020603050405020304" pitchFamily="18" charset="0"/>
                <a:ea typeface="Symbol" panose="05050102010706020507" pitchFamily="18" charset="2"/>
                <a:cs typeface="Symbol" panose="05050102010706020507" pitchFamily="18" charset="2"/>
              </a:rPr>
              <a:t>Editor: </a:t>
            </a:r>
            <a:r>
              <a:rPr lang="en-US" sz="2200" dirty="0">
                <a:effectLst/>
                <a:latin typeface="Times New Roman" panose="02020603050405020304" pitchFamily="18" charset="0"/>
                <a:ea typeface="Symbol" panose="05050102010706020507" pitchFamily="18" charset="2"/>
                <a:cs typeface="Symbol" panose="05050102010706020507" pitchFamily="18" charset="2"/>
              </a:rPr>
              <a:t>Any text editor .</a:t>
            </a:r>
            <a:endParaRPr lang="en-IN" sz="2200" dirty="0">
              <a:effectLst/>
              <a:latin typeface="Times New Roman" panose="02020603050405020304" pitchFamily="18" charset="0"/>
              <a:ea typeface="Symbol" panose="05050102010706020507" pitchFamily="18" charset="2"/>
              <a:cs typeface="Symbol" panose="05050102010706020507" pitchFamily="18" charset="2"/>
            </a:endParaRPr>
          </a:p>
          <a:p>
            <a:r>
              <a:rPr lang="en-US" sz="2200" dirty="0">
                <a:effectLst/>
                <a:latin typeface="Times New Roman" panose="02020603050405020304" pitchFamily="18" charset="0"/>
                <a:ea typeface="Times New Roman" panose="02020603050405020304" pitchFamily="18" charset="0"/>
              </a:rPr>
              <a:t> </a:t>
            </a:r>
            <a:endParaRPr lang="en-IN" sz="2200" dirty="0">
              <a:effectLst/>
              <a:latin typeface="Times New Roman" panose="02020603050405020304" pitchFamily="18" charset="0"/>
              <a:ea typeface="Times New Roman" panose="02020603050405020304" pitchFamily="18" charset="0"/>
            </a:endParaRPr>
          </a:p>
          <a:p>
            <a:r>
              <a:rPr lang="en-US" sz="1400" dirty="0">
                <a:effectLst/>
                <a:latin typeface="Times New Roman" panose="02020603050405020304" pitchFamily="18" charset="0"/>
                <a:ea typeface="Times New Roman" panose="02020603050405020304" pitchFamily="18" charset="0"/>
              </a:rPr>
              <a:t> </a:t>
            </a:r>
            <a:endParaRPr lang="en-IN" sz="12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29276830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D458D-5F2C-47F3-B738-DB9457C4FEFB}"/>
              </a:ext>
            </a:extLst>
          </p:cNvPr>
          <p:cNvSpPr>
            <a:spLocks noGrp="1"/>
          </p:cNvSpPr>
          <p:nvPr>
            <p:ph type="title"/>
          </p:nvPr>
        </p:nvSpPr>
        <p:spPr/>
        <p:txBody>
          <a:bodyPr>
            <a:normAutofit/>
          </a:bodyPr>
          <a:lstStyle/>
          <a:p>
            <a:br>
              <a:rPr lang="en-IN" sz="3200" b="1" dirty="0">
                <a:effectLst/>
                <a:latin typeface="Times New Roman" panose="02020603050405020304" pitchFamily="18" charset="0"/>
                <a:ea typeface="Times New Roman" panose="02020603050405020304" pitchFamily="18" charset="0"/>
              </a:rPr>
            </a:br>
            <a:r>
              <a:rPr lang="en-US" sz="4000" b="1" dirty="0">
                <a:effectLst/>
                <a:latin typeface="Times New Roman" panose="02020603050405020304" pitchFamily="18" charset="0"/>
                <a:ea typeface="Times New Roman" panose="02020603050405020304" pitchFamily="18" charset="0"/>
              </a:rPr>
              <a:t>HARDWARE</a:t>
            </a:r>
            <a:r>
              <a:rPr lang="en-US" sz="4000" b="1" spc="10" dirty="0">
                <a:effectLst/>
                <a:latin typeface="Times New Roman" panose="02020603050405020304" pitchFamily="18" charset="0"/>
                <a:ea typeface="Times New Roman" panose="02020603050405020304" pitchFamily="18" charset="0"/>
              </a:rPr>
              <a:t> </a:t>
            </a:r>
            <a:r>
              <a:rPr lang="en-US" sz="4000" b="1" dirty="0">
                <a:effectLst/>
                <a:latin typeface="Times New Roman" panose="02020603050405020304" pitchFamily="18" charset="0"/>
                <a:ea typeface="Times New Roman" panose="02020603050405020304" pitchFamily="18" charset="0"/>
              </a:rPr>
              <a:t>REQUIREMENTS</a:t>
            </a:r>
            <a:endParaRPr lang="en-IN" sz="6600" dirty="0"/>
          </a:p>
        </p:txBody>
      </p:sp>
      <p:sp>
        <p:nvSpPr>
          <p:cNvPr id="3" name="Content Placeholder 2">
            <a:extLst>
              <a:ext uri="{FF2B5EF4-FFF2-40B4-BE49-F238E27FC236}">
                <a16:creationId xmlns:a16="http://schemas.microsoft.com/office/drawing/2014/main" id="{B9402013-6C14-4509-B529-9FFA6024D5B4}"/>
              </a:ext>
            </a:extLst>
          </p:cNvPr>
          <p:cNvSpPr>
            <a:spLocks noGrp="1"/>
          </p:cNvSpPr>
          <p:nvPr>
            <p:ph idx="1"/>
          </p:nvPr>
        </p:nvSpPr>
        <p:spPr/>
        <p:txBody>
          <a:bodyPr>
            <a:normAutofit/>
          </a:bodyPr>
          <a:lstStyle/>
          <a:p>
            <a:pPr marR="317500">
              <a:lnSpc>
                <a:spcPct val="150000"/>
              </a:lnSpc>
              <a:spcBef>
                <a:spcPts val="825"/>
              </a:spcBef>
              <a:spcAft>
                <a:spcPts val="0"/>
              </a:spcAft>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Hardware requirements refer to the common set requirements defined by any operating system or software application and are usually the physical computer resources. In this, we look into the architecture, processing power, memory, secondary memory, display adapter and peripherals.</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R="317500">
              <a:lnSpc>
                <a:spcPct val="150000"/>
              </a:lnSpc>
              <a:spcBef>
                <a:spcPts val="825"/>
              </a:spcBef>
              <a:spcAft>
                <a:spcPts val="0"/>
              </a:spcAft>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922020">
              <a:spcBef>
                <a:spcPts val="775"/>
              </a:spcBef>
              <a:spcAft>
                <a:spcPts val="0"/>
              </a:spcAft>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In order to use this project, one should have the following:</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spcBef>
                <a:spcPts val="40"/>
              </a:spcBef>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1143000" lvl="2" indent="-228600">
              <a:buSzPts val="1200"/>
              <a:buFont typeface="Symbol" panose="05050102010706020507" pitchFamily="18" charset="2"/>
              <a:buChar char=""/>
              <a:tabLst>
                <a:tab pos="960755" algn="l"/>
              </a:tabLst>
            </a:pPr>
            <a:r>
              <a:rPr lang="en-US" sz="1600" b="1" dirty="0">
                <a:effectLst/>
                <a:latin typeface="Times New Roman" panose="02020603050405020304" pitchFamily="18" charset="0"/>
                <a:ea typeface="Symbol" panose="05050102010706020507" pitchFamily="18" charset="2"/>
                <a:cs typeface="Times New Roman" panose="02020603050405020304" pitchFamily="18" charset="0"/>
              </a:rPr>
              <a:t>Processor: </a:t>
            </a:r>
            <a:r>
              <a:rPr lang="en-US" sz="1600" dirty="0">
                <a:effectLst/>
                <a:latin typeface="Times New Roman" panose="02020603050405020304" pitchFamily="18" charset="0"/>
                <a:ea typeface="Symbol" panose="05050102010706020507" pitchFamily="18" charset="2"/>
                <a:cs typeface="Times New Roman" panose="02020603050405020304" pitchFamily="18" charset="0"/>
              </a:rPr>
              <a:t>Intel Pentium processor and above</a:t>
            </a:r>
            <a:endParaRPr lang="en-IN" sz="1600" dirty="0">
              <a:effectLst/>
              <a:latin typeface="Times New Roman" panose="02020603050405020304" pitchFamily="18" charset="0"/>
              <a:ea typeface="Symbol" panose="05050102010706020507" pitchFamily="18" charset="2"/>
              <a:cs typeface="Times New Roman" panose="02020603050405020304" pitchFamily="18" charset="0"/>
            </a:endParaRPr>
          </a:p>
          <a:p>
            <a:pPr>
              <a:buFont typeface="Arial" panose="020B0604020202020204" pitchFamily="34" charset="0"/>
              <a:buChar char="•"/>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Memory: </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4 GB</a:t>
            </a:r>
            <a:r>
              <a:rPr lang="en-IN" sz="16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RAM and above</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527835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F092444-B0CC-4118-B399-82DAE14D96BF}"/>
              </a:ext>
            </a:extLst>
          </p:cNvPr>
          <p:cNvSpPr txBox="1"/>
          <p:nvPr/>
        </p:nvSpPr>
        <p:spPr>
          <a:xfrm>
            <a:off x="221673" y="0"/>
            <a:ext cx="2909455" cy="584775"/>
          </a:xfrm>
          <a:prstGeom prst="rect">
            <a:avLst/>
          </a:prstGeom>
          <a:noFill/>
        </p:spPr>
        <p:txBody>
          <a:bodyPr wrap="square" rtlCol="0">
            <a:spAutoFit/>
          </a:bodyPr>
          <a:lstStyle/>
          <a:p>
            <a:r>
              <a:rPr lang="en-US" sz="3200" dirty="0">
                <a:solidFill>
                  <a:srgbClr val="002060"/>
                </a:solidFill>
                <a:latin typeface="Times New Roman" panose="02020603050405020304" pitchFamily="18" charset="0"/>
                <a:cs typeface="Times New Roman" panose="02020603050405020304" pitchFamily="18" charset="0"/>
              </a:rPr>
              <a:t>RESULT:</a:t>
            </a:r>
            <a:endParaRPr lang="en-IN" sz="3200" dirty="0">
              <a:solidFill>
                <a:srgbClr val="002060"/>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A470C0D6-4EFB-45C3-9BDA-971EC2BEC20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676400" y="729556"/>
            <a:ext cx="7047807" cy="2540115"/>
          </a:xfrm>
          <a:prstGeom prst="rect">
            <a:avLst/>
          </a:prstGeom>
          <a:noFill/>
          <a:ln>
            <a:noFill/>
          </a:ln>
        </p:spPr>
      </p:pic>
      <p:pic>
        <p:nvPicPr>
          <p:cNvPr id="4" name="Picture 3">
            <a:extLst>
              <a:ext uri="{FF2B5EF4-FFF2-40B4-BE49-F238E27FC236}">
                <a16:creationId xmlns:a16="http://schemas.microsoft.com/office/drawing/2014/main" id="{EEE17408-DCE8-46BB-9639-3704EF51B49B}"/>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676399" y="3421726"/>
            <a:ext cx="7047807" cy="2706718"/>
          </a:xfrm>
          <a:prstGeom prst="rect">
            <a:avLst/>
          </a:prstGeom>
          <a:noFill/>
          <a:ln>
            <a:noFill/>
          </a:ln>
        </p:spPr>
      </p:pic>
      <p:sp>
        <p:nvSpPr>
          <p:cNvPr id="5" name="TextBox 4">
            <a:extLst>
              <a:ext uri="{FF2B5EF4-FFF2-40B4-BE49-F238E27FC236}">
                <a16:creationId xmlns:a16="http://schemas.microsoft.com/office/drawing/2014/main" id="{F9B15C34-C972-4765-9529-CE94033A8F7A}"/>
              </a:ext>
            </a:extLst>
          </p:cNvPr>
          <p:cNvSpPr txBox="1"/>
          <p:nvPr/>
        </p:nvSpPr>
        <p:spPr>
          <a:xfrm>
            <a:off x="4442691" y="166255"/>
            <a:ext cx="3048000" cy="400110"/>
          </a:xfrm>
          <a:prstGeom prst="rect">
            <a:avLst/>
          </a:prstGeom>
          <a:noFill/>
        </p:spPr>
        <p:txBody>
          <a:bodyPr wrap="square" rtlCol="0">
            <a:spAutoFit/>
          </a:bodyPr>
          <a:lstStyle/>
          <a:p>
            <a:r>
              <a:rPr lang="en-US" sz="2000" b="1" i="1" u="sng" dirty="0">
                <a:solidFill>
                  <a:srgbClr val="FF0000"/>
                </a:solidFill>
                <a:latin typeface="Times New Roman" panose="02020603050405020304" pitchFamily="18" charset="0"/>
                <a:cs typeface="Times New Roman" panose="02020603050405020304" pitchFamily="18" charset="0"/>
              </a:rPr>
              <a:t>USING LOGIN OPTION</a:t>
            </a:r>
            <a:endParaRPr lang="en-IN" sz="2000" b="1" i="1" u="sng"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481320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1507FAD-7390-4B77-AA6F-707EDFCA991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35527" y="174798"/>
            <a:ext cx="5167746" cy="5588693"/>
          </a:xfrm>
          <a:prstGeom prst="rect">
            <a:avLst/>
          </a:prstGeom>
          <a:noFill/>
          <a:ln>
            <a:noFill/>
          </a:ln>
        </p:spPr>
      </p:pic>
      <p:pic>
        <p:nvPicPr>
          <p:cNvPr id="3" name="Picture 2">
            <a:extLst>
              <a:ext uri="{FF2B5EF4-FFF2-40B4-BE49-F238E27FC236}">
                <a16:creationId xmlns:a16="http://schemas.microsoft.com/office/drawing/2014/main" id="{8D2C1010-3ED6-4945-BEEE-AF4610DDD92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302672"/>
            <a:ext cx="5467927" cy="2613545"/>
          </a:xfrm>
          <a:prstGeom prst="rect">
            <a:avLst/>
          </a:prstGeom>
          <a:noFill/>
          <a:ln>
            <a:noFill/>
          </a:ln>
        </p:spPr>
      </p:pic>
    </p:spTree>
    <p:extLst>
      <p:ext uri="{BB962C8B-B14F-4D97-AF65-F5344CB8AC3E}">
        <p14:creationId xmlns:p14="http://schemas.microsoft.com/office/powerpoint/2010/main" val="15545584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725C04E-22CB-469F-B570-AFB2A755936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403465" y="-1"/>
            <a:ext cx="9199880" cy="6059055"/>
          </a:xfrm>
          <a:prstGeom prst="rect">
            <a:avLst/>
          </a:prstGeom>
          <a:noFill/>
          <a:ln>
            <a:noFill/>
          </a:ln>
        </p:spPr>
      </p:pic>
    </p:spTree>
    <p:extLst>
      <p:ext uri="{BB962C8B-B14F-4D97-AF65-F5344CB8AC3E}">
        <p14:creationId xmlns:p14="http://schemas.microsoft.com/office/powerpoint/2010/main" val="11114170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23D6788-ABAE-4793-9FF9-9316E853AD13}"/>
              </a:ext>
            </a:extLst>
          </p:cNvPr>
          <p:cNvPicPr>
            <a:picLocks noChangeAspect="1"/>
          </p:cNvPicPr>
          <p:nvPr/>
        </p:nvPicPr>
        <p:blipFill>
          <a:blip r:embed="rId2"/>
          <a:stretch>
            <a:fillRect/>
          </a:stretch>
        </p:blipFill>
        <p:spPr>
          <a:xfrm>
            <a:off x="1377517" y="768782"/>
            <a:ext cx="8143875" cy="2752725"/>
          </a:xfrm>
          <a:prstGeom prst="rect">
            <a:avLst/>
          </a:prstGeom>
        </p:spPr>
      </p:pic>
      <p:sp>
        <p:nvSpPr>
          <p:cNvPr id="5" name="TextBox 4">
            <a:extLst>
              <a:ext uri="{FF2B5EF4-FFF2-40B4-BE49-F238E27FC236}">
                <a16:creationId xmlns:a16="http://schemas.microsoft.com/office/drawing/2014/main" id="{B0664DA2-225F-4AA5-ACA5-81835B22E7A2}"/>
              </a:ext>
            </a:extLst>
          </p:cNvPr>
          <p:cNvSpPr txBox="1"/>
          <p:nvPr/>
        </p:nvSpPr>
        <p:spPr>
          <a:xfrm>
            <a:off x="3352800" y="263297"/>
            <a:ext cx="6096000" cy="400110"/>
          </a:xfrm>
          <a:prstGeom prst="rect">
            <a:avLst/>
          </a:prstGeom>
          <a:noFill/>
        </p:spPr>
        <p:txBody>
          <a:bodyPr wrap="square">
            <a:spAutoFit/>
          </a:bodyPr>
          <a:lstStyle/>
          <a:p>
            <a:r>
              <a:rPr lang="en-US" sz="2000" b="1" i="1" u="sng" dirty="0">
                <a:solidFill>
                  <a:srgbClr val="FF0000"/>
                </a:solidFill>
                <a:latin typeface="Times New Roman" panose="02020603050405020304" pitchFamily="18" charset="0"/>
                <a:cs typeface="Times New Roman" panose="02020603050405020304" pitchFamily="18" charset="0"/>
              </a:rPr>
              <a:t>USING SIGNUP OPTION</a:t>
            </a:r>
            <a:endParaRPr lang="en-IN" sz="2000" b="1" i="1" u="sng" dirty="0">
              <a:solidFill>
                <a:srgbClr val="FF0000"/>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C50D8FD4-F3F7-4B8D-B44F-643DB72582F5}"/>
              </a:ext>
            </a:extLst>
          </p:cNvPr>
          <p:cNvPicPr>
            <a:picLocks noChangeAspect="1"/>
          </p:cNvPicPr>
          <p:nvPr/>
        </p:nvPicPr>
        <p:blipFill>
          <a:blip r:embed="rId3"/>
          <a:stretch>
            <a:fillRect/>
          </a:stretch>
        </p:blipFill>
        <p:spPr>
          <a:xfrm>
            <a:off x="1462520" y="3866139"/>
            <a:ext cx="7930235" cy="1989716"/>
          </a:xfrm>
          <a:prstGeom prst="rect">
            <a:avLst/>
          </a:prstGeom>
        </p:spPr>
      </p:pic>
    </p:spTree>
    <p:extLst>
      <p:ext uri="{BB962C8B-B14F-4D97-AF65-F5344CB8AC3E}">
        <p14:creationId xmlns:p14="http://schemas.microsoft.com/office/powerpoint/2010/main" val="3324854428"/>
      </p:ext>
    </p:extLst>
  </p:cSld>
  <p:clrMapOvr>
    <a:masterClrMapping/>
  </p:clrMapOvr>
</p:sld>
</file>

<file path=ppt/theme/theme1.xml><?xml version="1.0" encoding="utf-8"?>
<a:theme xmlns:a="http://schemas.openxmlformats.org/drawingml/2006/main" name="RetrospectVTI">
  <a:themeElements>
    <a:clrScheme name="AnalogousFromLightSeedLeftStep">
      <a:dk1>
        <a:srgbClr val="000000"/>
      </a:dk1>
      <a:lt1>
        <a:srgbClr val="FFFFFF"/>
      </a:lt1>
      <a:dk2>
        <a:srgbClr val="243241"/>
      </a:dk2>
      <a:lt2>
        <a:srgbClr val="E8E5E2"/>
      </a:lt2>
      <a:accent1>
        <a:srgbClr val="8AA4C0"/>
      </a:accent1>
      <a:accent2>
        <a:srgbClr val="78AAB0"/>
      </a:accent2>
      <a:accent3>
        <a:srgbClr val="81AA9D"/>
      </a:accent3>
      <a:accent4>
        <a:srgbClr val="77AF86"/>
      </a:accent4>
      <a:accent5>
        <a:srgbClr val="87AB81"/>
      </a:accent5>
      <a:accent6>
        <a:srgbClr val="92A973"/>
      </a:accent6>
      <a:hlink>
        <a:srgbClr val="9B7E5E"/>
      </a:hlink>
      <a:folHlink>
        <a:srgbClr val="7F7F7F"/>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emplate>BUS RESERVATION FINAL</Template>
  <TotalTime>0</TotalTime>
  <Words>489</Words>
  <Application>Microsoft Office PowerPoint</Application>
  <PresentationFormat>Widescreen</PresentationFormat>
  <Paragraphs>33</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Bookman Old Style</vt:lpstr>
      <vt:lpstr>Calibri</vt:lpstr>
      <vt:lpstr>Franklin Gothic Book</vt:lpstr>
      <vt:lpstr>Symbol</vt:lpstr>
      <vt:lpstr>Times New Roman</vt:lpstr>
      <vt:lpstr>RetrospectVTI</vt:lpstr>
      <vt:lpstr>BUS RESERVATION SYSTEM</vt:lpstr>
      <vt:lpstr>Abstract</vt:lpstr>
      <vt:lpstr>PowerPoint Presentation</vt:lpstr>
      <vt:lpstr>Technology </vt:lpstr>
      <vt:lpstr> HARDWARE REQUIREMENTS</vt:lpstr>
      <vt:lpstr>PowerPoint Presentation</vt:lpstr>
      <vt:lpstr>PowerPoint Presentation</vt:lpstr>
      <vt:lpstr>PowerPoint Presentation</vt:lpstr>
      <vt:lpstr>PowerPoint Presentation</vt:lpstr>
      <vt:lpstr>PowerPoint Presentation</vt:lpstr>
      <vt:lpstr>PowerPoint Presentation</vt:lpstr>
      <vt:lpstr>CONCLUSION AND FUTURE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 RESERVATION SYSTEM</dc:title>
  <dc:creator>Anjaiah Lukka</dc:creator>
  <cp:lastModifiedBy>Anjaiah Lukka</cp:lastModifiedBy>
  <cp:revision>1</cp:revision>
  <dcterms:created xsi:type="dcterms:W3CDTF">2020-12-22T16:51:55Z</dcterms:created>
  <dcterms:modified xsi:type="dcterms:W3CDTF">2020-12-22T16:52:28Z</dcterms:modified>
</cp:coreProperties>
</file>