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12/19/2021</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0E8F1-FC26-4F3E-AE74-6B6783CBDCF6}"/>
              </a:ext>
            </a:extLst>
          </p:cNvPr>
          <p:cNvSpPr>
            <a:spLocks noGrp="1"/>
          </p:cNvSpPr>
          <p:nvPr>
            <p:ph type="title"/>
          </p:nvPr>
        </p:nvSpPr>
        <p:spPr/>
        <p:txBody>
          <a:bodyPr>
            <a:normAutofit/>
          </a:bodyPr>
          <a:lstStyle/>
          <a:p>
            <a:pPr algn="ctr"/>
            <a:r>
              <a:rPr lang="en-IN" sz="4800" dirty="0">
                <a:solidFill>
                  <a:srgbClr val="C00000"/>
                </a:solidFill>
                <a:effectLst>
                  <a:outerShdw blurRad="50800" dist="38100" dir="18900000" algn="bl">
                    <a:srgbClr val="000000">
                      <a:alpha val="40000"/>
                    </a:srgbClr>
                  </a:outerShdw>
                </a:effectLst>
                <a:latin typeface="Algerian" panose="04020705040A02060702" pitchFamily="82" charset="0"/>
                <a:ea typeface="Times New Roman" panose="02020603050405020304" pitchFamily="18" charset="0"/>
                <a:cs typeface="Times New Roman" panose="02020603050405020304" pitchFamily="18" charset="0"/>
              </a:rPr>
              <a:t>FAKE NEWS DETECTION</a:t>
            </a:r>
            <a:endParaRPr lang="en-IN" sz="4800" dirty="0">
              <a:solidFill>
                <a:srgbClr val="C00000"/>
              </a:solidFill>
            </a:endParaRPr>
          </a:p>
        </p:txBody>
      </p:sp>
      <p:sp>
        <p:nvSpPr>
          <p:cNvPr id="3" name="Subtitle 2">
            <a:extLst>
              <a:ext uri="{FF2B5EF4-FFF2-40B4-BE49-F238E27FC236}">
                <a16:creationId xmlns:a16="http://schemas.microsoft.com/office/drawing/2014/main" id="{C1D4AF8C-AAE0-4D69-9CE6-0CD00CCD3086}"/>
              </a:ext>
            </a:extLst>
          </p:cNvPr>
          <p:cNvSpPr>
            <a:spLocks noGrp="1"/>
          </p:cNvSpPr>
          <p:nvPr>
            <p:ph sz="half" idx="1"/>
          </p:nvPr>
        </p:nvSpPr>
        <p:spPr>
          <a:xfrm>
            <a:off x="1041721" y="2438399"/>
            <a:ext cx="6748607" cy="3568862"/>
          </a:xfrm>
        </p:spPr>
        <p:txBody>
          <a:bodyPr>
            <a:normAutofit/>
          </a:bodyPr>
          <a:lstStyle/>
          <a:p>
            <a:pPr marL="0" indent="0">
              <a:buNone/>
            </a:pPr>
            <a:r>
              <a:rPr lang="en-IN" dirty="0"/>
              <a:t>                                                                                             </a:t>
            </a:r>
          </a:p>
          <a:p>
            <a:pPr marL="0" indent="0">
              <a:buNone/>
            </a:pPr>
            <a:r>
              <a:rPr lang="en-IN" dirty="0">
                <a:solidFill>
                  <a:schemeClr val="accent1">
                    <a:lumMod val="75000"/>
                  </a:schemeClr>
                </a:solidFill>
                <a:latin typeface="Calibri" panose="020F0502020204030204" pitchFamily="34" charset="0"/>
                <a:cs typeface="Calibri" panose="020F0502020204030204" pitchFamily="34" charset="0"/>
              </a:rPr>
              <a:t>TEAM LEADER</a:t>
            </a:r>
            <a:r>
              <a:rPr lang="en-IN" dirty="0">
                <a:latin typeface="Calibri" panose="020F0502020204030204" pitchFamily="34" charset="0"/>
                <a:cs typeface="Calibri" panose="020F0502020204030204" pitchFamily="34" charset="0"/>
              </a:rPr>
              <a:t>         -   </a:t>
            </a:r>
            <a:r>
              <a:rPr lang="en-IN" dirty="0">
                <a:solidFill>
                  <a:schemeClr val="bg2">
                    <a:lumMod val="25000"/>
                  </a:schemeClr>
                </a:solidFill>
                <a:latin typeface="Calibri" panose="020F0502020204030204" pitchFamily="34" charset="0"/>
                <a:cs typeface="Calibri" panose="020F0502020204030204" pitchFamily="34" charset="0"/>
              </a:rPr>
              <a:t>K. Shiva Kalyan Kumar  &amp;  P. Bindu Madhavi </a:t>
            </a:r>
          </a:p>
          <a:p>
            <a:pPr marL="0" indent="0">
              <a:buNone/>
            </a:pPr>
            <a:r>
              <a:rPr lang="en-IN" dirty="0">
                <a:solidFill>
                  <a:schemeClr val="accent1">
                    <a:lumMod val="75000"/>
                  </a:schemeClr>
                </a:solidFill>
                <a:latin typeface="Calibri" panose="020F0502020204030204" pitchFamily="34" charset="0"/>
                <a:cs typeface="Calibri" panose="020F0502020204030204" pitchFamily="34" charset="0"/>
              </a:rPr>
              <a:t>DOCUMENTATION</a:t>
            </a:r>
            <a:r>
              <a:rPr lang="en-IN" dirty="0">
                <a:latin typeface="Calibri" panose="020F0502020204030204" pitchFamily="34" charset="0"/>
                <a:cs typeface="Calibri" panose="020F0502020204030204" pitchFamily="34" charset="0"/>
              </a:rPr>
              <a:t> -   </a:t>
            </a:r>
            <a:r>
              <a:rPr lang="en-IN" dirty="0">
                <a:solidFill>
                  <a:schemeClr val="bg2">
                    <a:lumMod val="25000"/>
                  </a:schemeClr>
                </a:solidFill>
                <a:latin typeface="Calibri" panose="020F0502020204030204" pitchFamily="34" charset="0"/>
                <a:cs typeface="Calibri" panose="020F0502020204030204" pitchFamily="34" charset="0"/>
              </a:rPr>
              <a:t>P. Bindu Madhavi  - 19BCE7124</a:t>
            </a:r>
          </a:p>
          <a:p>
            <a:pPr marL="0" indent="0">
              <a:buNone/>
            </a:pPr>
            <a:r>
              <a:rPr lang="en-IN" dirty="0">
                <a:solidFill>
                  <a:schemeClr val="accent1">
                    <a:lumMod val="75000"/>
                  </a:schemeClr>
                </a:solidFill>
                <a:latin typeface="Calibri" panose="020F0502020204030204" pitchFamily="34" charset="0"/>
                <a:cs typeface="Calibri" panose="020F0502020204030204" pitchFamily="34" charset="0"/>
              </a:rPr>
              <a:t>DATA SCIENTIST      </a:t>
            </a:r>
            <a:r>
              <a:rPr lang="en-IN" dirty="0">
                <a:solidFill>
                  <a:schemeClr val="bg2">
                    <a:lumMod val="25000"/>
                  </a:schemeClr>
                </a:solidFill>
                <a:latin typeface="Calibri" panose="020F0502020204030204" pitchFamily="34" charset="0"/>
                <a:cs typeface="Calibri" panose="020F0502020204030204" pitchFamily="34" charset="0"/>
              </a:rPr>
              <a:t>-   G. Bharath Sai  -    19BCE7556</a:t>
            </a:r>
          </a:p>
          <a:p>
            <a:pPr marL="0" indent="0">
              <a:buNone/>
            </a:pPr>
            <a:r>
              <a:rPr lang="en-IN" dirty="0">
                <a:solidFill>
                  <a:schemeClr val="accent1">
                    <a:lumMod val="75000"/>
                  </a:schemeClr>
                </a:solidFill>
                <a:latin typeface="Calibri" panose="020F0502020204030204" pitchFamily="34" charset="0"/>
                <a:cs typeface="Calibri" panose="020F0502020204030204" pitchFamily="34" charset="0"/>
              </a:rPr>
              <a:t>DATA ANALYST        </a:t>
            </a:r>
            <a:r>
              <a:rPr lang="en-IN" dirty="0">
                <a:solidFill>
                  <a:schemeClr val="bg2">
                    <a:lumMod val="25000"/>
                  </a:schemeClr>
                </a:solidFill>
                <a:latin typeface="Calibri" panose="020F0502020204030204" pitchFamily="34" charset="0"/>
                <a:cs typeface="Calibri" panose="020F0502020204030204" pitchFamily="34" charset="0"/>
              </a:rPr>
              <a:t>-    K. Shiva Kalyan Kumar </a:t>
            </a:r>
            <a:r>
              <a:rPr lang="en-IN">
                <a:solidFill>
                  <a:schemeClr val="bg2">
                    <a:lumMod val="25000"/>
                  </a:schemeClr>
                </a:solidFill>
                <a:latin typeface="Calibri" panose="020F0502020204030204" pitchFamily="34" charset="0"/>
                <a:cs typeface="Calibri" panose="020F0502020204030204" pitchFamily="34" charset="0"/>
              </a:rPr>
              <a:t>-19BCI7076</a:t>
            </a:r>
            <a:endParaRPr lang="en-IN" dirty="0">
              <a:solidFill>
                <a:schemeClr val="bg2">
                  <a:lumMod val="25000"/>
                </a:schemeClr>
              </a:solidFill>
            </a:endParaRPr>
          </a:p>
        </p:txBody>
      </p:sp>
      <p:pic>
        <p:nvPicPr>
          <p:cNvPr id="3074" name="Picture 2" descr="Meet our Team Members – Essence Of Qatar">
            <a:extLst>
              <a:ext uri="{FF2B5EF4-FFF2-40B4-BE49-F238E27FC236}">
                <a16:creationId xmlns:a16="http://schemas.microsoft.com/office/drawing/2014/main" id="{1DE7E9DF-C2C6-4746-8C36-E1914EA99BD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083349" y="3442504"/>
            <a:ext cx="3419675" cy="2564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745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453DBD-2E9F-467E-A264-17DAEA582BAA}"/>
              </a:ext>
            </a:extLst>
          </p:cNvPr>
          <p:cNvSpPr>
            <a:spLocks noGrp="1"/>
          </p:cNvSpPr>
          <p:nvPr>
            <p:ph type="title"/>
          </p:nvPr>
        </p:nvSpPr>
        <p:spPr>
          <a:xfrm>
            <a:off x="8130987" y="2438399"/>
            <a:ext cx="3605119" cy="1149725"/>
          </a:xfrm>
        </p:spPr>
        <p:txBody>
          <a:bodyPr>
            <a:normAutofit/>
          </a:bodyPr>
          <a:lstStyle/>
          <a:p>
            <a:r>
              <a:rPr lang="en-IN" sz="4800" dirty="0"/>
              <a:t>THANK YOU</a:t>
            </a:r>
          </a:p>
        </p:txBody>
      </p:sp>
      <p:pic>
        <p:nvPicPr>
          <p:cNvPr id="1028" name="Picture 4" descr="What Are SMART Goals?">
            <a:extLst>
              <a:ext uri="{FF2B5EF4-FFF2-40B4-BE49-F238E27FC236}">
                <a16:creationId xmlns:a16="http://schemas.microsoft.com/office/drawing/2014/main" id="{917F4E6C-F27A-4D85-950E-A3F71CF261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90301" y="1492623"/>
            <a:ext cx="6472567" cy="3872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020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C16BF-BC62-4579-9C94-1F1119A2B1DE}"/>
              </a:ext>
            </a:extLst>
          </p:cNvPr>
          <p:cNvSpPr>
            <a:spLocks noGrp="1"/>
          </p:cNvSpPr>
          <p:nvPr>
            <p:ph type="title"/>
          </p:nvPr>
        </p:nvSpPr>
        <p:spPr>
          <a:xfrm>
            <a:off x="1484312" y="685800"/>
            <a:ext cx="5298454" cy="1293471"/>
          </a:xfrm>
        </p:spPr>
        <p:txBody>
          <a:bodyPr>
            <a:normAutofit/>
          </a:bodyPr>
          <a:lstStyle/>
          <a:p>
            <a:r>
              <a:rPr lang="en-IN" dirty="0">
                <a:solidFill>
                  <a:schemeClr val="accent1"/>
                </a:solidFill>
                <a:latin typeface="Calibri" panose="020F0502020204030204" pitchFamily="34" charset="0"/>
                <a:cs typeface="Calibri" panose="020F0502020204030204" pitchFamily="34" charset="0"/>
              </a:rPr>
              <a:t>CONTENT:</a:t>
            </a:r>
          </a:p>
        </p:txBody>
      </p:sp>
      <p:sp>
        <p:nvSpPr>
          <p:cNvPr id="3" name="Content Placeholder 2">
            <a:extLst>
              <a:ext uri="{FF2B5EF4-FFF2-40B4-BE49-F238E27FC236}">
                <a16:creationId xmlns:a16="http://schemas.microsoft.com/office/drawing/2014/main" id="{8C05035B-5338-4591-B721-CC8FAEAADF06}"/>
              </a:ext>
            </a:extLst>
          </p:cNvPr>
          <p:cNvSpPr>
            <a:spLocks noGrp="1"/>
          </p:cNvSpPr>
          <p:nvPr>
            <p:ph sz="half" idx="1"/>
          </p:nvPr>
        </p:nvSpPr>
        <p:spPr>
          <a:xfrm>
            <a:off x="1484312" y="1770927"/>
            <a:ext cx="5194280" cy="4401273"/>
          </a:xfrm>
        </p:spPr>
        <p:txBody>
          <a:bodyPr>
            <a:normAutofit/>
          </a:bodyPr>
          <a:lstStyle/>
          <a:p>
            <a:endParaRPr lang="en-US" sz="2400" dirty="0"/>
          </a:p>
          <a:p>
            <a:r>
              <a:rPr lang="en-US" sz="2400" dirty="0"/>
              <a:t>Abstract</a:t>
            </a:r>
          </a:p>
          <a:p>
            <a:r>
              <a:rPr lang="en-US" sz="2400" dirty="0"/>
              <a:t>Introduction</a:t>
            </a:r>
          </a:p>
          <a:p>
            <a:r>
              <a:rPr lang="en-US" sz="2400" dirty="0"/>
              <a:t>Data Visualization</a:t>
            </a:r>
          </a:p>
          <a:p>
            <a:r>
              <a:rPr lang="en-US" sz="2400" dirty="0"/>
              <a:t>Data analysis</a:t>
            </a:r>
          </a:p>
          <a:p>
            <a:r>
              <a:rPr lang="en-US" sz="2400" dirty="0"/>
              <a:t>Conclusion</a:t>
            </a:r>
          </a:p>
          <a:p>
            <a:r>
              <a:rPr lang="en-US" sz="2400" dirty="0"/>
              <a:t>References</a:t>
            </a:r>
          </a:p>
        </p:txBody>
      </p:sp>
      <p:pic>
        <p:nvPicPr>
          <p:cNvPr id="2052" name="Picture 4" descr="Let s start stock illustration. Illustration of initiate - 29574630">
            <a:extLst>
              <a:ext uri="{FF2B5EF4-FFF2-40B4-BE49-F238E27FC236}">
                <a16:creationId xmlns:a16="http://schemas.microsoft.com/office/drawing/2014/main" id="{ECE2E8F3-E5F0-43CE-9582-52C42F3B7952}"/>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b="7904"/>
          <a:stretch/>
        </p:blipFill>
        <p:spPr bwMode="auto">
          <a:xfrm>
            <a:off x="7594143" y="2667000"/>
            <a:ext cx="2921913" cy="2877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657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F97C0-992A-4FF2-8ED6-F25E932ABE1C}"/>
              </a:ext>
            </a:extLst>
          </p:cNvPr>
          <p:cNvSpPr>
            <a:spLocks noGrp="1"/>
          </p:cNvSpPr>
          <p:nvPr>
            <p:ph type="title"/>
          </p:nvPr>
        </p:nvSpPr>
        <p:spPr>
          <a:xfrm>
            <a:off x="1484311" y="685801"/>
            <a:ext cx="6643689" cy="1336964"/>
          </a:xfrm>
        </p:spPr>
        <p:txBody>
          <a:bodyPr/>
          <a:lstStyle/>
          <a:p>
            <a:r>
              <a:rPr lang="en-IN" dirty="0">
                <a:solidFill>
                  <a:schemeClr val="accent1"/>
                </a:solidFill>
              </a:rPr>
              <a:t>ABSTRACT:</a:t>
            </a:r>
          </a:p>
        </p:txBody>
      </p:sp>
      <p:sp>
        <p:nvSpPr>
          <p:cNvPr id="3" name="Content Placeholder 2">
            <a:extLst>
              <a:ext uri="{FF2B5EF4-FFF2-40B4-BE49-F238E27FC236}">
                <a16:creationId xmlns:a16="http://schemas.microsoft.com/office/drawing/2014/main" id="{2CE5D8E7-E345-4551-BB63-D66E63DD5F28}"/>
              </a:ext>
            </a:extLst>
          </p:cNvPr>
          <p:cNvSpPr>
            <a:spLocks noGrp="1"/>
          </p:cNvSpPr>
          <p:nvPr>
            <p:ph idx="1"/>
          </p:nvPr>
        </p:nvSpPr>
        <p:spPr>
          <a:xfrm>
            <a:off x="1484310" y="2022765"/>
            <a:ext cx="10018713" cy="3768435"/>
          </a:xfrm>
        </p:spPr>
        <p:txBody>
          <a:bodyPr>
            <a:normAutofit/>
          </a:bodyPr>
          <a:lstStyle/>
          <a:p>
            <a:r>
              <a:rPr lang="en-US" dirty="0"/>
              <a:t>Recent political events have lead to an increase in the popularity and spread of fake news. </a:t>
            </a:r>
          </a:p>
          <a:p>
            <a:r>
              <a:rPr lang="en-US" dirty="0"/>
              <a:t>As demonstrated by the widespread effects of the large onset of fake news, humans are inconsistent if not outright poor detectors of fake news. </a:t>
            </a:r>
          </a:p>
          <a:p>
            <a:r>
              <a:rPr lang="en-US" dirty="0"/>
              <a:t>With this, efforts have been made to automate the process of fake news detection. The most popular of such attempts include “blacklists” of sources and authors that are unreliable.</a:t>
            </a:r>
            <a:endParaRPr lang="en-IN" dirty="0"/>
          </a:p>
        </p:txBody>
      </p:sp>
    </p:spTree>
    <p:extLst>
      <p:ext uri="{BB962C8B-B14F-4D97-AF65-F5344CB8AC3E}">
        <p14:creationId xmlns:p14="http://schemas.microsoft.com/office/powerpoint/2010/main" val="523718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58625-B086-4354-8FDA-7AFECCF52822}"/>
              </a:ext>
            </a:extLst>
          </p:cNvPr>
          <p:cNvSpPr>
            <a:spLocks noGrp="1"/>
          </p:cNvSpPr>
          <p:nvPr>
            <p:ph type="title"/>
          </p:nvPr>
        </p:nvSpPr>
        <p:spPr>
          <a:xfrm>
            <a:off x="2151528" y="685801"/>
            <a:ext cx="4399743" cy="1169894"/>
          </a:xfrm>
        </p:spPr>
        <p:txBody>
          <a:bodyPr/>
          <a:lstStyle/>
          <a:p>
            <a:r>
              <a:rPr lang="en-IN" dirty="0">
                <a:solidFill>
                  <a:schemeClr val="accent1"/>
                </a:solidFill>
                <a:latin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946AF405-61EE-43A4-AE4A-D0EBC4F81B81}"/>
              </a:ext>
            </a:extLst>
          </p:cNvPr>
          <p:cNvSpPr>
            <a:spLocks noGrp="1"/>
          </p:cNvSpPr>
          <p:nvPr>
            <p:ph idx="1"/>
          </p:nvPr>
        </p:nvSpPr>
        <p:spPr>
          <a:xfrm>
            <a:off x="1484310" y="1954307"/>
            <a:ext cx="10018713" cy="3836894"/>
          </a:xfrm>
        </p:spPr>
        <p:txBody>
          <a:bodyPr>
            <a:normAutofit fontScale="92500" lnSpcReduction="10000"/>
          </a:bodyPr>
          <a:lstStyle/>
          <a:p>
            <a:r>
              <a:rPr lang="en-US" dirty="0">
                <a:latin typeface="Calibri" panose="020F0502020204030204" pitchFamily="34" charset="0"/>
                <a:cs typeface="Calibri" panose="020F0502020204030204" pitchFamily="34" charset="0"/>
              </a:rPr>
              <a:t>Fake news is something that everyone is very fond of and needs no introduction.</a:t>
            </a:r>
          </a:p>
          <a:p>
            <a:r>
              <a:rPr lang="en-US" dirty="0">
                <a:latin typeface="Calibri" panose="020F0502020204030204" pitchFamily="34" charset="0"/>
                <a:cs typeface="Calibri" panose="020F0502020204030204" pitchFamily="34" charset="0"/>
              </a:rPr>
              <a:t>We have seen that internet use has taken off dramatically in recent years, as social media platforms such as Facebook, Twitter, WhatsApp, etc., have evolved. </a:t>
            </a:r>
          </a:p>
          <a:p>
            <a:r>
              <a:rPr lang="en-US" dirty="0">
                <a:latin typeface="Calibri" panose="020F0502020204030204" pitchFamily="34" charset="0"/>
                <a:cs typeface="Calibri" panose="020F0502020204030204" pitchFamily="34" charset="0"/>
              </a:rPr>
              <a:t>We also should not forget to mention YouTube, one of the biggest culprits in spreading fake news among the population. </a:t>
            </a:r>
          </a:p>
          <a:p>
            <a:r>
              <a:rPr lang="en-US" dirty="0">
                <a:latin typeface="Calibri" panose="020F0502020204030204" pitchFamily="34" charset="0"/>
                <a:cs typeface="Calibri" panose="020F0502020204030204" pitchFamily="34" charset="0"/>
              </a:rPr>
              <a:t>These applications have many benefits, such as sharing something useful for the betterment of the population. One biggest disadvantage is fake news, which spreads in the same way that fire spreads in a forest. </a:t>
            </a:r>
          </a:p>
          <a:p>
            <a:r>
              <a:rPr lang="en-US" dirty="0">
                <a:latin typeface="Calibri" panose="020F0502020204030204" pitchFamily="34" charset="0"/>
                <a:cs typeface="Calibri" panose="020F0502020204030204" pitchFamily="34" charset="0"/>
              </a:rPr>
              <a:t>The reason for spreading fake news would be to achieve financial or political benefits for yourself or your organization. </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2921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4FF5D7-5100-444E-8589-85AD51868019}"/>
              </a:ext>
            </a:extLst>
          </p:cNvPr>
          <p:cNvSpPr>
            <a:spLocks noGrp="1"/>
          </p:cNvSpPr>
          <p:nvPr>
            <p:ph type="title"/>
          </p:nvPr>
        </p:nvSpPr>
        <p:spPr>
          <a:xfrm>
            <a:off x="1747777" y="231494"/>
            <a:ext cx="10093124" cy="1307939"/>
          </a:xfrm>
        </p:spPr>
        <p:txBody>
          <a:bodyPr>
            <a:normAutofit fontScale="90000"/>
          </a:bodyPr>
          <a:lstStyle/>
          <a:p>
            <a:br>
              <a:rPr lang="en-US" sz="3100" dirty="0">
                <a:solidFill>
                  <a:schemeClr val="accent1"/>
                </a:solidFill>
                <a:latin typeface="Calibri" panose="020F0502020204030204" pitchFamily="34" charset="0"/>
                <a:cs typeface="Calibri" panose="020F0502020204030204" pitchFamily="34" charset="0"/>
              </a:rPr>
            </a:br>
            <a:r>
              <a:rPr lang="en-US" sz="3100" dirty="0">
                <a:solidFill>
                  <a:schemeClr val="accent1"/>
                </a:solidFill>
                <a:latin typeface="Calibri" panose="020F0502020204030204" pitchFamily="34" charset="0"/>
                <a:cs typeface="Calibri" panose="020F0502020204030204" pitchFamily="34" charset="0"/>
              </a:rPr>
              <a:t>M</a:t>
            </a:r>
            <a:r>
              <a:rPr lang="en-US" sz="3100" b="0" i="0" dirty="0">
                <a:solidFill>
                  <a:schemeClr val="accent1"/>
                </a:solidFill>
                <a:effectLst/>
                <a:latin typeface="Calibri" panose="020F0502020204030204" pitchFamily="34" charset="0"/>
                <a:cs typeface="Calibri" panose="020F0502020204030204" pitchFamily="34" charset="0"/>
              </a:rPr>
              <a:t>ain objects of interest [Donald Trump, Hillary Clinton, Barack Obama, Vladimir Putin, Russia].</a:t>
            </a:r>
            <a:br>
              <a:rPr lang="en-US" sz="4000" b="0" i="0" dirty="0">
                <a:solidFill>
                  <a:srgbClr val="000000"/>
                </a:solidFill>
                <a:effectLst/>
                <a:latin typeface="Calibri" panose="020F0502020204030204" pitchFamily="34" charset="0"/>
                <a:cs typeface="Calibri" panose="020F0502020204030204" pitchFamily="34" charset="0"/>
              </a:rPr>
            </a:br>
            <a:endParaRPr lang="en-IN" dirty="0"/>
          </a:p>
        </p:txBody>
      </p:sp>
      <p:pic>
        <p:nvPicPr>
          <p:cNvPr id="6" name="Picture Placeholder 5">
            <a:extLst>
              <a:ext uri="{FF2B5EF4-FFF2-40B4-BE49-F238E27FC236}">
                <a16:creationId xmlns:a16="http://schemas.microsoft.com/office/drawing/2014/main" id="{CDE9E373-CC71-47EC-8A82-8D36832830E6}"/>
              </a:ext>
            </a:extLst>
          </p:cNvPr>
          <p:cNvPicPr>
            <a:picLocks noGrp="1" noChangeAspect="1"/>
          </p:cNvPicPr>
          <p:nvPr>
            <p:ph idx="1"/>
          </p:nvPr>
        </p:nvPicPr>
        <p:blipFill rotWithShape="1">
          <a:blip r:embed="rId2"/>
          <a:stretch/>
        </p:blipFill>
        <p:spPr>
          <a:xfrm>
            <a:off x="2338085" y="2044860"/>
            <a:ext cx="7095281" cy="4349420"/>
          </a:xfrm>
        </p:spPr>
      </p:pic>
      <p:sp>
        <p:nvSpPr>
          <p:cNvPr id="4" name="Text Placeholder 3">
            <a:extLst>
              <a:ext uri="{FF2B5EF4-FFF2-40B4-BE49-F238E27FC236}">
                <a16:creationId xmlns:a16="http://schemas.microsoft.com/office/drawing/2014/main" id="{2F04F3D1-7ED7-440E-A57A-ECDAF55E2ED5}"/>
              </a:ext>
            </a:extLst>
          </p:cNvPr>
          <p:cNvSpPr>
            <a:spLocks noGrp="1"/>
          </p:cNvSpPr>
          <p:nvPr>
            <p:ph type="body" sz="half" idx="4294967295"/>
          </p:nvPr>
        </p:nvSpPr>
        <p:spPr>
          <a:xfrm>
            <a:off x="1840375" y="2044860"/>
            <a:ext cx="7859210" cy="4286492"/>
          </a:xfrm>
        </p:spPr>
        <p:txBody>
          <a:bodyPr>
            <a:normAutofit/>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476797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E73C0-A030-4AE9-98E8-F4D0A68E0664}"/>
              </a:ext>
            </a:extLst>
          </p:cNvPr>
          <p:cNvSpPr>
            <a:spLocks noGrp="1"/>
          </p:cNvSpPr>
          <p:nvPr>
            <p:ph type="title"/>
          </p:nvPr>
        </p:nvSpPr>
        <p:spPr/>
        <p:txBody>
          <a:bodyPr>
            <a:normAutofit fontScale="90000"/>
          </a:bodyPr>
          <a:lstStyle/>
          <a:p>
            <a:r>
              <a:rPr lang="en-US" b="0" i="0" dirty="0">
                <a:solidFill>
                  <a:schemeClr val="accent1"/>
                </a:solidFill>
                <a:effectLst/>
                <a:latin typeface="Inter"/>
              </a:rPr>
              <a:t>Extract main objects of interest.</a:t>
            </a:r>
            <a:br>
              <a:rPr lang="en-US" b="0" i="0" dirty="0">
                <a:solidFill>
                  <a:srgbClr val="000000"/>
                </a:solidFill>
                <a:effectLst/>
                <a:latin typeface="Inter"/>
              </a:rPr>
            </a:br>
            <a:br>
              <a:rPr lang="en-US" b="0" i="0" dirty="0">
                <a:effectLst/>
                <a:latin typeface="Inter"/>
              </a:rPr>
            </a:br>
            <a:endParaRPr lang="en-IN" dirty="0"/>
          </a:p>
        </p:txBody>
      </p:sp>
      <p:pic>
        <p:nvPicPr>
          <p:cNvPr id="6" name="Content Placeholder 5">
            <a:extLst>
              <a:ext uri="{FF2B5EF4-FFF2-40B4-BE49-F238E27FC236}">
                <a16:creationId xmlns:a16="http://schemas.microsoft.com/office/drawing/2014/main" id="{E522F73D-9DAC-4BFF-9E8B-26CD00F80F26}"/>
              </a:ext>
            </a:extLst>
          </p:cNvPr>
          <p:cNvPicPr>
            <a:picLocks noGrp="1" noChangeAspect="1"/>
          </p:cNvPicPr>
          <p:nvPr>
            <p:ph idx="1"/>
          </p:nvPr>
        </p:nvPicPr>
        <p:blipFill>
          <a:blip r:embed="rId2"/>
          <a:stretch>
            <a:fillRect/>
          </a:stretch>
        </p:blipFill>
        <p:spPr>
          <a:xfrm>
            <a:off x="5262563" y="1019588"/>
            <a:ext cx="6240462" cy="4437823"/>
          </a:xfrm>
        </p:spPr>
      </p:pic>
      <p:sp>
        <p:nvSpPr>
          <p:cNvPr id="4" name="Text Placeholder 3">
            <a:extLst>
              <a:ext uri="{FF2B5EF4-FFF2-40B4-BE49-F238E27FC236}">
                <a16:creationId xmlns:a16="http://schemas.microsoft.com/office/drawing/2014/main" id="{EBD43F34-C41D-4F14-A527-515334D30562}"/>
              </a:ext>
            </a:extLst>
          </p:cNvPr>
          <p:cNvSpPr>
            <a:spLocks noGrp="1"/>
          </p:cNvSpPr>
          <p:nvPr>
            <p:ph type="body" sz="half" idx="2"/>
          </p:nvPr>
        </p:nvSpPr>
        <p:spPr>
          <a:xfrm>
            <a:off x="1484313" y="2971799"/>
            <a:ext cx="3388630" cy="3070185"/>
          </a:xfrm>
        </p:spPr>
        <p:txBody>
          <a:bodyPr>
            <a:noAutofit/>
          </a:bodyPr>
          <a:lstStyle/>
          <a:p>
            <a:r>
              <a:rPr lang="en-US" sz="2000" b="0" i="0" dirty="0">
                <a:effectLst/>
                <a:latin typeface="Calibri" panose="020F0502020204030204" pitchFamily="34" charset="0"/>
                <a:cs typeface="Calibri" panose="020F0502020204030204" pitchFamily="34" charset="0"/>
              </a:rPr>
              <a:t>Only Trump and Clinton have a satisfactory number of records to analyze. Therefore we decided to focus only on two groups of entry: the Trump and Clinton groups.</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04483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281B3-933D-4774-AC7B-9B1025A48A3C}"/>
              </a:ext>
            </a:extLst>
          </p:cNvPr>
          <p:cNvSpPr>
            <a:spLocks noGrp="1"/>
          </p:cNvSpPr>
          <p:nvPr>
            <p:ph type="title"/>
          </p:nvPr>
        </p:nvSpPr>
        <p:spPr>
          <a:xfrm>
            <a:off x="1484312" y="1600200"/>
            <a:ext cx="3307607" cy="1371600"/>
          </a:xfrm>
        </p:spPr>
        <p:txBody>
          <a:bodyPr/>
          <a:lstStyle/>
          <a:p>
            <a:r>
              <a:rPr lang="en-US" b="0" i="0" dirty="0">
                <a:effectLst/>
                <a:latin typeface="Inter"/>
              </a:rPr>
              <a:t>Most frequent words for Clinton and Trump group.</a:t>
            </a:r>
            <a:endParaRPr lang="en-IN" dirty="0"/>
          </a:p>
        </p:txBody>
      </p:sp>
      <p:pic>
        <p:nvPicPr>
          <p:cNvPr id="6" name="Content Placeholder 5">
            <a:extLst>
              <a:ext uri="{FF2B5EF4-FFF2-40B4-BE49-F238E27FC236}">
                <a16:creationId xmlns:a16="http://schemas.microsoft.com/office/drawing/2014/main" id="{0A93BCCF-C3DA-4C61-9E4E-3ABE2EF18794}"/>
              </a:ext>
            </a:extLst>
          </p:cNvPr>
          <p:cNvPicPr>
            <a:picLocks noGrp="1" noChangeAspect="1"/>
          </p:cNvPicPr>
          <p:nvPr>
            <p:ph idx="1"/>
          </p:nvPr>
        </p:nvPicPr>
        <p:blipFill>
          <a:blip r:embed="rId2"/>
          <a:stretch>
            <a:fillRect/>
          </a:stretch>
        </p:blipFill>
        <p:spPr>
          <a:xfrm>
            <a:off x="5033433" y="1042516"/>
            <a:ext cx="6344481" cy="4930021"/>
          </a:xfrm>
        </p:spPr>
      </p:pic>
      <p:sp>
        <p:nvSpPr>
          <p:cNvPr id="4" name="Text Placeholder 3">
            <a:extLst>
              <a:ext uri="{FF2B5EF4-FFF2-40B4-BE49-F238E27FC236}">
                <a16:creationId xmlns:a16="http://schemas.microsoft.com/office/drawing/2014/main" id="{18F29085-5D0F-48C8-8871-6E2A9CED1151}"/>
              </a:ext>
            </a:extLst>
          </p:cNvPr>
          <p:cNvSpPr>
            <a:spLocks noGrp="1"/>
          </p:cNvSpPr>
          <p:nvPr>
            <p:ph type="body" sz="half" idx="2"/>
          </p:nvPr>
        </p:nvSpPr>
        <p:spPr>
          <a:xfrm flipH="1">
            <a:off x="1377387" y="2971800"/>
            <a:ext cx="106925" cy="45719"/>
          </a:xfrm>
        </p:spPr>
        <p:txBody>
          <a:bodyPr>
            <a:normAutofit fontScale="25000" lnSpcReduction="20000"/>
          </a:bodyPr>
          <a:lstStyle/>
          <a:p>
            <a:endParaRPr lang="en-IN" dirty="0"/>
          </a:p>
        </p:txBody>
      </p:sp>
    </p:spTree>
    <p:extLst>
      <p:ext uri="{BB962C8B-B14F-4D97-AF65-F5344CB8AC3E}">
        <p14:creationId xmlns:p14="http://schemas.microsoft.com/office/powerpoint/2010/main" val="3275961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108230C8-BF8E-44C1-AEEA-45D05A32805A}"/>
              </a:ext>
            </a:extLst>
          </p:cNvPr>
          <p:cNvSpPr>
            <a:spLocks noGrp="1" noChangeArrowheads="1"/>
          </p:cNvSpPr>
          <p:nvPr>
            <p:ph type="title"/>
          </p:nvPr>
        </p:nvSpPr>
        <p:spPr bwMode="auto">
          <a:xfrm>
            <a:off x="1484312" y="1803833"/>
            <a:ext cx="3549121" cy="964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u="none" strike="noStrike" cap="none" normalizeH="0" baseline="0" dirty="0">
                <a:ln>
                  <a:noFill/>
                </a:ln>
                <a:solidFill>
                  <a:schemeClr val="accent1"/>
                </a:solidFill>
                <a:effectLst/>
                <a:latin typeface="Calibri" panose="020F0502020204030204" pitchFamily="34" charset="0"/>
                <a:cs typeface="Calibri" panose="020F0502020204030204" pitchFamily="34" charset="0"/>
              </a:rPr>
              <a:t>Most frequent words for Trump in bs type. </a:t>
            </a:r>
          </a:p>
        </p:txBody>
      </p:sp>
      <p:pic>
        <p:nvPicPr>
          <p:cNvPr id="6" name="Content Placeholder 5">
            <a:extLst>
              <a:ext uri="{FF2B5EF4-FFF2-40B4-BE49-F238E27FC236}">
                <a16:creationId xmlns:a16="http://schemas.microsoft.com/office/drawing/2014/main" id="{C524E312-842E-4D14-A71F-7E32FAA33411}"/>
              </a:ext>
            </a:extLst>
          </p:cNvPr>
          <p:cNvPicPr>
            <a:picLocks noGrp="1" noChangeAspect="1"/>
          </p:cNvPicPr>
          <p:nvPr>
            <p:ph idx="1"/>
          </p:nvPr>
        </p:nvPicPr>
        <p:blipFill>
          <a:blip r:embed="rId2"/>
          <a:stretch>
            <a:fillRect/>
          </a:stretch>
        </p:blipFill>
        <p:spPr>
          <a:xfrm>
            <a:off x="5262563" y="1086855"/>
            <a:ext cx="6240462" cy="4303289"/>
          </a:xfrm>
        </p:spPr>
      </p:pic>
      <p:sp>
        <p:nvSpPr>
          <p:cNvPr id="8" name="Text Placeholder 7">
            <a:extLst>
              <a:ext uri="{FF2B5EF4-FFF2-40B4-BE49-F238E27FC236}">
                <a16:creationId xmlns:a16="http://schemas.microsoft.com/office/drawing/2014/main" id="{DE13B058-8BDF-48FF-B1F8-7BA0A2372202}"/>
              </a:ext>
            </a:extLst>
          </p:cNvPr>
          <p:cNvSpPr>
            <a:spLocks noGrp="1"/>
          </p:cNvSpPr>
          <p:nvPr>
            <p:ph type="body" sz="half" idx="2"/>
          </p:nvPr>
        </p:nvSpPr>
        <p:spPr/>
        <p:txBody>
          <a:bodyPr/>
          <a:lstStyle/>
          <a:p>
            <a:endParaRPr lang="en-IN"/>
          </a:p>
        </p:txBody>
      </p:sp>
    </p:spTree>
    <p:extLst>
      <p:ext uri="{BB962C8B-B14F-4D97-AF65-F5344CB8AC3E}">
        <p14:creationId xmlns:p14="http://schemas.microsoft.com/office/powerpoint/2010/main" val="2408833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F68751A-FCC0-4CF9-891C-7322B96D9833}"/>
              </a:ext>
            </a:extLst>
          </p:cNvPr>
          <p:cNvSpPr>
            <a:spLocks noGrp="1"/>
          </p:cNvSpPr>
          <p:nvPr>
            <p:ph type="title"/>
          </p:nvPr>
        </p:nvSpPr>
        <p:spPr>
          <a:xfrm>
            <a:off x="1484312" y="685800"/>
            <a:ext cx="6930484" cy="1050403"/>
          </a:xfrm>
        </p:spPr>
        <p:txBody>
          <a:bodyPr>
            <a:normAutofit/>
          </a:bodyPr>
          <a:lstStyle/>
          <a:p>
            <a:r>
              <a:rPr lang="en-IN" sz="3600" dirty="0">
                <a:solidFill>
                  <a:schemeClr val="accent1"/>
                </a:solidFill>
                <a:latin typeface="Calibri" panose="020F0502020204030204" pitchFamily="34" charset="0"/>
                <a:cs typeface="Calibri" panose="020F0502020204030204" pitchFamily="34" charset="0"/>
              </a:rPr>
              <a:t>REFERENCES:</a:t>
            </a:r>
          </a:p>
        </p:txBody>
      </p:sp>
      <p:sp>
        <p:nvSpPr>
          <p:cNvPr id="6" name="Content Placeholder 5">
            <a:extLst>
              <a:ext uri="{FF2B5EF4-FFF2-40B4-BE49-F238E27FC236}">
                <a16:creationId xmlns:a16="http://schemas.microsoft.com/office/drawing/2014/main" id="{47579E55-2782-448C-8AC2-114FA9362F7B}"/>
              </a:ext>
            </a:extLst>
          </p:cNvPr>
          <p:cNvSpPr>
            <a:spLocks noGrp="1"/>
          </p:cNvSpPr>
          <p:nvPr>
            <p:ph idx="1"/>
          </p:nvPr>
        </p:nvSpPr>
        <p:spPr>
          <a:xfrm>
            <a:off x="1484310" y="1967697"/>
            <a:ext cx="10356591" cy="4572000"/>
          </a:xfrm>
        </p:spPr>
        <p:txBody>
          <a:bodyPr>
            <a:normAutofit/>
          </a:bodyPr>
          <a:lstStyle/>
          <a:p>
            <a:r>
              <a:rPr lang="en-IN" sz="1800" dirty="0">
                <a:latin typeface="Calibri" panose="020F0502020204030204" pitchFamily="34" charset="0"/>
                <a:cs typeface="Calibri" panose="020F0502020204030204" pitchFamily="34" charset="0"/>
              </a:rPr>
              <a:t>Fake news challenge stage 1 (</a:t>
            </a:r>
            <a:r>
              <a:rPr lang="en-IN" sz="1800" dirty="0" err="1">
                <a:latin typeface="Calibri" panose="020F0502020204030204" pitchFamily="34" charset="0"/>
                <a:cs typeface="Calibri" panose="020F0502020204030204" pitchFamily="34" charset="0"/>
              </a:rPr>
              <a:t>fnc-i</a:t>
            </a:r>
            <a:r>
              <a:rPr lang="en-IN" sz="1800" dirty="0">
                <a:latin typeface="Calibri" panose="020F0502020204030204" pitchFamily="34" charset="0"/>
                <a:cs typeface="Calibri" panose="020F0502020204030204" pitchFamily="34" charset="0"/>
              </a:rPr>
              <a:t>): Stance detection. [Online]. Available: http://www. fakenewschallenge.org/</a:t>
            </a:r>
          </a:p>
          <a:p>
            <a:r>
              <a:rPr lang="en-IN" sz="1800" dirty="0">
                <a:latin typeface="Calibri" panose="020F0502020204030204" pitchFamily="34" charset="0"/>
                <a:cs typeface="Calibri" panose="020F0502020204030204" pitchFamily="34" charset="0"/>
              </a:rPr>
              <a:t>J. Soll, T. Rosenstiel, A. D. Miller, R. Sokolsky, and J. Shafer. (2016, Dec) The long and brutal history of fake news. [Online]. Available: https://www.politico.com/magazine/story/2016/12/ fake-news-history-long-violent-214535 [3] </a:t>
            </a:r>
          </a:p>
          <a:p>
            <a:r>
              <a:rPr lang="en-IN" sz="1800" dirty="0">
                <a:latin typeface="Calibri" panose="020F0502020204030204" pitchFamily="34" charset="0"/>
                <a:cs typeface="Calibri" panose="020F0502020204030204" pitchFamily="34" charset="0"/>
              </a:rPr>
              <a:t>C. Wardle. (2017, May) Fake news. it’s complicated. [Online]. Available: https://firstdraftnews.com/ fake-news-complicated/ [4] </a:t>
            </a:r>
          </a:p>
          <a:p>
            <a:r>
              <a:rPr lang="en-IN" sz="1800" dirty="0">
                <a:latin typeface="Calibri" panose="020F0502020204030204" pitchFamily="34" charset="0"/>
                <a:cs typeface="Calibri" panose="020F0502020204030204" pitchFamily="34" charset="0"/>
              </a:rPr>
              <a:t>T. Ahmad, H. Akhtar, A. Chopra, and M. </a:t>
            </a:r>
            <a:r>
              <a:rPr lang="en-IN" sz="1800" dirty="0" err="1">
                <a:latin typeface="Calibri" panose="020F0502020204030204" pitchFamily="34" charset="0"/>
                <a:cs typeface="Calibri" panose="020F0502020204030204" pitchFamily="34" charset="0"/>
              </a:rPr>
              <a:t>Waris</a:t>
            </a:r>
            <a:r>
              <a:rPr lang="en-IN" sz="1800" dirty="0">
                <a:latin typeface="Calibri" panose="020F0502020204030204" pitchFamily="34" charset="0"/>
                <a:cs typeface="Calibri" panose="020F0502020204030204" pitchFamily="34" charset="0"/>
              </a:rPr>
              <a:t> Akhtar, “Satire detection from web documents using machine learning methods,” pp. 102–105, 09 2014.</a:t>
            </a:r>
          </a:p>
        </p:txBody>
      </p:sp>
    </p:spTree>
    <p:extLst>
      <p:ext uri="{BB962C8B-B14F-4D97-AF65-F5344CB8AC3E}">
        <p14:creationId xmlns:p14="http://schemas.microsoft.com/office/powerpoint/2010/main" val="10894965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Parallax</Template>
  <TotalTime>213</TotalTime>
  <Words>494</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Algerian</vt:lpstr>
      <vt:lpstr>Arial</vt:lpstr>
      <vt:lpstr>Calibri</vt:lpstr>
      <vt:lpstr>Corbel</vt:lpstr>
      <vt:lpstr>Inter</vt:lpstr>
      <vt:lpstr>Parallax</vt:lpstr>
      <vt:lpstr>FAKE NEWS DETECTION</vt:lpstr>
      <vt:lpstr>CONTENT:</vt:lpstr>
      <vt:lpstr>ABSTRACT:</vt:lpstr>
      <vt:lpstr>INTRODUCTION:</vt:lpstr>
      <vt:lpstr> Main objects of interest [Donald Trump, Hillary Clinton, Barack Obama, Vladimir Putin, Russia]. </vt:lpstr>
      <vt:lpstr>Extract main objects of interest.  </vt:lpstr>
      <vt:lpstr>Most frequent words for Clinton and Trump group.</vt:lpstr>
      <vt:lpstr>Most frequent words for Trump in bs type.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Bindu Perni</dc:creator>
  <cp:lastModifiedBy>Bindu Perni</cp:lastModifiedBy>
  <cp:revision>5</cp:revision>
  <dcterms:created xsi:type="dcterms:W3CDTF">2021-12-18T08:55:59Z</dcterms:created>
  <dcterms:modified xsi:type="dcterms:W3CDTF">2021-12-19T11:09:37Z</dcterms:modified>
</cp:coreProperties>
</file>