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57" r:id="rId4"/>
    <p:sldId id="258" r:id="rId5"/>
    <p:sldId id="259" r:id="rId6"/>
    <p:sldId id="260" r:id="rId7"/>
    <p:sldId id="273" r:id="rId8"/>
    <p:sldId id="274" r:id="rId9"/>
    <p:sldId id="261" r:id="rId10"/>
    <p:sldId id="262" r:id="rId11"/>
    <p:sldId id="281" r:id="rId12"/>
    <p:sldId id="275" r:id="rId13"/>
    <p:sldId id="276" r:id="rId14"/>
    <p:sldId id="277" r:id="rId15"/>
    <p:sldId id="282" r:id="rId16"/>
    <p:sldId id="263" r:id="rId17"/>
    <p:sldId id="289" r:id="rId18"/>
    <p:sldId id="265" r:id="rId19"/>
    <p:sldId id="278" r:id="rId20"/>
    <p:sldId id="286" r:id="rId21"/>
    <p:sldId id="279" r:id="rId22"/>
    <p:sldId id="280" r:id="rId23"/>
    <p:sldId id="287" r:id="rId24"/>
    <p:sldId id="288" r:id="rId25"/>
    <p:sldId id="283" r:id="rId26"/>
    <p:sldId id="269"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1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13FD-664C-49F6-9F90-72C1138330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7AB60-EF8D-45EB-BE1D-54FD083CD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E14BB-D2EC-4C3A-8E95-CBE101589865}"/>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5" name="Footer Placeholder 4">
            <a:extLst>
              <a:ext uri="{FF2B5EF4-FFF2-40B4-BE49-F238E27FC236}">
                <a16:creationId xmlns:a16="http://schemas.microsoft.com/office/drawing/2014/main" id="{81632F08-2277-4F16-BAAA-1BC73F8B8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18E7F-3125-4CB0-9454-5C61434726A4}"/>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3906390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CF1D-782E-41CF-A55D-70735171C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8E55AF-738C-4FB2-9556-F0E8F46787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80054-5D18-41B2-8481-6D4024C1D89F}"/>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5" name="Footer Placeholder 4">
            <a:extLst>
              <a:ext uri="{FF2B5EF4-FFF2-40B4-BE49-F238E27FC236}">
                <a16:creationId xmlns:a16="http://schemas.microsoft.com/office/drawing/2014/main" id="{695423D2-3BBA-4A7A-9ABD-98008935C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1C30E-3734-48BE-AEA8-147A0389B633}"/>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171613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76C422-0A95-42E3-918E-15DC11371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666C1-0F74-4618-BFAB-DAB420E2D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C9381-21E6-4DFB-A2D4-C66630372EE0}"/>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5" name="Footer Placeholder 4">
            <a:extLst>
              <a:ext uri="{FF2B5EF4-FFF2-40B4-BE49-F238E27FC236}">
                <a16:creationId xmlns:a16="http://schemas.microsoft.com/office/drawing/2014/main" id="{14AD08FC-4208-4502-B0BA-B03ACFF73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C30E14-5B76-4542-9EBC-35E991C9967E}"/>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341053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BD48-B2C9-482C-815E-57CDA0EDC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0D944-52FE-4D76-9F23-69292D9B0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D0066-4932-4A63-911D-82359C40A33F}"/>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5" name="Footer Placeholder 4">
            <a:extLst>
              <a:ext uri="{FF2B5EF4-FFF2-40B4-BE49-F238E27FC236}">
                <a16:creationId xmlns:a16="http://schemas.microsoft.com/office/drawing/2014/main" id="{D170606E-2A50-4ACA-B7DF-32A196171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BA922-B319-477F-9646-66D607B190F6}"/>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292805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D0A2-5996-4149-B0A2-A7135A4533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C7DD5B-50FB-4CBC-81DA-A63BE117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5F462A-2B88-47C4-9E00-7662AFB14FA8}"/>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5" name="Footer Placeholder 4">
            <a:extLst>
              <a:ext uri="{FF2B5EF4-FFF2-40B4-BE49-F238E27FC236}">
                <a16:creationId xmlns:a16="http://schemas.microsoft.com/office/drawing/2014/main" id="{3A07AE9F-D832-4479-8EDE-C6280BBEA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5576C-01AF-441F-95FD-5F213D1C7165}"/>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159991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D6C8-76A6-4D2D-B631-3E7733AE1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98F622-ECBD-45F0-9E0E-A82FBBAE8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C78A1D-AD6A-4121-9F98-90A9FE0A5E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67934-5179-4B39-A8B1-737DCE91970F}"/>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6" name="Footer Placeholder 5">
            <a:extLst>
              <a:ext uri="{FF2B5EF4-FFF2-40B4-BE49-F238E27FC236}">
                <a16:creationId xmlns:a16="http://schemas.microsoft.com/office/drawing/2014/main" id="{CB444780-6B97-4F95-883C-A15B3A3ACA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54306-7811-456A-A7C0-4DFD9D510B16}"/>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4180049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1F16-E65D-4237-9388-0E4416C395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7FF79-30C6-4957-8D5D-8354F0E7AF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0966E6-64B3-4504-853C-45F7E8716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D8542A-4952-482F-BD4D-266405EC0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98E3F1-FEE8-4D34-A8A6-6B058D5F4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090887-B9B0-451E-B359-8334EDEA17E8}"/>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8" name="Footer Placeholder 7">
            <a:extLst>
              <a:ext uri="{FF2B5EF4-FFF2-40B4-BE49-F238E27FC236}">
                <a16:creationId xmlns:a16="http://schemas.microsoft.com/office/drawing/2014/main" id="{93009D6E-7AD1-47F1-8A89-223CAAA15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C28F4F-2653-4AF6-B917-F212DCF81C93}"/>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196908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87560-61EF-4016-9E1F-5F2CB1EC7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D24E53-45B3-4CE0-A759-EA6B16A9E99F}"/>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4" name="Footer Placeholder 3">
            <a:extLst>
              <a:ext uri="{FF2B5EF4-FFF2-40B4-BE49-F238E27FC236}">
                <a16:creationId xmlns:a16="http://schemas.microsoft.com/office/drawing/2014/main" id="{6601BB7D-44F7-49F2-8B93-DCDF7E359D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A82CD0-1880-4A47-985C-57316BEA0C38}"/>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127524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01F45-81B3-481E-80F6-0FB2A4152020}"/>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3" name="Footer Placeholder 2">
            <a:extLst>
              <a:ext uri="{FF2B5EF4-FFF2-40B4-BE49-F238E27FC236}">
                <a16:creationId xmlns:a16="http://schemas.microsoft.com/office/drawing/2014/main" id="{199CD61C-5208-40CE-9954-D40D8D6F3D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AE2F7-28E0-4066-A8CC-783B27B987C9}"/>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361859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0E37-EADC-4CC7-AD2A-BDB5D50AB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6F665D-D5F4-43C4-AEF1-D5B6BA04E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1A1E6-B186-4654-A9AD-F621CCCC2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2EBD4-8F94-406A-95A2-A4C8109DB99B}"/>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6" name="Footer Placeholder 5">
            <a:extLst>
              <a:ext uri="{FF2B5EF4-FFF2-40B4-BE49-F238E27FC236}">
                <a16:creationId xmlns:a16="http://schemas.microsoft.com/office/drawing/2014/main" id="{A6A3B3BF-A027-4C54-B2A0-2D8FBD7832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B75539-EE16-4418-894D-07DEE0EFFA22}"/>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137704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FF60-916B-4944-A46F-1369ED26E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A3021-A04E-4C85-BA93-C12EAAAC66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1B3E75-BB84-4207-8B58-107B48B4D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4A1F2-BD24-4926-93C7-0CFF5EF8D736}"/>
              </a:ext>
            </a:extLst>
          </p:cNvPr>
          <p:cNvSpPr>
            <a:spLocks noGrp="1"/>
          </p:cNvSpPr>
          <p:nvPr>
            <p:ph type="dt" sz="half" idx="10"/>
          </p:nvPr>
        </p:nvSpPr>
        <p:spPr/>
        <p:txBody>
          <a:bodyPr/>
          <a:lstStyle/>
          <a:p>
            <a:fld id="{C7E4E3F5-55D2-405A-B087-E8F26893F3EA}" type="datetimeFigureOut">
              <a:rPr lang="en-US" smtClean="0"/>
              <a:t>11/17/2020</a:t>
            </a:fld>
            <a:endParaRPr lang="en-US"/>
          </a:p>
        </p:txBody>
      </p:sp>
      <p:sp>
        <p:nvSpPr>
          <p:cNvPr id="6" name="Footer Placeholder 5">
            <a:extLst>
              <a:ext uri="{FF2B5EF4-FFF2-40B4-BE49-F238E27FC236}">
                <a16:creationId xmlns:a16="http://schemas.microsoft.com/office/drawing/2014/main" id="{0ACD84A8-D0A6-4602-9B61-EB895BEE0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4B43E-DEF5-4788-B6F2-5D696AF31FEA}"/>
              </a:ext>
            </a:extLst>
          </p:cNvPr>
          <p:cNvSpPr>
            <a:spLocks noGrp="1"/>
          </p:cNvSpPr>
          <p:nvPr>
            <p:ph type="sldNum" sz="quarter" idx="12"/>
          </p:nvPr>
        </p:nvSpPr>
        <p:spPr/>
        <p:txBody>
          <a:bodyPr/>
          <a:lstStyle/>
          <a:p>
            <a:fld id="{04C18179-6E5E-4BED-87D1-9FB63B38D0F7}" type="slidenum">
              <a:rPr lang="en-US" smtClean="0"/>
              <a:t>‹#›</a:t>
            </a:fld>
            <a:endParaRPr lang="en-US"/>
          </a:p>
        </p:txBody>
      </p:sp>
    </p:spTree>
    <p:extLst>
      <p:ext uri="{BB962C8B-B14F-4D97-AF65-F5344CB8AC3E}">
        <p14:creationId xmlns:p14="http://schemas.microsoft.com/office/powerpoint/2010/main" val="3172379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F6C1E-0E80-4790-A4A1-B112A546C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BD75E-09E4-4F8F-9212-E05B01862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11C58-5B43-4D7B-BF1B-03FEA7837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4E3F5-55D2-405A-B087-E8F26893F3EA}" type="datetimeFigureOut">
              <a:rPr lang="en-US" smtClean="0"/>
              <a:t>11/17/2020</a:t>
            </a:fld>
            <a:endParaRPr lang="en-US"/>
          </a:p>
        </p:txBody>
      </p:sp>
      <p:sp>
        <p:nvSpPr>
          <p:cNvPr id="5" name="Footer Placeholder 4">
            <a:extLst>
              <a:ext uri="{FF2B5EF4-FFF2-40B4-BE49-F238E27FC236}">
                <a16:creationId xmlns:a16="http://schemas.microsoft.com/office/drawing/2014/main" id="{CAE896D4-6F84-4DD8-8778-677686F72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0ACFBC-0FAF-4BEC-AB96-BEA8D5051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18179-6E5E-4BED-87D1-9FB63B38D0F7}" type="slidenum">
              <a:rPr lang="en-US" smtClean="0"/>
              <a:t>‹#›</a:t>
            </a:fld>
            <a:endParaRPr lang="en-US"/>
          </a:p>
        </p:txBody>
      </p:sp>
    </p:spTree>
    <p:extLst>
      <p:ext uri="{BB962C8B-B14F-4D97-AF65-F5344CB8AC3E}">
        <p14:creationId xmlns:p14="http://schemas.microsoft.com/office/powerpoint/2010/main" val="3288569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ebdulrasheed/Diabetic-Retinopathy-Feature-Extraction-using-Fundus-Image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8520" y="201336"/>
            <a:ext cx="10180955" cy="1452245"/>
          </a:xfrm>
        </p:spPr>
        <p:txBody>
          <a:bodyPr>
            <a:noAutofit/>
          </a:bodyPr>
          <a:lstStyle/>
          <a:p>
            <a:r>
              <a:rPr lang="en-US" sz="2800" b="1" u="sng" dirty="0">
                <a:latin typeface="+mn-lt"/>
                <a:cs typeface="Times New Roman" panose="02020603050405020304" pitchFamily="18" charset="0"/>
                <a:sym typeface="+mn-ea"/>
              </a:rPr>
              <a:t>PSG COLLEGE OF TECHNOLOGY COIMBATORE - 641004</a:t>
            </a:r>
            <a:br>
              <a:rPr lang="en-US" sz="2800" b="1" u="sng" dirty="0">
                <a:latin typeface="+mn-lt"/>
                <a:cs typeface="Times New Roman" panose="02020603050405020304" pitchFamily="18" charset="0"/>
                <a:sym typeface="+mn-ea"/>
              </a:rPr>
            </a:br>
            <a:br>
              <a:rPr lang="en-US" sz="2800" b="1" u="sng" dirty="0">
                <a:latin typeface="+mn-lt"/>
                <a:cs typeface="Times New Roman" panose="02020603050405020304" pitchFamily="18" charset="0"/>
                <a:sym typeface="+mn-ea"/>
              </a:rPr>
            </a:br>
            <a:r>
              <a:rPr lang="en-US" sz="2800" b="1" u="sng" dirty="0">
                <a:latin typeface="+mn-lt"/>
                <a:cs typeface="Times New Roman" panose="02020603050405020304" pitchFamily="18" charset="0"/>
                <a:sym typeface="+mn-ea"/>
              </a:rPr>
              <a:t>DEPARTMENT OF INFORMATION TECHNOLOGY </a:t>
            </a:r>
          </a:p>
        </p:txBody>
      </p:sp>
      <p:sp>
        <p:nvSpPr>
          <p:cNvPr id="3" name="Subtitle 2"/>
          <p:cNvSpPr>
            <a:spLocks noGrp="1"/>
          </p:cNvSpPr>
          <p:nvPr>
            <p:ph type="subTitle" idx="1"/>
          </p:nvPr>
        </p:nvSpPr>
        <p:spPr>
          <a:xfrm>
            <a:off x="1524000" y="1795738"/>
            <a:ext cx="9144000" cy="561567"/>
          </a:xfrm>
        </p:spPr>
        <p:txBody>
          <a:bodyPr>
            <a:normAutofit/>
          </a:bodyPr>
          <a:lstStyle/>
          <a:p>
            <a:pPr algn="ctr"/>
            <a:r>
              <a:rPr lang="en-US" b="1" u="sng" dirty="0">
                <a:cs typeface="Times New Roman" panose="02020603050405020304" pitchFamily="18" charset="0"/>
              </a:rPr>
              <a:t>15I720 - PROJECT WORK 1</a:t>
            </a:r>
          </a:p>
        </p:txBody>
      </p:sp>
      <p:pic>
        <p:nvPicPr>
          <p:cNvPr id="4" name="Picture 3"/>
          <p:cNvPicPr>
            <a:picLocks noChangeAspect="1"/>
          </p:cNvPicPr>
          <p:nvPr/>
        </p:nvPicPr>
        <p:blipFill>
          <a:blip r:embed="rId2"/>
          <a:stretch>
            <a:fillRect/>
          </a:stretch>
        </p:blipFill>
        <p:spPr>
          <a:xfrm>
            <a:off x="10325368" y="272415"/>
            <a:ext cx="1096645" cy="1452245"/>
          </a:xfrm>
          <a:prstGeom prst="rect">
            <a:avLst/>
          </a:prstGeom>
        </p:spPr>
      </p:pic>
      <p:sp>
        <p:nvSpPr>
          <p:cNvPr id="5" name="TextBox 4">
            <a:extLst>
              <a:ext uri="{FF2B5EF4-FFF2-40B4-BE49-F238E27FC236}">
                <a16:creationId xmlns:a16="http://schemas.microsoft.com/office/drawing/2014/main" id="{0929A79E-1A3D-4BA4-8B64-FCABC5049024}"/>
              </a:ext>
            </a:extLst>
          </p:cNvPr>
          <p:cNvSpPr txBox="1"/>
          <p:nvPr/>
        </p:nvSpPr>
        <p:spPr>
          <a:xfrm>
            <a:off x="1524000" y="2662320"/>
            <a:ext cx="9310300" cy="461665"/>
          </a:xfrm>
          <a:prstGeom prst="rect">
            <a:avLst/>
          </a:prstGeom>
          <a:noFill/>
        </p:spPr>
        <p:txBody>
          <a:bodyPr wrap="square" rtlCol="0">
            <a:spAutoFit/>
          </a:bodyPr>
          <a:lstStyle/>
          <a:p>
            <a:r>
              <a:rPr lang="en-US" sz="2400" b="1" dirty="0"/>
              <a:t>PROJECT TITLE </a:t>
            </a:r>
            <a:r>
              <a:rPr lang="en-US" sz="2400" dirty="0"/>
              <a:t>: DIAGNOSIS OF DIABETIC RETINOPATHY USING CNNs</a:t>
            </a:r>
          </a:p>
        </p:txBody>
      </p:sp>
      <p:sp>
        <p:nvSpPr>
          <p:cNvPr id="6" name="TextBox 5">
            <a:extLst>
              <a:ext uri="{FF2B5EF4-FFF2-40B4-BE49-F238E27FC236}">
                <a16:creationId xmlns:a16="http://schemas.microsoft.com/office/drawing/2014/main" id="{79B777CF-B4FD-4C90-A5B7-CDDD3C28738B}"/>
              </a:ext>
            </a:extLst>
          </p:cNvPr>
          <p:cNvSpPr txBox="1"/>
          <p:nvPr/>
        </p:nvSpPr>
        <p:spPr>
          <a:xfrm>
            <a:off x="6954474" y="3429000"/>
            <a:ext cx="3926048" cy="2031325"/>
          </a:xfrm>
          <a:prstGeom prst="rect">
            <a:avLst/>
          </a:prstGeom>
          <a:noFill/>
        </p:spPr>
        <p:txBody>
          <a:bodyPr wrap="square" rtlCol="0">
            <a:spAutoFit/>
          </a:bodyPr>
          <a:lstStyle/>
          <a:p>
            <a:r>
              <a:rPr lang="en-US" b="1" dirty="0"/>
              <a:t>TEAM MEMBERS</a:t>
            </a:r>
            <a:r>
              <a:rPr lang="en-US" dirty="0"/>
              <a:t>:</a:t>
            </a:r>
          </a:p>
          <a:p>
            <a:endParaRPr lang="en-US" sz="1800" dirty="0"/>
          </a:p>
          <a:p>
            <a:r>
              <a:rPr lang="en-US" sz="1800" dirty="0"/>
              <a:t>Meena R 17I318</a:t>
            </a:r>
          </a:p>
          <a:p>
            <a:r>
              <a:rPr lang="en-US" sz="1800" dirty="0"/>
              <a:t>Shiva G Ramakrishnan 17I342</a:t>
            </a:r>
          </a:p>
          <a:p>
            <a:r>
              <a:rPr lang="en-US" sz="1800" dirty="0"/>
              <a:t>Swathi B 17I350</a:t>
            </a:r>
          </a:p>
          <a:p>
            <a:r>
              <a:rPr lang="en-US" sz="1800" dirty="0"/>
              <a:t>Vinitha R 17I360</a:t>
            </a:r>
          </a:p>
          <a:p>
            <a:endParaRPr lang="en-US" dirty="0"/>
          </a:p>
        </p:txBody>
      </p:sp>
      <p:sp>
        <p:nvSpPr>
          <p:cNvPr id="7" name="TextBox 6">
            <a:extLst>
              <a:ext uri="{FF2B5EF4-FFF2-40B4-BE49-F238E27FC236}">
                <a16:creationId xmlns:a16="http://schemas.microsoft.com/office/drawing/2014/main" id="{94B1826B-59B9-4ED7-A104-8325BA3B02DC}"/>
              </a:ext>
            </a:extLst>
          </p:cNvPr>
          <p:cNvSpPr txBox="1"/>
          <p:nvPr/>
        </p:nvSpPr>
        <p:spPr>
          <a:xfrm>
            <a:off x="1669409" y="4051883"/>
            <a:ext cx="3867325" cy="1200329"/>
          </a:xfrm>
          <a:prstGeom prst="rect">
            <a:avLst/>
          </a:prstGeom>
          <a:noFill/>
        </p:spPr>
        <p:txBody>
          <a:bodyPr wrap="square" rtlCol="0">
            <a:spAutoFit/>
          </a:bodyPr>
          <a:lstStyle/>
          <a:p>
            <a:r>
              <a:rPr lang="en-US" sz="1800" b="1" dirty="0"/>
              <a:t>PROJECT GUIDE</a:t>
            </a:r>
            <a:r>
              <a:rPr lang="en-US" sz="1800" dirty="0"/>
              <a:t>:  </a:t>
            </a:r>
          </a:p>
          <a:p>
            <a:endParaRPr lang="en-US" sz="1800" dirty="0"/>
          </a:p>
          <a:p>
            <a:r>
              <a:rPr lang="en-US" sz="1800" dirty="0"/>
              <a:t>DR. S. K. SOMASUNDARAM</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83D2-7C25-4437-8649-AECE95058557}"/>
              </a:ext>
            </a:extLst>
          </p:cNvPr>
          <p:cNvSpPr>
            <a:spLocks noGrp="1"/>
          </p:cNvSpPr>
          <p:nvPr>
            <p:ph type="title"/>
          </p:nvPr>
        </p:nvSpPr>
        <p:spPr>
          <a:xfrm>
            <a:off x="838200" y="365125"/>
            <a:ext cx="10335936" cy="901613"/>
          </a:xfrm>
        </p:spPr>
        <p:txBody>
          <a:bodyPr/>
          <a:lstStyle/>
          <a:p>
            <a:r>
              <a:rPr lang="en-US" dirty="0"/>
              <a:t>PRE-PROCESSING </a:t>
            </a:r>
          </a:p>
        </p:txBody>
      </p:sp>
      <p:sp>
        <p:nvSpPr>
          <p:cNvPr id="3" name="Content Placeholder 2">
            <a:extLst>
              <a:ext uri="{FF2B5EF4-FFF2-40B4-BE49-F238E27FC236}">
                <a16:creationId xmlns:a16="http://schemas.microsoft.com/office/drawing/2014/main" id="{784A7E8C-16D7-42DD-B0A1-1F96B34176C8}"/>
              </a:ext>
            </a:extLst>
          </p:cNvPr>
          <p:cNvSpPr>
            <a:spLocks noGrp="1"/>
          </p:cNvSpPr>
          <p:nvPr>
            <p:ph idx="1"/>
          </p:nvPr>
        </p:nvSpPr>
        <p:spPr>
          <a:xfrm>
            <a:off x="838200" y="1266738"/>
            <a:ext cx="10515600" cy="5469622"/>
          </a:xfrm>
        </p:spPr>
        <p:txBody>
          <a:bodyPr/>
          <a:lstStyle/>
          <a:p>
            <a:pPr marL="0" indent="0">
              <a:buNone/>
            </a:pPr>
            <a:r>
              <a:rPr lang="en-US" sz="2400" b="1" dirty="0"/>
              <a:t>ii)Green channel extraction </a:t>
            </a:r>
            <a:r>
              <a:rPr lang="en-US" sz="2400" dirty="0"/>
              <a:t>– Of the three color channels in an image (Red, Green, Blue), the contrast between blood vessels, exudates and hemorrhages is best seen in the green channel and this channel is neither under-illuminated nor over-saturated like the other two.</a:t>
            </a:r>
          </a:p>
          <a:p>
            <a:pPr marL="0" indent="0">
              <a:buNone/>
            </a:pPr>
            <a:r>
              <a:rPr lang="en-US" sz="2400" b="1" dirty="0"/>
              <a:t>iii)Contrast enhancement </a:t>
            </a:r>
            <a:r>
              <a:rPr lang="en-US" sz="2400" dirty="0"/>
              <a:t>– To further enhance the features of the image, Contrast Limited Adaptive Histogram Equalization (CLAHE) is performed. The image is divided into smaller blocks and histogram equalization is done. </a:t>
            </a:r>
          </a:p>
        </p:txBody>
      </p:sp>
      <p:pic>
        <p:nvPicPr>
          <p:cNvPr id="5" name="Picture 4">
            <a:extLst>
              <a:ext uri="{FF2B5EF4-FFF2-40B4-BE49-F238E27FC236}">
                <a16:creationId xmlns:a16="http://schemas.microsoft.com/office/drawing/2014/main" id="{32AE1277-ED8F-4E9C-81DA-5F97FD67D0B0}"/>
              </a:ext>
            </a:extLst>
          </p:cNvPr>
          <p:cNvPicPr>
            <a:picLocks noChangeAspect="1"/>
          </p:cNvPicPr>
          <p:nvPr/>
        </p:nvPicPr>
        <p:blipFill rotWithShape="1">
          <a:blip r:embed="rId2"/>
          <a:srcRect l="23395" t="14800" r="23348" b="11804"/>
          <a:stretch/>
        </p:blipFill>
        <p:spPr>
          <a:xfrm>
            <a:off x="1434517" y="3884101"/>
            <a:ext cx="2126221" cy="1648233"/>
          </a:xfrm>
          <a:prstGeom prst="rect">
            <a:avLst/>
          </a:prstGeom>
        </p:spPr>
      </p:pic>
      <p:pic>
        <p:nvPicPr>
          <p:cNvPr id="7" name="Picture 6">
            <a:extLst>
              <a:ext uri="{FF2B5EF4-FFF2-40B4-BE49-F238E27FC236}">
                <a16:creationId xmlns:a16="http://schemas.microsoft.com/office/drawing/2014/main" id="{23FCEA1B-5863-4F9F-ADAD-9942BDEFD2E3}"/>
              </a:ext>
            </a:extLst>
          </p:cNvPr>
          <p:cNvPicPr>
            <a:picLocks noChangeAspect="1"/>
          </p:cNvPicPr>
          <p:nvPr/>
        </p:nvPicPr>
        <p:blipFill rotWithShape="1">
          <a:blip r:embed="rId3"/>
          <a:srcRect l="318"/>
          <a:stretch/>
        </p:blipFill>
        <p:spPr>
          <a:xfrm>
            <a:off x="4615604" y="3884101"/>
            <a:ext cx="2126221" cy="1648233"/>
          </a:xfrm>
          <a:prstGeom prst="rect">
            <a:avLst/>
          </a:prstGeom>
        </p:spPr>
      </p:pic>
      <p:pic>
        <p:nvPicPr>
          <p:cNvPr id="9" name="Picture 8">
            <a:extLst>
              <a:ext uri="{FF2B5EF4-FFF2-40B4-BE49-F238E27FC236}">
                <a16:creationId xmlns:a16="http://schemas.microsoft.com/office/drawing/2014/main" id="{B84F32AE-2958-4C35-BA57-FAEF8DA06554}"/>
              </a:ext>
            </a:extLst>
          </p:cNvPr>
          <p:cNvPicPr>
            <a:picLocks noChangeAspect="1"/>
          </p:cNvPicPr>
          <p:nvPr/>
        </p:nvPicPr>
        <p:blipFill>
          <a:blip r:embed="rId4"/>
          <a:stretch>
            <a:fillRect/>
          </a:stretch>
        </p:blipFill>
        <p:spPr>
          <a:xfrm>
            <a:off x="7796691" y="3884101"/>
            <a:ext cx="2026815" cy="1648232"/>
          </a:xfrm>
          <a:prstGeom prst="rect">
            <a:avLst/>
          </a:prstGeom>
        </p:spPr>
      </p:pic>
      <p:sp>
        <p:nvSpPr>
          <p:cNvPr id="11" name="TextBox 10">
            <a:extLst>
              <a:ext uri="{FF2B5EF4-FFF2-40B4-BE49-F238E27FC236}">
                <a16:creationId xmlns:a16="http://schemas.microsoft.com/office/drawing/2014/main" id="{CD88A22D-19B8-4A63-B12C-3D585E2D7949}"/>
              </a:ext>
            </a:extLst>
          </p:cNvPr>
          <p:cNvSpPr txBox="1"/>
          <p:nvPr/>
        </p:nvSpPr>
        <p:spPr>
          <a:xfrm>
            <a:off x="1350628" y="5796793"/>
            <a:ext cx="8556770" cy="646331"/>
          </a:xfrm>
          <a:prstGeom prst="rect">
            <a:avLst/>
          </a:prstGeom>
          <a:noFill/>
        </p:spPr>
        <p:txBody>
          <a:bodyPr wrap="square" rtlCol="0">
            <a:spAutoFit/>
          </a:bodyPr>
          <a:lstStyle/>
          <a:p>
            <a:r>
              <a:rPr lang="en-US" dirty="0"/>
              <a:t>(a) Input retinal image                    (b) After green channel                    (c) After applying</a:t>
            </a:r>
          </a:p>
          <a:p>
            <a:pPr lvl="8"/>
            <a:r>
              <a:rPr lang="en-US" dirty="0"/>
              <a:t>extraction                                           CLAHE </a:t>
            </a:r>
          </a:p>
        </p:txBody>
      </p:sp>
    </p:spTree>
    <p:extLst>
      <p:ext uri="{BB962C8B-B14F-4D97-AF65-F5344CB8AC3E}">
        <p14:creationId xmlns:p14="http://schemas.microsoft.com/office/powerpoint/2010/main" val="22001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5AC3-B310-4E39-8E1A-9FB92A6A8E75}"/>
              </a:ext>
            </a:extLst>
          </p:cNvPr>
          <p:cNvSpPr>
            <a:spLocks noGrp="1"/>
          </p:cNvSpPr>
          <p:nvPr>
            <p:ph type="title"/>
          </p:nvPr>
        </p:nvSpPr>
        <p:spPr/>
        <p:txBody>
          <a:bodyPr/>
          <a:lstStyle/>
          <a:p>
            <a:r>
              <a:rPr lang="en-US" dirty="0"/>
              <a:t>PREPROCESSING CODE</a:t>
            </a:r>
          </a:p>
        </p:txBody>
      </p:sp>
      <p:pic>
        <p:nvPicPr>
          <p:cNvPr id="11" name="Content Placeholder 10">
            <a:extLst>
              <a:ext uri="{FF2B5EF4-FFF2-40B4-BE49-F238E27FC236}">
                <a16:creationId xmlns:a16="http://schemas.microsoft.com/office/drawing/2014/main" id="{93680CA8-E4D6-4979-9C17-AFAC0C39546A}"/>
              </a:ext>
            </a:extLst>
          </p:cNvPr>
          <p:cNvPicPr>
            <a:picLocks noGrp="1" noChangeAspect="1"/>
          </p:cNvPicPr>
          <p:nvPr>
            <p:ph idx="1"/>
          </p:nvPr>
        </p:nvPicPr>
        <p:blipFill>
          <a:blip r:embed="rId2"/>
          <a:stretch>
            <a:fillRect/>
          </a:stretch>
        </p:blipFill>
        <p:spPr>
          <a:xfrm>
            <a:off x="2566987" y="1541417"/>
            <a:ext cx="7058025" cy="4612527"/>
          </a:xfrm>
        </p:spPr>
      </p:pic>
    </p:spTree>
    <p:extLst>
      <p:ext uri="{BB962C8B-B14F-4D97-AF65-F5344CB8AC3E}">
        <p14:creationId xmlns:p14="http://schemas.microsoft.com/office/powerpoint/2010/main" val="195276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D1C4-A121-4025-A6A4-145AB36843C3}"/>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F0D451E3-01DD-4C7B-84B4-650567A91B38}"/>
              </a:ext>
            </a:extLst>
          </p:cNvPr>
          <p:cNvSpPr>
            <a:spLocks noGrp="1"/>
          </p:cNvSpPr>
          <p:nvPr>
            <p:ph idx="1"/>
          </p:nvPr>
        </p:nvSpPr>
        <p:spPr/>
        <p:txBody>
          <a:bodyPr/>
          <a:lstStyle/>
          <a:p>
            <a:pPr marL="0" indent="0">
              <a:buNone/>
            </a:pPr>
            <a:r>
              <a:rPr lang="en-US" dirty="0"/>
              <a:t>Feature extraction is done by following three steps:</a:t>
            </a:r>
          </a:p>
          <a:p>
            <a:pPr marL="0" indent="0">
              <a:buNone/>
            </a:pPr>
            <a:r>
              <a:rPr lang="en-US" dirty="0" err="1"/>
              <a:t>i</a:t>
            </a:r>
            <a:r>
              <a:rPr lang="en-US" dirty="0"/>
              <a:t>)</a:t>
            </a:r>
            <a:r>
              <a:rPr lang="en-US" b="1" dirty="0"/>
              <a:t>Dilation:</a:t>
            </a:r>
          </a:p>
          <a:p>
            <a:pPr marL="0" indent="0">
              <a:buNone/>
            </a:pPr>
            <a:r>
              <a:rPr lang="en-US" b="1" dirty="0"/>
              <a:t>	</a:t>
            </a:r>
            <a:r>
              <a:rPr lang="en-US" dirty="0"/>
              <a:t>Dilation is the process of adding pixels to the boundaries of the objects in an image. The size and shape of the structuring element used to process the image defines the number of pixels to be added or removed from the object in an image. </a:t>
            </a:r>
          </a:p>
          <a:p>
            <a:pPr marL="0" indent="0">
              <a:buNone/>
            </a:pPr>
            <a:r>
              <a:rPr lang="en-US" dirty="0"/>
              <a:t>	To extract the exudates in the fundus images, the shape of the structuring element used for dilation is elliptical. </a:t>
            </a:r>
          </a:p>
        </p:txBody>
      </p:sp>
    </p:spTree>
    <p:extLst>
      <p:ext uri="{BB962C8B-B14F-4D97-AF65-F5344CB8AC3E}">
        <p14:creationId xmlns:p14="http://schemas.microsoft.com/office/powerpoint/2010/main" val="89193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3046-08D9-457A-89AD-6F9B979F0F96}"/>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ACF42CD8-F087-49BB-86A1-0ADE695D4324}"/>
              </a:ext>
            </a:extLst>
          </p:cNvPr>
          <p:cNvSpPr>
            <a:spLocks noGrp="1"/>
          </p:cNvSpPr>
          <p:nvPr>
            <p:ph idx="1"/>
          </p:nvPr>
        </p:nvSpPr>
        <p:spPr/>
        <p:txBody>
          <a:bodyPr/>
          <a:lstStyle/>
          <a:p>
            <a:pPr marL="0" indent="0">
              <a:buNone/>
            </a:pPr>
            <a:r>
              <a:rPr lang="en-US" dirty="0"/>
              <a:t>ii)</a:t>
            </a:r>
            <a:r>
              <a:rPr lang="en-US" b="1" dirty="0"/>
              <a:t>Thresholding:</a:t>
            </a:r>
          </a:p>
          <a:p>
            <a:pPr marL="0" indent="0">
              <a:buNone/>
            </a:pPr>
            <a:r>
              <a:rPr lang="en-US" b="1" dirty="0"/>
              <a:t>	</a:t>
            </a:r>
            <a:r>
              <a:rPr lang="en-US" dirty="0"/>
              <a:t>To segment the exudates from the image, thresholding is used. A threshold pixel intensity is fixed. On inspecting each pixel of the image, if the pixel intensity is greater than the threshold value, white color is assigned else it is given black color.</a:t>
            </a:r>
          </a:p>
          <a:p>
            <a:pPr marL="0" indent="0">
              <a:buNone/>
            </a:pPr>
            <a:r>
              <a:rPr lang="en-US" dirty="0"/>
              <a:t>	The type of thresholding used is binary thresholding.</a:t>
            </a:r>
          </a:p>
        </p:txBody>
      </p:sp>
    </p:spTree>
    <p:extLst>
      <p:ext uri="{BB962C8B-B14F-4D97-AF65-F5344CB8AC3E}">
        <p14:creationId xmlns:p14="http://schemas.microsoft.com/office/powerpoint/2010/main" val="235983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D4EC-5F40-4D39-9C90-70064E56E926}"/>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F29101C4-D841-4334-92F4-DC0D6C6A435E}"/>
              </a:ext>
            </a:extLst>
          </p:cNvPr>
          <p:cNvSpPr>
            <a:spLocks noGrp="1"/>
          </p:cNvSpPr>
          <p:nvPr>
            <p:ph idx="1"/>
          </p:nvPr>
        </p:nvSpPr>
        <p:spPr>
          <a:xfrm>
            <a:off x="838200" y="1341120"/>
            <a:ext cx="10515600" cy="5151755"/>
          </a:xfrm>
        </p:spPr>
        <p:txBody>
          <a:bodyPr/>
          <a:lstStyle/>
          <a:p>
            <a:pPr marL="0" indent="0">
              <a:buNone/>
            </a:pPr>
            <a:r>
              <a:rPr lang="en-US" dirty="0"/>
              <a:t>iii) </a:t>
            </a:r>
            <a:r>
              <a:rPr lang="en-US" b="1" dirty="0"/>
              <a:t>Noise Removal using Median Filter:</a:t>
            </a:r>
          </a:p>
          <a:p>
            <a:pPr marL="0" indent="0">
              <a:buNone/>
            </a:pPr>
            <a:r>
              <a:rPr lang="en-US" b="1" dirty="0"/>
              <a:t>	</a:t>
            </a:r>
            <a:r>
              <a:rPr lang="en-US" dirty="0"/>
              <a:t>The median filter replaces a pixel intensity by the median of all the pixel intensities in the </a:t>
            </a:r>
            <a:r>
              <a:rPr lang="en-US" dirty="0" err="1"/>
              <a:t>neighbourhood</a:t>
            </a:r>
            <a:r>
              <a:rPr lang="en-US" dirty="0"/>
              <a:t> of a kernel.</a:t>
            </a:r>
          </a:p>
          <a:p>
            <a:pPr marL="0" indent="0">
              <a:buNone/>
            </a:pPr>
            <a:r>
              <a:rPr lang="en-US" dirty="0"/>
              <a:t>	It can filter out the outliers and helps in removal of salt and pepper noise generated.</a:t>
            </a:r>
          </a:p>
          <a:p>
            <a:pPr marL="0" indent="0">
              <a:buNone/>
            </a:pPr>
            <a:endParaRPr lang="en-US" dirty="0"/>
          </a:p>
        </p:txBody>
      </p:sp>
      <p:pic>
        <p:nvPicPr>
          <p:cNvPr id="5" name="Picture 4">
            <a:extLst>
              <a:ext uri="{FF2B5EF4-FFF2-40B4-BE49-F238E27FC236}">
                <a16:creationId xmlns:a16="http://schemas.microsoft.com/office/drawing/2014/main" id="{3412D3E8-896F-4278-A68C-94962DD6A727}"/>
              </a:ext>
            </a:extLst>
          </p:cNvPr>
          <p:cNvPicPr>
            <a:picLocks noChangeAspect="1"/>
          </p:cNvPicPr>
          <p:nvPr/>
        </p:nvPicPr>
        <p:blipFill>
          <a:blip r:embed="rId2"/>
          <a:stretch>
            <a:fillRect/>
          </a:stretch>
        </p:blipFill>
        <p:spPr>
          <a:xfrm>
            <a:off x="1345065" y="3836670"/>
            <a:ext cx="1838325" cy="1866900"/>
          </a:xfrm>
          <a:prstGeom prst="rect">
            <a:avLst/>
          </a:prstGeom>
        </p:spPr>
      </p:pic>
      <p:pic>
        <p:nvPicPr>
          <p:cNvPr id="7" name="Picture 6">
            <a:extLst>
              <a:ext uri="{FF2B5EF4-FFF2-40B4-BE49-F238E27FC236}">
                <a16:creationId xmlns:a16="http://schemas.microsoft.com/office/drawing/2014/main" id="{DA82D359-B289-4260-B317-78767B1BD216}"/>
              </a:ext>
            </a:extLst>
          </p:cNvPr>
          <p:cNvPicPr>
            <a:picLocks noChangeAspect="1"/>
          </p:cNvPicPr>
          <p:nvPr/>
        </p:nvPicPr>
        <p:blipFill>
          <a:blip r:embed="rId3"/>
          <a:stretch>
            <a:fillRect/>
          </a:stretch>
        </p:blipFill>
        <p:spPr>
          <a:xfrm>
            <a:off x="4849858" y="3846195"/>
            <a:ext cx="1847850" cy="1857375"/>
          </a:xfrm>
          <a:prstGeom prst="rect">
            <a:avLst/>
          </a:prstGeom>
        </p:spPr>
      </p:pic>
      <p:pic>
        <p:nvPicPr>
          <p:cNvPr id="9" name="Picture 8">
            <a:extLst>
              <a:ext uri="{FF2B5EF4-FFF2-40B4-BE49-F238E27FC236}">
                <a16:creationId xmlns:a16="http://schemas.microsoft.com/office/drawing/2014/main" id="{75D74F7E-0DF4-4D34-9068-396A3A7A2239}"/>
              </a:ext>
            </a:extLst>
          </p:cNvPr>
          <p:cNvPicPr>
            <a:picLocks noChangeAspect="1"/>
          </p:cNvPicPr>
          <p:nvPr/>
        </p:nvPicPr>
        <p:blipFill>
          <a:blip r:embed="rId4"/>
          <a:stretch>
            <a:fillRect/>
          </a:stretch>
        </p:blipFill>
        <p:spPr>
          <a:xfrm>
            <a:off x="8364176" y="3836670"/>
            <a:ext cx="1857375" cy="1847850"/>
          </a:xfrm>
          <a:prstGeom prst="rect">
            <a:avLst/>
          </a:prstGeom>
        </p:spPr>
      </p:pic>
      <p:sp>
        <p:nvSpPr>
          <p:cNvPr id="10" name="TextBox 9">
            <a:extLst>
              <a:ext uri="{FF2B5EF4-FFF2-40B4-BE49-F238E27FC236}">
                <a16:creationId xmlns:a16="http://schemas.microsoft.com/office/drawing/2014/main" id="{4B0B6B6F-8FAA-4974-9796-7E3F19F1A367}"/>
              </a:ext>
            </a:extLst>
          </p:cNvPr>
          <p:cNvSpPr txBox="1"/>
          <p:nvPr/>
        </p:nvSpPr>
        <p:spPr>
          <a:xfrm>
            <a:off x="1345065" y="5947954"/>
            <a:ext cx="9575484" cy="369332"/>
          </a:xfrm>
          <a:prstGeom prst="rect">
            <a:avLst/>
          </a:prstGeom>
          <a:noFill/>
        </p:spPr>
        <p:txBody>
          <a:bodyPr wrap="square" rtlCol="0">
            <a:spAutoFit/>
          </a:bodyPr>
          <a:lstStyle/>
          <a:p>
            <a:r>
              <a:rPr lang="en-US" dirty="0"/>
              <a:t>(a)after dilation                                     (b) after thresholding                        (c) applying median filter</a:t>
            </a:r>
          </a:p>
        </p:txBody>
      </p:sp>
    </p:spTree>
    <p:extLst>
      <p:ext uri="{BB962C8B-B14F-4D97-AF65-F5344CB8AC3E}">
        <p14:creationId xmlns:p14="http://schemas.microsoft.com/office/powerpoint/2010/main" val="120660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2AE7-7C86-4D8F-BB63-D44EB0006D5D}"/>
              </a:ext>
            </a:extLst>
          </p:cNvPr>
          <p:cNvSpPr>
            <a:spLocks noGrp="1"/>
          </p:cNvSpPr>
          <p:nvPr>
            <p:ph type="title"/>
          </p:nvPr>
        </p:nvSpPr>
        <p:spPr/>
        <p:txBody>
          <a:bodyPr/>
          <a:lstStyle/>
          <a:p>
            <a:r>
              <a:rPr lang="en-US" dirty="0"/>
              <a:t>CODE FOR FEATURE EXTRACTION</a:t>
            </a:r>
          </a:p>
        </p:txBody>
      </p:sp>
      <p:pic>
        <p:nvPicPr>
          <p:cNvPr id="5" name="Content Placeholder 4">
            <a:extLst>
              <a:ext uri="{FF2B5EF4-FFF2-40B4-BE49-F238E27FC236}">
                <a16:creationId xmlns:a16="http://schemas.microsoft.com/office/drawing/2014/main" id="{2EFEAA11-EC81-4545-8F1C-AA2FC95ABBD4}"/>
              </a:ext>
            </a:extLst>
          </p:cNvPr>
          <p:cNvPicPr>
            <a:picLocks noGrp="1" noChangeAspect="1"/>
          </p:cNvPicPr>
          <p:nvPr>
            <p:ph idx="1"/>
          </p:nvPr>
        </p:nvPicPr>
        <p:blipFill>
          <a:blip r:embed="rId2"/>
          <a:stretch>
            <a:fillRect/>
          </a:stretch>
        </p:blipFill>
        <p:spPr>
          <a:xfrm>
            <a:off x="2514600" y="2542903"/>
            <a:ext cx="7162800" cy="2569028"/>
          </a:xfrm>
        </p:spPr>
      </p:pic>
    </p:spTree>
    <p:extLst>
      <p:ext uri="{BB962C8B-B14F-4D97-AF65-F5344CB8AC3E}">
        <p14:creationId xmlns:p14="http://schemas.microsoft.com/office/powerpoint/2010/main" val="201476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EXTRACTION</a:t>
            </a:r>
          </a:p>
        </p:txBody>
      </p:sp>
      <p:sp>
        <p:nvSpPr>
          <p:cNvPr id="3" name="Content Placeholder 2"/>
          <p:cNvSpPr>
            <a:spLocks noGrp="1"/>
          </p:cNvSpPr>
          <p:nvPr>
            <p:ph idx="1"/>
          </p:nvPr>
        </p:nvSpPr>
        <p:spPr>
          <a:xfrm>
            <a:off x="838200" y="1442906"/>
            <a:ext cx="10515600" cy="4734057"/>
          </a:xfrm>
        </p:spPr>
        <p:txBody>
          <a:bodyPr>
            <a:normAutofit fontScale="92500" lnSpcReduction="20000"/>
          </a:bodyPr>
          <a:lstStyle/>
          <a:p>
            <a:r>
              <a:rPr lang="en-US" dirty="0"/>
              <a:t>The features that can be extracted from the retinal images include Microaneurysms, Hemorrhages, soft and hard exudates, cotton wool spots and abnormal blood vessels.</a:t>
            </a:r>
          </a:p>
          <a:p>
            <a:r>
              <a:rPr lang="en-US" dirty="0"/>
              <a:t>Fuzzy C Means (FCM) clustering is one of the methods to extract these features. </a:t>
            </a:r>
          </a:p>
          <a:p>
            <a:r>
              <a:rPr lang="en-US" dirty="0"/>
              <a:t>FCM is a data clustering technique in which dataset is grouped into n number of clusters with every data point in the dataset belonging to every cluster to a certain degree. </a:t>
            </a:r>
          </a:p>
          <a:p>
            <a:r>
              <a:rPr lang="en-US" dirty="0"/>
              <a:t>It classifies pixels with various degrees of membership. Initial assumption for cluster </a:t>
            </a:r>
            <a:r>
              <a:rPr lang="en-US" dirty="0" err="1"/>
              <a:t>centre</a:t>
            </a:r>
            <a:r>
              <a:rPr lang="en-US" dirty="0"/>
              <a:t> is made, then FCM assigns a membership value for each data point. By updating the membership grade, the cluster </a:t>
            </a:r>
            <a:r>
              <a:rPr lang="en-US" dirty="0" err="1"/>
              <a:t>centre</a:t>
            </a:r>
            <a:r>
              <a:rPr lang="en-US" dirty="0"/>
              <a:t> gets updated.</a:t>
            </a:r>
          </a:p>
          <a:p>
            <a:r>
              <a:rPr lang="en-US" dirty="0"/>
              <a:t>Depending upon cluster size, FCM clustering is performed with the input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C3F0-66C6-484C-A335-C8D6633EE9ED}"/>
              </a:ext>
            </a:extLst>
          </p:cNvPr>
          <p:cNvSpPr>
            <a:spLocks noGrp="1"/>
          </p:cNvSpPr>
          <p:nvPr>
            <p:ph type="title"/>
          </p:nvPr>
        </p:nvSpPr>
        <p:spPr/>
        <p:txBody>
          <a:bodyPr/>
          <a:lstStyle/>
          <a:p>
            <a:r>
              <a:rPr lang="en-US" dirty="0"/>
              <a:t>FCM clustering</a:t>
            </a:r>
            <a:endParaRPr lang="en-IN" dirty="0"/>
          </a:p>
        </p:txBody>
      </p:sp>
      <p:sp>
        <p:nvSpPr>
          <p:cNvPr id="3" name="Content Placeholder 2">
            <a:extLst>
              <a:ext uri="{FF2B5EF4-FFF2-40B4-BE49-F238E27FC236}">
                <a16:creationId xmlns:a16="http://schemas.microsoft.com/office/drawing/2014/main" id="{CD4E747F-9CD7-40D7-AD81-38943EA2E7F3}"/>
              </a:ext>
            </a:extLst>
          </p:cNvPr>
          <p:cNvSpPr>
            <a:spLocks noGrp="1"/>
          </p:cNvSpPr>
          <p:nvPr>
            <p:ph idx="1"/>
          </p:nvPr>
        </p:nvSpPr>
        <p:spPr>
          <a:xfrm>
            <a:off x="838200" y="1825624"/>
            <a:ext cx="11035352" cy="4820835"/>
          </a:xfrm>
        </p:spPr>
        <p:txBody>
          <a:bodyPr>
            <a:normAutofit fontScale="92500" lnSpcReduction="10000"/>
          </a:bodyPr>
          <a:lstStyle/>
          <a:p>
            <a:pPr marL="0" indent="0">
              <a:buNone/>
            </a:pPr>
            <a:r>
              <a:rPr lang="en-US" sz="2800" b="1" i="0" dirty="0">
                <a:effectLst/>
                <a:latin typeface="urw-din"/>
              </a:rPr>
              <a:t>Step 1</a:t>
            </a:r>
            <a:r>
              <a:rPr lang="en-US" sz="2800" i="0" dirty="0">
                <a:effectLst/>
                <a:latin typeface="urw-din"/>
              </a:rPr>
              <a:t>: Initialize the data points into desired number of clusters randomly.</a:t>
            </a:r>
            <a:br>
              <a:rPr lang="en-US" sz="2800" dirty="0"/>
            </a:br>
            <a:r>
              <a:rPr lang="en-US" sz="2800" b="1" i="0" dirty="0">
                <a:effectLst/>
                <a:latin typeface="urw-din"/>
              </a:rPr>
              <a:t>Step 2</a:t>
            </a:r>
            <a:r>
              <a:rPr lang="en-US" sz="2800" i="0" dirty="0">
                <a:effectLst/>
                <a:latin typeface="urw-din"/>
              </a:rPr>
              <a:t>: Find out the centroid.</a:t>
            </a:r>
          </a:p>
          <a:p>
            <a:pPr marL="0" indent="0">
              <a:buNone/>
            </a:pPr>
            <a:r>
              <a:rPr lang="en-US" sz="2800" i="0" dirty="0">
                <a:effectLst/>
                <a:latin typeface="urw-din"/>
              </a:rPr>
              <a:t>The formula for finding out the centroid (V) is:</a:t>
            </a:r>
          </a:p>
          <a:p>
            <a:pPr marL="0" indent="0">
              <a:buNone/>
            </a:pPr>
            <a:endParaRPr lang="en-US" sz="2800" i="0" dirty="0">
              <a:effectLst/>
              <a:latin typeface="urw-din"/>
            </a:endParaRPr>
          </a:p>
          <a:p>
            <a:pPr marL="0" indent="0">
              <a:buNone/>
            </a:pPr>
            <a:r>
              <a:rPr lang="en-US" sz="2800" i="0" dirty="0">
                <a:effectLst/>
                <a:latin typeface="urw-din"/>
              </a:rPr>
              <a:t>Where, µ is fuzzy membership value of the data point, m is the fuzziness parameter and </a:t>
            </a:r>
            <a:r>
              <a:rPr lang="en-US" sz="2800" i="0" dirty="0" err="1">
                <a:effectLst/>
                <a:latin typeface="urw-din"/>
              </a:rPr>
              <a:t>xk</a:t>
            </a:r>
            <a:r>
              <a:rPr lang="en-US" sz="2800" i="0" dirty="0">
                <a:effectLst/>
                <a:latin typeface="urw-din"/>
              </a:rPr>
              <a:t> is the data point.</a:t>
            </a:r>
          </a:p>
          <a:p>
            <a:pPr marL="0" indent="0">
              <a:buNone/>
            </a:pPr>
            <a:r>
              <a:rPr lang="en-US" sz="2800" b="1" i="0" dirty="0">
                <a:effectLst/>
                <a:latin typeface="urw-din"/>
              </a:rPr>
              <a:t>Step 3</a:t>
            </a:r>
            <a:r>
              <a:rPr lang="en-US" sz="2800" i="0" dirty="0">
                <a:effectLst/>
                <a:latin typeface="urw-din"/>
              </a:rPr>
              <a:t>: Find out the distance of each point from centroid.</a:t>
            </a:r>
          </a:p>
          <a:p>
            <a:pPr marL="0" indent="0">
              <a:buNone/>
            </a:pPr>
            <a:r>
              <a:rPr lang="en-US" sz="2800" b="1" i="0" dirty="0">
                <a:effectLst/>
                <a:latin typeface="urw-din"/>
              </a:rPr>
              <a:t>Step 4</a:t>
            </a:r>
            <a:r>
              <a:rPr lang="en-US" sz="2800" i="0" dirty="0">
                <a:effectLst/>
                <a:latin typeface="urw-din"/>
              </a:rPr>
              <a:t>: Updating membership values using the formula</a:t>
            </a:r>
            <a:endParaRPr lang="en-US" sz="2800" dirty="0">
              <a:latin typeface="urw-din"/>
            </a:endParaRPr>
          </a:p>
          <a:p>
            <a:pPr marL="0" indent="0">
              <a:buNone/>
            </a:pPr>
            <a:endParaRPr lang="en-US" sz="2800" b="0" i="0" dirty="0">
              <a:effectLst/>
              <a:latin typeface="urw-din"/>
            </a:endParaRPr>
          </a:p>
          <a:p>
            <a:pPr marL="0" indent="0">
              <a:buNone/>
            </a:pPr>
            <a:r>
              <a:rPr lang="en-US" sz="2800" b="0" i="0" dirty="0">
                <a:effectLst/>
                <a:latin typeface="urw-din"/>
              </a:rPr>
              <a:t>Repeat the steps(2 to 4) until the constant values are obtained for the membership values</a:t>
            </a:r>
            <a:endParaRPr lang="en-US" sz="2800" b="1" dirty="0">
              <a:latin typeface="urw-din"/>
            </a:endParaRPr>
          </a:p>
        </p:txBody>
      </p:sp>
      <p:pic>
        <p:nvPicPr>
          <p:cNvPr id="5" name="Picture 4">
            <a:extLst>
              <a:ext uri="{FF2B5EF4-FFF2-40B4-BE49-F238E27FC236}">
                <a16:creationId xmlns:a16="http://schemas.microsoft.com/office/drawing/2014/main" id="{20DAE315-1817-4D81-9A30-37CACCD5F145}"/>
              </a:ext>
            </a:extLst>
          </p:cNvPr>
          <p:cNvPicPr>
            <a:picLocks noChangeAspect="1"/>
          </p:cNvPicPr>
          <p:nvPr/>
        </p:nvPicPr>
        <p:blipFill>
          <a:blip r:embed="rId2"/>
          <a:stretch>
            <a:fillRect/>
          </a:stretch>
        </p:blipFill>
        <p:spPr>
          <a:xfrm>
            <a:off x="7092727" y="2514600"/>
            <a:ext cx="4572000" cy="914400"/>
          </a:xfrm>
          <a:prstGeom prst="rect">
            <a:avLst/>
          </a:prstGeom>
        </p:spPr>
      </p:pic>
      <p:pic>
        <p:nvPicPr>
          <p:cNvPr id="7" name="Picture 6">
            <a:extLst>
              <a:ext uri="{FF2B5EF4-FFF2-40B4-BE49-F238E27FC236}">
                <a16:creationId xmlns:a16="http://schemas.microsoft.com/office/drawing/2014/main" id="{AA8E8921-F96D-423A-B7ED-0D26D9F729C0}"/>
              </a:ext>
            </a:extLst>
          </p:cNvPr>
          <p:cNvPicPr>
            <a:picLocks noChangeAspect="1"/>
          </p:cNvPicPr>
          <p:nvPr/>
        </p:nvPicPr>
        <p:blipFill>
          <a:blip r:embed="rId3"/>
          <a:stretch>
            <a:fillRect/>
          </a:stretch>
        </p:blipFill>
        <p:spPr>
          <a:xfrm>
            <a:off x="8455470" y="4639473"/>
            <a:ext cx="3630704" cy="737745"/>
          </a:xfrm>
          <a:prstGeom prst="rect">
            <a:avLst/>
          </a:prstGeom>
        </p:spPr>
      </p:pic>
    </p:spTree>
    <p:extLst>
      <p:ext uri="{BB962C8B-B14F-4D97-AF65-F5344CB8AC3E}">
        <p14:creationId xmlns:p14="http://schemas.microsoft.com/office/powerpoint/2010/main" val="5240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893F-9761-4161-8502-5401A7715FE9}"/>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AA372498-264E-4A02-8CF7-528660BD262B}"/>
              </a:ext>
            </a:extLst>
          </p:cNvPr>
          <p:cNvSpPr>
            <a:spLocks noGrp="1"/>
          </p:cNvSpPr>
          <p:nvPr>
            <p:ph idx="1"/>
          </p:nvPr>
        </p:nvSpPr>
        <p:spPr/>
        <p:txBody>
          <a:bodyPr>
            <a:normAutofit/>
          </a:bodyPr>
          <a:lstStyle/>
          <a:p>
            <a:r>
              <a:rPr lang="en-US" dirty="0"/>
              <a:t>Convolutional Neural Network is used for the classification of severity level.  The CNN is trained with images in the dataset and it determines the level of severity of DR for an input image.</a:t>
            </a:r>
          </a:p>
          <a:p>
            <a:r>
              <a:rPr lang="en-US" sz="2800" dirty="0"/>
              <a:t>A CNN convolves learned features with input data and uses 2D convolutional layers.</a:t>
            </a:r>
          </a:p>
          <a:p>
            <a:r>
              <a:rPr lang="en-US" sz="2800" dirty="0"/>
              <a:t>CNNs have an input layer, and output layer, and hidden layers.</a:t>
            </a:r>
          </a:p>
          <a:p>
            <a:r>
              <a:rPr lang="en-US" sz="2800" dirty="0"/>
              <a:t> The hidden layers usually consist of convolutional layers, </a:t>
            </a:r>
            <a:r>
              <a:rPr lang="en-US" sz="2800" dirty="0" err="1"/>
              <a:t>ReLU</a:t>
            </a:r>
            <a:r>
              <a:rPr lang="en-US" sz="2800" dirty="0"/>
              <a:t> layers, pooling layers, and fully connected layers.</a:t>
            </a:r>
            <a:endParaRPr lang="en-IN" sz="2800" dirty="0"/>
          </a:p>
        </p:txBody>
      </p:sp>
    </p:spTree>
    <p:extLst>
      <p:ext uri="{BB962C8B-B14F-4D97-AF65-F5344CB8AC3E}">
        <p14:creationId xmlns:p14="http://schemas.microsoft.com/office/powerpoint/2010/main" val="1602759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59EC-99E5-43FA-85F8-4C335B2E90CF}"/>
              </a:ext>
            </a:extLst>
          </p:cNvPr>
          <p:cNvSpPr>
            <a:spLocks noGrp="1"/>
          </p:cNvSpPr>
          <p:nvPr>
            <p:ph type="title"/>
          </p:nvPr>
        </p:nvSpPr>
        <p:spPr>
          <a:xfrm>
            <a:off x="838200" y="365125"/>
            <a:ext cx="9664337" cy="1010829"/>
          </a:xfrm>
        </p:spPr>
        <p:txBody>
          <a:bodyPr/>
          <a:lstStyle/>
          <a:p>
            <a:r>
              <a:rPr lang="en-US" dirty="0"/>
              <a:t>CODE FOR TRAINING THE CLASSIFIER</a:t>
            </a:r>
          </a:p>
        </p:txBody>
      </p:sp>
      <p:pic>
        <p:nvPicPr>
          <p:cNvPr id="6" name="Content Placeholder 5">
            <a:extLst>
              <a:ext uri="{FF2B5EF4-FFF2-40B4-BE49-F238E27FC236}">
                <a16:creationId xmlns:a16="http://schemas.microsoft.com/office/drawing/2014/main" id="{24B389FF-ABB5-4ACC-BFB4-6CF2E724C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472" y="1375954"/>
            <a:ext cx="10265328" cy="5038582"/>
          </a:xfrm>
        </p:spPr>
      </p:pic>
    </p:spTree>
    <p:extLst>
      <p:ext uri="{BB962C8B-B14F-4D97-AF65-F5344CB8AC3E}">
        <p14:creationId xmlns:p14="http://schemas.microsoft.com/office/powerpoint/2010/main" val="11855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3E72-530E-4650-AC88-796692063CD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50931BD-554A-4A6F-93CD-B5659166D8F6}"/>
              </a:ext>
            </a:extLst>
          </p:cNvPr>
          <p:cNvSpPr>
            <a:spLocks noGrp="1"/>
          </p:cNvSpPr>
          <p:nvPr>
            <p:ph idx="1"/>
          </p:nvPr>
        </p:nvSpPr>
        <p:spPr/>
        <p:txBody>
          <a:bodyPr/>
          <a:lstStyle/>
          <a:p>
            <a:r>
              <a:rPr lang="en-US" dirty="0"/>
              <a:t>Diabetic Retinopathy is a leading cause of blindness among working-age adults.</a:t>
            </a:r>
          </a:p>
          <a:p>
            <a:r>
              <a:rPr lang="en-US" dirty="0"/>
              <a:t>Early detection of this condition is critical for good prognosis.</a:t>
            </a:r>
          </a:p>
          <a:p>
            <a:r>
              <a:rPr lang="en-US" dirty="0"/>
              <a:t>Given an increase in prevalence of both diabetes and associated retinal complications throughout the world, manual methods of diagnosis maybe unable to keep apace with demand for screening service.</a:t>
            </a:r>
          </a:p>
          <a:p>
            <a:r>
              <a:rPr lang="en-US" dirty="0"/>
              <a:t>Hence, an automated solution is of utmost importance.</a:t>
            </a:r>
          </a:p>
        </p:txBody>
      </p:sp>
    </p:spTree>
    <p:extLst>
      <p:ext uri="{BB962C8B-B14F-4D97-AF65-F5344CB8AC3E}">
        <p14:creationId xmlns:p14="http://schemas.microsoft.com/office/powerpoint/2010/main" val="1393768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E71C-5006-4E0A-A6CB-DBDEA0C3E40D}"/>
              </a:ext>
            </a:extLst>
          </p:cNvPr>
          <p:cNvSpPr>
            <a:spLocks noGrp="1"/>
          </p:cNvSpPr>
          <p:nvPr>
            <p:ph type="title"/>
          </p:nvPr>
        </p:nvSpPr>
        <p:spPr/>
        <p:txBody>
          <a:bodyPr/>
          <a:lstStyle/>
          <a:p>
            <a:r>
              <a:rPr lang="en-US" dirty="0"/>
              <a:t>CODE FOR TRAINING THE CLASSIFIER</a:t>
            </a:r>
            <a:endParaRPr lang="en-IN" dirty="0"/>
          </a:p>
        </p:txBody>
      </p:sp>
      <p:pic>
        <p:nvPicPr>
          <p:cNvPr id="5" name="Content Placeholder 4">
            <a:extLst>
              <a:ext uri="{FF2B5EF4-FFF2-40B4-BE49-F238E27FC236}">
                <a16:creationId xmlns:a16="http://schemas.microsoft.com/office/drawing/2014/main" id="{BEFBDF8C-CA2B-4FB1-AA70-F522408F4550}"/>
              </a:ext>
            </a:extLst>
          </p:cNvPr>
          <p:cNvPicPr>
            <a:picLocks noGrp="1" noChangeAspect="1"/>
          </p:cNvPicPr>
          <p:nvPr>
            <p:ph idx="1"/>
          </p:nvPr>
        </p:nvPicPr>
        <p:blipFill>
          <a:blip r:embed="rId2"/>
          <a:stretch>
            <a:fillRect/>
          </a:stretch>
        </p:blipFill>
        <p:spPr>
          <a:xfrm>
            <a:off x="1160061" y="1353739"/>
            <a:ext cx="9021169" cy="5291386"/>
          </a:xfrm>
        </p:spPr>
      </p:pic>
    </p:spTree>
    <p:extLst>
      <p:ext uri="{BB962C8B-B14F-4D97-AF65-F5344CB8AC3E}">
        <p14:creationId xmlns:p14="http://schemas.microsoft.com/office/powerpoint/2010/main" val="373956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D95A-1D5D-42B7-B936-2671852F4112}"/>
              </a:ext>
            </a:extLst>
          </p:cNvPr>
          <p:cNvSpPr>
            <a:spLocks noGrp="1"/>
          </p:cNvSpPr>
          <p:nvPr>
            <p:ph type="title"/>
          </p:nvPr>
        </p:nvSpPr>
        <p:spPr>
          <a:xfrm>
            <a:off x="838200" y="365126"/>
            <a:ext cx="10515600" cy="836658"/>
          </a:xfrm>
        </p:spPr>
        <p:txBody>
          <a:bodyPr/>
          <a:lstStyle/>
          <a:p>
            <a:r>
              <a:rPr lang="en-US" dirty="0"/>
              <a:t>CODE FOR CLASSIFICATION</a:t>
            </a:r>
          </a:p>
        </p:txBody>
      </p:sp>
      <p:pic>
        <p:nvPicPr>
          <p:cNvPr id="7" name="Content Placeholder 6">
            <a:extLst>
              <a:ext uri="{FF2B5EF4-FFF2-40B4-BE49-F238E27FC236}">
                <a16:creationId xmlns:a16="http://schemas.microsoft.com/office/drawing/2014/main" id="{2A45918D-6EFE-4CF9-A8B9-81931E765D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2546" y="1774210"/>
            <a:ext cx="9594295" cy="4135270"/>
          </a:xfrm>
        </p:spPr>
      </p:pic>
    </p:spTree>
    <p:extLst>
      <p:ext uri="{BB962C8B-B14F-4D97-AF65-F5344CB8AC3E}">
        <p14:creationId xmlns:p14="http://schemas.microsoft.com/office/powerpoint/2010/main" val="376400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797C-22DF-434A-B837-9A8730261407}"/>
              </a:ext>
            </a:extLst>
          </p:cNvPr>
          <p:cNvSpPr>
            <a:spLocks noGrp="1"/>
          </p:cNvSpPr>
          <p:nvPr>
            <p:ph type="title"/>
          </p:nvPr>
        </p:nvSpPr>
        <p:spPr>
          <a:xfrm>
            <a:off x="838200" y="347708"/>
            <a:ext cx="10515600" cy="1325563"/>
          </a:xfrm>
        </p:spPr>
        <p:txBody>
          <a:bodyPr/>
          <a:lstStyle/>
          <a:p>
            <a:r>
              <a:rPr lang="en-US" dirty="0"/>
              <a:t>OUTPUT</a:t>
            </a:r>
          </a:p>
        </p:txBody>
      </p:sp>
      <p:sp>
        <p:nvSpPr>
          <p:cNvPr id="7" name="Content Placeholder 6">
            <a:extLst>
              <a:ext uri="{FF2B5EF4-FFF2-40B4-BE49-F238E27FC236}">
                <a16:creationId xmlns:a16="http://schemas.microsoft.com/office/drawing/2014/main" id="{6879C94F-F8DC-4274-9F3E-D7EBAF02736E}"/>
              </a:ext>
            </a:extLst>
          </p:cNvPr>
          <p:cNvSpPr>
            <a:spLocks noGrp="1"/>
          </p:cNvSpPr>
          <p:nvPr>
            <p:ph idx="1"/>
          </p:nvPr>
        </p:nvSpPr>
        <p:spPr>
          <a:xfrm>
            <a:off x="838199" y="1471748"/>
            <a:ext cx="10967113" cy="5283893"/>
          </a:xfrm>
        </p:spPr>
        <p:txBody>
          <a:bodyPr/>
          <a:lstStyle/>
          <a:p>
            <a:r>
              <a:rPr lang="en-IN" sz="1800" dirty="0">
                <a:effectLst/>
                <a:ea typeface="Calibri" panose="020F0502020204030204" pitchFamily="34" charset="0"/>
              </a:rPr>
              <a:t>The dataset images obtained from Kaggle contain 35,126 images. The images are  resized to a of size 256 x 256 pixels.</a:t>
            </a:r>
          </a:p>
          <a:p>
            <a:r>
              <a:rPr lang="en-IN" sz="1800" dirty="0">
                <a:effectLst/>
                <a:ea typeface="Calibri" panose="020F0502020204030204" pitchFamily="34" charset="0"/>
              </a:rPr>
              <a:t>80% of images (28,088) are used for training the convolution neural network model. The model was trained with batch size of 32 for 35 epochs. It resulted in training accuracy as 96% and testing accuracy as 91.2%</a:t>
            </a:r>
            <a:endParaRPr lang="en-US" sz="1800" dirty="0">
              <a:effectLst/>
              <a:ea typeface="Calibri" panose="020F0502020204030204" pitchFamily="34" charset="0"/>
            </a:endParaRPr>
          </a:p>
          <a:p>
            <a:pPr marL="0" indent="0">
              <a:buNone/>
            </a:pPr>
            <a:endParaRPr lang="en-US" dirty="0"/>
          </a:p>
        </p:txBody>
      </p:sp>
      <p:pic>
        <p:nvPicPr>
          <p:cNvPr id="4" name="Picture 3">
            <a:extLst>
              <a:ext uri="{FF2B5EF4-FFF2-40B4-BE49-F238E27FC236}">
                <a16:creationId xmlns:a16="http://schemas.microsoft.com/office/drawing/2014/main" id="{9A2127AE-1672-4DB5-820B-0C4747A80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688" y="2715004"/>
            <a:ext cx="4646133" cy="4040637"/>
          </a:xfrm>
          <a:prstGeom prst="rect">
            <a:avLst/>
          </a:prstGeom>
        </p:spPr>
      </p:pic>
    </p:spTree>
    <p:extLst>
      <p:ext uri="{BB962C8B-B14F-4D97-AF65-F5344CB8AC3E}">
        <p14:creationId xmlns:p14="http://schemas.microsoft.com/office/powerpoint/2010/main" val="3764806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42" y="436098"/>
            <a:ext cx="11282290" cy="6079039"/>
          </a:xfrm>
        </p:spPr>
        <p:txBody>
          <a:bodyPr/>
          <a:lstStyle/>
          <a:p>
            <a:pPr marL="0" indent="0">
              <a:buNone/>
            </a:pPr>
            <a:r>
              <a:rPr lang="en-IN" dirty="0"/>
              <a:t>   </a:t>
            </a:r>
            <a:r>
              <a:rPr lang="en-IN" sz="4400" dirty="0">
                <a:latin typeface="+mj-lt"/>
              </a:rPr>
              <a:t>COMPARISON WITH OTHER METHODS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19" y="2321168"/>
            <a:ext cx="6117740" cy="264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6233" y="2133412"/>
            <a:ext cx="4285883" cy="3024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230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382137" y="272956"/>
            <a:ext cx="11368585" cy="6346208"/>
          </a:xfrm>
        </p:spPr>
        <p:txBody>
          <a:bodyPr>
            <a:normAutofit/>
          </a:bodyPr>
          <a:lstStyle/>
          <a:p>
            <a:r>
              <a:rPr lang="en-IN" sz="4400" b="1" dirty="0">
                <a:latin typeface="+mj-lt"/>
              </a:rPr>
              <a:t>CONFUSION MATRIX </a:t>
            </a:r>
          </a:p>
          <a:p>
            <a:r>
              <a:rPr lang="en-IN" sz="2800" dirty="0"/>
              <a:t>	</a:t>
            </a:r>
          </a:p>
          <a:p>
            <a:r>
              <a:rPr lang="en-IN" sz="2800" dirty="0"/>
              <a:t>	Confusion matrix helps to evaluate the model’s performance. As the name suggests it is a matrix of size n * n where n is the number of class labels.</a:t>
            </a:r>
          </a:p>
          <a:p>
            <a:endParaRPr lang="en-IN" sz="2800" dirty="0"/>
          </a:p>
          <a:p>
            <a:endParaRPr lang="en-IN" sz="2800" dirty="0"/>
          </a:p>
          <a:p>
            <a:endParaRPr lang="en-IN" sz="2800" dirty="0"/>
          </a:p>
          <a:p>
            <a:endParaRPr lang="en-IN" sz="2800" dirty="0"/>
          </a:p>
          <a:p>
            <a:endParaRPr lang="en-IN" sz="2800" dirty="0"/>
          </a:p>
          <a:p>
            <a:r>
              <a:rPr lang="en-IN" sz="2800" dirty="0"/>
              <a:t>          </a:t>
            </a:r>
            <a:r>
              <a:rPr lang="en-IN" sz="2000" dirty="0"/>
              <a:t>Confusion matrix for Training dataset</a:t>
            </a:r>
            <a:r>
              <a:rPr lang="en-IN" sz="2800" dirty="0"/>
              <a:t>                        </a:t>
            </a:r>
            <a:r>
              <a:rPr lang="en-IN" sz="2000" dirty="0"/>
              <a:t>Confusion matrix for Testing dataset</a:t>
            </a:r>
            <a:endParaRPr lang="en-IN" sz="2800" dirty="0"/>
          </a:p>
        </p:txBody>
      </p:sp>
      <p:pic>
        <p:nvPicPr>
          <p:cNvPr id="4" name="Content Placeholder 3">
            <a:extLst>
              <a:ext uri="{FF2B5EF4-FFF2-40B4-BE49-F238E27FC236}">
                <a16:creationId xmlns:a16="http://schemas.microsoft.com/office/drawing/2014/main" id="{2BB2E0DF-1348-46FF-9ADD-967E0767B50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09" b="-1"/>
          <a:stretch/>
        </p:blipFill>
        <p:spPr>
          <a:xfrm>
            <a:off x="698744" y="3173175"/>
            <a:ext cx="5174707" cy="2115331"/>
          </a:xfrm>
        </p:spPr>
      </p:pic>
      <p:pic>
        <p:nvPicPr>
          <p:cNvPr id="9" name="Picture 8">
            <a:extLst>
              <a:ext uri="{FF2B5EF4-FFF2-40B4-BE49-F238E27FC236}">
                <a16:creationId xmlns:a16="http://schemas.microsoft.com/office/drawing/2014/main" id="{0AA2D671-4214-474F-A5A4-869A10FBA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8550" y="3173175"/>
            <a:ext cx="5313701" cy="2163099"/>
          </a:xfrm>
          <a:prstGeom prst="rect">
            <a:avLst/>
          </a:prstGeom>
        </p:spPr>
      </p:pic>
    </p:spTree>
    <p:extLst>
      <p:ext uri="{BB962C8B-B14F-4D97-AF65-F5344CB8AC3E}">
        <p14:creationId xmlns:p14="http://schemas.microsoft.com/office/powerpoint/2010/main" val="175244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151A-2640-4340-A5B5-8CEA4090C4D5}"/>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E8212F3A-32CB-49B2-B5E1-F1445B53DD14}"/>
              </a:ext>
            </a:extLst>
          </p:cNvPr>
          <p:cNvSpPr>
            <a:spLocks noGrp="1"/>
          </p:cNvSpPr>
          <p:nvPr>
            <p:ph idx="1"/>
          </p:nvPr>
        </p:nvSpPr>
        <p:spPr/>
        <p:txBody>
          <a:bodyPr/>
          <a:lstStyle/>
          <a:p>
            <a:r>
              <a:rPr lang="en-US" dirty="0"/>
              <a:t>Training the classifier with large number of retinal images can improve the accuracy of the system</a:t>
            </a:r>
          </a:p>
          <a:p>
            <a:r>
              <a:rPr lang="en-US" dirty="0"/>
              <a:t>Using clustering techniques for feature extraction and advanced CNNs like </a:t>
            </a:r>
            <a:r>
              <a:rPr lang="en-US" dirty="0" err="1"/>
              <a:t>GoogleNet</a:t>
            </a:r>
            <a:r>
              <a:rPr lang="en-US" dirty="0"/>
              <a:t>, </a:t>
            </a:r>
            <a:r>
              <a:rPr lang="en-US" dirty="0" err="1"/>
              <a:t>AlexNet</a:t>
            </a:r>
            <a:r>
              <a:rPr lang="en-US" dirty="0"/>
              <a:t> </a:t>
            </a:r>
            <a:r>
              <a:rPr lang="en-US" dirty="0" err="1"/>
              <a:t>etc</a:t>
            </a:r>
            <a:r>
              <a:rPr lang="en-US" dirty="0"/>
              <a:t> for classification can improve the efficiency of the system.</a:t>
            </a:r>
          </a:p>
          <a:p>
            <a:r>
              <a:rPr lang="en-US" dirty="0"/>
              <a:t>Increasing the number of hidden layers can help with increasing the performance of the system.</a:t>
            </a:r>
          </a:p>
          <a:p>
            <a:r>
              <a:rPr lang="en-US" dirty="0"/>
              <a:t>Adding User Interface can enhance the usability of the system. </a:t>
            </a:r>
          </a:p>
        </p:txBody>
      </p:sp>
    </p:spTree>
    <p:extLst>
      <p:ext uri="{BB962C8B-B14F-4D97-AF65-F5344CB8AC3E}">
        <p14:creationId xmlns:p14="http://schemas.microsoft.com/office/powerpoint/2010/main" val="3729585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6F1D600-A3C2-4E07-A9AA-C97B264E2F5E}"/>
              </a:ext>
            </a:extLst>
          </p:cNvPr>
          <p:cNvGraphicFramePr>
            <a:graphicFrameLocks noGrp="1"/>
          </p:cNvGraphicFramePr>
          <p:nvPr>
            <p:extLst>
              <p:ext uri="{D42A27DB-BD31-4B8C-83A1-F6EECF244321}">
                <p14:modId xmlns:p14="http://schemas.microsoft.com/office/powerpoint/2010/main" val="4269970810"/>
              </p:ext>
            </p:extLst>
          </p:nvPr>
        </p:nvGraphicFramePr>
        <p:xfrm>
          <a:off x="288812" y="186414"/>
          <a:ext cx="11502593" cy="5584082"/>
        </p:xfrm>
        <a:graphic>
          <a:graphicData uri="http://schemas.openxmlformats.org/drawingml/2006/table">
            <a:tbl>
              <a:tblPr firstRow="1" bandRow="1">
                <a:tableStyleId>{93296810-A885-4BE3-A3E7-6D5BEEA58F35}</a:tableStyleId>
              </a:tblPr>
              <a:tblGrid>
                <a:gridCol w="3917727">
                  <a:extLst>
                    <a:ext uri="{9D8B030D-6E8A-4147-A177-3AD203B41FA5}">
                      <a16:colId xmlns:a16="http://schemas.microsoft.com/office/drawing/2014/main" val="3186833734"/>
                    </a:ext>
                  </a:extLst>
                </a:gridCol>
                <a:gridCol w="782348">
                  <a:extLst>
                    <a:ext uri="{9D8B030D-6E8A-4147-A177-3AD203B41FA5}">
                      <a16:colId xmlns:a16="http://schemas.microsoft.com/office/drawing/2014/main" val="4115899543"/>
                    </a:ext>
                  </a:extLst>
                </a:gridCol>
                <a:gridCol w="782348">
                  <a:extLst>
                    <a:ext uri="{9D8B030D-6E8A-4147-A177-3AD203B41FA5}">
                      <a16:colId xmlns:a16="http://schemas.microsoft.com/office/drawing/2014/main" val="3331782285"/>
                    </a:ext>
                  </a:extLst>
                </a:gridCol>
                <a:gridCol w="782348">
                  <a:extLst>
                    <a:ext uri="{9D8B030D-6E8A-4147-A177-3AD203B41FA5}">
                      <a16:colId xmlns:a16="http://schemas.microsoft.com/office/drawing/2014/main" val="4086423241"/>
                    </a:ext>
                  </a:extLst>
                </a:gridCol>
                <a:gridCol w="782348">
                  <a:extLst>
                    <a:ext uri="{9D8B030D-6E8A-4147-A177-3AD203B41FA5}">
                      <a16:colId xmlns:a16="http://schemas.microsoft.com/office/drawing/2014/main" val="493875052"/>
                    </a:ext>
                  </a:extLst>
                </a:gridCol>
                <a:gridCol w="782348">
                  <a:extLst>
                    <a:ext uri="{9D8B030D-6E8A-4147-A177-3AD203B41FA5}">
                      <a16:colId xmlns:a16="http://schemas.microsoft.com/office/drawing/2014/main" val="149597324"/>
                    </a:ext>
                  </a:extLst>
                </a:gridCol>
                <a:gridCol w="782348">
                  <a:extLst>
                    <a:ext uri="{9D8B030D-6E8A-4147-A177-3AD203B41FA5}">
                      <a16:colId xmlns:a16="http://schemas.microsoft.com/office/drawing/2014/main" val="2080844906"/>
                    </a:ext>
                  </a:extLst>
                </a:gridCol>
                <a:gridCol w="782348">
                  <a:extLst>
                    <a:ext uri="{9D8B030D-6E8A-4147-A177-3AD203B41FA5}">
                      <a16:colId xmlns:a16="http://schemas.microsoft.com/office/drawing/2014/main" val="1248960449"/>
                    </a:ext>
                  </a:extLst>
                </a:gridCol>
                <a:gridCol w="782348">
                  <a:extLst>
                    <a:ext uri="{9D8B030D-6E8A-4147-A177-3AD203B41FA5}">
                      <a16:colId xmlns:a16="http://schemas.microsoft.com/office/drawing/2014/main" val="1601299095"/>
                    </a:ext>
                  </a:extLst>
                </a:gridCol>
                <a:gridCol w="1326082">
                  <a:extLst>
                    <a:ext uri="{9D8B030D-6E8A-4147-A177-3AD203B41FA5}">
                      <a16:colId xmlns:a16="http://schemas.microsoft.com/office/drawing/2014/main" val="2245453388"/>
                    </a:ext>
                  </a:extLst>
                </a:gridCol>
              </a:tblGrid>
              <a:tr h="689146">
                <a:tc>
                  <a:txBody>
                    <a:bodyPr/>
                    <a:lstStyle/>
                    <a:p>
                      <a:pPr algn="ctr"/>
                      <a:r>
                        <a:rPr lang="en-IN" dirty="0"/>
                        <a:t>MONTHS</a:t>
                      </a:r>
                    </a:p>
                  </a:txBody>
                  <a:tcPr anchor="ct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SEPTEMBER</a:t>
                      </a:r>
                    </a:p>
                  </a:txBody>
                  <a:tcPr anchor="ct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a:t>
                      </a:r>
                    </a:p>
                  </a:txBody>
                  <a:tcPr anchor="ct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NOVEMBER</a:t>
                      </a:r>
                    </a:p>
                  </a:txBody>
                  <a:tcPr anchor="ctr"/>
                </a:tc>
                <a:extLst>
                  <a:ext uri="{0D108BD9-81ED-4DB2-BD59-A6C34878D82A}">
                    <a16:rowId xmlns:a16="http://schemas.microsoft.com/office/drawing/2014/main" val="1819756140"/>
                  </a:ext>
                </a:extLst>
              </a:tr>
              <a:tr h="426715">
                <a:tc>
                  <a:txBody>
                    <a:bodyPr/>
                    <a:lstStyle/>
                    <a:p>
                      <a:pPr algn="ctr"/>
                      <a:r>
                        <a:rPr lang="en-IN" dirty="0"/>
                        <a:t>ACTIVITIES / WEEKS</a:t>
                      </a:r>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1</a:t>
                      </a:r>
                    </a:p>
                  </a:txBody>
                  <a:tcPr anchor="ctr"/>
                </a:tc>
                <a:tc>
                  <a:txBody>
                    <a:bodyPr/>
                    <a:lstStyle/>
                    <a:p>
                      <a:pPr algn="ctr"/>
                      <a:r>
                        <a:rPr lang="en-IN" dirty="0"/>
                        <a:t>2</a:t>
                      </a:r>
                    </a:p>
                  </a:txBody>
                  <a:tcPr anchor="ctr"/>
                </a:tc>
                <a:tc>
                  <a:txBody>
                    <a:bodyPr/>
                    <a:lstStyle/>
                    <a:p>
                      <a:pPr algn="ctr"/>
                      <a:r>
                        <a:rPr lang="en-IN" dirty="0"/>
                        <a:t>3</a:t>
                      </a:r>
                    </a:p>
                  </a:txBody>
                  <a:tcPr anchor="ctr"/>
                </a:tc>
                <a:tc>
                  <a:txBody>
                    <a:bodyPr/>
                    <a:lstStyle/>
                    <a:p>
                      <a:pPr algn="ctr"/>
                      <a:r>
                        <a:rPr lang="en-IN" dirty="0"/>
                        <a:t>4</a:t>
                      </a:r>
                    </a:p>
                  </a:txBody>
                  <a:tcPr anchor="ctr"/>
                </a:tc>
                <a:tc>
                  <a:txBody>
                    <a:bodyPr/>
                    <a:lstStyle/>
                    <a:p>
                      <a:pPr algn="ctr"/>
                      <a:r>
                        <a:rPr lang="en-IN" dirty="0"/>
                        <a:t>1</a:t>
                      </a:r>
                    </a:p>
                  </a:txBody>
                  <a:tcPr anchor="ctr"/>
                </a:tc>
                <a:extLst>
                  <a:ext uri="{0D108BD9-81ED-4DB2-BD59-A6C34878D82A}">
                    <a16:rowId xmlns:a16="http://schemas.microsoft.com/office/drawing/2014/main" val="3741555777"/>
                  </a:ext>
                </a:extLst>
              </a:tr>
              <a:tr h="421515">
                <a:tc rowSpan="2">
                  <a:txBody>
                    <a:bodyPr/>
                    <a:lstStyle/>
                    <a:p>
                      <a:pPr algn="ctr"/>
                      <a:r>
                        <a:rPr lang="en-IN" dirty="0"/>
                        <a:t>PROJECT FINALIZATION &amp; LITERATURE SURVEY</a:t>
                      </a:r>
                    </a:p>
                  </a:txBody>
                  <a:tcPr anchor="ctr"/>
                </a:tc>
                <a:tc>
                  <a:txBody>
                    <a:bodyPr/>
                    <a:lstStyle/>
                    <a:p>
                      <a:pPr algn="ctr"/>
                      <a:endParaRPr lang="en-IN" dirty="0"/>
                    </a:p>
                  </a:txBody>
                  <a:tcPr anchor="ctr">
                    <a:solidFill>
                      <a:srgbClr val="C00000"/>
                    </a:solidFill>
                  </a:tcPr>
                </a:tc>
                <a:tc>
                  <a:txBody>
                    <a:bodyPr/>
                    <a:lstStyle/>
                    <a:p>
                      <a:pPr algn="ctr"/>
                      <a:endParaRPr lang="en-IN" dirty="0"/>
                    </a:p>
                  </a:txBody>
                  <a:tcPr anchor="ctr">
                    <a:solidFill>
                      <a:srgbClr val="C00000"/>
                    </a:solidFill>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1952023639"/>
                  </a:ext>
                </a:extLst>
              </a:tr>
              <a:tr h="421515">
                <a:tc vMerge="1">
                  <a:txBody>
                    <a:bodyPr/>
                    <a:lstStyle/>
                    <a:p>
                      <a:endParaRPr lang="en-IN"/>
                    </a:p>
                  </a:txBody>
                  <a:tcPr/>
                </a:tc>
                <a:tc>
                  <a:txBody>
                    <a:bodyPr/>
                    <a:lstStyle/>
                    <a:p>
                      <a:pPr algn="ctr"/>
                      <a:endParaRPr lang="en-IN" dirty="0"/>
                    </a:p>
                  </a:txBody>
                  <a:tcPr anchor="ctr">
                    <a:solidFill>
                      <a:srgbClr val="00B050"/>
                    </a:solidFill>
                  </a:tcPr>
                </a:tc>
                <a:tc>
                  <a:txBody>
                    <a:bodyPr/>
                    <a:lstStyle/>
                    <a:p>
                      <a:pPr algn="ctr"/>
                      <a:endParaRPr lang="en-IN" dirty="0"/>
                    </a:p>
                  </a:txBody>
                  <a:tcPr anchor="ctr">
                    <a:solidFill>
                      <a:srgbClr val="00B050"/>
                    </a:solidFill>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3970029338"/>
                  </a:ext>
                </a:extLst>
              </a:tr>
              <a:tr h="421515">
                <a:tc rowSpan="2">
                  <a:txBody>
                    <a:bodyPr/>
                    <a:lstStyle/>
                    <a:p>
                      <a:pPr algn="ctr"/>
                      <a:r>
                        <a:rPr lang="en-IN" dirty="0"/>
                        <a:t>SYSTEM DESIGN</a:t>
                      </a:r>
                    </a:p>
                  </a:txBody>
                  <a:tcPr anchor="ctr"/>
                </a:tc>
                <a:tc>
                  <a:txBody>
                    <a:bodyPr/>
                    <a:lstStyle/>
                    <a:p>
                      <a:pPr algn="ctr"/>
                      <a:endParaRPr lang="en-IN"/>
                    </a:p>
                  </a:txBody>
                  <a:tcPr anchor="ctr"/>
                </a:tc>
                <a:tc>
                  <a:txBody>
                    <a:bodyPr/>
                    <a:lstStyle/>
                    <a:p>
                      <a:pPr algn="ctr"/>
                      <a:endParaRPr lang="en-IN" dirty="0"/>
                    </a:p>
                  </a:txBody>
                  <a:tcPr anchor="ctr"/>
                </a:tc>
                <a:tc>
                  <a:txBody>
                    <a:bodyPr/>
                    <a:lstStyle/>
                    <a:p>
                      <a:pPr algn="ctr"/>
                      <a:endParaRPr lang="en-IN" dirty="0">
                        <a:solidFill>
                          <a:srgbClr val="FF0000"/>
                        </a:solidFill>
                      </a:endParaRPr>
                    </a:p>
                  </a:txBody>
                  <a:tcPr anchor="ctr">
                    <a:solidFill>
                      <a:srgbClr val="C00000"/>
                    </a:solidFill>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a:p>
                  </a:txBody>
                  <a:tcPr anchor="ctr"/>
                </a:tc>
                <a:extLst>
                  <a:ext uri="{0D108BD9-81ED-4DB2-BD59-A6C34878D82A}">
                    <a16:rowId xmlns:a16="http://schemas.microsoft.com/office/drawing/2014/main" val="3994233495"/>
                  </a:ext>
                </a:extLst>
              </a:tr>
              <a:tr h="421515">
                <a:tc vMerge="1">
                  <a:txBody>
                    <a:bodyPr/>
                    <a:lstStyle/>
                    <a:p>
                      <a:endParaRPr lang="en-IN"/>
                    </a:p>
                  </a:txBody>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solidFill>
                      <a:srgbClr val="00B050"/>
                    </a:solidFill>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a:p>
                  </a:txBody>
                  <a:tcPr anchor="ctr"/>
                </a:tc>
                <a:tc>
                  <a:txBody>
                    <a:bodyPr/>
                    <a:lstStyle/>
                    <a:p>
                      <a:pPr algn="ctr"/>
                      <a:endParaRPr lang="en-IN"/>
                    </a:p>
                  </a:txBody>
                  <a:tcPr anchor="ctr"/>
                </a:tc>
                <a:tc>
                  <a:txBody>
                    <a:bodyPr/>
                    <a:lstStyle/>
                    <a:p>
                      <a:pPr algn="ctr"/>
                      <a:endParaRPr lang="en-IN"/>
                    </a:p>
                  </a:txBody>
                  <a:tcPr anchor="ctr"/>
                </a:tc>
                <a:tc>
                  <a:txBody>
                    <a:bodyPr/>
                    <a:lstStyle/>
                    <a:p>
                      <a:pPr algn="ctr"/>
                      <a:endParaRPr lang="en-IN"/>
                    </a:p>
                  </a:txBody>
                  <a:tcPr anchor="ctr"/>
                </a:tc>
                <a:extLst>
                  <a:ext uri="{0D108BD9-81ED-4DB2-BD59-A6C34878D82A}">
                    <a16:rowId xmlns:a16="http://schemas.microsoft.com/office/drawing/2014/main" val="1493790658"/>
                  </a:ext>
                </a:extLst>
              </a:tr>
              <a:tr h="421515">
                <a:tc rowSpan="2">
                  <a:txBody>
                    <a:bodyPr/>
                    <a:lstStyle/>
                    <a:p>
                      <a:pPr algn="ctr"/>
                      <a:r>
                        <a:rPr lang="en-IN" dirty="0"/>
                        <a:t>DATASET COLLECTION &amp; MODEL BUILDING</a:t>
                      </a:r>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solidFill>
                      <a:srgbClr val="C00000"/>
                    </a:solidFill>
                  </a:tcPr>
                </a:tc>
                <a:tc>
                  <a:txBody>
                    <a:bodyPr/>
                    <a:lstStyle/>
                    <a:p>
                      <a:pPr algn="ctr"/>
                      <a:endParaRPr lang="en-IN" dirty="0"/>
                    </a:p>
                  </a:txBody>
                  <a:tcPr anchor="ctr">
                    <a:solidFill>
                      <a:srgbClr val="C00000"/>
                    </a:solidFill>
                  </a:tcPr>
                </a:tc>
                <a:tc>
                  <a:txBody>
                    <a:bodyPr/>
                    <a:lstStyle/>
                    <a:p>
                      <a:pPr algn="ctr"/>
                      <a:endParaRPr lang="en-IN" dirty="0"/>
                    </a:p>
                  </a:txBody>
                  <a:tcPr anchor="ctr">
                    <a:solidFill>
                      <a:schemeClr val="bg1">
                        <a:lumMod val="95000"/>
                      </a:schemeClr>
                    </a:solidFill>
                  </a:tcPr>
                </a:tc>
                <a:tc>
                  <a:txBody>
                    <a:bodyPr/>
                    <a:lstStyle/>
                    <a:p>
                      <a:pPr algn="ctr"/>
                      <a:endParaRPr lang="en-IN" dirty="0"/>
                    </a:p>
                  </a:txBody>
                  <a:tcPr anchor="ctr">
                    <a:solidFill>
                      <a:schemeClr val="bg1">
                        <a:lumMod val="95000"/>
                      </a:schemeClr>
                    </a:solidFill>
                  </a:tcP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634588927"/>
                  </a:ext>
                </a:extLst>
              </a:tr>
              <a:tr h="476680">
                <a:tc vMerge="1">
                  <a:txBody>
                    <a:bodyPr/>
                    <a:lstStyle/>
                    <a:p>
                      <a:endParaRPr lang="en-IN"/>
                    </a:p>
                  </a:txBody>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solidFill>
                      <a:srgbClr val="00B050"/>
                    </a:solidFill>
                  </a:tcPr>
                </a:tc>
                <a:tc>
                  <a:txBody>
                    <a:bodyPr/>
                    <a:lstStyle/>
                    <a:p>
                      <a:pPr algn="ctr"/>
                      <a:endParaRPr lang="en-IN" dirty="0"/>
                    </a:p>
                  </a:txBody>
                  <a:tcPr anchor="ctr">
                    <a:solidFill>
                      <a:srgbClr val="00B050"/>
                    </a:solidFill>
                  </a:tcPr>
                </a:tc>
                <a:tc>
                  <a:txBody>
                    <a:bodyPr/>
                    <a:lstStyle/>
                    <a:p>
                      <a:pPr algn="ctr"/>
                      <a:endParaRPr lang="en-IN" dirty="0"/>
                    </a:p>
                  </a:txBody>
                  <a:tcPr anchor="ctr">
                    <a:solidFill>
                      <a:schemeClr val="accent6">
                        <a:lumMod val="20000"/>
                        <a:lumOff val="80000"/>
                      </a:schemeClr>
                    </a:solidFill>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4100129531"/>
                  </a:ext>
                </a:extLst>
              </a:tr>
              <a:tr h="421784">
                <a:tc rowSpan="2">
                  <a:txBody>
                    <a:bodyPr/>
                    <a:lstStyle/>
                    <a:p>
                      <a:pPr algn="ctr"/>
                      <a:r>
                        <a:rPr lang="en-IN" dirty="0"/>
                        <a:t>IMPLEMENTATION OF PROTOTYPE AND TESTING</a:t>
                      </a:r>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solidFill>
                      <a:srgbClr val="C00000"/>
                    </a:solidFill>
                  </a:tcPr>
                </a:tc>
                <a:tc>
                  <a:txBody>
                    <a:bodyPr/>
                    <a:lstStyle/>
                    <a:p>
                      <a:pPr algn="ctr"/>
                      <a:endParaRPr lang="en-IN" dirty="0"/>
                    </a:p>
                  </a:txBody>
                  <a:tcPr anchor="ctr">
                    <a:solidFill>
                      <a:srgbClr val="C00000"/>
                    </a:solidFill>
                  </a:tcPr>
                </a:tc>
                <a:tc>
                  <a:txBody>
                    <a:bodyPr/>
                    <a:lstStyle/>
                    <a:p>
                      <a:pPr algn="ctr"/>
                      <a:endParaRPr lang="en-IN" dirty="0"/>
                    </a:p>
                  </a:txBody>
                  <a:tcPr anchor="ctr">
                    <a:solidFill>
                      <a:schemeClr val="bg1">
                        <a:lumMod val="95000"/>
                      </a:schemeClr>
                    </a:solidFill>
                  </a:tcPr>
                </a:tc>
                <a:tc>
                  <a:txBody>
                    <a:bodyPr/>
                    <a:lstStyle/>
                    <a:p>
                      <a:pPr algn="ctr"/>
                      <a:endParaRPr lang="en-IN" dirty="0"/>
                    </a:p>
                  </a:txBody>
                  <a:tcPr anchor="ctr">
                    <a:solidFill>
                      <a:schemeClr val="bg1">
                        <a:lumMod val="95000"/>
                      </a:schemeClr>
                    </a:solidFill>
                  </a:tcPr>
                </a:tc>
                <a:extLst>
                  <a:ext uri="{0D108BD9-81ED-4DB2-BD59-A6C34878D82A}">
                    <a16:rowId xmlns:a16="http://schemas.microsoft.com/office/drawing/2014/main" val="964277814"/>
                  </a:ext>
                </a:extLst>
              </a:tr>
              <a:tr h="520199">
                <a:tc vMerge="1">
                  <a:txBody>
                    <a:bodyPr/>
                    <a:lstStyle/>
                    <a:p>
                      <a:endParaRPr lang="en-IN"/>
                    </a:p>
                  </a:txBody>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solidFill>
                      <a:srgbClr val="00B050"/>
                    </a:solidFill>
                  </a:tcPr>
                </a:tc>
                <a:tc>
                  <a:txBody>
                    <a:bodyPr/>
                    <a:lstStyle/>
                    <a:p>
                      <a:pPr algn="ctr"/>
                      <a:endParaRPr lang="en-IN" dirty="0"/>
                    </a:p>
                  </a:txBody>
                  <a:tcPr anchor="ctr">
                    <a:solidFill>
                      <a:srgbClr val="00B050"/>
                    </a:solidFill>
                  </a:tcP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730609855"/>
                  </a:ext>
                </a:extLst>
              </a:tr>
              <a:tr h="421515">
                <a:tc rowSpan="2">
                  <a:txBody>
                    <a:bodyPr/>
                    <a:lstStyle/>
                    <a:p>
                      <a:pPr algn="ctr"/>
                      <a:r>
                        <a:rPr lang="en-IN" dirty="0"/>
                        <a:t>REPORT AND RESEARCH PAPER WORK</a:t>
                      </a:r>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a:p>
                  </a:txBody>
                  <a:tcPr anchor="ctr"/>
                </a:tc>
                <a:tc>
                  <a:txBody>
                    <a:bodyPr/>
                    <a:lstStyle/>
                    <a:p>
                      <a:pPr algn="ctr"/>
                      <a:endParaRPr lang="en-IN" dirty="0"/>
                    </a:p>
                  </a:txBody>
                  <a:tcPr anchor="ctr"/>
                </a:tc>
                <a:tc>
                  <a:txBody>
                    <a:bodyPr/>
                    <a:lstStyle/>
                    <a:p>
                      <a:pPr algn="ctr"/>
                      <a:endParaRPr lang="en-IN"/>
                    </a:p>
                  </a:txBody>
                  <a:tcPr anchor="ctr"/>
                </a:tc>
                <a:tc>
                  <a:txBody>
                    <a:bodyPr/>
                    <a:lstStyle/>
                    <a:p>
                      <a:pPr algn="ctr"/>
                      <a:endParaRPr lang="en-IN" dirty="0"/>
                    </a:p>
                  </a:txBody>
                  <a:tcPr anchor="ctr">
                    <a:solidFill>
                      <a:srgbClr val="C00000"/>
                    </a:solidFill>
                  </a:tcPr>
                </a:tc>
                <a:tc>
                  <a:txBody>
                    <a:bodyPr/>
                    <a:lstStyle/>
                    <a:p>
                      <a:pPr algn="ctr"/>
                      <a:endParaRPr lang="en-IN" dirty="0"/>
                    </a:p>
                  </a:txBody>
                  <a:tcPr anchor="ctr">
                    <a:solidFill>
                      <a:srgbClr val="C00000"/>
                    </a:solidFill>
                  </a:tcPr>
                </a:tc>
                <a:extLst>
                  <a:ext uri="{0D108BD9-81ED-4DB2-BD59-A6C34878D82A}">
                    <a16:rowId xmlns:a16="http://schemas.microsoft.com/office/drawing/2014/main" val="3074778465"/>
                  </a:ext>
                </a:extLst>
              </a:tr>
              <a:tr h="520468">
                <a:tc vMerge="1">
                  <a:txBody>
                    <a:bodyPr/>
                    <a:lstStyle/>
                    <a:p>
                      <a:endParaRPr lang="en-IN"/>
                    </a:p>
                  </a:txBody>
                  <a:tcP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dirty="0"/>
                    </a:p>
                  </a:txBody>
                  <a:tcPr anchor="ctr"/>
                </a:tc>
                <a:tc>
                  <a:txBody>
                    <a:bodyPr/>
                    <a:lstStyle/>
                    <a:p>
                      <a:pPr algn="ctr"/>
                      <a:endParaRPr lang="en-IN"/>
                    </a:p>
                  </a:txBody>
                  <a:tcPr anchor="ctr"/>
                </a:tc>
                <a:tc>
                  <a:txBody>
                    <a:bodyPr/>
                    <a:lstStyle/>
                    <a:p>
                      <a:pPr algn="ctr"/>
                      <a:endParaRPr lang="en-IN"/>
                    </a:p>
                  </a:txBody>
                  <a:tcPr anchor="ctr"/>
                </a:tc>
                <a:tc>
                  <a:txBody>
                    <a:bodyPr/>
                    <a:lstStyle/>
                    <a:p>
                      <a:pPr algn="ctr"/>
                      <a:endParaRPr lang="en-IN" dirty="0"/>
                    </a:p>
                  </a:txBody>
                  <a:tcPr anchor="ctr"/>
                </a:tc>
                <a:tc>
                  <a:txBody>
                    <a:bodyPr/>
                    <a:lstStyle/>
                    <a:p>
                      <a:pPr algn="ctr"/>
                      <a:endParaRPr lang="en-IN" dirty="0"/>
                    </a:p>
                  </a:txBody>
                  <a:tcPr anchor="ctr">
                    <a:solidFill>
                      <a:srgbClr val="00B050"/>
                    </a:solidFill>
                  </a:tcPr>
                </a:tc>
                <a:tc>
                  <a:txBody>
                    <a:bodyPr/>
                    <a:lstStyle/>
                    <a:p>
                      <a:pPr algn="ctr"/>
                      <a:endParaRPr lang="en-IN" dirty="0"/>
                    </a:p>
                  </a:txBody>
                  <a:tcPr anchor="ctr">
                    <a:solidFill>
                      <a:srgbClr val="00B050"/>
                    </a:solidFill>
                  </a:tcPr>
                </a:tc>
                <a:extLst>
                  <a:ext uri="{0D108BD9-81ED-4DB2-BD59-A6C34878D82A}">
                    <a16:rowId xmlns:a16="http://schemas.microsoft.com/office/drawing/2014/main" val="3878049121"/>
                  </a:ext>
                </a:extLst>
              </a:tr>
            </a:tbl>
          </a:graphicData>
        </a:graphic>
      </p:graphicFrame>
      <p:sp>
        <p:nvSpPr>
          <p:cNvPr id="4" name="TextBox 3">
            <a:extLst>
              <a:ext uri="{FF2B5EF4-FFF2-40B4-BE49-F238E27FC236}">
                <a16:creationId xmlns:a16="http://schemas.microsoft.com/office/drawing/2014/main" id="{194F6EEF-DCA6-43F2-A2B2-818108996291}"/>
              </a:ext>
            </a:extLst>
          </p:cNvPr>
          <p:cNvSpPr txBox="1"/>
          <p:nvPr/>
        </p:nvSpPr>
        <p:spPr>
          <a:xfrm>
            <a:off x="2543261" y="5763237"/>
            <a:ext cx="2567032" cy="369332"/>
          </a:xfrm>
          <a:prstGeom prst="rect">
            <a:avLst/>
          </a:prstGeom>
          <a:noFill/>
        </p:spPr>
        <p:txBody>
          <a:bodyPr wrap="square" rtlCol="0">
            <a:spAutoFit/>
          </a:bodyPr>
          <a:lstStyle/>
          <a:p>
            <a:r>
              <a:rPr lang="en-IN" dirty="0"/>
              <a:t>Work Planned</a:t>
            </a:r>
          </a:p>
        </p:txBody>
      </p:sp>
      <p:sp>
        <p:nvSpPr>
          <p:cNvPr id="5" name="Rectangle 4">
            <a:extLst>
              <a:ext uri="{FF2B5EF4-FFF2-40B4-BE49-F238E27FC236}">
                <a16:creationId xmlns:a16="http://schemas.microsoft.com/office/drawing/2014/main" id="{B9B633DD-D05E-457F-B8AC-94912FCDFF82}"/>
              </a:ext>
            </a:extLst>
          </p:cNvPr>
          <p:cNvSpPr/>
          <p:nvPr/>
        </p:nvSpPr>
        <p:spPr>
          <a:xfrm>
            <a:off x="2076274" y="5847127"/>
            <a:ext cx="399875" cy="2013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C00000"/>
              </a:solidFill>
            </a:endParaRPr>
          </a:p>
        </p:txBody>
      </p:sp>
      <p:sp>
        <p:nvSpPr>
          <p:cNvPr id="6" name="Rectangle 5">
            <a:extLst>
              <a:ext uri="{FF2B5EF4-FFF2-40B4-BE49-F238E27FC236}">
                <a16:creationId xmlns:a16="http://schemas.microsoft.com/office/drawing/2014/main" id="{326116D2-FF92-4B59-AAE4-658BE8912418}"/>
              </a:ext>
            </a:extLst>
          </p:cNvPr>
          <p:cNvSpPr/>
          <p:nvPr/>
        </p:nvSpPr>
        <p:spPr>
          <a:xfrm>
            <a:off x="5212359" y="5847127"/>
            <a:ext cx="399875" cy="2013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2377BE5-BFAD-4C98-9B84-78DF027D3813}"/>
              </a:ext>
            </a:extLst>
          </p:cNvPr>
          <p:cNvSpPr/>
          <p:nvPr/>
        </p:nvSpPr>
        <p:spPr>
          <a:xfrm>
            <a:off x="8316287" y="5847785"/>
            <a:ext cx="398568" cy="20067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ADF0919-F40B-4C57-98FE-CF0ECB3B89B9}"/>
              </a:ext>
            </a:extLst>
          </p:cNvPr>
          <p:cNvSpPr txBox="1"/>
          <p:nvPr/>
        </p:nvSpPr>
        <p:spPr>
          <a:xfrm>
            <a:off x="8716161" y="5740191"/>
            <a:ext cx="2558643" cy="368125"/>
          </a:xfrm>
          <a:prstGeom prst="rect">
            <a:avLst/>
          </a:prstGeom>
          <a:noFill/>
        </p:spPr>
        <p:txBody>
          <a:bodyPr wrap="square" rtlCol="0">
            <a:spAutoFit/>
          </a:bodyPr>
          <a:lstStyle/>
          <a:p>
            <a:r>
              <a:rPr lang="en-IN" dirty="0"/>
              <a:t>Work in Progress</a:t>
            </a:r>
          </a:p>
        </p:txBody>
      </p:sp>
      <p:sp>
        <p:nvSpPr>
          <p:cNvPr id="9" name="TextBox 8">
            <a:extLst>
              <a:ext uri="{FF2B5EF4-FFF2-40B4-BE49-F238E27FC236}">
                <a16:creationId xmlns:a16="http://schemas.microsoft.com/office/drawing/2014/main" id="{73B2E747-39C9-4E92-AC59-564A0EC01278}"/>
              </a:ext>
            </a:extLst>
          </p:cNvPr>
          <p:cNvSpPr txBox="1"/>
          <p:nvPr/>
        </p:nvSpPr>
        <p:spPr>
          <a:xfrm>
            <a:off x="5612234" y="5756969"/>
            <a:ext cx="2558643" cy="368125"/>
          </a:xfrm>
          <a:prstGeom prst="rect">
            <a:avLst/>
          </a:prstGeom>
          <a:noFill/>
        </p:spPr>
        <p:txBody>
          <a:bodyPr wrap="square" rtlCol="0">
            <a:spAutoFit/>
          </a:bodyPr>
          <a:lstStyle/>
          <a:p>
            <a:r>
              <a:rPr lang="en-IN" dirty="0"/>
              <a:t>Work Done</a:t>
            </a:r>
          </a:p>
        </p:txBody>
      </p:sp>
    </p:spTree>
    <p:extLst>
      <p:ext uri="{BB962C8B-B14F-4D97-AF65-F5344CB8AC3E}">
        <p14:creationId xmlns:p14="http://schemas.microsoft.com/office/powerpoint/2010/main" val="231034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6B13-8456-4771-9528-5192E2EF707A}"/>
              </a:ext>
            </a:extLst>
          </p:cNvPr>
          <p:cNvSpPr>
            <a:spLocks noGrp="1"/>
          </p:cNvSpPr>
          <p:nvPr>
            <p:ph type="title"/>
          </p:nvPr>
        </p:nvSpPr>
        <p:spPr/>
        <p:txBody>
          <a:bodyPr/>
          <a:lstStyle/>
          <a:p>
            <a:r>
              <a:rPr lang="en-US" dirty="0"/>
              <a:t>REFERENCES</a:t>
            </a:r>
          </a:p>
        </p:txBody>
      </p:sp>
      <p:sp>
        <p:nvSpPr>
          <p:cNvPr id="3" name="TextBox 2">
            <a:extLst>
              <a:ext uri="{FF2B5EF4-FFF2-40B4-BE49-F238E27FC236}">
                <a16:creationId xmlns:a16="http://schemas.microsoft.com/office/drawing/2014/main" id="{F8A62B6A-8AAA-45AA-9F76-52D6B2CC54FB}"/>
              </a:ext>
            </a:extLst>
          </p:cNvPr>
          <p:cNvSpPr txBox="1"/>
          <p:nvPr/>
        </p:nvSpPr>
        <p:spPr>
          <a:xfrm>
            <a:off x="838200" y="1419367"/>
            <a:ext cx="10898875" cy="5194161"/>
          </a:xfrm>
          <a:prstGeom prst="rect">
            <a:avLst/>
          </a:prstGeom>
          <a:noFill/>
        </p:spPr>
        <p:txBody>
          <a:bodyPr wrap="square" rtlCol="0">
            <a:spAutoFit/>
          </a:bodyPr>
          <a:lstStyle/>
          <a:p>
            <a:pPr marL="0" marR="166370" algn="just">
              <a:lnSpc>
                <a:spcPct val="150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1. Xu,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Kele</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et al. "SU</a:t>
            </a:r>
            <a:r>
              <a:rPr lang="en-US" sz="1800" dirty="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a:t>
            </a:r>
            <a:r>
              <a:rPr lang="en-US" sz="1800" dirty="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J</a:t>
            </a:r>
            <a:r>
              <a:rPr lang="en-US" sz="1800" dirty="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04: Automated Detection of Diabetic Retinopathy Using Deep Convolutional Neural Networks." Medical Physics 43.6Part8 (2016): 3406-3406.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66370" algn="just">
              <a:lnSpc>
                <a:spcPct val="150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2.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Varnousfaderani</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Ehsan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Shahrian</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et al. "Diabetic retinopathy detection from image to classification using deep convolutional neural network." Investigative Ophthalmology &amp; Visual Science 57.12 (2016): 5961-5961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66370" algn="just">
              <a:lnSpc>
                <a:spcPct val="150000"/>
              </a:lnSpc>
              <a:spcBef>
                <a:spcPts val="0"/>
              </a:spcBef>
              <a:spcAft>
                <a:spcPts val="80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3.Sun, </a:t>
            </a:r>
            <a:r>
              <a:rPr lang="en-US" sz="1800" dirty="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Yunlei</a:t>
            </a: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"The Neural Network of One-Dimensional Convolution-An Example of the Diagnosis of Diabetic Retinopathy." IEEE Access 7 (2019): 69657-69666.</a:t>
            </a:r>
          </a:p>
          <a:p>
            <a:pPr marL="0" marR="16637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t>
            </a:r>
            <a:r>
              <a:rPr lang="en-US" sz="1800" dirty="0">
                <a:effectLst/>
                <a:latin typeface="Calibri" panose="020F0502020204030204" pitchFamily="34" charset="0"/>
                <a:ea typeface="Calibri" panose="020F0502020204030204" pitchFamily="34" charset="0"/>
                <a:cs typeface="Times New Roman" panose="02020603050405020304" pitchFamily="18" charset="0"/>
                <a:hlinkClick r:id="rId2"/>
              </a:rPr>
              <a:t>https://github.com/ebdulrasheed/Diabetic-Retinopathy-Feature-Extraction-using-Fundus-Images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166370" algn="just">
              <a:lnSpc>
                <a:spcPct val="150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5. Aleena, S. L., and C. A. </a:t>
            </a:r>
            <a:r>
              <a:rPr lang="en-US" dirty="0" err="1">
                <a:latin typeface="Calibri" panose="020F0502020204030204" pitchFamily="34" charset="0"/>
                <a:ea typeface="Calibri" panose="020F0502020204030204" pitchFamily="34" charset="0"/>
                <a:cs typeface="Times New Roman" panose="02020603050405020304" pitchFamily="18" charset="0"/>
              </a:rPr>
              <a:t>Prajith</a:t>
            </a:r>
            <a:r>
              <a:rPr lang="en-US" dirty="0">
                <a:latin typeface="Calibri" panose="020F0502020204030204" pitchFamily="34" charset="0"/>
                <a:ea typeface="Calibri" panose="020F0502020204030204" pitchFamily="34" charset="0"/>
                <a:cs typeface="Times New Roman" panose="02020603050405020304" pitchFamily="18" charset="0"/>
              </a:rPr>
              <a:t>. "Retinal Lesions Detection for Screening of Diabetic Retinopathy." 2020 11th International Conference on Computing, Communication and Networking Technologies (ICCCNT). IEEE,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6566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FA9A-05A5-4B74-BE4C-EDA302747022}"/>
              </a:ext>
            </a:extLst>
          </p:cNvPr>
          <p:cNvSpPr>
            <a:spLocks noGrp="1"/>
          </p:cNvSpPr>
          <p:nvPr>
            <p:ph type="title"/>
          </p:nvPr>
        </p:nvSpPr>
        <p:spPr/>
        <p:txBody>
          <a:bodyPr/>
          <a:lstStyle/>
          <a:p>
            <a:r>
              <a:rPr lang="en-US" dirty="0"/>
              <a:t>ARCHITECTURE OF THE SYSTEM</a:t>
            </a:r>
          </a:p>
        </p:txBody>
      </p:sp>
      <p:sp>
        <p:nvSpPr>
          <p:cNvPr id="3" name="Content Placeholder 2">
            <a:extLst>
              <a:ext uri="{FF2B5EF4-FFF2-40B4-BE49-F238E27FC236}">
                <a16:creationId xmlns:a16="http://schemas.microsoft.com/office/drawing/2014/main" id="{C25C680B-B6AB-49D7-A933-8A721C6A46B7}"/>
              </a:ext>
            </a:extLst>
          </p:cNvPr>
          <p:cNvSpPr>
            <a:spLocks noGrp="1"/>
          </p:cNvSpPr>
          <p:nvPr>
            <p:ph idx="1"/>
          </p:nvPr>
        </p:nvSpPr>
        <p:spPr>
          <a:xfrm>
            <a:off x="838200" y="1825625"/>
            <a:ext cx="10515600" cy="4214448"/>
          </a:xfrm>
        </p:spPr>
        <p:txBody>
          <a:bodyPr/>
          <a:lstStyle/>
          <a:p>
            <a:pPr marL="0" indent="0">
              <a:buNone/>
            </a:pPr>
            <a:r>
              <a:rPr lang="en-US" dirty="0"/>
              <a:t>The proposed system for Diabetic Retinopathy detection has five phases namely,</a:t>
            </a:r>
          </a:p>
        </p:txBody>
      </p:sp>
      <p:sp>
        <p:nvSpPr>
          <p:cNvPr id="4" name="TextBox 3">
            <a:extLst>
              <a:ext uri="{FF2B5EF4-FFF2-40B4-BE49-F238E27FC236}">
                <a16:creationId xmlns:a16="http://schemas.microsoft.com/office/drawing/2014/main" id="{D8263BA4-54E1-4B18-9FDA-DA5F2CCCD649}"/>
              </a:ext>
            </a:extLst>
          </p:cNvPr>
          <p:cNvSpPr txBox="1"/>
          <p:nvPr/>
        </p:nvSpPr>
        <p:spPr>
          <a:xfrm>
            <a:off x="3313651" y="2852257"/>
            <a:ext cx="604007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dataset collection</a:t>
            </a:r>
          </a:p>
          <a:p>
            <a:pPr marL="285750" indent="-285750">
              <a:buFont typeface="Arial" panose="020B0604020202020204" pitchFamily="34" charset="0"/>
              <a:buChar char="•"/>
            </a:pPr>
            <a:r>
              <a:rPr lang="en-US" sz="2400" dirty="0"/>
              <a:t>pre-processing of retinal fundus images</a:t>
            </a:r>
          </a:p>
          <a:p>
            <a:pPr marL="285750" indent="-285750">
              <a:buFont typeface="Arial" panose="020B0604020202020204" pitchFamily="34" charset="0"/>
              <a:buChar char="•"/>
            </a:pPr>
            <a:r>
              <a:rPr lang="en-US" sz="2400" dirty="0"/>
              <a:t>feature extraction</a:t>
            </a:r>
          </a:p>
          <a:p>
            <a:pPr marL="285750" indent="-285750">
              <a:buFont typeface="Arial" panose="020B0604020202020204" pitchFamily="34" charset="0"/>
              <a:buChar char="•"/>
            </a:pPr>
            <a:r>
              <a:rPr lang="en-US" sz="2400" dirty="0"/>
              <a:t>feature selection</a:t>
            </a:r>
          </a:p>
          <a:p>
            <a:pPr marL="285750" indent="-285750">
              <a:buFont typeface="Arial" panose="020B0604020202020204" pitchFamily="34" charset="0"/>
              <a:buChar char="•"/>
            </a:pPr>
            <a:r>
              <a:rPr lang="en-US" sz="2400" dirty="0"/>
              <a:t>classification of level of severity</a:t>
            </a:r>
          </a:p>
        </p:txBody>
      </p:sp>
    </p:spTree>
    <p:extLst>
      <p:ext uri="{BB962C8B-B14F-4D97-AF65-F5344CB8AC3E}">
        <p14:creationId xmlns:p14="http://schemas.microsoft.com/office/powerpoint/2010/main" val="33588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9319-4C56-403B-B3A2-0A026A9E1A92}"/>
              </a:ext>
            </a:extLst>
          </p:cNvPr>
          <p:cNvSpPr>
            <a:spLocks noGrp="1"/>
          </p:cNvSpPr>
          <p:nvPr>
            <p:ph type="title"/>
          </p:nvPr>
        </p:nvSpPr>
        <p:spPr/>
        <p:txBody>
          <a:bodyPr/>
          <a:lstStyle/>
          <a:p>
            <a:r>
              <a:rPr lang="en-US" dirty="0"/>
              <a:t>BLOCK DIAGRAM</a:t>
            </a:r>
          </a:p>
        </p:txBody>
      </p:sp>
      <p:pic>
        <p:nvPicPr>
          <p:cNvPr id="5" name="Content Placeholder 4">
            <a:extLst>
              <a:ext uri="{FF2B5EF4-FFF2-40B4-BE49-F238E27FC236}">
                <a16:creationId xmlns:a16="http://schemas.microsoft.com/office/drawing/2014/main" id="{56895076-2DFC-46DB-978A-5BD37432FDF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60646" y="1463690"/>
            <a:ext cx="8674216" cy="4612605"/>
          </a:xfrm>
        </p:spPr>
      </p:pic>
      <p:sp>
        <p:nvSpPr>
          <p:cNvPr id="7" name="TextBox 6">
            <a:extLst>
              <a:ext uri="{FF2B5EF4-FFF2-40B4-BE49-F238E27FC236}">
                <a16:creationId xmlns:a16="http://schemas.microsoft.com/office/drawing/2014/main" id="{2B68B02D-0AEA-4CB9-ADD7-AE606D8EEACD}"/>
              </a:ext>
            </a:extLst>
          </p:cNvPr>
          <p:cNvSpPr txBox="1"/>
          <p:nvPr/>
        </p:nvSpPr>
        <p:spPr>
          <a:xfrm>
            <a:off x="1065402" y="1690688"/>
            <a:ext cx="1971413" cy="369332"/>
          </a:xfrm>
          <a:prstGeom prst="rect">
            <a:avLst/>
          </a:prstGeom>
          <a:noFill/>
        </p:spPr>
        <p:txBody>
          <a:bodyPr wrap="square" rtlCol="0">
            <a:spAutoFit/>
          </a:bodyPr>
          <a:lstStyle/>
          <a:p>
            <a:r>
              <a:rPr lang="en-US" dirty="0"/>
              <a:t>Training phase</a:t>
            </a:r>
          </a:p>
        </p:txBody>
      </p:sp>
      <p:sp>
        <p:nvSpPr>
          <p:cNvPr id="8" name="TextBox 7">
            <a:extLst>
              <a:ext uri="{FF2B5EF4-FFF2-40B4-BE49-F238E27FC236}">
                <a16:creationId xmlns:a16="http://schemas.microsoft.com/office/drawing/2014/main" id="{C1A2FBD3-D9D3-4488-87F0-86EAA55B6671}"/>
              </a:ext>
            </a:extLst>
          </p:cNvPr>
          <p:cNvSpPr txBox="1"/>
          <p:nvPr/>
        </p:nvSpPr>
        <p:spPr>
          <a:xfrm>
            <a:off x="1065402" y="2789253"/>
            <a:ext cx="1795244" cy="369332"/>
          </a:xfrm>
          <a:prstGeom prst="rect">
            <a:avLst/>
          </a:prstGeom>
          <a:noFill/>
        </p:spPr>
        <p:txBody>
          <a:bodyPr wrap="square" rtlCol="0">
            <a:spAutoFit/>
          </a:bodyPr>
          <a:lstStyle/>
          <a:p>
            <a:r>
              <a:rPr lang="en-US" dirty="0"/>
              <a:t>Testing phase</a:t>
            </a:r>
          </a:p>
        </p:txBody>
      </p:sp>
    </p:spTree>
    <p:extLst>
      <p:ext uri="{BB962C8B-B14F-4D97-AF65-F5344CB8AC3E}">
        <p14:creationId xmlns:p14="http://schemas.microsoft.com/office/powerpoint/2010/main" val="120630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A29-1FC2-4DEC-BC6A-5D1A5CC3006C}"/>
              </a:ext>
            </a:extLst>
          </p:cNvPr>
          <p:cNvSpPr>
            <a:spLocks noGrp="1"/>
          </p:cNvSpPr>
          <p:nvPr>
            <p:ph type="title"/>
          </p:nvPr>
        </p:nvSpPr>
        <p:spPr/>
        <p:txBody>
          <a:bodyPr/>
          <a:lstStyle/>
          <a:p>
            <a:r>
              <a:rPr lang="en-US" dirty="0"/>
              <a:t>DATASET COLLECTION</a:t>
            </a:r>
          </a:p>
        </p:txBody>
      </p:sp>
      <p:sp>
        <p:nvSpPr>
          <p:cNvPr id="3" name="Content Placeholder 2">
            <a:extLst>
              <a:ext uri="{FF2B5EF4-FFF2-40B4-BE49-F238E27FC236}">
                <a16:creationId xmlns:a16="http://schemas.microsoft.com/office/drawing/2014/main" id="{3C7AE122-88B2-4123-8560-2C7D7AD9713A}"/>
              </a:ext>
            </a:extLst>
          </p:cNvPr>
          <p:cNvSpPr>
            <a:spLocks noGrp="1"/>
          </p:cNvSpPr>
          <p:nvPr>
            <p:ph idx="1"/>
          </p:nvPr>
        </p:nvSpPr>
        <p:spPr>
          <a:xfrm>
            <a:off x="838200" y="1543574"/>
            <a:ext cx="10515600" cy="4949301"/>
          </a:xfrm>
        </p:spPr>
        <p:txBody>
          <a:bodyPr>
            <a:normAutofit lnSpcReduction="10000"/>
          </a:bodyPr>
          <a:lstStyle/>
          <a:p>
            <a:r>
              <a:rPr lang="en-US" dirty="0"/>
              <a:t>The dataset has 35,126 retinal fundus images obtained from Kaggle’s diabetic-retinopathy-detection dataset.</a:t>
            </a:r>
          </a:p>
          <a:p>
            <a:r>
              <a:rPr lang="en-US" b="0" i="0" dirty="0">
                <a:effectLst/>
                <a:latin typeface="Inter"/>
              </a:rPr>
              <a:t>It has a large set of high-resolution retina images taken under a variety of imaging conditions and different models of cameras.</a:t>
            </a:r>
          </a:p>
          <a:p>
            <a:r>
              <a:rPr lang="en-US" b="0" i="0" dirty="0">
                <a:effectLst/>
                <a:latin typeface="Inter"/>
              </a:rPr>
              <a:t>A left and right field is provided for every subject. Images are labeled with a subject id as well as either left or right (e.g. 1_left.jpeg is the left eye of patient id 1).</a:t>
            </a:r>
            <a:endParaRPr lang="en-US" dirty="0">
              <a:latin typeface="Inter"/>
            </a:endParaRPr>
          </a:p>
          <a:p>
            <a:pPr algn="l" fontAlgn="base"/>
            <a:r>
              <a:rPr lang="en-US" b="0" i="0" dirty="0">
                <a:effectLst/>
                <a:latin typeface="Inter"/>
              </a:rPr>
              <a:t>A clinician has rated the presence of diabetic retinopathy in each image on a scale of 0 to 4, according to the following scale:</a:t>
            </a:r>
          </a:p>
          <a:p>
            <a:pPr marL="0" indent="0" algn="l" fontAlgn="base">
              <a:buNone/>
            </a:pPr>
            <a:r>
              <a:rPr lang="en-US" b="0" i="0" dirty="0">
                <a:effectLst/>
                <a:latin typeface="Inter"/>
              </a:rPr>
              <a:t>	0 - No DR, 1 – Mild, 2 – Moderate</a:t>
            </a:r>
            <a:r>
              <a:rPr lang="en-US" dirty="0">
                <a:latin typeface="Inter"/>
              </a:rPr>
              <a:t>, </a:t>
            </a:r>
            <a:r>
              <a:rPr lang="en-US" b="0" i="0" dirty="0">
                <a:effectLst/>
                <a:latin typeface="Inter"/>
              </a:rPr>
              <a:t>3 – Severe, 4 - Proliferative DR</a:t>
            </a:r>
          </a:p>
          <a:p>
            <a:pPr fontAlgn="base"/>
            <a:r>
              <a:rPr lang="en-US" b="0" i="0" dirty="0">
                <a:effectLst/>
                <a:latin typeface="Inter"/>
              </a:rPr>
              <a:t>From the dataset, 80% of </a:t>
            </a:r>
            <a:r>
              <a:rPr lang="en-US" dirty="0">
                <a:latin typeface="Inter"/>
              </a:rPr>
              <a:t>images are used for training and 20% for testing. </a:t>
            </a:r>
            <a:endParaRPr lang="en-US" b="0" i="0" dirty="0">
              <a:effectLst/>
              <a:latin typeface="Inter"/>
            </a:endParaRPr>
          </a:p>
          <a:p>
            <a:endParaRPr lang="en-US" dirty="0"/>
          </a:p>
        </p:txBody>
      </p:sp>
    </p:spTree>
    <p:extLst>
      <p:ext uri="{BB962C8B-B14F-4D97-AF65-F5344CB8AC3E}">
        <p14:creationId xmlns:p14="http://schemas.microsoft.com/office/powerpoint/2010/main" val="261438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8123-0DBE-468F-971D-60ECDB93AD68}"/>
              </a:ext>
            </a:extLst>
          </p:cNvPr>
          <p:cNvSpPr>
            <a:spLocks noGrp="1"/>
          </p:cNvSpPr>
          <p:nvPr>
            <p:ph type="title"/>
          </p:nvPr>
        </p:nvSpPr>
        <p:spPr/>
        <p:txBody>
          <a:bodyPr/>
          <a:lstStyle/>
          <a:p>
            <a:r>
              <a:rPr lang="en-US" dirty="0"/>
              <a:t>SAMPLE IMAGES FROM THE DATASET</a:t>
            </a:r>
          </a:p>
        </p:txBody>
      </p:sp>
      <p:pic>
        <p:nvPicPr>
          <p:cNvPr id="5" name="Content Placeholder 4">
            <a:extLst>
              <a:ext uri="{FF2B5EF4-FFF2-40B4-BE49-F238E27FC236}">
                <a16:creationId xmlns:a16="http://schemas.microsoft.com/office/drawing/2014/main" id="{F6672259-D67F-4B29-B77B-2A47736ECCD7}"/>
              </a:ext>
            </a:extLst>
          </p:cNvPr>
          <p:cNvPicPr>
            <a:picLocks noGrp="1" noChangeAspect="1"/>
          </p:cNvPicPr>
          <p:nvPr>
            <p:ph idx="1"/>
          </p:nvPr>
        </p:nvPicPr>
        <p:blipFill>
          <a:blip r:embed="rId2"/>
          <a:stretch>
            <a:fillRect/>
          </a:stretch>
        </p:blipFill>
        <p:spPr>
          <a:xfrm>
            <a:off x="838200" y="1690688"/>
            <a:ext cx="4042069" cy="4351338"/>
          </a:xfrm>
        </p:spPr>
      </p:pic>
      <p:pic>
        <p:nvPicPr>
          <p:cNvPr id="7" name="Picture 6">
            <a:extLst>
              <a:ext uri="{FF2B5EF4-FFF2-40B4-BE49-F238E27FC236}">
                <a16:creationId xmlns:a16="http://schemas.microsoft.com/office/drawing/2014/main" id="{E9651A98-3BC1-461C-B007-9C8CA8E6DEDC}"/>
              </a:ext>
            </a:extLst>
          </p:cNvPr>
          <p:cNvPicPr>
            <a:picLocks noChangeAspect="1"/>
          </p:cNvPicPr>
          <p:nvPr/>
        </p:nvPicPr>
        <p:blipFill>
          <a:blip r:embed="rId3"/>
          <a:stretch>
            <a:fillRect/>
          </a:stretch>
        </p:blipFill>
        <p:spPr>
          <a:xfrm>
            <a:off x="6333688" y="1690687"/>
            <a:ext cx="3960798" cy="4351339"/>
          </a:xfrm>
          <a:prstGeom prst="rect">
            <a:avLst/>
          </a:prstGeom>
        </p:spPr>
      </p:pic>
    </p:spTree>
    <p:extLst>
      <p:ext uri="{BB962C8B-B14F-4D97-AF65-F5344CB8AC3E}">
        <p14:creationId xmlns:p14="http://schemas.microsoft.com/office/powerpoint/2010/main" val="232638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9BB9-6891-434F-BCEC-8B3DBD43D6F4}"/>
              </a:ext>
            </a:extLst>
          </p:cNvPr>
          <p:cNvSpPr>
            <a:spLocks noGrp="1"/>
          </p:cNvSpPr>
          <p:nvPr>
            <p:ph type="title"/>
          </p:nvPr>
        </p:nvSpPr>
        <p:spPr/>
        <p:txBody>
          <a:bodyPr/>
          <a:lstStyle/>
          <a:p>
            <a:r>
              <a:rPr lang="en-US" dirty="0"/>
              <a:t>SPLITTING THE DATASET</a:t>
            </a:r>
          </a:p>
        </p:txBody>
      </p:sp>
      <p:sp>
        <p:nvSpPr>
          <p:cNvPr id="3" name="Content Placeholder 2">
            <a:extLst>
              <a:ext uri="{FF2B5EF4-FFF2-40B4-BE49-F238E27FC236}">
                <a16:creationId xmlns:a16="http://schemas.microsoft.com/office/drawing/2014/main" id="{30E55967-562C-4F00-8247-636999330039}"/>
              </a:ext>
            </a:extLst>
          </p:cNvPr>
          <p:cNvSpPr>
            <a:spLocks noGrp="1"/>
          </p:cNvSpPr>
          <p:nvPr>
            <p:ph idx="1"/>
          </p:nvPr>
        </p:nvSpPr>
        <p:spPr/>
        <p:txBody>
          <a:bodyPr/>
          <a:lstStyle/>
          <a:p>
            <a:r>
              <a:rPr lang="en-US" dirty="0"/>
              <a:t>The downloaded Kaggle dataset has retinal images that are at different levels of severity and a csv file containing the file names and the respective level of severity (0,1,2,3,4).</a:t>
            </a:r>
          </a:p>
          <a:p>
            <a:r>
              <a:rPr lang="en-US" dirty="0"/>
              <a:t>The images need to be segregated according to the level of severity in order to train the classifier. Hence the dataset is further divided into 5 separate folders containing the images of only one particular level.</a:t>
            </a:r>
          </a:p>
          <a:p>
            <a:r>
              <a:rPr lang="en-US" dirty="0"/>
              <a:t>Once segregation is done, the dataset is split into train (80%) and test dataset (20%).   </a:t>
            </a:r>
          </a:p>
        </p:txBody>
      </p:sp>
    </p:spTree>
    <p:extLst>
      <p:ext uri="{BB962C8B-B14F-4D97-AF65-F5344CB8AC3E}">
        <p14:creationId xmlns:p14="http://schemas.microsoft.com/office/powerpoint/2010/main" val="27959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3E25-6E76-4FB8-8564-DCAE6DD58569}"/>
              </a:ext>
            </a:extLst>
          </p:cNvPr>
          <p:cNvSpPr>
            <a:spLocks noGrp="1"/>
          </p:cNvSpPr>
          <p:nvPr>
            <p:ph type="title"/>
          </p:nvPr>
        </p:nvSpPr>
        <p:spPr/>
        <p:txBody>
          <a:bodyPr/>
          <a:lstStyle/>
          <a:p>
            <a:r>
              <a:rPr lang="en-US" dirty="0"/>
              <a:t>TRAIN AND TEST DATASET</a:t>
            </a:r>
          </a:p>
        </p:txBody>
      </p:sp>
      <p:pic>
        <p:nvPicPr>
          <p:cNvPr id="12" name="Content Placeholder 11">
            <a:extLst>
              <a:ext uri="{FF2B5EF4-FFF2-40B4-BE49-F238E27FC236}">
                <a16:creationId xmlns:a16="http://schemas.microsoft.com/office/drawing/2014/main" id="{621ACD48-FA6A-4931-9BDD-A7D5DB15FFF8}"/>
              </a:ext>
            </a:extLst>
          </p:cNvPr>
          <p:cNvPicPr>
            <a:picLocks noGrp="1" noChangeAspect="1"/>
          </p:cNvPicPr>
          <p:nvPr>
            <p:ph idx="1"/>
          </p:nvPr>
        </p:nvPicPr>
        <p:blipFill>
          <a:blip r:embed="rId2"/>
          <a:stretch>
            <a:fillRect/>
          </a:stretch>
        </p:blipFill>
        <p:spPr>
          <a:xfrm>
            <a:off x="1539376" y="1516040"/>
            <a:ext cx="3400425" cy="2085975"/>
          </a:xfrm>
        </p:spPr>
      </p:pic>
      <p:pic>
        <p:nvPicPr>
          <p:cNvPr id="10" name="Picture 9">
            <a:extLst>
              <a:ext uri="{FF2B5EF4-FFF2-40B4-BE49-F238E27FC236}">
                <a16:creationId xmlns:a16="http://schemas.microsoft.com/office/drawing/2014/main" id="{DBB65F95-18B0-4850-9894-B33DAF147980}"/>
              </a:ext>
            </a:extLst>
          </p:cNvPr>
          <p:cNvPicPr>
            <a:picLocks noChangeAspect="1"/>
          </p:cNvPicPr>
          <p:nvPr/>
        </p:nvPicPr>
        <p:blipFill>
          <a:blip r:embed="rId3"/>
          <a:stretch>
            <a:fillRect/>
          </a:stretch>
        </p:blipFill>
        <p:spPr>
          <a:xfrm>
            <a:off x="7363642" y="1516040"/>
            <a:ext cx="3154402" cy="2085975"/>
          </a:xfrm>
          <a:prstGeom prst="rect">
            <a:avLst/>
          </a:prstGeom>
        </p:spPr>
      </p:pic>
      <p:pic>
        <p:nvPicPr>
          <p:cNvPr id="14" name="Picture 13">
            <a:extLst>
              <a:ext uri="{FF2B5EF4-FFF2-40B4-BE49-F238E27FC236}">
                <a16:creationId xmlns:a16="http://schemas.microsoft.com/office/drawing/2014/main" id="{E444746C-7FEF-4C7D-9F24-F2AC50072B70}"/>
              </a:ext>
            </a:extLst>
          </p:cNvPr>
          <p:cNvPicPr>
            <a:picLocks noChangeAspect="1"/>
          </p:cNvPicPr>
          <p:nvPr/>
        </p:nvPicPr>
        <p:blipFill>
          <a:blip r:embed="rId4"/>
          <a:stretch>
            <a:fillRect/>
          </a:stretch>
        </p:blipFill>
        <p:spPr>
          <a:xfrm>
            <a:off x="2548346" y="3804149"/>
            <a:ext cx="6003471" cy="2455123"/>
          </a:xfrm>
          <a:prstGeom prst="rect">
            <a:avLst/>
          </a:prstGeom>
        </p:spPr>
      </p:pic>
    </p:spTree>
    <p:extLst>
      <p:ext uri="{BB962C8B-B14F-4D97-AF65-F5344CB8AC3E}">
        <p14:creationId xmlns:p14="http://schemas.microsoft.com/office/powerpoint/2010/main" val="179706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3163-F61E-4A83-A1A6-BE97C6B5FA9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D03C9055-6FBA-4C43-9A1C-BEEA90BC3B72}"/>
              </a:ext>
            </a:extLst>
          </p:cNvPr>
          <p:cNvSpPr>
            <a:spLocks noGrp="1"/>
          </p:cNvSpPr>
          <p:nvPr>
            <p:ph idx="1"/>
          </p:nvPr>
        </p:nvSpPr>
        <p:spPr/>
        <p:txBody>
          <a:bodyPr/>
          <a:lstStyle/>
          <a:p>
            <a:r>
              <a:rPr lang="en-US" dirty="0"/>
              <a:t>Pre-processing of the retinal images is required to ensure that the dataset is consistent and displays only relevant features.</a:t>
            </a:r>
          </a:p>
          <a:p>
            <a:r>
              <a:rPr lang="en-US" dirty="0"/>
              <a:t>The pre-processing techniques used are:</a:t>
            </a:r>
          </a:p>
          <a:p>
            <a:pPr marL="0" indent="0">
              <a:buNone/>
            </a:pPr>
            <a:r>
              <a:rPr lang="en-US" dirty="0"/>
              <a:t> 				</a:t>
            </a:r>
            <a:r>
              <a:rPr lang="en-US" dirty="0" err="1"/>
              <a:t>i</a:t>
            </a:r>
            <a:r>
              <a:rPr lang="en-US" dirty="0"/>
              <a:t>)   Resizing of the images</a:t>
            </a:r>
          </a:p>
          <a:p>
            <a:pPr marL="0" indent="0">
              <a:buNone/>
            </a:pPr>
            <a:r>
              <a:rPr lang="en-US" dirty="0"/>
              <a:t>				ii)  Green channel extraction</a:t>
            </a:r>
          </a:p>
          <a:p>
            <a:pPr marL="0" indent="0">
              <a:buNone/>
            </a:pPr>
            <a:r>
              <a:rPr lang="en-US" dirty="0"/>
              <a:t>				iii) Contrast enhancement</a:t>
            </a:r>
          </a:p>
          <a:p>
            <a:pPr marL="0" indent="0">
              <a:buNone/>
            </a:pPr>
            <a:r>
              <a:rPr lang="en-US" b="1" dirty="0" err="1"/>
              <a:t>i</a:t>
            </a:r>
            <a:r>
              <a:rPr lang="en-US" b="1" dirty="0"/>
              <a:t>)Resizing- </a:t>
            </a:r>
            <a:r>
              <a:rPr lang="en-US" dirty="0"/>
              <a:t>the dataset is highly imbalanced containing images of different resolution. This can increase the chances of overfitting. Hence we resize all the images to standard size of 256x256.</a:t>
            </a:r>
          </a:p>
          <a:p>
            <a:pPr marL="0" indent="0">
              <a:buNone/>
            </a:pPr>
            <a:endParaRPr lang="en-US" dirty="0"/>
          </a:p>
        </p:txBody>
      </p:sp>
    </p:spTree>
    <p:extLst>
      <p:ext uri="{BB962C8B-B14F-4D97-AF65-F5344CB8AC3E}">
        <p14:creationId xmlns:p14="http://schemas.microsoft.com/office/powerpoint/2010/main" val="1048868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1546</Words>
  <Application>Microsoft Office PowerPoint</Application>
  <PresentationFormat>Widescreen</PresentationFormat>
  <Paragraphs>137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Inter</vt:lpstr>
      <vt:lpstr>urw-din</vt:lpstr>
      <vt:lpstr>Office Theme</vt:lpstr>
      <vt:lpstr>PSG COLLEGE OF TECHNOLOGY COIMBATORE - 641004  DEPARTMENT OF INFORMATION TECHNOLOGY </vt:lpstr>
      <vt:lpstr>PROBLEM STATEMENT</vt:lpstr>
      <vt:lpstr>ARCHITECTURE OF THE SYSTEM</vt:lpstr>
      <vt:lpstr>BLOCK DIAGRAM</vt:lpstr>
      <vt:lpstr>DATASET COLLECTION</vt:lpstr>
      <vt:lpstr>SAMPLE IMAGES FROM THE DATASET</vt:lpstr>
      <vt:lpstr>SPLITTING THE DATASET</vt:lpstr>
      <vt:lpstr>TRAIN AND TEST DATASET</vt:lpstr>
      <vt:lpstr>PRE-PROCESSING</vt:lpstr>
      <vt:lpstr>PRE-PROCESSING </vt:lpstr>
      <vt:lpstr>PREPROCESSING CODE</vt:lpstr>
      <vt:lpstr>FEATURE EXTRACTION</vt:lpstr>
      <vt:lpstr>FEATURE EXTRACTION</vt:lpstr>
      <vt:lpstr>FEATURE EXTRACTION</vt:lpstr>
      <vt:lpstr>CODE FOR FEATURE EXTRACTION</vt:lpstr>
      <vt:lpstr>FEATURE EXTRACTION</vt:lpstr>
      <vt:lpstr>FCM clustering</vt:lpstr>
      <vt:lpstr>CLASSIFICATION</vt:lpstr>
      <vt:lpstr>CODE FOR TRAINING THE CLASSIFIER</vt:lpstr>
      <vt:lpstr>CODE FOR TRAINING THE CLASSIFIER</vt:lpstr>
      <vt:lpstr>CODE FOR CLASSIFICATION</vt:lpstr>
      <vt:lpstr>OUTPUT</vt:lpstr>
      <vt:lpstr>PowerPoint Presentation</vt:lpstr>
      <vt:lpstr>PowerPoint Presentation</vt:lpstr>
      <vt:lpstr>FUTURE WORKS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Vinitha R</dc:creator>
  <cp:lastModifiedBy>Sridhar Sridhar</cp:lastModifiedBy>
  <cp:revision>55</cp:revision>
  <dcterms:created xsi:type="dcterms:W3CDTF">2020-10-02T11:41:00Z</dcterms:created>
  <dcterms:modified xsi:type="dcterms:W3CDTF">2020-11-17T03:57:27Z</dcterms:modified>
</cp:coreProperties>
</file>