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35"/>
  </p:notesMasterIdLst>
  <p:sldIdLst>
    <p:sldId id="256" r:id="rId2"/>
    <p:sldId id="374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61" r:id="rId23"/>
    <p:sldId id="362" r:id="rId24"/>
    <p:sldId id="363" r:id="rId25"/>
    <p:sldId id="394" r:id="rId26"/>
    <p:sldId id="395" r:id="rId27"/>
    <p:sldId id="367" r:id="rId28"/>
    <p:sldId id="397" r:id="rId29"/>
    <p:sldId id="399" r:id="rId30"/>
    <p:sldId id="398" r:id="rId31"/>
    <p:sldId id="400" r:id="rId32"/>
    <p:sldId id="401" r:id="rId33"/>
    <p:sldId id="33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2015" autoAdjust="0"/>
  </p:normalViewPr>
  <p:slideViewPr>
    <p:cSldViewPr snapToGrid="0">
      <p:cViewPr varScale="1">
        <p:scale>
          <a:sx n="77" d="100"/>
          <a:sy n="77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4530E-66E8-4EEF-8660-8A53FF529BDE}" type="datetimeFigureOut">
              <a:rPr lang="en-SG" smtClean="0"/>
              <a:t>3/10/2018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195AC-A795-4C37-B905-E546E142DA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4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F</a:t>
            </a:r>
            <a:r>
              <a:rPr lang="en-GB" dirty="0" smtClean="0"/>
              <a:t> =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−</a:t>
            </a:r>
            <a:r>
              <a:rPr lang="en-GB" dirty="0" smtClean="0"/>
              <a:t>4.8 × 10</a:t>
            </a:r>
            <a:r>
              <a:rPr lang="en-GB" baseline="30000" dirty="0" smtClean="0"/>
              <a:t>-14</a:t>
            </a:r>
            <a:r>
              <a:rPr lang="en-GB" baseline="0" dirty="0" smtClean="0"/>
              <a:t> N) </a:t>
            </a:r>
            <a:r>
              <a:rPr lang="en-GB" b="1" baseline="0" dirty="0" smtClean="0"/>
              <a:t>j</a:t>
            </a:r>
            <a:endParaRPr lang="en-US" b="1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1054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GB" dirty="0" smtClean="0"/>
              <a:t>0.024 times the speed of light</a:t>
            </a:r>
            <a:endParaRPr lang="en-US" dirty="0" smtClean="0"/>
          </a:p>
          <a:p>
            <a:pPr marL="228600" indent="-228600">
              <a:buAutoNum type="alphaLcParenR" startAt="2"/>
            </a:pPr>
            <a:r>
              <a:rPr lang="en-GB" dirty="0" smtClean="0"/>
              <a:t>B = 0.83 T</a:t>
            </a:r>
          </a:p>
          <a:p>
            <a:pPr marL="228600" indent="-228600">
              <a:buNone/>
            </a:pPr>
            <a:r>
              <a:rPr lang="en-GB" dirty="0" smtClean="0"/>
              <a:t>c)  Increasing potential V  will increase the speed.</a:t>
            </a:r>
            <a:r>
              <a:rPr lang="en-GB" baseline="0" dirty="0" smtClean="0"/>
              <a:t> </a:t>
            </a:r>
            <a:r>
              <a:rPr lang="en-GB" dirty="0" smtClean="0"/>
              <a:t>The upward electric force does not change but the magnetic force will increase and the electron</a:t>
            </a:r>
            <a:r>
              <a:rPr lang="en-GB" baseline="0" dirty="0" smtClean="0"/>
              <a:t> beam will turn downward and will hit the hit the tube below the </a:t>
            </a:r>
            <a:r>
              <a:rPr lang="en-GB" baseline="0" dirty="0" err="1" smtClean="0"/>
              <a:t>undeflected</a:t>
            </a:r>
            <a:r>
              <a:rPr lang="en-GB" baseline="0" dirty="0" smtClean="0"/>
              <a:t> position. 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9071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GB" dirty="0" smtClean="0"/>
              <a:t>F = 42.4 N in the +z direction</a:t>
            </a:r>
            <a:r>
              <a:rPr lang="en-GB" baseline="0" dirty="0" smtClean="0"/>
              <a:t> (upward). F = (42.4 N) </a:t>
            </a:r>
            <a:r>
              <a:rPr lang="en-GB" b="1" baseline="0" dirty="0" smtClean="0"/>
              <a:t>k</a:t>
            </a:r>
            <a:endParaRPr lang="en-GB" b="1" dirty="0" smtClean="0"/>
          </a:p>
          <a:p>
            <a:pPr marL="228600" indent="-228600">
              <a:buAutoNum type="alphaLcParenR" startAt="2"/>
            </a:pPr>
            <a:r>
              <a:rPr lang="en-GB" dirty="0" smtClean="0"/>
              <a:t>The angle</a:t>
            </a:r>
            <a:r>
              <a:rPr lang="en-GB" baseline="0" dirty="0" smtClean="0"/>
              <a:t> between the  </a:t>
            </a:r>
            <a:r>
              <a:rPr lang="en-GB" b="1" baseline="0" dirty="0" smtClean="0"/>
              <a:t>l</a:t>
            </a:r>
            <a:r>
              <a:rPr lang="en-GB" baseline="0" dirty="0" smtClean="0"/>
              <a:t> and </a:t>
            </a:r>
            <a:r>
              <a:rPr lang="en-GB" b="1" baseline="0" dirty="0" smtClean="0"/>
              <a:t>B</a:t>
            </a:r>
            <a:r>
              <a:rPr lang="en-GB" baseline="0" dirty="0" smtClean="0"/>
              <a:t> should be 90</a:t>
            </a:r>
            <a:r>
              <a:rPr lang="en-GB" baseline="30000" dirty="0" smtClean="0"/>
              <a:t>o</a:t>
            </a:r>
            <a:r>
              <a:rPr lang="en-GB" baseline="0" dirty="0" smtClean="0"/>
              <a:t>. Rotate the rod clockwise by 45</a:t>
            </a:r>
            <a:r>
              <a:rPr lang="en-GB" baseline="30000" dirty="0" smtClean="0"/>
              <a:t>o </a:t>
            </a:r>
            <a:r>
              <a:rPr lang="en-GB" baseline="0" dirty="0" smtClean="0"/>
              <a:t> from its orientation so that the current runs toward the south east. </a:t>
            </a:r>
          </a:p>
          <a:p>
            <a:pPr marL="228600" indent="-228600">
              <a:buNone/>
            </a:pPr>
            <a:r>
              <a:rPr lang="en-GB" baseline="0" dirty="0" smtClean="0"/>
              <a:t>c)   F = 60.0 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5085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 = 6.0 T and</a:t>
            </a:r>
            <a:r>
              <a:rPr lang="en-GB" baseline="0" dirty="0" smtClean="0"/>
              <a:t> Area is 60</a:t>
            </a:r>
            <a:r>
              <a:rPr lang="en-GB" baseline="30000" dirty="0" smtClean="0"/>
              <a:t>o</a:t>
            </a:r>
            <a:r>
              <a:rPr lang="en-GB" baseline="0" dirty="0" smtClean="0"/>
              <a:t> to the magnetic field. 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0329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figure shows the rotor rotated by 90</a:t>
            </a:r>
            <a:r>
              <a:rPr lang="en-GB" baseline="30000" dirty="0" smtClean="0"/>
              <a:t>o</a:t>
            </a:r>
            <a:r>
              <a:rPr lang="en-GB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DA3C8C-DC59-46E6-9E9C-2C3D43B5E77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7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BACD-157C-49D0-94EF-AA1F6A6AD876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Page </a:t>
            </a:r>
            <a:fld id="{8171E6F6-E6A4-4115-9778-B0A1DA8DDB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63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A6BC-11B1-4E16-919A-AFB5EDCD6744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06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57A0-298C-4132-B714-B2E4F7F5DAD3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0000"/>
          </a:xfrm>
        </p:spPr>
        <p:txBody>
          <a:bodyPr anchor="ctr">
            <a:normAutofit/>
          </a:bodyPr>
          <a:lstStyle>
            <a:lvl1pPr marL="0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1pPr>
            <a:lvl2pPr marL="627063" indent="-268288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defRPr sz="20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3E5-5F31-491B-89B9-F93C36036A5D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33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0E3F-A486-4059-9240-A559DDCADE81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13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D29-F102-4008-BC34-B05BB0FD2B67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00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54DC-EF94-4EEC-9481-FB469B037A91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81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362-7AEE-43C5-AEE4-AC33DABFA22C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41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9A4A-02E7-4A08-B2C5-E4EBFFB64A84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33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203F7C-D20A-49F8-B888-2E46A7855A5C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32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D5FD-15BD-4496-BE9E-D1DBB8EB5739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06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8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40000"/>
            <a:ext cx="10080000" cy="468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3E5F9C-F2B8-4D4B-8FB9-614589F410D4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84672" y="1226198"/>
            <a:ext cx="1008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05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25.jpeg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4.wmf"/><Relationship Id="rId4" Type="http://schemas.openxmlformats.org/officeDocument/2006/relationships/image" Target="../media/image26.jpeg"/><Relationship Id="rId9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32.wmf"/><Relationship Id="rId3" Type="http://schemas.openxmlformats.org/officeDocument/2006/relationships/image" Target="../media/image35.jpeg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11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41.wmf"/><Relationship Id="rId9" Type="http://schemas.openxmlformats.org/officeDocument/2006/relationships/image" Target="../media/image3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28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hyperlink" Target="https://sites.google.com/site/physicsflash/home/cyclotron" TargetMode="Externa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MS864M</a:t>
            </a:r>
            <a:endParaRPr lang="en-GB" dirty="0"/>
          </a:p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Magnetism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171E6F6-E6A4-4115-9778-B0A1DA8DDBE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3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 selector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GB" dirty="0"/>
              <a:t>Velocity selector is used to select positive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and </a:t>
            </a:r>
            <a:r>
              <a:rPr lang="en-GB" dirty="0"/>
              <a:t>negative charges having a particular speed.</a:t>
            </a:r>
          </a:p>
          <a:p>
            <a:pPr>
              <a:spcBef>
                <a:spcPts val="800"/>
              </a:spcBef>
            </a:pPr>
            <a:r>
              <a:rPr lang="en-GB" b="1" i="1" dirty="0"/>
              <a:t>E</a:t>
            </a:r>
            <a:r>
              <a:rPr lang="en-GB" dirty="0"/>
              <a:t> and </a:t>
            </a:r>
            <a:r>
              <a:rPr lang="en-GB" b="1" i="1" dirty="0"/>
              <a:t>B</a:t>
            </a:r>
            <a:r>
              <a:rPr lang="en-GB" dirty="0"/>
              <a:t> are </a:t>
            </a:r>
            <a:r>
              <a:rPr lang="en-GB" dirty="0">
                <a:solidFill>
                  <a:srgbClr val="FF0000"/>
                </a:solidFill>
              </a:rPr>
              <a:t>perpendicular</a:t>
            </a:r>
            <a:r>
              <a:rPr lang="en-GB" dirty="0"/>
              <a:t> to each other and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are </a:t>
            </a:r>
            <a:r>
              <a:rPr lang="en-GB" dirty="0"/>
              <a:t>such that the </a:t>
            </a:r>
            <a:r>
              <a:rPr lang="en-GB" dirty="0">
                <a:solidFill>
                  <a:srgbClr val="FF0000"/>
                </a:solidFill>
              </a:rPr>
              <a:t>net</a:t>
            </a:r>
            <a:r>
              <a:rPr lang="en-GB" dirty="0"/>
              <a:t> force on the charged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particle </a:t>
            </a:r>
            <a:r>
              <a:rPr lang="en-GB" dirty="0"/>
              <a:t>is zero. i.e. </a:t>
            </a:r>
          </a:p>
          <a:p>
            <a:pPr>
              <a:buNone/>
            </a:pPr>
            <a:r>
              <a:rPr lang="en-GB" dirty="0"/>
              <a:t>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8" descr="D:\s41788\My Documents\Dip Plus\Chapters\Images_magnetism\27_Figure22a-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3136" y="1498883"/>
            <a:ext cx="3268663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27_Figure22b-I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9667" y="4948455"/>
            <a:ext cx="2895600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058645"/>
              </p:ext>
            </p:extLst>
          </p:nvPr>
        </p:nvGraphicFramePr>
        <p:xfrm>
          <a:off x="1403350" y="3754438"/>
          <a:ext cx="11811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6" name="Equation" r:id="rId5" imgW="1180800" imgH="1143000" progId="Equation.DSMT4">
                  <p:embed/>
                </p:oleObj>
              </mc:Choice>
              <mc:Fallback>
                <p:oleObj name="Equation" r:id="rId5" imgW="1180800" imgH="1143000" progId="Equation.DSMT4">
                  <p:embed/>
                  <p:pic>
                    <p:nvPicPr>
                      <p:cNvPr id="6146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754438"/>
                        <a:ext cx="1181100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8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spectrometer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ts val="800"/>
              </a:spcBef>
            </a:pPr>
            <a:r>
              <a:rPr lang="en-GB" dirty="0"/>
              <a:t>In a mass spectrometer, singly charged positive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ions </a:t>
            </a:r>
            <a:r>
              <a:rPr lang="en-GB" dirty="0"/>
              <a:t>with velocity </a:t>
            </a:r>
            <a:r>
              <a:rPr lang="en-GB" i="1" dirty="0"/>
              <a:t>v</a:t>
            </a:r>
            <a:r>
              <a:rPr lang="en-GB" dirty="0"/>
              <a:t> = </a:t>
            </a:r>
            <a:r>
              <a:rPr lang="en-GB" i="1" dirty="0"/>
              <a:t>E</a:t>
            </a:r>
            <a:r>
              <a:rPr lang="en-GB" dirty="0"/>
              <a:t>/</a:t>
            </a:r>
            <a:r>
              <a:rPr lang="en-GB" i="1" dirty="0"/>
              <a:t>B</a:t>
            </a:r>
            <a:r>
              <a:rPr lang="en-GB" dirty="0"/>
              <a:t> pass through S</a:t>
            </a:r>
            <a:r>
              <a:rPr lang="en-GB" baseline="-25000" dirty="0"/>
              <a:t>3</a:t>
            </a:r>
            <a:r>
              <a:rPr lang="en-GB" dirty="0"/>
              <a:t>.</a:t>
            </a:r>
          </a:p>
          <a:p>
            <a:pPr marL="381000" indent="-381000">
              <a:spcBef>
                <a:spcPts val="800"/>
              </a:spcBef>
            </a:pPr>
            <a:r>
              <a:rPr lang="en-GB" dirty="0" smtClean="0"/>
              <a:t>These </a:t>
            </a:r>
            <a:r>
              <a:rPr lang="en-GB" dirty="0"/>
              <a:t>ions then move into a region with a different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magnetic </a:t>
            </a:r>
            <a:r>
              <a:rPr lang="en-GB" dirty="0"/>
              <a:t>field </a:t>
            </a:r>
            <a:r>
              <a:rPr lang="en-GB" i="1" dirty="0"/>
              <a:t>B</a:t>
            </a:r>
            <a:r>
              <a:rPr lang="en-GB" dirty="0"/>
              <a:t>’ that is perpendicular to the </a:t>
            </a:r>
            <a:r>
              <a:rPr lang="en-GB" dirty="0" smtClean="0"/>
              <a:t>page.</a:t>
            </a:r>
            <a:endParaRPr lang="en-GB" dirty="0"/>
          </a:p>
          <a:p>
            <a:pPr marL="381000" indent="-381000">
              <a:spcBef>
                <a:spcPts val="800"/>
              </a:spcBef>
            </a:pPr>
            <a:r>
              <a:rPr lang="en-GB" dirty="0" smtClean="0"/>
              <a:t>They </a:t>
            </a:r>
            <a:r>
              <a:rPr lang="en-GB" dirty="0"/>
              <a:t>move in circular arcs with radius </a:t>
            </a:r>
            <a:r>
              <a:rPr lang="en-GB" i="1" dirty="0" smtClean="0"/>
              <a:t>R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i="1" dirty="0"/>
              <a:t>mv</a:t>
            </a:r>
            <a:r>
              <a:rPr lang="en-GB" dirty="0"/>
              <a:t>/</a:t>
            </a:r>
            <a:r>
              <a:rPr lang="en-GB" i="1" dirty="0" err="1"/>
              <a:t>qB</a:t>
            </a:r>
            <a:r>
              <a:rPr lang="en-GB" dirty="0"/>
              <a:t>’. </a:t>
            </a:r>
          </a:p>
          <a:p>
            <a:pPr marL="381000" indent="-381000">
              <a:spcBef>
                <a:spcPts val="800"/>
              </a:spcBef>
            </a:pPr>
            <a:r>
              <a:rPr lang="en-GB" dirty="0" smtClean="0"/>
              <a:t>Isotopes </a:t>
            </a:r>
            <a:r>
              <a:rPr lang="en-GB" dirty="0"/>
              <a:t>of the same element (with different </a:t>
            </a:r>
            <a:r>
              <a:rPr lang="en-GB" i="1" dirty="0"/>
              <a:t>m</a:t>
            </a:r>
            <a:r>
              <a:rPr lang="en-GB" dirty="0"/>
              <a:t>)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will </a:t>
            </a:r>
            <a:r>
              <a:rPr lang="en-GB" dirty="0"/>
              <a:t>move with different radii.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2" descr="D:\s41788\My Documents\Dip Plus\Chapters\Images_magnetism\27_Figure24-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5494" y="1520987"/>
            <a:ext cx="2652713" cy="451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60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Thomson’s e/m experiment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ts val="800"/>
              </a:spcBef>
            </a:pPr>
            <a:r>
              <a:rPr lang="en-GB" dirty="0"/>
              <a:t>Electrons in a glass container are accelerated by a </a:t>
            </a:r>
            <a:r>
              <a:rPr lang="en-GB" dirty="0" err="1"/>
              <a:t>p.d</a:t>
            </a:r>
            <a:r>
              <a:rPr lang="en-GB" dirty="0"/>
              <a:t>. </a:t>
            </a:r>
            <a:r>
              <a:rPr lang="en-GB" i="1" dirty="0"/>
              <a:t>V</a:t>
            </a:r>
            <a:r>
              <a:rPr lang="en-GB" dirty="0"/>
              <a:t> between anodes A and A’ and enter a magnetic field.</a:t>
            </a:r>
          </a:p>
          <a:p>
            <a:pPr marL="381000" indent="-381000">
              <a:spcBef>
                <a:spcPts val="800"/>
              </a:spcBef>
            </a:pPr>
            <a:r>
              <a:rPr lang="en-GB" dirty="0"/>
              <a:t>The work done by the electric field on the electrons is </a:t>
            </a:r>
            <a:r>
              <a:rPr lang="en-GB" i="1" dirty="0"/>
              <a:t>eV</a:t>
            </a:r>
            <a:r>
              <a:rPr lang="en-GB" dirty="0"/>
              <a:t>, where </a:t>
            </a:r>
            <a:r>
              <a:rPr lang="en-GB" i="1" dirty="0"/>
              <a:t>e</a:t>
            </a:r>
            <a:r>
              <a:rPr lang="en-GB" dirty="0"/>
              <a:t> is the electronic charge. The electrons gain kinetic energy.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5" descr="D:\s41788\My Documents\Dip Plus\Chapters\Images_magnetism\27_Figure23-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3555" y="3412990"/>
            <a:ext cx="4737136" cy="243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91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Thomson’s e/m experiment - </a:t>
            </a:r>
            <a:r>
              <a:rPr lang="en-US" dirty="0" err="1"/>
              <a:t>cont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ts val="800"/>
              </a:spcBef>
            </a:pPr>
            <a:r>
              <a:rPr lang="en-GB" dirty="0"/>
              <a:t>From conservation of energy, </a:t>
            </a:r>
          </a:p>
          <a:p>
            <a:pPr marL="381000" indent="-381000">
              <a:spcBef>
                <a:spcPts val="800"/>
              </a:spcBef>
            </a:pPr>
            <a:endParaRPr lang="en-GB" dirty="0"/>
          </a:p>
          <a:p>
            <a:pPr marL="381000" indent="-381000">
              <a:spcBef>
                <a:spcPts val="800"/>
              </a:spcBef>
            </a:pPr>
            <a:endParaRPr lang="en-GB" dirty="0"/>
          </a:p>
          <a:p>
            <a:pPr marL="381000" indent="-381000">
              <a:spcBef>
                <a:spcPts val="800"/>
              </a:spcBef>
            </a:pPr>
            <a:r>
              <a:rPr lang="en-GB" dirty="0" smtClean="0"/>
              <a:t>Only </a:t>
            </a:r>
            <a:r>
              <a:rPr lang="en-GB" dirty="0"/>
              <a:t>electrons whose magnetic force equals its electric force will pass through and strike the screen, i.e.</a:t>
            </a:r>
          </a:p>
          <a:p>
            <a:pPr marL="381000" indent="-381000">
              <a:spcBef>
                <a:spcPct val="50000"/>
              </a:spcBef>
              <a:buNone/>
            </a:pPr>
            <a:r>
              <a:rPr lang="en-GB" dirty="0"/>
              <a:t> </a:t>
            </a:r>
          </a:p>
          <a:p>
            <a:pPr marL="381000" indent="-381000">
              <a:spcBef>
                <a:spcPct val="50000"/>
              </a:spcBef>
            </a:pPr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80596"/>
              </p:ext>
            </p:extLst>
          </p:nvPr>
        </p:nvGraphicFramePr>
        <p:xfrm>
          <a:off x="1457325" y="1922845"/>
          <a:ext cx="319405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2" name="Equation" r:id="rId3" imgW="3149280" imgH="799920" progId="Equation.DSMT4">
                  <p:embed/>
                </p:oleObj>
              </mc:Choice>
              <mc:Fallback>
                <p:oleObj name="Equation" r:id="rId3" imgW="3149280" imgH="799920" progId="Equation.DSMT4">
                  <p:embed/>
                  <p:pic>
                    <p:nvPicPr>
                      <p:cNvPr id="717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1922845"/>
                        <a:ext cx="3194050" cy="79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697981"/>
              </p:ext>
            </p:extLst>
          </p:nvPr>
        </p:nvGraphicFramePr>
        <p:xfrm>
          <a:off x="1457325" y="4020810"/>
          <a:ext cx="2308225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3" name="Equation" r:id="rId5" imgW="2273040" imgH="2184120" progId="Equation.DSMT4">
                  <p:embed/>
                </p:oleObj>
              </mc:Choice>
              <mc:Fallback>
                <p:oleObj name="Equation" r:id="rId5" imgW="2273040" imgH="2184120" progId="Equation.DSMT4">
                  <p:embed/>
                  <p:pic>
                    <p:nvPicPr>
                      <p:cNvPr id="71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4020810"/>
                        <a:ext cx="2308225" cy="2182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097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Thomson’s e/m experiment - </a:t>
            </a:r>
            <a:r>
              <a:rPr lang="en-US" dirty="0" err="1"/>
              <a:t>cont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ts val="800"/>
              </a:spcBef>
            </a:pPr>
            <a:r>
              <a:rPr lang="en-GB" dirty="0"/>
              <a:t>There is only a single value of </a:t>
            </a:r>
            <a:r>
              <a:rPr lang="en-GB" i="1" dirty="0"/>
              <a:t>e</a:t>
            </a:r>
            <a:r>
              <a:rPr lang="en-GB" dirty="0"/>
              <a:t>/</a:t>
            </a:r>
            <a:r>
              <a:rPr lang="en-GB" i="1" dirty="0"/>
              <a:t>m </a:t>
            </a:r>
            <a:r>
              <a:rPr lang="en-GB" dirty="0"/>
              <a:t>= 1.76 x 10</a:t>
            </a:r>
            <a:r>
              <a:rPr lang="en-GB" baseline="30000" dirty="0"/>
              <a:t>11</a:t>
            </a:r>
            <a:r>
              <a:rPr lang="en-GB" dirty="0"/>
              <a:t> C kg</a:t>
            </a:r>
            <a:r>
              <a:rPr lang="en-GB" baseline="30000" dirty="0"/>
              <a:t>-1</a:t>
            </a:r>
            <a:r>
              <a:rPr lang="en-GB" dirty="0"/>
              <a:t>. </a:t>
            </a:r>
          </a:p>
          <a:p>
            <a:pPr marL="381000" indent="-381000">
              <a:spcBef>
                <a:spcPts val="800"/>
              </a:spcBef>
            </a:pPr>
            <a:r>
              <a:rPr lang="en-GB" dirty="0"/>
              <a:t>Since this value did not depend on the cathode </a:t>
            </a:r>
            <a:r>
              <a:rPr lang="en-GB" dirty="0" smtClean="0"/>
              <a:t>material, </a:t>
            </a:r>
            <a:r>
              <a:rPr lang="en-GB" dirty="0"/>
              <a:t>the electrons in the beam is a common constituent of all matters</a:t>
            </a:r>
            <a:r>
              <a:rPr lang="en-GB" dirty="0" smtClean="0"/>
              <a:t>.</a:t>
            </a:r>
            <a:endParaRPr lang="en-GB" dirty="0"/>
          </a:p>
          <a:p>
            <a:pPr marL="381000" indent="-381000">
              <a:spcBef>
                <a:spcPts val="800"/>
              </a:spcBef>
            </a:pPr>
            <a:r>
              <a:rPr lang="en-GB" dirty="0"/>
              <a:t>After some years Millikan succeeded in measuring the charge of the electron. </a:t>
            </a:r>
          </a:p>
          <a:p>
            <a:pPr marL="381000" indent="-381000">
              <a:spcBef>
                <a:spcPts val="800"/>
              </a:spcBef>
            </a:pPr>
            <a:r>
              <a:rPr lang="en-GB" dirty="0"/>
              <a:t>Combining with Thomson’s result and Millikan’s experiments, the mass of the electron was determined to be about </a:t>
            </a:r>
            <a:r>
              <a:rPr lang="en-GB" dirty="0" smtClean="0"/>
              <a:t>9.11 </a:t>
            </a:r>
            <a:r>
              <a:rPr lang="en-GB" dirty="0"/>
              <a:t>x 10</a:t>
            </a:r>
            <a:r>
              <a:rPr lang="en-GB" baseline="30000" dirty="0"/>
              <a:t>-31</a:t>
            </a:r>
            <a:r>
              <a:rPr lang="en-GB" dirty="0"/>
              <a:t> kg.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8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sz="2000" dirty="0"/>
              <a:t>In a Thomson’s e/m experiment, the accelerating potential is 150 V with a deflecting electric field of magnitude 6.0 × 10</a:t>
            </a:r>
            <a:r>
              <a:rPr lang="en-GB" sz="2000" baseline="30000" dirty="0"/>
              <a:t>6</a:t>
            </a:r>
            <a:r>
              <a:rPr lang="en-GB" sz="2000" dirty="0"/>
              <a:t> N/C.</a:t>
            </a:r>
            <a:r>
              <a:rPr lang="en-GB" sz="2000" baseline="30000" dirty="0"/>
              <a:t> </a:t>
            </a:r>
            <a:r>
              <a:rPr lang="en-GB" sz="2000" dirty="0"/>
              <a:t>Speed of light is </a:t>
            </a:r>
            <a:r>
              <a:rPr lang="en-GB" sz="2000" dirty="0" smtClean="0"/>
              <a:t>3 </a:t>
            </a:r>
            <a:r>
              <a:rPr lang="en-GB" sz="2000" dirty="0"/>
              <a:t>× 10</a:t>
            </a:r>
            <a:r>
              <a:rPr lang="en-GB" sz="2000" baseline="30000" dirty="0"/>
              <a:t>8 </a:t>
            </a:r>
            <a:r>
              <a:rPr lang="en-GB" sz="2000" dirty="0"/>
              <a:t>m/s. Mass of the electron = 9.11 × 10</a:t>
            </a:r>
            <a:r>
              <a:rPr lang="en-GB" sz="2000" baseline="30000" dirty="0"/>
              <a:t>-31 </a:t>
            </a:r>
            <a:r>
              <a:rPr lang="en-GB" sz="2000" dirty="0"/>
              <a:t>kg. </a:t>
            </a:r>
          </a:p>
          <a:p>
            <a:pPr marL="0" indent="0">
              <a:spcBef>
                <a:spcPts val="0"/>
              </a:spcBef>
              <a:buNone/>
              <a:tabLst>
                <a:tab pos="361950" algn="l"/>
              </a:tabLst>
              <a:defRPr/>
            </a:pPr>
            <a:r>
              <a:rPr lang="en-GB" sz="2000" dirty="0"/>
              <a:t>a) 	At what fraction of the speed of light do the electrons move?</a:t>
            </a:r>
          </a:p>
          <a:p>
            <a:pPr marL="0" indent="0">
              <a:spcBef>
                <a:spcPts val="0"/>
              </a:spcBef>
              <a:buNone/>
              <a:tabLst>
                <a:tab pos="361950" algn="l"/>
              </a:tabLst>
              <a:defRPr/>
            </a:pPr>
            <a:r>
              <a:rPr lang="en-GB" sz="2000" dirty="0"/>
              <a:t>b) 	What should be the magnetic field?</a:t>
            </a:r>
          </a:p>
          <a:p>
            <a:pPr marL="361950" indent="-361950">
              <a:spcBef>
                <a:spcPts val="0"/>
              </a:spcBef>
              <a:buNone/>
              <a:tabLst>
                <a:tab pos="361950" algn="l"/>
              </a:tabLst>
              <a:defRPr/>
            </a:pPr>
            <a:r>
              <a:rPr lang="en-GB" sz="2000" dirty="0"/>
              <a:t>c) 	With this magnetic field, what will happen to the electron beam if the    accelerating potential is increased above 150 V?</a:t>
            </a:r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force on a current-carrying conductor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ts val="800"/>
              </a:spcBef>
            </a:pPr>
            <a:r>
              <a:rPr lang="en-GB" dirty="0"/>
              <a:t>Suppose positive charges flow with drift </a:t>
            </a:r>
            <a:r>
              <a:rPr lang="en-GB" dirty="0" smtClean="0"/>
              <a:t>velocity</a:t>
            </a:r>
            <a:br>
              <a:rPr lang="en-GB" dirty="0" smtClean="0"/>
            </a:br>
            <a:r>
              <a:rPr lang="en-GB" i="1" dirty="0" err="1" smtClean="0"/>
              <a:t>v</a:t>
            </a:r>
            <a:r>
              <a:rPr lang="en-GB" i="1" baseline="-25000" dirty="0" err="1" smtClean="0"/>
              <a:t>d</a:t>
            </a:r>
            <a:r>
              <a:rPr lang="en-GB" dirty="0" smtClean="0"/>
              <a:t> in </a:t>
            </a:r>
            <a:r>
              <a:rPr lang="en-GB" dirty="0"/>
              <a:t>a wire of length </a:t>
            </a:r>
            <a:r>
              <a:rPr lang="en-GB" i="1" dirty="0"/>
              <a:t>l</a:t>
            </a:r>
            <a:r>
              <a:rPr lang="en-GB" dirty="0"/>
              <a:t> and area </a:t>
            </a:r>
            <a:r>
              <a:rPr lang="en-GB" i="1" dirty="0"/>
              <a:t>A</a:t>
            </a:r>
            <a:r>
              <a:rPr lang="en-GB" dirty="0"/>
              <a:t> and perpendicular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to a </a:t>
            </a:r>
            <a:r>
              <a:rPr lang="en-GB" dirty="0"/>
              <a:t>uniform field   </a:t>
            </a:r>
            <a:r>
              <a:rPr lang="en-GB" b="1" dirty="0"/>
              <a:t> </a:t>
            </a:r>
            <a:r>
              <a:rPr lang="en-GB" dirty="0"/>
              <a:t>.</a:t>
            </a:r>
          </a:p>
          <a:p>
            <a:pPr marL="381000" indent="-381000">
              <a:spcBef>
                <a:spcPts val="800"/>
              </a:spcBef>
            </a:pPr>
            <a:r>
              <a:rPr lang="en-GB" dirty="0" smtClean="0"/>
              <a:t>The </a:t>
            </a:r>
            <a:r>
              <a:rPr lang="en-GB" dirty="0"/>
              <a:t>total number of charges is </a:t>
            </a:r>
            <a:r>
              <a:rPr lang="en-GB" i="1" dirty="0" err="1" smtClean="0"/>
              <a:t>nAl</a:t>
            </a:r>
            <a:r>
              <a:rPr lang="en-GB" dirty="0" smtClean="0"/>
              <a:t>, </a:t>
            </a:r>
            <a:r>
              <a:rPr lang="en-GB" dirty="0"/>
              <a:t>where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i="1" dirty="0" smtClean="0"/>
              <a:t>n</a:t>
            </a:r>
            <a:r>
              <a:rPr lang="en-GB" dirty="0" smtClean="0"/>
              <a:t> </a:t>
            </a:r>
            <a:r>
              <a:rPr lang="en-GB" dirty="0"/>
              <a:t>= number of charges per unit volume.</a:t>
            </a:r>
          </a:p>
          <a:p>
            <a:pPr marL="381000" indent="-381000">
              <a:spcBef>
                <a:spcPts val="800"/>
              </a:spcBef>
            </a:pPr>
            <a:r>
              <a:rPr lang="en-GB" dirty="0" smtClean="0"/>
              <a:t>The </a:t>
            </a:r>
            <a:r>
              <a:rPr lang="en-GB" dirty="0"/>
              <a:t>total force on all the charges is </a:t>
            </a:r>
          </a:p>
          <a:p>
            <a:pPr marL="381000" indent="-381000">
              <a:spcBef>
                <a:spcPts val="800"/>
              </a:spcBef>
            </a:pPr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 descr="D:\s41788\My Documents\Dip Plus\Chapters\Images_magnetism\27_Figure25-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8425" y="1810827"/>
            <a:ext cx="2387378" cy="286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062853"/>
              </p:ext>
            </p:extLst>
          </p:nvPr>
        </p:nvGraphicFramePr>
        <p:xfrm>
          <a:off x="3676121" y="2181220"/>
          <a:ext cx="22383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0" name="Equation" r:id="rId4" imgW="241200" imgH="355320" progId="Equation.DSMT4">
                  <p:embed/>
                </p:oleObj>
              </mc:Choice>
              <mc:Fallback>
                <p:oleObj name="Equation" r:id="rId4" imgW="241200" imgH="355320" progId="Equation.DSMT4">
                  <p:embed/>
                  <p:pic>
                    <p:nvPicPr>
                      <p:cNvPr id="819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121" y="2181220"/>
                        <a:ext cx="223837" cy="355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747367"/>
              </p:ext>
            </p:extLst>
          </p:nvPr>
        </p:nvGraphicFramePr>
        <p:xfrm>
          <a:off x="1468969" y="4152900"/>
          <a:ext cx="2976563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1" name="Equation" r:id="rId6" imgW="3213000" imgH="1346040" progId="Equation.DSMT4">
                  <p:embed/>
                </p:oleObj>
              </mc:Choice>
              <mc:Fallback>
                <p:oleObj name="Equation" r:id="rId6" imgW="3213000" imgH="1346040" progId="Equation.DSMT4">
                  <p:embed/>
                  <p:pic>
                    <p:nvPicPr>
                      <p:cNvPr id="86016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969" y="4152900"/>
                        <a:ext cx="2976563" cy="1346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34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force on a current-carrying conductor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GB" dirty="0"/>
              <a:t>If   </a:t>
            </a:r>
            <a:r>
              <a:rPr lang="en-GB" b="1" dirty="0"/>
              <a:t> </a:t>
            </a:r>
            <a:r>
              <a:rPr lang="en-GB" b="1" dirty="0" smtClean="0"/>
              <a:t> </a:t>
            </a:r>
            <a:r>
              <a:rPr lang="en-GB" dirty="0" smtClean="0"/>
              <a:t>makes </a:t>
            </a:r>
            <a:r>
              <a:rPr lang="en-GB" dirty="0"/>
              <a:t>an angle </a:t>
            </a:r>
            <a:r>
              <a:rPr lang="en-GB" dirty="0">
                <a:latin typeface="Symbol" pitchFamily="18" charset="2"/>
              </a:rPr>
              <a:t>f</a:t>
            </a:r>
            <a:r>
              <a:rPr lang="en-GB" dirty="0"/>
              <a:t> with the conductor,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the </a:t>
            </a:r>
            <a:r>
              <a:rPr lang="en-GB" dirty="0"/>
              <a:t>force becomes                       </a:t>
            </a:r>
            <a:br>
              <a:rPr lang="en-GB" dirty="0"/>
            </a:br>
            <a:r>
              <a:rPr lang="en-GB" dirty="0"/>
              <a:t>                  .</a:t>
            </a:r>
          </a:p>
          <a:p>
            <a:pPr marL="381000" indent="-381000"/>
            <a:r>
              <a:rPr lang="en-GB" dirty="0" smtClean="0"/>
              <a:t>In </a:t>
            </a:r>
            <a:r>
              <a:rPr lang="en-GB" dirty="0"/>
              <a:t>vector form</a:t>
            </a:r>
          </a:p>
          <a:p>
            <a:pPr marL="381000" indent="-381000"/>
            <a:r>
              <a:rPr lang="en-GB" dirty="0" smtClean="0"/>
              <a:t>If </a:t>
            </a:r>
            <a:r>
              <a:rPr lang="en-GB" dirty="0"/>
              <a:t>the conductor is not straight, the force on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each </a:t>
            </a:r>
            <a:r>
              <a:rPr lang="en-GB" dirty="0"/>
              <a:t>segment is  </a:t>
            </a:r>
          </a:p>
          <a:p>
            <a:r>
              <a:rPr lang="en-GB" dirty="0" smtClean="0"/>
              <a:t>The total force </a:t>
            </a:r>
            <a:r>
              <a:rPr lang="en-GB" dirty="0"/>
              <a:t>is obtained by integrating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over the </a:t>
            </a:r>
            <a:r>
              <a:rPr lang="en-GB" dirty="0"/>
              <a:t>whole length of the conductor.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 descr="D:\s41788\My Documents\Dip Plus\Chapters\Images_magnetism\27_Figure26-I.jpg"/>
          <p:cNvPicPr>
            <a:picLocks noChangeAspect="1" noChangeArrowheads="1"/>
          </p:cNvPicPr>
          <p:nvPr/>
        </p:nvPicPr>
        <p:blipFill>
          <a:blip r:embed="rId3" cstate="print"/>
          <a:srcRect l="2065" t="34053"/>
          <a:stretch>
            <a:fillRect/>
          </a:stretch>
        </p:blipFill>
        <p:spPr bwMode="auto">
          <a:xfrm>
            <a:off x="7404738" y="1402355"/>
            <a:ext cx="3016505" cy="22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27_Figure30-I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6308" y="3912486"/>
            <a:ext cx="3658669" cy="213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240765"/>
              </p:ext>
            </p:extLst>
          </p:nvPr>
        </p:nvGraphicFramePr>
        <p:xfrm>
          <a:off x="1454150" y="2357100"/>
          <a:ext cx="14795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2" name="Equation" r:id="rId5" imgW="1600200" imgH="342720" progId="Equation.DSMT4">
                  <p:embed/>
                </p:oleObj>
              </mc:Choice>
              <mc:Fallback>
                <p:oleObj name="Equation" r:id="rId5" imgW="1600200" imgH="342720" progId="Equation.DSMT4">
                  <p:embed/>
                  <p:pic>
                    <p:nvPicPr>
                      <p:cNvPr id="1024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2357100"/>
                        <a:ext cx="1479550" cy="342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38097"/>
              </p:ext>
            </p:extLst>
          </p:nvPr>
        </p:nvGraphicFramePr>
        <p:xfrm>
          <a:off x="3348882" y="2852450"/>
          <a:ext cx="1143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3" name="Equation" r:id="rId7" imgW="1231560" imgH="431640" progId="Equation.DSMT4">
                  <p:embed/>
                </p:oleObj>
              </mc:Choice>
              <mc:Fallback>
                <p:oleObj name="Equation" r:id="rId7" imgW="1231560" imgH="431640" progId="Equation.DSMT4">
                  <p:embed/>
                  <p:pic>
                    <p:nvPicPr>
                      <p:cNvPr id="102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882" y="2852450"/>
                        <a:ext cx="1143000" cy="4302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389000"/>
              </p:ext>
            </p:extLst>
          </p:nvPr>
        </p:nvGraphicFramePr>
        <p:xfrm>
          <a:off x="3545417" y="3912486"/>
          <a:ext cx="15462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4" name="Equation" r:id="rId9" imgW="1676160" imgH="406080" progId="Equation.DSMT4">
                  <p:embed/>
                </p:oleObj>
              </mc:Choice>
              <mc:Fallback>
                <p:oleObj name="Equation" r:id="rId9" imgW="1676160" imgH="406080" progId="Equation.DSMT4">
                  <p:embed/>
                  <p:pic>
                    <p:nvPicPr>
                      <p:cNvPr id="862214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5417" y="3912486"/>
                        <a:ext cx="1546225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558602"/>
              </p:ext>
            </p:extLst>
          </p:nvPr>
        </p:nvGraphicFramePr>
        <p:xfrm>
          <a:off x="1737255" y="1456934"/>
          <a:ext cx="22383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5" name="Equation" r:id="rId11" imgW="241200" imgH="355320" progId="Equation.DSMT4">
                  <p:embed/>
                </p:oleObj>
              </mc:Choice>
              <mc:Fallback>
                <p:oleObj name="Equation" r:id="rId11" imgW="241200" imgH="355320" progId="Equation.DSMT4">
                  <p:embed/>
                  <p:pic>
                    <p:nvPicPr>
                      <p:cNvPr id="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255" y="1456934"/>
                        <a:ext cx="223837" cy="355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678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sz="2000" dirty="0"/>
              <a:t>A straight horizontal copper rod carries a current of 50.0 A from west to east in a region between the poles of a large electromagnet. In this region there is a horizontal magnetic field toward the north east (45</a:t>
            </a:r>
            <a:r>
              <a:rPr lang="en-GB" sz="2000" baseline="30000" dirty="0"/>
              <a:t>o</a:t>
            </a:r>
            <a:r>
              <a:rPr lang="en-GB" sz="2000" dirty="0"/>
              <a:t> north of east) with magnitude 1.20 T.</a:t>
            </a:r>
          </a:p>
          <a:p>
            <a:pPr marL="0" indent="0">
              <a:spcBef>
                <a:spcPts val="600"/>
              </a:spcBef>
              <a:buNone/>
              <a:tabLst>
                <a:tab pos="361950" algn="l"/>
              </a:tabLst>
              <a:defRPr/>
            </a:pPr>
            <a:r>
              <a:rPr lang="en-GB" sz="2000" dirty="0"/>
              <a:t>a) 	Find the magnitude and direction of the force on a 1.00-m section of rod.</a:t>
            </a:r>
          </a:p>
          <a:p>
            <a:pPr marL="361950" indent="-361950">
              <a:spcBef>
                <a:spcPts val="600"/>
              </a:spcBef>
              <a:buNone/>
              <a:tabLst>
                <a:tab pos="361950" algn="l"/>
              </a:tabLst>
              <a:defRPr/>
            </a:pPr>
            <a:r>
              <a:rPr lang="en-GB" sz="2000" dirty="0"/>
              <a:t>b) 	What should be done to the rod to maximize the magnitude of force?</a:t>
            </a:r>
          </a:p>
          <a:p>
            <a:pPr marL="361950" indent="-361950">
              <a:spcBef>
                <a:spcPts val="600"/>
              </a:spcBef>
              <a:buNone/>
              <a:tabLst>
                <a:tab pos="361950" algn="l"/>
              </a:tabLst>
              <a:defRPr/>
            </a:pPr>
            <a:r>
              <a:rPr lang="en-GB" sz="2000" dirty="0"/>
              <a:t>c) 	What is the magnitude of the force in the above case in b)?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7" descr="27_Figure29-I"/>
          <p:cNvPicPr>
            <a:picLocks noChangeAspect="1" noChangeArrowheads="1"/>
          </p:cNvPicPr>
          <p:nvPr/>
        </p:nvPicPr>
        <p:blipFill>
          <a:blip r:embed="rId3" cstate="print"/>
          <a:srcRect b="4187"/>
          <a:stretch>
            <a:fillRect/>
          </a:stretch>
        </p:blipFill>
        <p:spPr bwMode="auto">
          <a:xfrm>
            <a:off x="1173480" y="4131341"/>
            <a:ext cx="3711787" cy="16281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631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Rotational effect of force </a:t>
            </a:r>
            <a:r>
              <a:rPr lang="en-US" dirty="0"/>
              <a:t>on a current loop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GB" dirty="0"/>
              <a:t>The </a:t>
            </a:r>
            <a:r>
              <a:rPr lang="en-GB" dirty="0" smtClean="0"/>
              <a:t>length </a:t>
            </a:r>
            <a:r>
              <a:rPr lang="en-GB" i="1" dirty="0" smtClean="0"/>
              <a:t>b</a:t>
            </a:r>
            <a:r>
              <a:rPr lang="en-GB" dirty="0" smtClean="0"/>
              <a:t> </a:t>
            </a:r>
            <a:r>
              <a:rPr lang="en-GB" dirty="0"/>
              <a:t>makes an angle of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90</a:t>
            </a:r>
            <a:r>
              <a:rPr lang="en-GB" baseline="30000" dirty="0"/>
              <a:t>o</a:t>
            </a:r>
            <a:r>
              <a:rPr lang="en-GB" dirty="0"/>
              <a:t> – </a:t>
            </a:r>
            <a:r>
              <a:rPr lang="en-GB" dirty="0">
                <a:latin typeface="Symbol" pitchFamily="18" charset="2"/>
              </a:rPr>
              <a:t>f</a:t>
            </a:r>
            <a:r>
              <a:rPr lang="en-GB" dirty="0"/>
              <a:t>)</a:t>
            </a:r>
            <a:r>
              <a:rPr lang="az-Cyrl-AZ" dirty="0"/>
              <a:t> </a:t>
            </a:r>
            <a:r>
              <a:rPr lang="en-GB" dirty="0" smtClean="0"/>
              <a:t>with     </a:t>
            </a:r>
            <a:r>
              <a:rPr lang="en-GB" dirty="0"/>
              <a:t>.</a:t>
            </a:r>
            <a:r>
              <a:rPr lang="en-GB" b="1" dirty="0"/>
              <a:t> </a:t>
            </a:r>
          </a:p>
          <a:p>
            <a:pPr marL="381000" indent="-381000"/>
            <a:r>
              <a:rPr lang="en-GB" dirty="0" smtClean="0"/>
              <a:t>       </a:t>
            </a:r>
            <a:r>
              <a:rPr lang="en-GB" b="1" dirty="0" smtClean="0"/>
              <a:t>     </a:t>
            </a:r>
            <a:r>
              <a:rPr lang="en-GB" dirty="0" smtClean="0"/>
              <a:t>    </a:t>
            </a:r>
            <a:r>
              <a:rPr lang="en-GB" b="1" dirty="0" smtClean="0"/>
              <a:t>     </a:t>
            </a:r>
            <a:r>
              <a:rPr lang="en-GB" dirty="0" smtClean="0"/>
              <a:t>have </a:t>
            </a:r>
            <a:r>
              <a:rPr lang="en-GB" dirty="0"/>
              <a:t>magnitude               </a:t>
            </a:r>
            <a:r>
              <a:rPr lang="en-GB" dirty="0" smtClean="0"/>
              <a:t>.</a:t>
            </a:r>
          </a:p>
          <a:p>
            <a:pPr marL="381000" indent="-381000">
              <a:spcBef>
                <a:spcPts val="800"/>
              </a:spcBef>
            </a:pPr>
            <a:r>
              <a:rPr lang="en-GB" dirty="0" smtClean="0"/>
              <a:t>They act along the </a:t>
            </a:r>
            <a:r>
              <a:rPr lang="en-GB" i="1" dirty="0" smtClean="0"/>
              <a:t>y</a:t>
            </a:r>
            <a:r>
              <a:rPr lang="en-GB" dirty="0" smtClean="0"/>
              <a:t>-axis and produce</a:t>
            </a:r>
            <a:br>
              <a:rPr lang="en-GB" dirty="0" smtClean="0"/>
            </a:br>
            <a:r>
              <a:rPr lang="en-GB" dirty="0" smtClean="0"/>
              <a:t>no rotational effect.</a:t>
            </a:r>
          </a:p>
          <a:p>
            <a:pPr marL="381000" indent="-381000">
              <a:spcBef>
                <a:spcPts val="800"/>
              </a:spcBef>
            </a:pPr>
            <a:r>
              <a:rPr lang="en-GB" dirty="0" smtClean="0"/>
              <a:t>                   have magnitude   </a:t>
            </a:r>
            <a:r>
              <a:rPr lang="en-GB" b="1" dirty="0" smtClean="0"/>
              <a:t>    </a:t>
            </a:r>
            <a:r>
              <a:rPr lang="en-GB" dirty="0" smtClean="0"/>
              <a:t>.</a:t>
            </a:r>
          </a:p>
          <a:p>
            <a:pPr marL="381000" indent="-381000">
              <a:spcBef>
                <a:spcPts val="800"/>
              </a:spcBef>
            </a:pPr>
            <a:r>
              <a:rPr lang="en-GB" dirty="0" smtClean="0"/>
              <a:t>     acts on </a:t>
            </a:r>
            <a:r>
              <a:rPr lang="en-GB" dirty="0"/>
              <a:t>the right </a:t>
            </a:r>
            <a:r>
              <a:rPr lang="en-GB" dirty="0" smtClean="0"/>
              <a:t>length </a:t>
            </a:r>
            <a:r>
              <a:rPr lang="en-GB" i="1" dirty="0" smtClean="0"/>
              <a:t>a</a:t>
            </a:r>
            <a:r>
              <a:rPr lang="en-GB" dirty="0" smtClean="0"/>
              <a:t> in </a:t>
            </a:r>
            <a:r>
              <a:rPr lang="en-GB" dirty="0"/>
              <a:t>the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+</a:t>
            </a:r>
            <a:r>
              <a:rPr lang="en-GB" i="1" dirty="0" smtClean="0"/>
              <a:t>x</a:t>
            </a:r>
            <a:r>
              <a:rPr lang="en-GB" dirty="0" smtClean="0"/>
              <a:t>-direction </a:t>
            </a:r>
            <a:r>
              <a:rPr lang="en-GB" dirty="0"/>
              <a:t>and </a:t>
            </a:r>
            <a:r>
              <a:rPr lang="en-GB" dirty="0" smtClean="0"/>
              <a:t>       acts on the left</a:t>
            </a:r>
            <a:br>
              <a:rPr lang="en-GB" dirty="0" smtClean="0"/>
            </a:br>
            <a:r>
              <a:rPr lang="en-GB" dirty="0" smtClean="0"/>
              <a:t>length </a:t>
            </a:r>
            <a:r>
              <a:rPr lang="en-GB" i="1" dirty="0" smtClean="0"/>
              <a:t>a</a:t>
            </a:r>
            <a:r>
              <a:rPr lang="en-GB" dirty="0" smtClean="0"/>
              <a:t> in the -</a:t>
            </a:r>
            <a:r>
              <a:rPr lang="en-GB" i="1" dirty="0" smtClean="0"/>
              <a:t>x</a:t>
            </a:r>
            <a:r>
              <a:rPr lang="en-GB" dirty="0" smtClean="0"/>
              <a:t>-direction. </a:t>
            </a:r>
            <a:endParaRPr lang="en-GB" dirty="0"/>
          </a:p>
          <a:p>
            <a:pPr marL="381000" indent="-381000">
              <a:spcBef>
                <a:spcPts val="800"/>
              </a:spcBef>
            </a:pPr>
            <a:r>
              <a:rPr lang="en-GB" dirty="0" smtClean="0"/>
              <a:t>Together they rotate the coil clockwise.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3" descr="D:\s41788\My Documents\Dip Plus\Chapters\Images_magnetism\27_Figure31a-I.jpg"/>
          <p:cNvPicPr>
            <a:picLocks noChangeAspect="1" noChangeArrowheads="1"/>
          </p:cNvPicPr>
          <p:nvPr/>
        </p:nvPicPr>
        <p:blipFill>
          <a:blip r:embed="rId3" cstate="print"/>
          <a:srcRect l="658" t="5453"/>
          <a:stretch>
            <a:fillRect/>
          </a:stretch>
        </p:blipFill>
        <p:spPr bwMode="auto">
          <a:xfrm>
            <a:off x="6513196" y="1769419"/>
            <a:ext cx="5326918" cy="348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143810"/>
              </p:ext>
            </p:extLst>
          </p:nvPr>
        </p:nvGraphicFramePr>
        <p:xfrm>
          <a:off x="5066351" y="2583601"/>
          <a:ext cx="10731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7" name="Equation" r:id="rId4" imgW="1155600" imgH="342720" progId="Equation.DSMT4">
                  <p:embed/>
                </p:oleObj>
              </mc:Choice>
              <mc:Fallback>
                <p:oleObj name="Equation" r:id="rId4" imgW="1155600" imgH="342720" progId="Equation.DSMT4">
                  <p:embed/>
                  <p:pic>
                    <p:nvPicPr>
                      <p:cNvPr id="133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6351" y="2583601"/>
                        <a:ext cx="1073150" cy="342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433816"/>
              </p:ext>
            </p:extLst>
          </p:nvPr>
        </p:nvGraphicFramePr>
        <p:xfrm>
          <a:off x="3259776" y="1850466"/>
          <a:ext cx="2413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8" name="Equation" r:id="rId6" imgW="241200" imgH="317160" progId="Equation.DSMT4">
                  <p:embed/>
                </p:oleObj>
              </mc:Choice>
              <mc:Fallback>
                <p:oleObj name="Equation" r:id="rId6" imgW="241200" imgH="317160" progId="Equation.DSMT4">
                  <p:embed/>
                  <p:pic>
                    <p:nvPicPr>
                      <p:cNvPr id="133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776" y="1850466"/>
                        <a:ext cx="241300" cy="3190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719368"/>
              </p:ext>
            </p:extLst>
          </p:nvPr>
        </p:nvGraphicFramePr>
        <p:xfrm>
          <a:off x="1490664" y="2411308"/>
          <a:ext cx="15113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9" name="Equation" r:id="rId8" imgW="1511280" imgH="431640" progId="Equation.DSMT4">
                  <p:embed/>
                </p:oleObj>
              </mc:Choice>
              <mc:Fallback>
                <p:oleObj name="Equation" r:id="rId8" imgW="1511280" imgH="431640" progId="Equation.DSMT4">
                  <p:embed/>
                  <p:pic>
                    <p:nvPicPr>
                      <p:cNvPr id="1331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4" y="2411308"/>
                        <a:ext cx="1511300" cy="433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005746"/>
              </p:ext>
            </p:extLst>
          </p:nvPr>
        </p:nvGraphicFramePr>
        <p:xfrm>
          <a:off x="4945064" y="4029116"/>
          <a:ext cx="42227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0" name="Equation" r:id="rId10" imgW="457200" imgH="279360" progId="Equation.DSMT4">
                  <p:embed/>
                </p:oleObj>
              </mc:Choice>
              <mc:Fallback>
                <p:oleObj name="Equation" r:id="rId10" imgW="457200" imgH="279360" progId="Equation.DSMT4">
                  <p:embed/>
                  <p:pic>
                    <p:nvPicPr>
                      <p:cNvPr id="1229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064" y="4029116"/>
                        <a:ext cx="422275" cy="277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538667"/>
              </p:ext>
            </p:extLst>
          </p:nvPr>
        </p:nvGraphicFramePr>
        <p:xfrm>
          <a:off x="1500189" y="3927517"/>
          <a:ext cx="13716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1" name="Equation" r:id="rId12" imgW="1371600" imgH="368280" progId="Equation.DSMT4">
                  <p:embed/>
                </p:oleObj>
              </mc:Choice>
              <mc:Fallback>
                <p:oleObj name="Equation" r:id="rId12" imgW="1371600" imgH="368280" progId="Equation.DSMT4">
                  <p:embed/>
                  <p:pic>
                    <p:nvPicPr>
                      <p:cNvPr id="1229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9" y="3927517"/>
                        <a:ext cx="1371600" cy="3698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723366"/>
              </p:ext>
            </p:extLst>
          </p:nvPr>
        </p:nvGraphicFramePr>
        <p:xfrm>
          <a:off x="1490663" y="4479925"/>
          <a:ext cx="2667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2" name="Equation" r:id="rId14" imgW="266400" imgH="355320" progId="Equation.DSMT4">
                  <p:embed/>
                </p:oleObj>
              </mc:Choice>
              <mc:Fallback>
                <p:oleObj name="Equation" r:id="rId14" imgW="266400" imgH="355320" progId="Equation.DSMT4">
                  <p:embed/>
                  <p:pic>
                    <p:nvPicPr>
                      <p:cNvPr id="1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4479925"/>
                        <a:ext cx="266700" cy="357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935673"/>
              </p:ext>
            </p:extLst>
          </p:nvPr>
        </p:nvGraphicFramePr>
        <p:xfrm>
          <a:off x="3582988" y="4846638"/>
          <a:ext cx="4445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3" name="Equation" r:id="rId16" imgW="444240" imgH="355320" progId="Equation.DSMT4">
                  <p:embed/>
                </p:oleObj>
              </mc:Choice>
              <mc:Fallback>
                <p:oleObj name="Equation" r:id="rId16" imgW="444240" imgH="355320" progId="Equation.DSMT4">
                  <p:embed/>
                  <p:pic>
                    <p:nvPicPr>
                      <p:cNvPr id="1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8" y="4846638"/>
                        <a:ext cx="444500" cy="3571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664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Magnetism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Magnetic phenomena were first observed more than 2500 years ago in Turkey.</a:t>
            </a:r>
          </a:p>
          <a:p>
            <a:r>
              <a:rPr lang="en-US" dirty="0" smtClean="0"/>
              <a:t>If </a:t>
            </a:r>
            <a:r>
              <a:rPr lang="en-US" dirty="0"/>
              <a:t>a bar-shaped magnet is free to rotate, one end points north and is called the north </a:t>
            </a:r>
            <a:r>
              <a:rPr lang="en-US" dirty="0" smtClean="0"/>
              <a:t>seeking pole </a:t>
            </a:r>
            <a:r>
              <a:rPr lang="en-US" dirty="0"/>
              <a:t>(</a:t>
            </a:r>
            <a:r>
              <a:rPr lang="en-US" dirty="0" smtClean="0"/>
              <a:t>N) and the other end is the south seeking pole (S).</a:t>
            </a:r>
          </a:p>
          <a:p>
            <a:r>
              <a:rPr lang="en-US" dirty="0" smtClean="0"/>
              <a:t>Like poles repel and unlike poles attract.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5" descr="D:\s41788\My Documents\Dip Plus\Chapters\Images_magnetism\27_Figure01-I.jpg"/>
          <p:cNvPicPr>
            <a:picLocks noChangeAspect="1" noChangeArrowheads="1"/>
          </p:cNvPicPr>
          <p:nvPr/>
        </p:nvPicPr>
        <p:blipFill>
          <a:blip r:embed="rId2" cstate="print"/>
          <a:srcRect b="50800"/>
          <a:stretch>
            <a:fillRect/>
          </a:stretch>
        </p:blipFill>
        <p:spPr bwMode="auto">
          <a:xfrm>
            <a:off x="2553625" y="4074057"/>
            <a:ext cx="2649538" cy="144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:\s41788\My Documents\Dip Plus\Chapters\Images_magnetism\27_Figure01-I.jpg"/>
          <p:cNvPicPr>
            <a:picLocks noChangeAspect="1" noChangeArrowheads="1"/>
          </p:cNvPicPr>
          <p:nvPr/>
        </p:nvPicPr>
        <p:blipFill>
          <a:blip r:embed="rId2" cstate="print"/>
          <a:srcRect t="52856"/>
          <a:stretch>
            <a:fillRect/>
          </a:stretch>
        </p:blipFill>
        <p:spPr bwMode="auto">
          <a:xfrm>
            <a:off x="6351333" y="4050489"/>
            <a:ext cx="2649537" cy="138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676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flux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spcBef>
                <a:spcPts val="800"/>
              </a:spcBef>
              <a:defRPr/>
            </a:pPr>
            <a:r>
              <a:rPr lang="en-GB" dirty="0"/>
              <a:t>The magnetic flux passing through an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area </a:t>
            </a:r>
            <a:r>
              <a:rPr lang="en-GB" dirty="0" err="1"/>
              <a:t>d</a:t>
            </a:r>
            <a:r>
              <a:rPr lang="en-GB" i="1" dirty="0" err="1"/>
              <a:t>A</a:t>
            </a:r>
            <a:r>
              <a:rPr lang="en-GB" dirty="0"/>
              <a:t> is given by</a:t>
            </a:r>
          </a:p>
          <a:p>
            <a:pPr marL="361950" indent="-361950">
              <a:spcBef>
                <a:spcPts val="800"/>
              </a:spcBef>
              <a:defRPr/>
            </a:pPr>
            <a:endParaRPr lang="en-GB" dirty="0"/>
          </a:p>
          <a:p>
            <a:pPr marL="381000" indent="-381000">
              <a:spcBef>
                <a:spcPts val="800"/>
              </a:spcBef>
            </a:pPr>
            <a:r>
              <a:rPr lang="en-GB" dirty="0"/>
              <a:t>The total magnetic flux through a surface </a:t>
            </a:r>
            <a:r>
              <a:rPr lang="en-GB" i="1" dirty="0"/>
              <a:t>A</a:t>
            </a:r>
            <a:r>
              <a:rPr lang="en-GB" dirty="0"/>
              <a:t>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is </a:t>
            </a:r>
            <a:r>
              <a:rPr lang="en-GB" dirty="0"/>
              <a:t>given by</a:t>
            </a:r>
          </a:p>
          <a:p>
            <a:pPr marL="381000" indent="-381000">
              <a:spcBef>
                <a:spcPts val="800"/>
              </a:spcBef>
            </a:pPr>
            <a:endParaRPr lang="en-GB" dirty="0"/>
          </a:p>
          <a:p>
            <a:pPr marL="381000" indent="-381000">
              <a:spcBef>
                <a:spcPts val="800"/>
              </a:spcBef>
            </a:pPr>
            <a:r>
              <a:rPr lang="en-GB" dirty="0"/>
              <a:t>The SI unit of magnetic flux is  weber (</a:t>
            </a:r>
            <a:r>
              <a:rPr lang="en-GB" dirty="0" err="1"/>
              <a:t>Wb</a:t>
            </a:r>
            <a:r>
              <a:rPr lang="en-GB" dirty="0"/>
              <a:t>),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where </a:t>
            </a:r>
            <a:r>
              <a:rPr lang="en-GB" dirty="0"/>
              <a:t>1 </a:t>
            </a:r>
            <a:r>
              <a:rPr lang="en-GB" dirty="0" err="1"/>
              <a:t>Wb</a:t>
            </a:r>
            <a:r>
              <a:rPr lang="en-GB" dirty="0"/>
              <a:t> = 1 T m</a:t>
            </a:r>
            <a:r>
              <a:rPr lang="en-GB" baseline="30000" dirty="0"/>
              <a:t>2</a:t>
            </a:r>
            <a:r>
              <a:rPr lang="en-GB" dirty="0"/>
              <a:t>.</a:t>
            </a:r>
          </a:p>
          <a:p>
            <a:pPr marL="361950" indent="-361950">
              <a:spcBef>
                <a:spcPts val="800"/>
              </a:spcBef>
              <a:defRPr/>
            </a:pPr>
            <a:r>
              <a:rPr lang="en-GB" dirty="0" smtClean="0"/>
              <a:t>Hence </a:t>
            </a:r>
            <a:r>
              <a:rPr lang="en-GB" i="1" dirty="0"/>
              <a:t>B</a:t>
            </a:r>
            <a:r>
              <a:rPr lang="en-GB" dirty="0"/>
              <a:t> is also known as flux density.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12" descr="D:\s41788\My Documents\Dip Plus\Chapters\Images_magnetism\27_Figure15-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0925" y="1739901"/>
            <a:ext cx="3231888" cy="279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557792"/>
              </p:ext>
            </p:extLst>
          </p:nvPr>
        </p:nvGraphicFramePr>
        <p:xfrm>
          <a:off x="1467893" y="2333287"/>
          <a:ext cx="17335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6" name="Equation" r:id="rId4" imgW="1879560" imgH="444240" progId="Equation.DSMT4">
                  <p:embed/>
                </p:oleObj>
              </mc:Choice>
              <mc:Fallback>
                <p:oleObj name="Equation" r:id="rId4" imgW="1879560" imgH="444240" progId="Equation.DSMT4">
                  <p:embed/>
                  <p:pic>
                    <p:nvPicPr>
                      <p:cNvPr id="2048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893" y="2333287"/>
                        <a:ext cx="1733550" cy="442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488015"/>
              </p:ext>
            </p:extLst>
          </p:nvPr>
        </p:nvGraphicFramePr>
        <p:xfrm>
          <a:off x="1474788" y="3781425"/>
          <a:ext cx="14954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7" name="Equation" r:id="rId6" imgW="1612800" imgH="444240" progId="Equation.DSMT4">
                  <p:embed/>
                </p:oleObj>
              </mc:Choice>
              <mc:Fallback>
                <p:oleObj name="Equation" r:id="rId6" imgW="1612800" imgH="444240" progId="Equation.DSMT4">
                  <p:embed/>
                  <p:pic>
                    <p:nvPicPr>
                      <p:cNvPr id="8724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3781425"/>
                        <a:ext cx="1495425" cy="444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824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The below figure shows a perspective view of a flat surface with area 3.0 cm</a:t>
            </a:r>
            <a:r>
              <a:rPr lang="en-GB" sz="2000" baseline="30000" dirty="0"/>
              <a:t>2</a:t>
            </a:r>
            <a:r>
              <a:rPr lang="en-GB" sz="2000" dirty="0"/>
              <a:t> in a uniform magnetic field. If the magnetic flux through this area is 0.90 </a:t>
            </a:r>
            <a:r>
              <a:rPr lang="en-GB" sz="2000" dirty="0" err="1"/>
              <a:t>mWb</a:t>
            </a:r>
            <a:r>
              <a:rPr lang="en-GB" sz="2000" dirty="0"/>
              <a:t>, calculate the magnetic field and find the direction of the area vector.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11" descr="27_Figure16-I"/>
          <p:cNvPicPr>
            <a:picLocks noChangeAspect="1" noChangeArrowheads="1"/>
          </p:cNvPicPr>
          <p:nvPr/>
        </p:nvPicPr>
        <p:blipFill>
          <a:blip r:embed="rId3" cstate="print"/>
          <a:srcRect b="5838"/>
          <a:stretch>
            <a:fillRect/>
          </a:stretch>
        </p:blipFill>
        <p:spPr bwMode="auto">
          <a:xfrm>
            <a:off x="1097280" y="2770890"/>
            <a:ext cx="5258575" cy="2258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558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2678113" y="2880000"/>
            <a:ext cx="68897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4000" dirty="0">
                <a:latin typeface="Arial" pitchFamily="34" charset="0"/>
                <a:cs typeface="Arial" pitchFamily="34" charset="0"/>
              </a:rPr>
              <a:t>Self Learning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52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Magnetic field lines always form closed loops. </a:t>
            </a:r>
          </a:p>
          <a:p>
            <a:r>
              <a:rPr lang="en-US" dirty="0" smtClean="0"/>
              <a:t>Hence, every field line that enters the surface also exits from it.</a:t>
            </a:r>
          </a:p>
          <a:p>
            <a:r>
              <a:rPr lang="en-US" dirty="0" smtClean="0"/>
              <a:t>Since there is no magnetic monopole, the total magnetic flux through a closed surface is always zero. This is the Gauss’s law of magnetism.</a:t>
            </a:r>
          </a:p>
          <a:p>
            <a:r>
              <a:rPr lang="en-US" dirty="0" smtClean="0"/>
              <a:t>Mathematically it is written as </a:t>
            </a:r>
          </a:p>
          <a:p>
            <a:endParaRPr lang="en-US" dirty="0"/>
          </a:p>
        </p:txBody>
      </p:sp>
      <p:sp>
        <p:nvSpPr>
          <p:cNvPr id="22533" name="Rectangle 1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950190"/>
              </p:ext>
            </p:extLst>
          </p:nvPr>
        </p:nvGraphicFramePr>
        <p:xfrm>
          <a:off x="5286375" y="3838295"/>
          <a:ext cx="1255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1" name="Equation" r:id="rId3" imgW="1358640" imgH="431640" progId="Equation.DSMT4">
                  <p:embed/>
                </p:oleObj>
              </mc:Choice>
              <mc:Fallback>
                <p:oleObj name="Equation" r:id="rId3" imgW="1358640" imgH="431640" progId="Equation.DSMT4">
                  <p:embed/>
                  <p:pic>
                    <p:nvPicPr>
                      <p:cNvPr id="225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3838295"/>
                        <a:ext cx="1255713" cy="4302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 law of magnetism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lie </a:t>
            </a:r>
            <a:r>
              <a:rPr lang="en-US" dirty="0"/>
              <a:t>along different lines and give rise to a torque which points in the positive </a:t>
            </a:r>
            <a:r>
              <a:rPr lang="en-US" i="1" dirty="0"/>
              <a:t>y</a:t>
            </a:r>
            <a:r>
              <a:rPr lang="en-US" dirty="0"/>
              <a:t> direction. </a:t>
            </a:r>
          </a:p>
          <a:p>
            <a:r>
              <a:rPr lang="en-US" dirty="0"/>
              <a:t>By definition torque is,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Hence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sp>
        <p:nvSpPr>
          <p:cNvPr id="14347" name="Rectangle 1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504920"/>
              </p:ext>
            </p:extLst>
          </p:nvPr>
        </p:nvGraphicFramePr>
        <p:xfrm>
          <a:off x="4330700" y="2538413"/>
          <a:ext cx="10160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3" name="Equation" r:id="rId3" imgW="1104840" imgH="330120" progId="Equation.DSMT4">
                  <p:embed/>
                </p:oleObj>
              </mc:Choice>
              <mc:Fallback>
                <p:oleObj name="Equation" r:id="rId3" imgW="1104840" imgH="330120" progId="Equation.DSMT4">
                  <p:embed/>
                  <p:pic>
                    <p:nvPicPr>
                      <p:cNvPr id="1433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2538413"/>
                        <a:ext cx="1016000" cy="3286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341784"/>
              </p:ext>
            </p:extLst>
          </p:nvPr>
        </p:nvGraphicFramePr>
        <p:xfrm>
          <a:off x="1450903" y="2932264"/>
          <a:ext cx="5472113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4" name="Equation" r:id="rId5" imgW="5918040" imgH="1688760" progId="Equation.DSMT4">
                  <p:embed/>
                </p:oleObj>
              </mc:Choice>
              <mc:Fallback>
                <p:oleObj name="Equation" r:id="rId5" imgW="5918040" imgH="1688760" progId="Equation.DSMT4">
                  <p:embed/>
                  <p:pic>
                    <p:nvPicPr>
                      <p:cNvPr id="14343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03" y="2932264"/>
                        <a:ext cx="5472113" cy="16875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68459"/>
              </p:ext>
            </p:extLst>
          </p:nvPr>
        </p:nvGraphicFramePr>
        <p:xfrm>
          <a:off x="2330518" y="5196474"/>
          <a:ext cx="9302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5" name="Equation" r:id="rId7" imgW="1002960" imgH="393480" progId="Equation.DSMT4">
                  <p:embed/>
                </p:oleObj>
              </mc:Choice>
              <mc:Fallback>
                <p:oleObj name="Equation" r:id="rId7" imgW="1002960" imgH="393480" progId="Equation.DSMT4">
                  <p:embed/>
                  <p:pic>
                    <p:nvPicPr>
                      <p:cNvPr id="1434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518" y="5196474"/>
                        <a:ext cx="930275" cy="39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Torque on a current loop – vector approach</a:t>
            </a:r>
            <a:endParaRPr lang="en-US" dirty="0"/>
          </a:p>
        </p:txBody>
      </p:sp>
      <p:pic>
        <p:nvPicPr>
          <p:cNvPr id="10" name="Picture 3" descr="D:\s41788\My Documents\Dip Plus\Chapters\Images_magnetism\27_Figure31a-I.jpg"/>
          <p:cNvPicPr>
            <a:picLocks noChangeAspect="1" noChangeArrowheads="1"/>
          </p:cNvPicPr>
          <p:nvPr/>
        </p:nvPicPr>
        <p:blipFill>
          <a:blip r:embed="rId9" cstate="print"/>
          <a:srcRect l="658" t="5453"/>
          <a:stretch>
            <a:fillRect/>
          </a:stretch>
        </p:blipFill>
        <p:spPr bwMode="auto">
          <a:xfrm>
            <a:off x="7276639" y="2301854"/>
            <a:ext cx="3999067" cy="3062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293416"/>
              </p:ext>
            </p:extLst>
          </p:nvPr>
        </p:nvGraphicFramePr>
        <p:xfrm>
          <a:off x="1452631" y="1446860"/>
          <a:ext cx="13716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6" name="Equation" r:id="rId10" imgW="1371600" imgH="368280" progId="Equation.DSMT4">
                  <p:embed/>
                </p:oleObj>
              </mc:Choice>
              <mc:Fallback>
                <p:oleObj name="Equation" r:id="rId10" imgW="1371600" imgH="368280" progId="Equation.DSMT4">
                  <p:embed/>
                  <p:pic>
                    <p:nvPicPr>
                      <p:cNvPr id="1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631" y="1446860"/>
                        <a:ext cx="1371600" cy="3698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235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A circular coil 0.0500 m in radius, with 30 turns of wire, lies in a horizontal plane. It carries a current of 5.00 A in a counter-clockwise sense when viewed from above. The coil is in a uniform field directed towards the right, with magnitude 1.20 T. Find the magnitudes of the magnetic moment and the torque on the coil.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 descr="27_Figure35-I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8439" y="2932114"/>
            <a:ext cx="3513137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696721"/>
              </p:ext>
            </p:extLst>
          </p:nvPr>
        </p:nvGraphicFramePr>
        <p:xfrm>
          <a:off x="1097280" y="2854543"/>
          <a:ext cx="3881438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9" name="Equation" r:id="rId4" imgW="4190760" imgH="3454200" progId="Equation.DSMT4">
                  <p:embed/>
                </p:oleObj>
              </mc:Choice>
              <mc:Fallback>
                <p:oleObj name="Equation" r:id="rId4" imgW="4190760" imgH="3454200" progId="Equation.DSMT4">
                  <p:embed/>
                  <p:pic>
                    <p:nvPicPr>
                      <p:cNvPr id="1638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2854543"/>
                        <a:ext cx="3881438" cy="345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70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Direct-Current motor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ts val="800"/>
              </a:spcBef>
            </a:pPr>
            <a:r>
              <a:rPr lang="en-GB" dirty="0"/>
              <a:t>The rotor is an open-ended loop of wire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and </a:t>
            </a:r>
            <a:r>
              <a:rPr lang="en-GB" dirty="0"/>
              <a:t>free to rotate about an axis.</a:t>
            </a:r>
          </a:p>
          <a:p>
            <a:pPr marL="381000" indent="-381000">
              <a:spcBef>
                <a:spcPts val="800"/>
              </a:spcBef>
            </a:pPr>
            <a:r>
              <a:rPr lang="en-GB" dirty="0" smtClean="0"/>
              <a:t>The </a:t>
            </a:r>
            <a:r>
              <a:rPr lang="en-GB" dirty="0"/>
              <a:t>ends of the wire are attached to elements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that </a:t>
            </a:r>
            <a:r>
              <a:rPr lang="en-GB" dirty="0"/>
              <a:t>form a commutator.</a:t>
            </a:r>
          </a:p>
          <a:p>
            <a:pPr marL="381000" indent="-381000">
              <a:spcBef>
                <a:spcPts val="800"/>
              </a:spcBef>
            </a:pPr>
            <a:r>
              <a:rPr lang="en-GB" dirty="0" smtClean="0"/>
              <a:t>Each </a:t>
            </a:r>
            <a:r>
              <a:rPr lang="en-GB" dirty="0"/>
              <a:t>commutator segment makes contact with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one </a:t>
            </a:r>
            <a:r>
              <a:rPr lang="en-GB" dirty="0"/>
              <a:t>of the brushes of an external circuit that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includes </a:t>
            </a:r>
            <a:r>
              <a:rPr lang="en-GB" dirty="0"/>
              <a:t>a source of </a:t>
            </a:r>
            <a:r>
              <a:rPr lang="en-GB" dirty="0" err="1"/>
              <a:t>emf</a:t>
            </a:r>
            <a:r>
              <a:rPr lang="en-GB" dirty="0" smtClean="0"/>
              <a:t>.</a:t>
            </a:r>
          </a:p>
          <a:p>
            <a:pPr marL="381000" indent="-381000">
              <a:spcBef>
                <a:spcPts val="800"/>
              </a:spcBef>
            </a:pPr>
            <a:r>
              <a:rPr lang="en-GB" dirty="0"/>
              <a:t>Hence the rotor is a current loop with a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magnetic moment</a:t>
            </a:r>
            <a:r>
              <a:rPr lang="en-GB" dirty="0"/>
              <a:t>. </a:t>
            </a:r>
          </a:p>
          <a:p>
            <a:pPr marL="381000" indent="-381000">
              <a:spcBef>
                <a:spcPts val="800"/>
              </a:spcBef>
            </a:pPr>
            <a:r>
              <a:rPr lang="en-GB" dirty="0"/>
              <a:t>The magnetic field </a:t>
            </a:r>
            <a:r>
              <a:rPr lang="en-GB" dirty="0" smtClean="0"/>
              <a:t>exerts </a:t>
            </a:r>
            <a:r>
              <a:rPr lang="en-GB" dirty="0"/>
              <a:t>a torque on the rotor </a:t>
            </a:r>
            <a:br>
              <a:rPr lang="en-GB" dirty="0"/>
            </a:br>
            <a:r>
              <a:rPr lang="en-GB" dirty="0"/>
              <a:t>and causes the rotor to rotate counter clockwise </a:t>
            </a:r>
            <a:br>
              <a:rPr lang="en-GB" dirty="0"/>
            </a:br>
            <a:r>
              <a:rPr lang="en-GB" dirty="0"/>
              <a:t>so that </a:t>
            </a:r>
            <a:r>
              <a:rPr lang="en-GB" b="1" i="1" dirty="0"/>
              <a:t>B</a:t>
            </a:r>
            <a:r>
              <a:rPr lang="en-GB" dirty="0"/>
              <a:t> is aligned with </a:t>
            </a:r>
            <a:r>
              <a:rPr lang="en-GB" b="1" dirty="0"/>
              <a:t>µ</a:t>
            </a:r>
            <a:r>
              <a:rPr lang="en-GB" dirty="0"/>
              <a:t>.</a:t>
            </a:r>
          </a:p>
          <a:p>
            <a:pPr marL="381000" indent="-381000">
              <a:spcBef>
                <a:spcPts val="800"/>
              </a:spcBef>
            </a:pPr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 descr="D:\s41788\My Documents\Dip Plus\Chapters\Images_magnetism\27_Figure39a-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0557" y="1676838"/>
            <a:ext cx="2903538" cy="4060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67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ts val="800"/>
              </a:spcBef>
            </a:pPr>
            <a:r>
              <a:rPr lang="en-GB" dirty="0" smtClean="0"/>
              <a:t>When </a:t>
            </a:r>
            <a:r>
              <a:rPr lang="en-GB" b="1" i="1" dirty="0" smtClean="0"/>
              <a:t>B</a:t>
            </a:r>
            <a:r>
              <a:rPr lang="en-GB" dirty="0" smtClean="0"/>
              <a:t> </a:t>
            </a:r>
            <a:r>
              <a:rPr lang="en-GB" dirty="0"/>
              <a:t>is aligned with </a:t>
            </a:r>
            <a:r>
              <a:rPr lang="en-GB" b="1" dirty="0" smtClean="0"/>
              <a:t>µ</a:t>
            </a:r>
            <a:r>
              <a:rPr lang="en-GB" dirty="0" smtClean="0"/>
              <a:t>, there </a:t>
            </a:r>
            <a:r>
              <a:rPr lang="en-GB" dirty="0"/>
              <a:t>is no potential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difference </a:t>
            </a:r>
            <a:r>
              <a:rPr lang="en-GB" dirty="0"/>
              <a:t>between the </a:t>
            </a:r>
            <a:r>
              <a:rPr lang="en-GB" dirty="0" smtClean="0"/>
              <a:t>segments </a:t>
            </a:r>
            <a:r>
              <a:rPr lang="en-GB" dirty="0"/>
              <a:t>of the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commutator</a:t>
            </a:r>
            <a:r>
              <a:rPr lang="en-GB" dirty="0"/>
              <a:t>. </a:t>
            </a:r>
            <a:endParaRPr lang="en-GB" dirty="0" smtClean="0"/>
          </a:p>
          <a:p>
            <a:pPr marL="381000" indent="-381000">
              <a:spcBef>
                <a:spcPts val="800"/>
              </a:spcBef>
            </a:pPr>
            <a:r>
              <a:rPr lang="en-GB" dirty="0" smtClean="0"/>
              <a:t>At </a:t>
            </a:r>
            <a:r>
              <a:rPr lang="en-GB" dirty="0"/>
              <a:t>this instant no current flows through the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rotor </a:t>
            </a:r>
            <a:r>
              <a:rPr lang="en-GB" dirty="0"/>
              <a:t>and the magnetic moment is zero.</a:t>
            </a:r>
          </a:p>
          <a:p>
            <a:pPr marL="381000" indent="-381000">
              <a:spcBef>
                <a:spcPts val="800"/>
              </a:spcBef>
            </a:pPr>
            <a:r>
              <a:rPr lang="en-GB" dirty="0" smtClean="0"/>
              <a:t>The </a:t>
            </a:r>
            <a:r>
              <a:rPr lang="en-GB" dirty="0"/>
              <a:t>rotor continues to rotate counter clockwise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because </a:t>
            </a:r>
            <a:r>
              <a:rPr lang="en-GB" dirty="0"/>
              <a:t>of its inertia until current flows again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through </a:t>
            </a:r>
            <a:r>
              <a:rPr lang="en-GB" dirty="0"/>
              <a:t>the rotor.</a:t>
            </a:r>
          </a:p>
          <a:p>
            <a:endParaRPr lang="en-SG" dirty="0"/>
          </a:p>
        </p:txBody>
      </p:sp>
      <p:sp>
        <p:nvSpPr>
          <p:cNvPr id="41988" name="Rectangle 1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1989" name="Picture 3" descr="D:\s41788\My Documents\Dip Plus\Chapters\Images_magnetism\27_Figure39b-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56669" y="1546603"/>
            <a:ext cx="2758931" cy="3896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Direct-Current motor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7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Direct-Current motor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ts val="800"/>
              </a:spcBef>
            </a:pPr>
            <a:r>
              <a:rPr lang="en-GB" dirty="0"/>
              <a:t>The rotor </a:t>
            </a:r>
            <a:r>
              <a:rPr lang="en-GB" smtClean="0"/>
              <a:t>has now rotated </a:t>
            </a:r>
            <a:r>
              <a:rPr lang="en-GB" dirty="0"/>
              <a:t>180</a:t>
            </a:r>
            <a:r>
              <a:rPr lang="en-GB" baseline="30000" dirty="0"/>
              <a:t>o</a:t>
            </a:r>
            <a:r>
              <a:rPr lang="en-GB" dirty="0"/>
              <a:t> and </a:t>
            </a:r>
            <a:r>
              <a:rPr lang="en-GB" b="1" dirty="0"/>
              <a:t>µ </a:t>
            </a:r>
            <a:r>
              <a:rPr lang="en-GB" dirty="0"/>
              <a:t>is in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the </a:t>
            </a:r>
            <a:r>
              <a:rPr lang="en-GB" dirty="0"/>
              <a:t>same direction with respect to </a:t>
            </a:r>
            <a:r>
              <a:rPr lang="en-GB" b="1" i="1" dirty="0"/>
              <a:t>B</a:t>
            </a:r>
            <a:r>
              <a:rPr lang="en-GB" dirty="0"/>
              <a:t>.  The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torque </a:t>
            </a:r>
            <a:r>
              <a:rPr lang="en-GB" dirty="0"/>
              <a:t>is in the same direction as before.</a:t>
            </a:r>
          </a:p>
          <a:p>
            <a:pPr marL="381000" indent="-381000">
              <a:spcBef>
                <a:spcPts val="800"/>
              </a:spcBef>
            </a:pPr>
            <a:r>
              <a:rPr lang="en-GB" dirty="0" smtClean="0"/>
              <a:t>Due </a:t>
            </a:r>
            <a:r>
              <a:rPr lang="en-GB" dirty="0"/>
              <a:t>to the commutator, the current reverses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after </a:t>
            </a:r>
            <a:r>
              <a:rPr lang="en-GB" dirty="0"/>
              <a:t>every 180</a:t>
            </a:r>
            <a:r>
              <a:rPr lang="en-GB" baseline="30000" dirty="0"/>
              <a:t>o</a:t>
            </a:r>
            <a:r>
              <a:rPr lang="en-GB" dirty="0"/>
              <a:t> of rotation so the torque is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always </a:t>
            </a:r>
            <a:r>
              <a:rPr lang="en-GB" dirty="0"/>
              <a:t>in the direction to rotate the rotor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counter </a:t>
            </a:r>
            <a:r>
              <a:rPr lang="en-GB" dirty="0"/>
              <a:t>clockwise.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3" descr="D:\s41788\My Documents\Dip Plus\Chapters\Images_magnetism\27_Figure39c-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2850" y="1667312"/>
            <a:ext cx="3238500" cy="4106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70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ts val="800"/>
              </a:spcBef>
            </a:pPr>
            <a:r>
              <a:rPr lang="en-GB" dirty="0"/>
              <a:t>A solenoid consists of a number of circular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loops </a:t>
            </a:r>
            <a:r>
              <a:rPr lang="en-GB" dirty="0"/>
              <a:t>lying in planes at right angles to its axis. </a:t>
            </a:r>
          </a:p>
          <a:p>
            <a:pPr marL="381000" indent="-381000">
              <a:spcBef>
                <a:spcPts val="800"/>
              </a:spcBef>
            </a:pPr>
            <a:r>
              <a:rPr lang="en-GB" dirty="0" smtClean="0"/>
              <a:t>For </a:t>
            </a:r>
            <a:r>
              <a:rPr lang="en-GB" dirty="0"/>
              <a:t>a solenoid with N turns, the magnetic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moment </a:t>
            </a:r>
            <a:r>
              <a:rPr lang="en-GB" dirty="0"/>
              <a:t>is</a:t>
            </a:r>
            <a:r>
              <a:rPr lang="en-GB" b="1" i="1" dirty="0"/>
              <a:t> </a:t>
            </a:r>
            <a:r>
              <a:rPr lang="el-GR" dirty="0" smtClean="0"/>
              <a:t>μ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i="1" dirty="0" err="1"/>
              <a:t>NiA</a:t>
            </a:r>
            <a:r>
              <a:rPr lang="en-GB" dirty="0"/>
              <a:t>. The torque is                    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and </a:t>
            </a:r>
            <a:r>
              <a:rPr lang="en-GB" dirty="0"/>
              <a:t>it rotates the solenoid until its axis is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parallel </a:t>
            </a:r>
            <a:r>
              <a:rPr lang="en-GB" dirty="0"/>
              <a:t>to the field.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Solenoid</a:t>
            </a:r>
          </a:p>
        </p:txBody>
      </p:sp>
      <p:pic>
        <p:nvPicPr>
          <p:cNvPr id="6" name="Picture 7" descr="D:\s41788\My Documents\Dip Plus\Chapters\Images_magnetism\27_Figure34-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57686" y="1440000"/>
            <a:ext cx="2794021" cy="312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055215"/>
              </p:ext>
            </p:extLst>
          </p:nvPr>
        </p:nvGraphicFramePr>
        <p:xfrm>
          <a:off x="5635100" y="2819233"/>
          <a:ext cx="14970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0" name="Equation" r:id="rId4" imgW="1612800" imgH="342720" progId="Equation.DSMT4">
                  <p:embed/>
                </p:oleObj>
              </mc:Choice>
              <mc:Fallback>
                <p:oleObj name="Equation" r:id="rId4" imgW="1612800" imgH="342720" progId="Equation.DSMT4">
                  <p:embed/>
                  <p:pic>
                    <p:nvPicPr>
                      <p:cNvPr id="1945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100" y="2819233"/>
                        <a:ext cx="1497013" cy="342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28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poles always come in pairs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If a bar magnet is broken into two parts, each broken end becomes a pole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5" descr="D:\s41788\My Documents\Dip Plus\Chapters\Images_magnetism\27_Figure04-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5384" y="2123330"/>
            <a:ext cx="3246184" cy="27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933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motors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ts val="800"/>
              </a:spcBef>
            </a:pPr>
            <a:r>
              <a:rPr lang="en-GB" dirty="0"/>
              <a:t>In practical motors, the rotor has many turns. </a:t>
            </a:r>
          </a:p>
          <a:p>
            <a:pPr marL="381000" indent="-381000">
              <a:spcBef>
                <a:spcPts val="800"/>
              </a:spcBef>
            </a:pPr>
            <a:r>
              <a:rPr lang="en-GB" dirty="0" smtClean="0"/>
              <a:t>This </a:t>
            </a:r>
            <a:r>
              <a:rPr lang="en-GB" dirty="0"/>
              <a:t>increases the magnetic moment and the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torque </a:t>
            </a:r>
            <a:r>
              <a:rPr lang="en-GB" dirty="0"/>
              <a:t>so that the motor can spin larger loads.</a:t>
            </a:r>
          </a:p>
          <a:p>
            <a:pPr marL="381000" indent="-381000">
              <a:spcBef>
                <a:spcPts val="800"/>
              </a:spcBef>
            </a:pPr>
            <a:r>
              <a:rPr lang="en-GB" dirty="0" smtClean="0"/>
              <a:t>The </a:t>
            </a:r>
            <a:r>
              <a:rPr lang="en-GB" dirty="0"/>
              <a:t>torque can also be increased by using a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stronger </a:t>
            </a:r>
            <a:r>
              <a:rPr lang="en-GB" dirty="0"/>
              <a:t>magnetic field. </a:t>
            </a:r>
          </a:p>
          <a:p>
            <a:pPr marL="381000" indent="-381000">
              <a:spcBef>
                <a:spcPts val="800"/>
              </a:spcBef>
            </a:pPr>
            <a:r>
              <a:rPr lang="en-GB" dirty="0" smtClean="0"/>
              <a:t>Therefore </a:t>
            </a:r>
            <a:r>
              <a:rPr lang="en-GB" dirty="0"/>
              <a:t>many motors use electromagnets.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 descr="27_Figure40-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813" y="1633539"/>
            <a:ext cx="313055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032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Earth as a magnet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Earth is like a magnet with its S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pole in </a:t>
            </a:r>
            <a:r>
              <a:rPr lang="en-AU" dirty="0"/>
              <a:t>the </a:t>
            </a:r>
            <a:r>
              <a:rPr lang="en-AU" dirty="0" smtClean="0"/>
              <a:t>geomagnetic north of the</a:t>
            </a:r>
            <a:br>
              <a:rPr lang="en-AU" dirty="0" smtClean="0"/>
            </a:br>
            <a:r>
              <a:rPr lang="en-AU" dirty="0" smtClean="0"/>
              <a:t>Earth and its </a:t>
            </a:r>
            <a:r>
              <a:rPr lang="en-AU" dirty="0"/>
              <a:t>N pole </a:t>
            </a:r>
            <a:r>
              <a:rPr lang="en-AU" dirty="0" smtClean="0"/>
              <a:t>in the geomagnetic </a:t>
            </a:r>
            <a:br>
              <a:rPr lang="en-AU" dirty="0" smtClean="0"/>
            </a:br>
            <a:r>
              <a:rPr lang="en-AU" dirty="0" smtClean="0"/>
              <a:t>south of the Earth.</a:t>
            </a:r>
          </a:p>
          <a:p>
            <a:r>
              <a:rPr lang="en-US" dirty="0"/>
              <a:t>The Earth </a:t>
            </a:r>
            <a:r>
              <a:rPr lang="en-GB" dirty="0"/>
              <a:t>magnetic axis is not </a:t>
            </a:r>
            <a:r>
              <a:rPr lang="en-GB" dirty="0" smtClean="0"/>
              <a:t>aligned </a:t>
            </a:r>
            <a:br>
              <a:rPr lang="en-GB" dirty="0" smtClean="0"/>
            </a:br>
            <a:r>
              <a:rPr lang="en-GB" dirty="0" smtClean="0"/>
              <a:t>with its </a:t>
            </a:r>
            <a:r>
              <a:rPr lang="en-GB" dirty="0"/>
              <a:t>geographic axis. </a:t>
            </a:r>
            <a:r>
              <a:rPr lang="en-GB" dirty="0" smtClean="0"/>
              <a:t>Hence its </a:t>
            </a:r>
            <a:br>
              <a:rPr lang="en-GB" dirty="0" smtClean="0"/>
            </a:br>
            <a:r>
              <a:rPr lang="en-GB" dirty="0" smtClean="0"/>
              <a:t>geomagnetic </a:t>
            </a:r>
            <a:r>
              <a:rPr lang="en-GB" dirty="0"/>
              <a:t>poles are not at the same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place </a:t>
            </a:r>
            <a:r>
              <a:rPr lang="en-GB" dirty="0"/>
              <a:t>as its </a:t>
            </a:r>
            <a:r>
              <a:rPr lang="en-US" dirty="0"/>
              <a:t>geographic poles.</a:t>
            </a:r>
          </a:p>
          <a:p>
            <a:r>
              <a:rPr lang="en-GB" dirty="0"/>
              <a:t>This leads to </a:t>
            </a:r>
            <a:r>
              <a:rPr lang="en-GB" dirty="0" smtClean="0"/>
              <a:t>magnetic compass errors </a:t>
            </a:r>
            <a:br>
              <a:rPr lang="en-GB" dirty="0" smtClean="0"/>
            </a:br>
            <a:r>
              <a:rPr lang="en-GB" dirty="0" smtClean="0"/>
              <a:t>known </a:t>
            </a:r>
            <a:r>
              <a:rPr lang="en-GB" dirty="0"/>
              <a:t>as magnetic </a:t>
            </a:r>
            <a:r>
              <a:rPr lang="en-GB" dirty="0" smtClean="0"/>
              <a:t>variation.</a:t>
            </a:r>
            <a:endParaRPr lang="en-AU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5" descr="D:\s41788\My Documents\Dip Plus\Chapters\Images_magnetism\27_Figure03-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4395" y="1743513"/>
            <a:ext cx="4749800" cy="336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565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Charge particle not perpendicular to </a:t>
            </a:r>
            <a:r>
              <a:rPr lang="en-US" dirty="0" smtClean="0"/>
              <a:t>magnetic field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ts val="800"/>
              </a:spcBef>
            </a:pPr>
            <a:r>
              <a:rPr lang="en-GB" dirty="0"/>
              <a:t>If the particle’s initial velocity is not perpendicular to the field, it will move in a helix with the radius we derived earlier.</a:t>
            </a:r>
          </a:p>
          <a:p>
            <a:pPr marL="381000" indent="-381000">
              <a:spcBef>
                <a:spcPts val="800"/>
              </a:spcBef>
            </a:pPr>
            <a:r>
              <a:rPr lang="en-GB" dirty="0" smtClean="0"/>
              <a:t>If </a:t>
            </a:r>
            <a:r>
              <a:rPr lang="en-GB" dirty="0"/>
              <a:t>the field is not uniform, the particles will move to and fro within the field.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6" descr="D:\s41788\My Documents\Dip Plus\Chapters\Images_magnetism\27_Figure18-I.jpg"/>
          <p:cNvPicPr>
            <a:picLocks noChangeAspect="1" noChangeArrowheads="1"/>
          </p:cNvPicPr>
          <p:nvPr/>
        </p:nvPicPr>
        <p:blipFill>
          <a:blip r:embed="rId2" cstate="print"/>
          <a:srcRect t="22676"/>
          <a:stretch>
            <a:fillRect/>
          </a:stretch>
        </p:blipFill>
        <p:spPr bwMode="auto">
          <a:xfrm>
            <a:off x="2127546" y="3100015"/>
            <a:ext cx="2989263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27_Figure19-I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6849" y="3102010"/>
            <a:ext cx="4156075" cy="200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01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900112"/>
          </a:xfrm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530725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2678113" y="3146425"/>
            <a:ext cx="68897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chapter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0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field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magnetic field is a region where a </a:t>
            </a:r>
            <a:r>
              <a:rPr lang="en-AU" dirty="0">
                <a:solidFill>
                  <a:srgbClr val="FF0000"/>
                </a:solidFill>
              </a:rPr>
              <a:t>magnetic pole </a:t>
            </a:r>
            <a:r>
              <a:rPr lang="en-AU" dirty="0"/>
              <a:t>or a </a:t>
            </a:r>
            <a:r>
              <a:rPr lang="en-AU" dirty="0">
                <a:solidFill>
                  <a:srgbClr val="FF0000"/>
                </a:solidFill>
              </a:rPr>
              <a:t>moving</a:t>
            </a:r>
            <a:r>
              <a:rPr lang="en-AU" dirty="0"/>
              <a:t> electric charge experiences a magnetic force.</a:t>
            </a:r>
          </a:p>
          <a:p>
            <a:r>
              <a:rPr lang="en-AU" dirty="0" smtClean="0"/>
              <a:t>The </a:t>
            </a:r>
            <a:r>
              <a:rPr lang="en-AU" dirty="0"/>
              <a:t>magnetic field </a:t>
            </a:r>
            <a:r>
              <a:rPr lang="en-AU" b="1" i="1" dirty="0"/>
              <a:t>B</a:t>
            </a:r>
            <a:r>
              <a:rPr lang="en-AU" b="1" dirty="0"/>
              <a:t> </a:t>
            </a:r>
            <a:r>
              <a:rPr lang="en-AU" dirty="0"/>
              <a:t>at a given point is </a:t>
            </a:r>
            <a:r>
              <a:rPr lang="en-AU" dirty="0">
                <a:solidFill>
                  <a:srgbClr val="FF0000"/>
                </a:solidFill>
              </a:rPr>
              <a:t>tangent</a:t>
            </a:r>
            <a:r>
              <a:rPr lang="en-AU" dirty="0"/>
              <a:t> to the field line at that point.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6" descr="D:\s41788\My Documents\Dip Plus\Chapters\Images_magnetism\27_Figure11-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1666" y="3231267"/>
            <a:ext cx="2679057" cy="313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260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forces on moving charges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/>
            <a:r>
              <a:rPr lang="en-AU" dirty="0"/>
              <a:t>From experiments it has been found that the magnetic force on a moving charge is  </a:t>
            </a:r>
            <a:r>
              <a:rPr lang="en-AU" b="1" i="1" dirty="0"/>
              <a:t>F</a:t>
            </a:r>
            <a:r>
              <a:rPr lang="en-AU" dirty="0"/>
              <a:t> = q(</a:t>
            </a:r>
            <a:r>
              <a:rPr lang="en-AU" b="1" i="1" dirty="0"/>
              <a:t>v</a:t>
            </a:r>
            <a:r>
              <a:rPr lang="en-AU" dirty="0"/>
              <a:t> × </a:t>
            </a:r>
            <a:r>
              <a:rPr lang="en-AU" b="1" i="1" dirty="0"/>
              <a:t>B</a:t>
            </a:r>
            <a:r>
              <a:rPr lang="en-AU" dirty="0"/>
              <a:t>).     </a:t>
            </a:r>
          </a:p>
          <a:p>
            <a:pPr marL="361950" indent="-361950"/>
            <a:r>
              <a:rPr lang="en-AU" dirty="0" smtClean="0"/>
              <a:t>The </a:t>
            </a:r>
            <a:r>
              <a:rPr lang="en-AU" dirty="0"/>
              <a:t>magnitude of </a:t>
            </a:r>
            <a:r>
              <a:rPr lang="en-AU" b="1" i="1" dirty="0"/>
              <a:t>F</a:t>
            </a:r>
            <a:r>
              <a:rPr lang="en-AU" dirty="0"/>
              <a:t> is </a:t>
            </a:r>
            <a:r>
              <a:rPr lang="en-AU" i="1" dirty="0" err="1"/>
              <a:t>q</a:t>
            </a:r>
            <a:r>
              <a:rPr lang="en-AU" dirty="0" err="1"/>
              <a:t>|</a:t>
            </a:r>
            <a:r>
              <a:rPr lang="en-AU" b="1" i="1" dirty="0" err="1"/>
              <a:t>v</a:t>
            </a:r>
            <a:r>
              <a:rPr lang="en-AU" dirty="0"/>
              <a:t>||</a:t>
            </a:r>
            <a:r>
              <a:rPr lang="en-AU" b="1" i="1" dirty="0" err="1"/>
              <a:t>B</a:t>
            </a:r>
            <a:r>
              <a:rPr lang="en-AU" dirty="0" err="1"/>
              <a:t>|sin</a:t>
            </a:r>
            <a:r>
              <a:rPr lang="en-AU" dirty="0"/>
              <a:t>(</a:t>
            </a:r>
            <a:r>
              <a:rPr lang="el-GR" dirty="0">
                <a:latin typeface="Times New Roman"/>
                <a:cs typeface="Times New Roman"/>
              </a:rPr>
              <a:t>ϕ</a:t>
            </a:r>
            <a:r>
              <a:rPr lang="en-GB" dirty="0">
                <a:latin typeface="Times New Roman"/>
                <a:cs typeface="Times New Roman"/>
              </a:rPr>
              <a:t>)</a:t>
            </a:r>
            <a:r>
              <a:rPr lang="en-AU" dirty="0"/>
              <a:t> where </a:t>
            </a:r>
            <a:r>
              <a:rPr lang="el-GR" dirty="0">
                <a:latin typeface="Times New Roman"/>
                <a:cs typeface="Times New Roman"/>
              </a:rPr>
              <a:t>ϕ</a:t>
            </a:r>
            <a:r>
              <a:rPr lang="en-AU" dirty="0"/>
              <a:t> is the angle between </a:t>
            </a:r>
            <a:r>
              <a:rPr lang="en-AU" b="1" i="1" dirty="0"/>
              <a:t>v</a:t>
            </a:r>
            <a:r>
              <a:rPr lang="en-AU" dirty="0"/>
              <a:t> and </a:t>
            </a:r>
            <a:r>
              <a:rPr lang="en-AU" b="1" i="1" dirty="0"/>
              <a:t>B</a:t>
            </a:r>
            <a:r>
              <a:rPr lang="en-AU" dirty="0"/>
              <a:t>.</a:t>
            </a:r>
          </a:p>
          <a:p>
            <a:pPr marL="361950" indent="-361950"/>
            <a:r>
              <a:rPr lang="en-AU" dirty="0" smtClean="0"/>
              <a:t>The </a:t>
            </a:r>
            <a:r>
              <a:rPr lang="en-AU" dirty="0"/>
              <a:t>direction of </a:t>
            </a:r>
            <a:r>
              <a:rPr lang="en-AU" b="1" i="1" dirty="0"/>
              <a:t>F</a:t>
            </a:r>
            <a:r>
              <a:rPr lang="en-AU" b="1" dirty="0"/>
              <a:t> </a:t>
            </a:r>
            <a:r>
              <a:rPr lang="en-AU" dirty="0"/>
              <a:t> is perpendicular to both </a:t>
            </a:r>
            <a:r>
              <a:rPr lang="en-AU" b="1" i="1" dirty="0"/>
              <a:t>v</a:t>
            </a:r>
            <a:r>
              <a:rPr lang="en-AU" b="1" dirty="0"/>
              <a:t> </a:t>
            </a:r>
            <a:r>
              <a:rPr lang="en-AU" dirty="0"/>
              <a:t>and </a:t>
            </a:r>
            <a:r>
              <a:rPr lang="en-AU" b="1" i="1" dirty="0"/>
              <a:t>B</a:t>
            </a:r>
            <a:r>
              <a:rPr lang="en-AU" dirty="0"/>
              <a:t>.</a:t>
            </a:r>
          </a:p>
          <a:p>
            <a:pPr marL="361950" indent="-361950"/>
            <a:r>
              <a:rPr lang="en-AU" dirty="0" smtClean="0"/>
              <a:t>The </a:t>
            </a:r>
            <a:r>
              <a:rPr lang="en-AU" dirty="0"/>
              <a:t>SI unit of B</a:t>
            </a:r>
            <a:r>
              <a:rPr lang="en-AU" i="1" dirty="0"/>
              <a:t> </a:t>
            </a:r>
            <a:r>
              <a:rPr lang="en-AU" dirty="0"/>
              <a:t>is N A</a:t>
            </a:r>
            <a:r>
              <a:rPr lang="en-AU" baseline="30000" dirty="0"/>
              <a:t>-1 </a:t>
            </a:r>
            <a:r>
              <a:rPr lang="en-AU" dirty="0"/>
              <a:t>m</a:t>
            </a:r>
            <a:r>
              <a:rPr lang="en-AU" baseline="30000" dirty="0"/>
              <a:t>-1</a:t>
            </a:r>
            <a:r>
              <a:rPr lang="en-AU" dirty="0"/>
              <a:t> or tesla (T).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9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Right-hand grip rule to find the direction of </a:t>
            </a:r>
            <a:r>
              <a:rPr lang="en-US" dirty="0" smtClean="0"/>
              <a:t>force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Grip the velocity vector and move towards the magnetic field vector.</a:t>
            </a:r>
          </a:p>
          <a:p>
            <a:r>
              <a:rPr lang="en-AU" dirty="0"/>
              <a:t>The thumb gives the direction of the magnetic force on a positive charge. </a:t>
            </a:r>
          </a:p>
          <a:p>
            <a:r>
              <a:rPr lang="en-AU" dirty="0"/>
              <a:t>If the charge is negative the force is opposite to the one given by the thumb.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3" descr="D:\s41788\My Documents\Dip Plus\Chapters\Images_magnetism\27_Figure07-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1094" y="3350513"/>
            <a:ext cx="7627825" cy="293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53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A beam of protons moves at 3.0 x 10</a:t>
            </a:r>
            <a:r>
              <a:rPr lang="en-GB" sz="2000" baseline="30000" dirty="0"/>
              <a:t>5</a:t>
            </a:r>
            <a:r>
              <a:rPr lang="en-GB" sz="2000" dirty="0"/>
              <a:t> m/s through a uniform magnetic field with a magnitude 2.0 T. The magnetic field is directed along the positive </a:t>
            </a:r>
            <a:r>
              <a:rPr lang="en-GB" sz="2000" i="1" dirty="0"/>
              <a:t>z</a:t>
            </a:r>
            <a:r>
              <a:rPr lang="en-GB" sz="2000" dirty="0"/>
              <a:t>-axis as shown in the below figure. The velocity of each proton lies in the </a:t>
            </a:r>
            <a:r>
              <a:rPr lang="en-GB" sz="2000" i="1" dirty="0"/>
              <a:t>x-z</a:t>
            </a:r>
            <a:r>
              <a:rPr lang="en-GB" sz="2000" dirty="0"/>
              <a:t> plane at an angle of 30</a:t>
            </a:r>
            <a:r>
              <a:rPr lang="en-GB" sz="2000" baseline="30000" dirty="0"/>
              <a:t>o</a:t>
            </a:r>
            <a:r>
              <a:rPr lang="en-GB" sz="2000" dirty="0"/>
              <a:t> to the positive </a:t>
            </a:r>
            <a:r>
              <a:rPr lang="en-GB" sz="2000" i="1" dirty="0"/>
              <a:t>z</a:t>
            </a:r>
            <a:r>
              <a:rPr lang="en-GB" sz="2000" dirty="0"/>
              <a:t>-axis. Find the force on a proton. Charge of a proton is 1.60 x 10</a:t>
            </a:r>
            <a:r>
              <a:rPr lang="en-GB" sz="2000" baseline="30000" dirty="0"/>
              <a:t>-19</a:t>
            </a:r>
            <a:r>
              <a:rPr lang="en-GB" sz="2000" dirty="0"/>
              <a:t> C.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6" descr="D:\s41788\My Documents\Dip Plus\Chapters\Images_magnetism\27_Figure10-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4956" y="3204781"/>
            <a:ext cx="3144838" cy="2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589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Charge </a:t>
            </a:r>
            <a:r>
              <a:rPr lang="en-US" dirty="0" smtClean="0"/>
              <a:t>moving </a:t>
            </a:r>
            <a:r>
              <a:rPr lang="en-US" dirty="0"/>
              <a:t>perpendicular to </a:t>
            </a:r>
            <a:r>
              <a:rPr lang="en-US" dirty="0" smtClean="0"/>
              <a:t>uniform </a:t>
            </a:r>
            <a:r>
              <a:rPr lang="en-US" b="1" i="1" dirty="0" smtClean="0"/>
              <a:t>B</a:t>
            </a:r>
            <a:r>
              <a:rPr lang="en-US" dirty="0" smtClean="0"/>
              <a:t> </a:t>
            </a:r>
            <a:r>
              <a:rPr lang="en-US" dirty="0"/>
              <a:t>field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GB" dirty="0"/>
              <a:t>The magnetic force is always perpendicular to the velocity and the particle moves with constant speed in a </a:t>
            </a:r>
            <a:r>
              <a:rPr lang="en-GB" dirty="0" smtClean="0"/>
              <a:t>circle. </a:t>
            </a:r>
            <a:r>
              <a:rPr lang="en-GB" altLang="en-US" dirty="0">
                <a:hlinkClick r:id="rId3"/>
              </a:rPr>
              <a:t>Animation</a:t>
            </a:r>
            <a:endParaRPr lang="en-US" altLang="en-US" dirty="0"/>
          </a:p>
          <a:p>
            <a:pPr marL="381000" indent="-381000"/>
            <a:r>
              <a:rPr lang="en-GB" dirty="0" smtClean="0"/>
              <a:t>For motion in a circle</a:t>
            </a:r>
          </a:p>
          <a:p>
            <a:pPr marL="381000" indent="-381000"/>
            <a:endParaRPr lang="en-GB" dirty="0" smtClean="0"/>
          </a:p>
          <a:p>
            <a:pPr marL="381000" indent="-381000"/>
            <a:endParaRPr lang="en-GB" dirty="0"/>
          </a:p>
          <a:p>
            <a:pPr marL="381000" indent="-381000"/>
            <a:endParaRPr lang="en-GB" dirty="0" smtClean="0"/>
          </a:p>
          <a:p>
            <a:pPr marL="381000" indent="-381000"/>
            <a:r>
              <a:rPr lang="en-GB" dirty="0" smtClean="0"/>
              <a:t>The </a:t>
            </a:r>
            <a:r>
              <a:rPr lang="en-GB" dirty="0"/>
              <a:t>angular speed </a:t>
            </a:r>
            <a:r>
              <a:rPr lang="en-GB" dirty="0" smtClean="0"/>
              <a:t>is</a:t>
            </a:r>
            <a:endParaRPr lang="en-GB" dirty="0"/>
          </a:p>
          <a:p>
            <a:pPr marL="0" indent="0">
              <a:buNone/>
            </a:pPr>
            <a:r>
              <a:rPr lang="en-US" altLang="en-US" dirty="0"/>
              <a:t>     </a:t>
            </a:r>
            <a:endParaRPr lang="en-GB" dirty="0"/>
          </a:p>
          <a:p>
            <a:pPr marL="381000" indent="-381000">
              <a:buNone/>
            </a:pPr>
            <a:r>
              <a:rPr lang="en-GB" dirty="0"/>
              <a:t>	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7" descr="D:\s41788\My Documents\Dip Plus\Chapters\Images_magnetism\27_Figure17a-I.jpg"/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39895" y="2643213"/>
            <a:ext cx="2991784" cy="3999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920097"/>
              </p:ext>
            </p:extLst>
          </p:nvPr>
        </p:nvGraphicFramePr>
        <p:xfrm>
          <a:off x="1472215" y="2930687"/>
          <a:ext cx="1928813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4" name="Equation" r:id="rId5" imgW="2082600" imgH="1701720" progId="Equation.DSMT4">
                  <p:embed/>
                </p:oleObj>
              </mc:Choice>
              <mc:Fallback>
                <p:oleObj name="Equation" r:id="rId5" imgW="2082600" imgH="1701720" progId="Equation.DSMT4">
                  <p:embed/>
                  <p:pic>
                    <p:nvPicPr>
                      <p:cNvPr id="8550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2215" y="2930687"/>
                        <a:ext cx="1928813" cy="1698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938170"/>
              </p:ext>
            </p:extLst>
          </p:nvPr>
        </p:nvGraphicFramePr>
        <p:xfrm>
          <a:off x="4118139" y="5019722"/>
          <a:ext cx="14589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5" name="Equation" r:id="rId7" imgW="1574640" imgH="749160" progId="Equation.DSMT4">
                  <p:embed/>
                </p:oleObj>
              </mc:Choice>
              <mc:Fallback>
                <p:oleObj name="Equation" r:id="rId7" imgW="1574640" imgH="74916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8139" y="5019722"/>
                        <a:ext cx="1458912" cy="749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20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Cyclotron frequency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ct val="50000"/>
              </a:spcBef>
            </a:pPr>
            <a:r>
              <a:rPr lang="en-GB" dirty="0" smtClean="0"/>
              <a:t>The </a:t>
            </a:r>
            <a:r>
              <a:rPr lang="en-GB" dirty="0"/>
              <a:t>frequency known as cyclotron frequency </a:t>
            </a:r>
            <a:r>
              <a:rPr lang="en-GB" dirty="0" smtClean="0"/>
              <a:t>is</a:t>
            </a:r>
            <a:endParaRPr lang="en-GB" dirty="0"/>
          </a:p>
          <a:p>
            <a:pPr marL="381000" indent="-381000">
              <a:spcBef>
                <a:spcPct val="50000"/>
              </a:spcBef>
            </a:pPr>
            <a:endParaRPr lang="en-GB" dirty="0"/>
          </a:p>
          <a:p>
            <a:pPr marL="381000" indent="-381000">
              <a:spcBef>
                <a:spcPct val="50000"/>
              </a:spcBef>
            </a:pPr>
            <a:r>
              <a:rPr lang="en-GB" dirty="0" smtClean="0"/>
              <a:t>Note that </a:t>
            </a:r>
            <a:r>
              <a:rPr lang="en-GB" i="1" dirty="0" smtClean="0"/>
              <a:t>f</a:t>
            </a:r>
            <a:r>
              <a:rPr lang="en-GB" dirty="0" smtClean="0"/>
              <a:t> </a:t>
            </a:r>
            <a:r>
              <a:rPr lang="en-GB" dirty="0"/>
              <a:t>does not depend on </a:t>
            </a:r>
            <a:r>
              <a:rPr lang="en-GB" i="1" dirty="0"/>
              <a:t>R</a:t>
            </a:r>
            <a:r>
              <a:rPr lang="en-GB" dirty="0"/>
              <a:t>.</a:t>
            </a:r>
          </a:p>
          <a:p>
            <a:pPr marL="381000" indent="-381000">
              <a:spcBef>
                <a:spcPct val="50000"/>
              </a:spcBef>
            </a:pPr>
            <a:r>
              <a:rPr lang="en-GB" dirty="0" smtClean="0"/>
              <a:t>The period </a:t>
            </a:r>
            <a:r>
              <a:rPr lang="en-GB" dirty="0"/>
              <a:t>is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075682"/>
              </p:ext>
            </p:extLst>
          </p:nvPr>
        </p:nvGraphicFramePr>
        <p:xfrm>
          <a:off x="1492250" y="1908660"/>
          <a:ext cx="16700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0" name="Equation" r:id="rId3" imgW="1803240" imgH="749160" progId="Equation.DSMT4">
                  <p:embed/>
                </p:oleObj>
              </mc:Choice>
              <mc:Fallback>
                <p:oleObj name="Equation" r:id="rId3" imgW="1803240" imgH="749160" progId="Equation.DSMT4">
                  <p:embed/>
                  <p:pic>
                    <p:nvPicPr>
                      <p:cNvPr id="85606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1908660"/>
                        <a:ext cx="1670050" cy="749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862575"/>
              </p:ext>
            </p:extLst>
          </p:nvPr>
        </p:nvGraphicFramePr>
        <p:xfrm>
          <a:off x="1492250" y="3811357"/>
          <a:ext cx="21891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1" name="Equation" r:id="rId5" imgW="2361960" imgH="812520" progId="Equation.DSMT4">
                  <p:embed/>
                </p:oleObj>
              </mc:Choice>
              <mc:Fallback>
                <p:oleObj name="Equation" r:id="rId5" imgW="2361960" imgH="812520" progId="Equation.DSMT4">
                  <p:embed/>
                  <p:pic>
                    <p:nvPicPr>
                      <p:cNvPr id="8560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3811357"/>
                        <a:ext cx="2189163" cy="81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575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653</TotalTime>
  <Words>1287</Words>
  <Application>Microsoft Office PowerPoint</Application>
  <PresentationFormat>Widescreen</PresentationFormat>
  <Paragraphs>182</Paragraphs>
  <Slides>33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Symbol</vt:lpstr>
      <vt:lpstr>Times New Roman</vt:lpstr>
      <vt:lpstr>Retrospect</vt:lpstr>
      <vt:lpstr>Equation</vt:lpstr>
      <vt:lpstr>Magnetism</vt:lpstr>
      <vt:lpstr>Magnetism</vt:lpstr>
      <vt:lpstr>Magnetic poles always come in pairs</vt:lpstr>
      <vt:lpstr>Magnetic field</vt:lpstr>
      <vt:lpstr>Magnetic forces on moving charges</vt:lpstr>
      <vt:lpstr>Right-hand grip rule to find the direction of force</vt:lpstr>
      <vt:lpstr>Example 1</vt:lpstr>
      <vt:lpstr>Charge moving perpendicular to uniform B field</vt:lpstr>
      <vt:lpstr>Cyclotron frequency</vt:lpstr>
      <vt:lpstr>Velocity selector</vt:lpstr>
      <vt:lpstr>Mass spectrometer</vt:lpstr>
      <vt:lpstr>Thomson’s e/m experiment</vt:lpstr>
      <vt:lpstr>Thomson’s e/m experiment - cont</vt:lpstr>
      <vt:lpstr>Thomson’s e/m experiment - cont</vt:lpstr>
      <vt:lpstr>Example 2</vt:lpstr>
      <vt:lpstr>Magnetic force on a current-carrying conductor</vt:lpstr>
      <vt:lpstr>Magnetic force on a current-carrying conductor</vt:lpstr>
      <vt:lpstr>Example 3</vt:lpstr>
      <vt:lpstr>Rotational effect of force on a current loop</vt:lpstr>
      <vt:lpstr>Magnetic flux </vt:lpstr>
      <vt:lpstr>Example 5</vt:lpstr>
      <vt:lpstr>PowerPoint Presentation</vt:lpstr>
      <vt:lpstr>Gauss law of magnetism</vt:lpstr>
      <vt:lpstr>Torque on a current loop – vector approach</vt:lpstr>
      <vt:lpstr>Example 6</vt:lpstr>
      <vt:lpstr>The Direct-Current motor</vt:lpstr>
      <vt:lpstr>The Direct-Current motor</vt:lpstr>
      <vt:lpstr>The Direct-Current motor</vt:lpstr>
      <vt:lpstr>Solenoid</vt:lpstr>
      <vt:lpstr>Practical motors</vt:lpstr>
      <vt:lpstr>The Earth as a magnet</vt:lpstr>
      <vt:lpstr>Charge particle not perpendicular to magnetic field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electricity</dc:title>
  <dc:creator>Tan Teow Chye</dc:creator>
  <cp:lastModifiedBy>Tan Teow Chye</cp:lastModifiedBy>
  <cp:revision>108</cp:revision>
  <dcterms:created xsi:type="dcterms:W3CDTF">2018-09-30T12:15:30Z</dcterms:created>
  <dcterms:modified xsi:type="dcterms:W3CDTF">2018-10-03T15:22:50Z</dcterms:modified>
</cp:coreProperties>
</file>