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2"/>
  </p:notesMasterIdLst>
  <p:sldIdLst>
    <p:sldId id="256" r:id="rId2"/>
    <p:sldId id="374" r:id="rId3"/>
    <p:sldId id="393" r:id="rId4"/>
    <p:sldId id="394" r:id="rId5"/>
    <p:sldId id="395"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33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2015" autoAdjust="0"/>
  </p:normalViewPr>
  <p:slideViewPr>
    <p:cSldViewPr snapToGrid="0">
      <p:cViewPr varScale="1">
        <p:scale>
          <a:sx n="77" d="100"/>
          <a:sy n="77" d="100"/>
        </p:scale>
        <p:origin x="5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3/10/2018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baseline="0" dirty="0" smtClean="0"/>
              <a:t>V = 0.24 mV,  I = 0.048 mA</a:t>
            </a:r>
          </a:p>
          <a:p>
            <a:pPr marL="228600" indent="-228600">
              <a:buNone/>
            </a:pPr>
            <a:r>
              <a:rPr lang="en-GB" baseline="0" dirty="0" smtClean="0"/>
              <a:t>b)   Induced </a:t>
            </a:r>
            <a:r>
              <a:rPr lang="en-GB" baseline="0" dirty="0" err="1" smtClean="0"/>
              <a:t>emf</a:t>
            </a:r>
            <a:r>
              <a:rPr lang="en-GB" baseline="0" dirty="0" smtClean="0"/>
              <a:t> does not change but induced current will be smaller.</a:t>
            </a:r>
            <a:endParaRPr lang="en-US"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6</a:t>
            </a:fld>
            <a:endParaRPr lang="en-SG"/>
          </a:p>
        </p:txBody>
      </p:sp>
    </p:spTree>
    <p:extLst>
      <p:ext uri="{BB962C8B-B14F-4D97-AF65-F5344CB8AC3E}">
        <p14:creationId xmlns:p14="http://schemas.microsoft.com/office/powerpoint/2010/main" val="142810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 = 0.435 V, looking</a:t>
            </a:r>
            <a:r>
              <a:rPr lang="en-GB" baseline="0" dirty="0" smtClean="0"/>
              <a:t> in the direction of </a:t>
            </a:r>
            <a:r>
              <a:rPr lang="en-GB" b="1" baseline="0" dirty="0" smtClean="0"/>
              <a:t>A</a:t>
            </a:r>
            <a:r>
              <a:rPr lang="en-GB" b="0" baseline="0" dirty="0" smtClean="0"/>
              <a:t>,</a:t>
            </a:r>
            <a:r>
              <a:rPr lang="en-GB" b="1" baseline="0" dirty="0" smtClean="0"/>
              <a:t> </a:t>
            </a:r>
            <a:r>
              <a:rPr lang="en-GB" b="0" baseline="0" dirty="0" err="1" smtClean="0"/>
              <a:t>emf</a:t>
            </a:r>
            <a:r>
              <a:rPr lang="en-GB" b="0" baseline="0" dirty="0" smtClean="0"/>
              <a:t> would be clockwise.</a:t>
            </a:r>
            <a:endParaRPr lang="en-US" b="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8</a:t>
            </a:fld>
            <a:endParaRPr lang="en-SG"/>
          </a:p>
        </p:txBody>
      </p:sp>
    </p:spTree>
    <p:extLst>
      <p:ext uri="{BB962C8B-B14F-4D97-AF65-F5344CB8AC3E}">
        <p14:creationId xmlns:p14="http://schemas.microsoft.com/office/powerpoint/2010/main" val="3906240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 = -</a:t>
            </a:r>
            <a:r>
              <a:rPr lang="en-GB" dirty="0" err="1" smtClean="0"/>
              <a:t>Blv</a:t>
            </a:r>
            <a:r>
              <a:rPr lang="en-GB" dirty="0" smtClean="0"/>
              <a:t>, </a:t>
            </a:r>
            <a:r>
              <a:rPr lang="en-GB" dirty="0" err="1" smtClean="0"/>
              <a:t>emf</a:t>
            </a:r>
            <a:r>
              <a:rPr lang="en-GB" baseline="0" dirty="0" smtClean="0"/>
              <a:t> is directed counter clockwise around the loop.</a:t>
            </a:r>
            <a:endParaRPr lang="en-US"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13</a:t>
            </a:fld>
            <a:endParaRPr lang="en-SG"/>
          </a:p>
        </p:txBody>
      </p:sp>
    </p:spTree>
    <p:extLst>
      <p:ext uri="{BB962C8B-B14F-4D97-AF65-F5344CB8AC3E}">
        <p14:creationId xmlns:p14="http://schemas.microsoft.com/office/powerpoint/2010/main" val="137408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C4BACD-157C-49D0-94EF-AA1F6A6AD876}"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smtClean="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A1A6BC-11B1-4E16-919A-AFB5EDCD6744}"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6B57A0-298C-4132-B714-B2E4F7F5DAD3}"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smtClean="0"/>
              <a:t>Edit Master text styles</a:t>
            </a:r>
          </a:p>
          <a:p>
            <a:pPr lvl="1"/>
            <a:r>
              <a:rPr lang="en-US" dirty="0" smtClean="0"/>
              <a:t>Second level</a:t>
            </a:r>
          </a:p>
        </p:txBody>
      </p:sp>
      <p:sp>
        <p:nvSpPr>
          <p:cNvPr id="4" name="Date Placeholder 3"/>
          <p:cNvSpPr>
            <a:spLocks noGrp="1"/>
          </p:cNvSpPr>
          <p:nvPr>
            <p:ph type="dt" sz="half" idx="10"/>
          </p:nvPr>
        </p:nvSpPr>
        <p:spPr/>
        <p:txBody>
          <a:bodyPr/>
          <a:lstStyle/>
          <a:p>
            <a:fld id="{784773E5-5F31-491B-89B9-F93C36036A5D}"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solidFill>
                  <a:schemeClr val="tx1"/>
                </a:solidFill>
                <a:latin typeface="Times New Roman" panose="02020603050405020304" pitchFamily="18" charset="0"/>
                <a:cs typeface="Times New Roman" panose="02020603050405020304" pitchFamily="18" charset="0"/>
              </a:defRPr>
            </a:lvl1pPr>
          </a:lstStyle>
          <a:p>
            <a:r>
              <a:rPr lang="en-US" smtClean="0"/>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00E3F-A486-4059-9240-A559DDCADE81}"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900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CAAD29-F102-4008-BC34-B05BB0FD2B67}" type="datetime1">
              <a:rPr lang="en-US" smtClean="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354DC-EF94-4EEC-9481-FB469B037A91}" type="datetime1">
              <a:rPr lang="en-US" smtClean="0"/>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254362-7AEE-43C5-AEE4-AC33DABFA22C}" type="datetime1">
              <a:rPr lang="en-US" smtClean="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1099A4A-02E7-4A08-B2C5-E4EBFFB64A84}" type="datetime1">
              <a:rPr lang="en-US" smtClean="0"/>
              <a:t>10/3/2018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203F7C-D20A-49F8-B888-2E46A7855A5C}" type="datetime1">
              <a:rPr lang="en-US" smtClean="0"/>
              <a:t>10/3/2018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8DD5FD-15BD-4496-BE9E-D1DBB8EB5739}" type="datetime1">
              <a:rPr lang="en-US" smtClean="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3E5F9C-F2B8-4D4B-8FB9-614589F410D4}" type="datetime1">
              <a:rPr lang="en-US" smtClean="0"/>
              <a:t>10/3/2018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image" Target="../media/image16.jpeg"/><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notesSlide" Target="../notesSlides/notesSlide3.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22.bin"/></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5.wmf"/><Relationship Id="rId4"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2" Type="http://schemas.openxmlformats.org/officeDocument/2006/relationships/hyperlink" Target="http://phet.colorado.edu/en/simulation/farada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jpe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6.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4.bin"/><Relationship Id="rId3" Type="http://schemas.openxmlformats.org/officeDocument/2006/relationships/image" Target="../media/image11.jpeg"/><Relationship Id="rId7" Type="http://schemas.openxmlformats.org/officeDocument/2006/relationships/image" Target="../media/image9.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8.wmf"/><Relationship Id="rId10" Type="http://schemas.openxmlformats.org/officeDocument/2006/relationships/image" Target="../media/image10.wmf"/><Relationship Id="rId4" Type="http://schemas.openxmlformats.org/officeDocument/2006/relationships/oleObject" Target="../embeddings/oleObject8.bin"/><Relationship Id="rId9" Type="http://schemas.openxmlformats.org/officeDocument/2006/relationships/oleObject" Target="../embeddings/oleObject11.bin"/><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7.bin"/><Relationship Id="rId5" Type="http://schemas.openxmlformats.org/officeDocument/2006/relationships/image" Target="../media/image8.wmf"/><Relationship Id="rId4"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MS864M</a:t>
            </a:r>
            <a:endParaRPr lang="en-GB" dirty="0"/>
          </a:p>
          <a:p>
            <a:endParaRPr lang="en-SG" dirty="0"/>
          </a:p>
        </p:txBody>
      </p:sp>
      <p:sp>
        <p:nvSpPr>
          <p:cNvPr id="4" name="Title 3"/>
          <p:cNvSpPr>
            <a:spLocks noGrp="1"/>
          </p:cNvSpPr>
          <p:nvPr>
            <p:ph type="ctrTitle"/>
          </p:nvPr>
        </p:nvSpPr>
        <p:spPr/>
        <p:txBody>
          <a:bodyPr/>
          <a:lstStyle/>
          <a:p>
            <a:r>
              <a:rPr lang="en-SG" dirty="0" smtClean="0"/>
              <a:t>Electromagnetism</a:t>
            </a:r>
            <a:endParaRPr lang="en-SG" dirty="0"/>
          </a:p>
        </p:txBody>
      </p:sp>
      <p:sp>
        <p:nvSpPr>
          <p:cNvPr id="6" name="Slide Number Placeholder 5"/>
          <p:cNvSpPr>
            <a:spLocks noGrp="1"/>
          </p:cNvSpPr>
          <p:nvPr>
            <p:ph type="sldNum" sz="quarter" idx="12"/>
          </p:nvPr>
        </p:nvSpPr>
        <p:spPr/>
        <p:txBody>
          <a:bodyPr/>
          <a:lstStyle/>
          <a:p>
            <a:r>
              <a:rPr lang="en-US" smtClean="0"/>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alternator - </a:t>
            </a:r>
            <a:r>
              <a:rPr lang="en-US" dirty="0" err="1"/>
              <a:t>cont</a:t>
            </a:r>
            <a:endParaRPr lang="en-SG" dirty="0"/>
          </a:p>
        </p:txBody>
      </p:sp>
      <p:sp>
        <p:nvSpPr>
          <p:cNvPr id="3" name="Content Placeholder 2"/>
          <p:cNvSpPr>
            <a:spLocks noGrp="1"/>
          </p:cNvSpPr>
          <p:nvPr>
            <p:ph idx="1"/>
          </p:nvPr>
        </p:nvSpPr>
        <p:spPr/>
        <p:txBody>
          <a:bodyPr/>
          <a:lstStyle/>
          <a:p>
            <a:r>
              <a:rPr lang="en-SG" dirty="0" smtClean="0"/>
              <a:t>The flux through the coil is</a:t>
            </a:r>
          </a:p>
          <a:p>
            <a:endParaRPr lang="en-SG" dirty="0" smtClean="0"/>
          </a:p>
          <a:p>
            <a:r>
              <a:rPr lang="en-SG" dirty="0" smtClean="0"/>
              <a:t>The </a:t>
            </a:r>
            <a:r>
              <a:rPr lang="en-SG" dirty="0"/>
              <a:t>i</a:t>
            </a:r>
            <a:r>
              <a:rPr lang="en-SG" dirty="0" smtClean="0"/>
              <a:t>nduced </a:t>
            </a:r>
            <a:r>
              <a:rPr lang="en-SG" dirty="0" err="1" smtClean="0"/>
              <a:t>emf</a:t>
            </a:r>
            <a:r>
              <a:rPr lang="en-SG" dirty="0" smtClean="0"/>
              <a:t> is </a:t>
            </a:r>
          </a:p>
          <a:p>
            <a:endParaRPr lang="en-SG" dirty="0"/>
          </a:p>
          <a:p>
            <a:r>
              <a:rPr lang="en-GB" dirty="0" smtClean="0"/>
              <a:t>The </a:t>
            </a:r>
            <a:r>
              <a:rPr lang="en-GB" dirty="0"/>
              <a:t>absolute value of the induced </a:t>
            </a:r>
            <a:r>
              <a:rPr lang="en-GB" dirty="0" err="1"/>
              <a:t>emf</a:t>
            </a:r>
            <a:r>
              <a:rPr lang="en-GB" dirty="0"/>
              <a:t> </a:t>
            </a:r>
            <a:r>
              <a:rPr lang="en-GB" dirty="0" smtClean="0"/>
              <a:t/>
            </a:r>
            <a:br>
              <a:rPr lang="en-GB" dirty="0" smtClean="0"/>
            </a:br>
            <a:r>
              <a:rPr lang="en-GB" dirty="0" smtClean="0"/>
              <a:t>is </a:t>
            </a:r>
            <a:r>
              <a:rPr lang="en-GB" dirty="0"/>
              <a:t>a </a:t>
            </a:r>
            <a:r>
              <a:rPr lang="en-GB" dirty="0" smtClean="0"/>
              <a:t>maximum </a:t>
            </a:r>
            <a:r>
              <a:rPr lang="en-GB" dirty="0"/>
              <a:t>when </a:t>
            </a:r>
            <a:r>
              <a:rPr lang="en-GB" dirty="0">
                <a:latin typeface="Symbol" pitchFamily="18" charset="2"/>
              </a:rPr>
              <a:t>F</a:t>
            </a:r>
            <a:r>
              <a:rPr lang="en-GB" baseline="-25000" dirty="0"/>
              <a:t>B</a:t>
            </a:r>
            <a:r>
              <a:rPr lang="en-GB" dirty="0">
                <a:latin typeface="Symbol" pitchFamily="18" charset="2"/>
              </a:rPr>
              <a:t> </a:t>
            </a:r>
            <a:r>
              <a:rPr lang="en-GB" dirty="0"/>
              <a:t>is zero and </a:t>
            </a:r>
            <a:r>
              <a:rPr lang="en-GB" dirty="0" smtClean="0"/>
              <a:t/>
            </a:r>
            <a:br>
              <a:rPr lang="en-GB" dirty="0" smtClean="0"/>
            </a:br>
            <a:r>
              <a:rPr lang="en-GB" dirty="0" smtClean="0"/>
              <a:t>zero when the </a:t>
            </a:r>
            <a:r>
              <a:rPr lang="en-GB" dirty="0"/>
              <a:t>absolute value of </a:t>
            </a:r>
            <a:r>
              <a:rPr lang="en-GB" dirty="0">
                <a:latin typeface="Symbol" pitchFamily="18" charset="2"/>
              </a:rPr>
              <a:t>F</a:t>
            </a:r>
            <a:r>
              <a:rPr lang="en-GB" baseline="-25000" dirty="0"/>
              <a:t>B </a:t>
            </a:r>
            <a:r>
              <a:rPr lang="en-GB" dirty="0"/>
              <a:t> is </a:t>
            </a:r>
            <a:r>
              <a:rPr lang="en-GB" dirty="0" smtClean="0"/>
              <a:t/>
            </a:r>
            <a:br>
              <a:rPr lang="en-GB" dirty="0" smtClean="0"/>
            </a:br>
            <a:r>
              <a:rPr lang="en-GB" dirty="0" smtClean="0"/>
              <a:t>a maximum</a:t>
            </a:r>
            <a:r>
              <a:rPr lang="en-GB" dirty="0"/>
              <a:t>. </a:t>
            </a:r>
            <a:endParaRPr lang="en-GB" baseline="-25000"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10</a:t>
            </a:fld>
            <a:endParaRPr lang="en-US" dirty="0"/>
          </a:p>
        </p:txBody>
      </p:sp>
      <p:graphicFrame>
        <p:nvGraphicFramePr>
          <p:cNvPr id="5" name="Object 10"/>
          <p:cNvGraphicFramePr>
            <a:graphicFrameLocks noChangeAspect="1"/>
          </p:cNvGraphicFramePr>
          <p:nvPr>
            <p:extLst>
              <p:ext uri="{D42A27DB-BD31-4B8C-83A1-F6EECF244321}">
                <p14:modId xmlns:p14="http://schemas.microsoft.com/office/powerpoint/2010/main" val="3742393266"/>
              </p:ext>
            </p:extLst>
          </p:nvPr>
        </p:nvGraphicFramePr>
        <p:xfrm>
          <a:off x="1433830" y="1965373"/>
          <a:ext cx="1931987" cy="381000"/>
        </p:xfrm>
        <a:graphic>
          <a:graphicData uri="http://schemas.openxmlformats.org/presentationml/2006/ole">
            <mc:AlternateContent xmlns:mc="http://schemas.openxmlformats.org/markup-compatibility/2006">
              <mc:Choice xmlns:v="urn:schemas-microsoft-com:vml" Requires="v">
                <p:oleObj spid="_x0000_s100370" name="Equation" r:id="rId3" imgW="2082600" imgH="380880" progId="Equation.DSMT4">
                  <p:embed/>
                </p:oleObj>
              </mc:Choice>
              <mc:Fallback>
                <p:oleObj name="Equation" r:id="rId3" imgW="2082600" imgH="380880" progId="Equation.DSMT4">
                  <p:embed/>
                  <p:pic>
                    <p:nvPicPr>
                      <p:cNvPr id="7170" name="Object 10"/>
                      <p:cNvPicPr>
                        <a:picLocks noChangeAspect="1" noChangeArrowheads="1"/>
                      </p:cNvPicPr>
                      <p:nvPr/>
                    </p:nvPicPr>
                    <p:blipFill>
                      <a:blip r:embed="rId4"/>
                      <a:srcRect/>
                      <a:stretch>
                        <a:fillRect/>
                      </a:stretch>
                    </p:blipFill>
                    <p:spPr bwMode="auto">
                      <a:xfrm>
                        <a:off x="1433830" y="1965373"/>
                        <a:ext cx="1931987" cy="381000"/>
                      </a:xfrm>
                      <a:prstGeom prst="rect">
                        <a:avLst/>
                      </a:prstGeom>
                      <a:solidFill>
                        <a:schemeClr val="bg1"/>
                      </a:solidFill>
                    </p:spPr>
                  </p:pic>
                </p:oleObj>
              </mc:Fallback>
            </mc:AlternateContent>
          </a:graphicData>
        </a:graphic>
      </p:graphicFrame>
      <p:pic>
        <p:nvPicPr>
          <p:cNvPr id="7" name="Picture 8" descr="D:\Users\s41788\Documents\Dip Plus\Chapters\Images_electromagnetism\29_Figure08b-I.jpg"/>
          <p:cNvPicPr>
            <a:picLocks noChangeAspect="1" noChangeArrowheads="1"/>
          </p:cNvPicPr>
          <p:nvPr/>
        </p:nvPicPr>
        <p:blipFill>
          <a:blip r:embed="rId5" cstate="print"/>
          <a:srcRect t="6810"/>
          <a:stretch>
            <a:fillRect/>
          </a:stretch>
        </p:blipFill>
        <p:spPr bwMode="auto">
          <a:xfrm>
            <a:off x="6486268" y="1730188"/>
            <a:ext cx="5379161" cy="3201708"/>
          </a:xfrm>
          <a:prstGeom prst="rect">
            <a:avLst/>
          </a:prstGeom>
          <a:noFill/>
          <a:ln w="9525">
            <a:noFill/>
            <a:miter lim="800000"/>
            <a:headEnd/>
            <a:tailEnd/>
          </a:ln>
        </p:spPr>
      </p:pic>
      <p:graphicFrame>
        <p:nvGraphicFramePr>
          <p:cNvPr id="8" name="Object 10"/>
          <p:cNvGraphicFramePr>
            <a:graphicFrameLocks noChangeAspect="1"/>
          </p:cNvGraphicFramePr>
          <p:nvPr>
            <p:extLst>
              <p:ext uri="{D42A27DB-BD31-4B8C-83A1-F6EECF244321}">
                <p14:modId xmlns:p14="http://schemas.microsoft.com/office/powerpoint/2010/main" val="1807211187"/>
              </p:ext>
            </p:extLst>
          </p:nvPr>
        </p:nvGraphicFramePr>
        <p:xfrm>
          <a:off x="1433830" y="3331042"/>
          <a:ext cx="3155950" cy="381000"/>
        </p:xfrm>
        <a:graphic>
          <a:graphicData uri="http://schemas.openxmlformats.org/presentationml/2006/ole">
            <mc:AlternateContent xmlns:mc="http://schemas.openxmlformats.org/markup-compatibility/2006">
              <mc:Choice xmlns:v="urn:schemas-microsoft-com:vml" Requires="v">
                <p:oleObj spid="_x0000_s100371" name="Equation" r:id="rId6" imgW="3403440" imgH="380880" progId="Equation.DSMT4">
                  <p:embed/>
                </p:oleObj>
              </mc:Choice>
              <mc:Fallback>
                <p:oleObj name="Equation" r:id="rId6" imgW="3403440" imgH="380880" progId="Equation.DSMT4">
                  <p:embed/>
                  <p:pic>
                    <p:nvPicPr>
                      <p:cNvPr id="5" name="Object 10"/>
                      <p:cNvPicPr>
                        <a:picLocks noChangeAspect="1" noChangeArrowheads="1"/>
                      </p:cNvPicPr>
                      <p:nvPr/>
                    </p:nvPicPr>
                    <p:blipFill>
                      <a:blip r:embed="rId7"/>
                      <a:srcRect/>
                      <a:stretch>
                        <a:fillRect/>
                      </a:stretch>
                    </p:blipFill>
                    <p:spPr bwMode="auto">
                      <a:xfrm>
                        <a:off x="1433830" y="3331042"/>
                        <a:ext cx="3155950"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59987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alternator - </a:t>
            </a:r>
            <a:r>
              <a:rPr lang="en-US" dirty="0" err="1"/>
              <a:t>cont</a:t>
            </a:r>
            <a:endParaRPr lang="en-SG" dirty="0"/>
          </a:p>
        </p:txBody>
      </p:sp>
      <p:sp>
        <p:nvSpPr>
          <p:cNvPr id="3" name="Content Placeholder 2"/>
          <p:cNvSpPr>
            <a:spLocks noGrp="1"/>
          </p:cNvSpPr>
          <p:nvPr>
            <p:ph idx="1"/>
          </p:nvPr>
        </p:nvSpPr>
        <p:spPr/>
        <p:txBody>
          <a:bodyPr/>
          <a:lstStyle/>
          <a:p>
            <a:pPr marL="381000" indent="-381000"/>
            <a:r>
              <a:rPr lang="en-GB" dirty="0"/>
              <a:t>The </a:t>
            </a:r>
            <a:r>
              <a:rPr lang="en-GB" dirty="0" err="1"/>
              <a:t>emf</a:t>
            </a:r>
            <a:r>
              <a:rPr lang="en-GB" dirty="0"/>
              <a:t> is supplied to the external circuit via </a:t>
            </a:r>
            <a:r>
              <a:rPr lang="en-GB" dirty="0" smtClean="0"/>
              <a:t/>
            </a:r>
            <a:br>
              <a:rPr lang="en-GB" dirty="0" smtClean="0"/>
            </a:br>
            <a:r>
              <a:rPr lang="en-GB" dirty="0" smtClean="0"/>
              <a:t>two </a:t>
            </a:r>
            <a:r>
              <a:rPr lang="en-GB" dirty="0"/>
              <a:t>slip rings.</a:t>
            </a:r>
          </a:p>
          <a:p>
            <a:pPr marL="381000" indent="-381000"/>
            <a:r>
              <a:rPr lang="en-GB" dirty="0" smtClean="0"/>
              <a:t>The </a:t>
            </a:r>
            <a:r>
              <a:rPr lang="en-GB" dirty="0"/>
              <a:t>amplitude of the </a:t>
            </a:r>
            <a:r>
              <a:rPr lang="en-GB" dirty="0" err="1"/>
              <a:t>emf</a:t>
            </a:r>
            <a:r>
              <a:rPr lang="en-GB" dirty="0"/>
              <a:t> can be increased by </a:t>
            </a:r>
            <a:r>
              <a:rPr lang="en-GB" dirty="0" smtClean="0"/>
              <a:t/>
            </a:r>
            <a:br>
              <a:rPr lang="en-GB" dirty="0" smtClean="0"/>
            </a:br>
            <a:r>
              <a:rPr lang="en-GB" dirty="0" smtClean="0"/>
              <a:t>increasing </a:t>
            </a:r>
            <a:r>
              <a:rPr lang="en-GB" dirty="0"/>
              <a:t>the rotation speed, the field magnitude </a:t>
            </a:r>
            <a:r>
              <a:rPr lang="en-GB" dirty="0" smtClean="0"/>
              <a:t/>
            </a:r>
            <a:br>
              <a:rPr lang="en-GB" dirty="0" smtClean="0"/>
            </a:br>
            <a:r>
              <a:rPr lang="en-GB" dirty="0" smtClean="0"/>
              <a:t>or </a:t>
            </a:r>
            <a:r>
              <a:rPr lang="en-GB" dirty="0"/>
              <a:t>the loop area or by using more loops.</a:t>
            </a:r>
          </a:p>
          <a:p>
            <a:pPr marL="381000" indent="-381000"/>
            <a:r>
              <a:rPr lang="en-GB" dirty="0" smtClean="0"/>
              <a:t>One </a:t>
            </a:r>
            <a:r>
              <a:rPr lang="en-GB" dirty="0"/>
              <a:t>use of alternators is in automobiles to </a:t>
            </a:r>
            <a:r>
              <a:rPr lang="en-GB" dirty="0" smtClean="0"/>
              <a:t/>
            </a:r>
            <a:br>
              <a:rPr lang="en-GB" dirty="0" smtClean="0"/>
            </a:br>
            <a:r>
              <a:rPr lang="en-GB" dirty="0" smtClean="0"/>
              <a:t>generate currents </a:t>
            </a:r>
            <a:r>
              <a:rPr lang="en-GB" dirty="0"/>
              <a:t>in the ignition and the lights.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11</a:t>
            </a:fld>
            <a:endParaRPr lang="en-US" dirty="0"/>
          </a:p>
        </p:txBody>
      </p:sp>
      <p:pic>
        <p:nvPicPr>
          <p:cNvPr id="5" name="Picture 2" descr="D:\Users\s41788\Documents\Dip Plus\Chapters\Images_electromagnetism\29_Figure08a-I.jpg"/>
          <p:cNvPicPr>
            <a:picLocks noChangeAspect="1" noChangeArrowheads="1"/>
          </p:cNvPicPr>
          <p:nvPr/>
        </p:nvPicPr>
        <p:blipFill>
          <a:blip r:embed="rId2" cstate="print"/>
          <a:srcRect l="-214" t="7410"/>
          <a:stretch>
            <a:fillRect/>
          </a:stretch>
        </p:blipFill>
        <p:spPr bwMode="auto">
          <a:xfrm>
            <a:off x="8047570" y="1440000"/>
            <a:ext cx="3037254" cy="3408297"/>
          </a:xfrm>
          <a:prstGeom prst="rect">
            <a:avLst/>
          </a:prstGeom>
          <a:noFill/>
          <a:ln w="9525">
            <a:noFill/>
            <a:miter lim="800000"/>
            <a:headEnd/>
            <a:tailEnd/>
          </a:ln>
        </p:spPr>
      </p:pic>
    </p:spTree>
    <p:extLst>
      <p:ext uri="{BB962C8B-B14F-4D97-AF65-F5344CB8AC3E}">
        <p14:creationId xmlns:p14="http://schemas.microsoft.com/office/powerpoint/2010/main" val="3737056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direct current (</a:t>
            </a:r>
            <a:r>
              <a:rPr lang="en-US" dirty="0" err="1"/>
              <a:t>d.c</a:t>
            </a:r>
            <a:r>
              <a:rPr lang="en-US" dirty="0"/>
              <a:t>) generator</a:t>
            </a:r>
            <a:endParaRPr lang="en-SG" dirty="0"/>
          </a:p>
        </p:txBody>
      </p:sp>
      <p:sp>
        <p:nvSpPr>
          <p:cNvPr id="3" name="Content Placeholder 2"/>
          <p:cNvSpPr>
            <a:spLocks noGrp="1"/>
          </p:cNvSpPr>
          <p:nvPr>
            <p:ph idx="1"/>
          </p:nvPr>
        </p:nvSpPr>
        <p:spPr/>
        <p:txBody>
          <a:bodyPr/>
          <a:lstStyle/>
          <a:p>
            <a:pPr marL="381000" indent="-381000"/>
            <a:r>
              <a:rPr lang="en-GB" dirty="0"/>
              <a:t>A direct current (dc) generator produces </a:t>
            </a:r>
            <a:r>
              <a:rPr lang="en-GB" dirty="0" smtClean="0"/>
              <a:t/>
            </a:r>
            <a:br>
              <a:rPr lang="en-GB" dirty="0" smtClean="0"/>
            </a:br>
            <a:r>
              <a:rPr lang="en-GB" dirty="0" smtClean="0"/>
              <a:t>an </a:t>
            </a:r>
            <a:r>
              <a:rPr lang="en-GB" dirty="0" err="1"/>
              <a:t>emf</a:t>
            </a:r>
            <a:r>
              <a:rPr lang="en-GB" dirty="0"/>
              <a:t> that has the same sign throughout </a:t>
            </a:r>
            <a:r>
              <a:rPr lang="en-GB" dirty="0" smtClean="0"/>
              <a:t/>
            </a:r>
            <a:br>
              <a:rPr lang="en-GB" dirty="0" smtClean="0"/>
            </a:br>
            <a:r>
              <a:rPr lang="en-GB" dirty="0" smtClean="0"/>
              <a:t>the </a:t>
            </a:r>
            <a:r>
              <a:rPr lang="en-GB" dirty="0"/>
              <a:t>rotation of the coil. </a:t>
            </a:r>
          </a:p>
          <a:p>
            <a:pPr marL="381000" indent="-381000"/>
            <a:r>
              <a:rPr lang="en-GB" dirty="0" smtClean="0"/>
              <a:t>The </a:t>
            </a:r>
            <a:r>
              <a:rPr lang="en-GB" dirty="0"/>
              <a:t>working principle is identical to that of </a:t>
            </a:r>
            <a:r>
              <a:rPr lang="en-GB" dirty="0" smtClean="0"/>
              <a:t/>
            </a:r>
            <a:br>
              <a:rPr lang="en-GB" dirty="0" smtClean="0"/>
            </a:br>
            <a:r>
              <a:rPr lang="en-GB" dirty="0" smtClean="0"/>
              <a:t>an </a:t>
            </a:r>
            <a:r>
              <a:rPr lang="en-GB" dirty="0"/>
              <a:t>alternator except that  a split ring (commutator) </a:t>
            </a:r>
            <a:r>
              <a:rPr lang="en-GB" dirty="0" smtClean="0"/>
              <a:t/>
            </a:r>
            <a:br>
              <a:rPr lang="en-GB" dirty="0" smtClean="0"/>
            </a:br>
            <a:r>
              <a:rPr lang="en-GB" dirty="0" smtClean="0"/>
              <a:t>is </a:t>
            </a:r>
            <a:r>
              <a:rPr lang="en-GB" dirty="0"/>
              <a:t>used instead two slip rings. </a:t>
            </a:r>
          </a:p>
          <a:p>
            <a:pPr marL="381000" indent="-381000"/>
            <a:r>
              <a:rPr lang="en-GB" dirty="0" smtClean="0"/>
              <a:t>The </a:t>
            </a:r>
            <a:r>
              <a:rPr lang="en-GB" dirty="0"/>
              <a:t>split ring reverses the connections to the </a:t>
            </a:r>
            <a:r>
              <a:rPr lang="en-GB" dirty="0" smtClean="0"/>
              <a:t/>
            </a:r>
            <a:br>
              <a:rPr lang="en-GB" dirty="0" smtClean="0"/>
            </a:br>
            <a:r>
              <a:rPr lang="en-GB" dirty="0" smtClean="0"/>
              <a:t>external </a:t>
            </a:r>
            <a:r>
              <a:rPr lang="en-GB" dirty="0"/>
              <a:t>circuit at angular positions where the </a:t>
            </a:r>
            <a:r>
              <a:rPr lang="en-GB" dirty="0" smtClean="0"/>
              <a:t/>
            </a:r>
            <a:br>
              <a:rPr lang="en-GB" dirty="0" smtClean="0"/>
            </a:br>
            <a:r>
              <a:rPr lang="en-GB" dirty="0" err="1" smtClean="0"/>
              <a:t>emf</a:t>
            </a:r>
            <a:r>
              <a:rPr lang="en-GB" dirty="0" smtClean="0"/>
              <a:t> </a:t>
            </a:r>
            <a:r>
              <a:rPr lang="en-GB" dirty="0"/>
              <a:t>reverses, thus producing an </a:t>
            </a:r>
            <a:r>
              <a:rPr lang="en-GB" dirty="0" err="1"/>
              <a:t>emf</a:t>
            </a:r>
            <a:r>
              <a:rPr lang="en-GB" dirty="0"/>
              <a:t> always in </a:t>
            </a:r>
            <a:r>
              <a:rPr lang="en-GB" dirty="0" smtClean="0"/>
              <a:t/>
            </a:r>
            <a:br>
              <a:rPr lang="en-GB" dirty="0" smtClean="0"/>
            </a:br>
            <a:r>
              <a:rPr lang="en-GB" dirty="0" smtClean="0"/>
              <a:t>the </a:t>
            </a:r>
            <a:r>
              <a:rPr lang="en-GB" dirty="0"/>
              <a:t>same direction.</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12</a:t>
            </a:fld>
            <a:endParaRPr lang="en-US" dirty="0"/>
          </a:p>
        </p:txBody>
      </p:sp>
      <p:pic>
        <p:nvPicPr>
          <p:cNvPr id="5" name="Picture 2" descr="D:\Users\s41788\Documents\Dip Plus\Chapters\Images_electromagnetism\29_Figure10a-I.jpg"/>
          <p:cNvPicPr>
            <a:picLocks noChangeAspect="1" noChangeArrowheads="1"/>
          </p:cNvPicPr>
          <p:nvPr/>
        </p:nvPicPr>
        <p:blipFill>
          <a:blip r:embed="rId2" cstate="print"/>
          <a:srcRect/>
          <a:stretch>
            <a:fillRect/>
          </a:stretch>
        </p:blipFill>
        <p:spPr bwMode="auto">
          <a:xfrm>
            <a:off x="7837714" y="1546603"/>
            <a:ext cx="3047847" cy="3221340"/>
          </a:xfrm>
          <a:prstGeom prst="rect">
            <a:avLst/>
          </a:prstGeom>
          <a:noFill/>
          <a:ln w="9525">
            <a:noFill/>
            <a:miter lim="800000"/>
            <a:headEnd/>
            <a:tailEnd/>
          </a:ln>
        </p:spPr>
      </p:pic>
    </p:spTree>
    <p:extLst>
      <p:ext uri="{BB962C8B-B14F-4D97-AF65-F5344CB8AC3E}">
        <p14:creationId xmlns:p14="http://schemas.microsoft.com/office/powerpoint/2010/main" val="3010715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endParaRPr lang="en-SG" dirty="0"/>
          </a:p>
        </p:txBody>
      </p:sp>
      <p:sp>
        <p:nvSpPr>
          <p:cNvPr id="3" name="Content Placeholder 2"/>
          <p:cNvSpPr>
            <a:spLocks noGrp="1"/>
          </p:cNvSpPr>
          <p:nvPr>
            <p:ph idx="1"/>
          </p:nvPr>
        </p:nvSpPr>
        <p:spPr/>
        <p:txBody>
          <a:bodyPr/>
          <a:lstStyle/>
          <a:p>
            <a:pPr marL="0" indent="0">
              <a:buNone/>
            </a:pPr>
            <a:r>
              <a:rPr lang="en-GB" sz="2000" dirty="0"/>
              <a:t>The below figure shows a U-shaped conductor in a uniform magnetic field  </a:t>
            </a:r>
            <a:r>
              <a:rPr lang="en-GB" sz="2000" b="1" dirty="0"/>
              <a:t> </a:t>
            </a:r>
            <a:r>
              <a:rPr lang="en-GB" sz="2000" b="1" dirty="0" smtClean="0"/>
              <a:t>  </a:t>
            </a:r>
            <a:r>
              <a:rPr lang="en-GB" sz="2000" dirty="0" smtClean="0"/>
              <a:t>perpendicular </a:t>
            </a:r>
            <a:r>
              <a:rPr lang="en-GB" sz="2000" dirty="0"/>
              <a:t>to the plane of the figure directed into the page. A metal rod of length L is laid across the two arms of the conductor forming a circuit. If the rod is moved right with a constant velocity      , an induced </a:t>
            </a:r>
            <a:r>
              <a:rPr lang="en-GB" sz="2000" dirty="0" err="1"/>
              <a:t>emf</a:t>
            </a:r>
            <a:r>
              <a:rPr lang="en-GB" sz="2000" dirty="0"/>
              <a:t> and current is set up</a:t>
            </a:r>
            <a:r>
              <a:rPr lang="en-GB" sz="2000" b="1" dirty="0"/>
              <a:t>. </a:t>
            </a:r>
            <a:r>
              <a:rPr lang="en-GB" sz="2000" dirty="0"/>
              <a:t>Find the magnitude and direction of the resulting induced </a:t>
            </a:r>
            <a:r>
              <a:rPr lang="en-GB" sz="2000" dirty="0" err="1"/>
              <a:t>emf</a:t>
            </a:r>
            <a:r>
              <a:rPr lang="en-GB" sz="2000" dirty="0"/>
              <a:t>. Note that this set up is also known as </a:t>
            </a:r>
            <a:r>
              <a:rPr lang="en-GB" sz="2000" dirty="0" err="1"/>
              <a:t>slidewire</a:t>
            </a:r>
            <a:r>
              <a:rPr lang="en-GB" sz="2000" dirty="0"/>
              <a:t> generator.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13</a:t>
            </a:fld>
            <a:endParaRPr lang="en-US" dirty="0"/>
          </a:p>
        </p:txBody>
      </p:sp>
      <p:graphicFrame>
        <p:nvGraphicFramePr>
          <p:cNvPr id="5" name="Object 9"/>
          <p:cNvGraphicFramePr>
            <a:graphicFrameLocks noChangeAspect="1"/>
          </p:cNvGraphicFramePr>
          <p:nvPr>
            <p:extLst>
              <p:ext uri="{D42A27DB-BD31-4B8C-83A1-F6EECF244321}">
                <p14:modId xmlns:p14="http://schemas.microsoft.com/office/powerpoint/2010/main" val="3349340272"/>
              </p:ext>
            </p:extLst>
          </p:nvPr>
        </p:nvGraphicFramePr>
        <p:xfrm>
          <a:off x="8732610" y="1450886"/>
          <a:ext cx="196850" cy="304800"/>
        </p:xfrm>
        <a:graphic>
          <a:graphicData uri="http://schemas.openxmlformats.org/presentationml/2006/ole">
            <mc:AlternateContent xmlns:mc="http://schemas.openxmlformats.org/markup-compatibility/2006">
              <mc:Choice xmlns:v="urn:schemas-microsoft-com:vml" Requires="v">
                <p:oleObj spid="_x0000_s101390" name="Equation" r:id="rId4" imgW="215640" imgH="304560" progId="Equation.DSMT4">
                  <p:embed/>
                </p:oleObj>
              </mc:Choice>
              <mc:Fallback>
                <p:oleObj name="Equation" r:id="rId4" imgW="215640" imgH="304560" progId="Equation.DSMT4">
                  <p:embed/>
                  <p:pic>
                    <p:nvPicPr>
                      <p:cNvPr id="8194" name="Object 9"/>
                      <p:cNvPicPr>
                        <a:picLocks noChangeAspect="1" noChangeArrowheads="1"/>
                      </p:cNvPicPr>
                      <p:nvPr/>
                    </p:nvPicPr>
                    <p:blipFill>
                      <a:blip r:embed="rId5"/>
                      <a:srcRect/>
                      <a:stretch>
                        <a:fillRect/>
                      </a:stretch>
                    </p:blipFill>
                    <p:spPr bwMode="auto">
                      <a:xfrm>
                        <a:off x="8732610" y="1450886"/>
                        <a:ext cx="196850" cy="304800"/>
                      </a:xfrm>
                      <a:prstGeom prst="rect">
                        <a:avLst/>
                      </a:prstGeom>
                      <a:solidFill>
                        <a:schemeClr val="bg1"/>
                      </a:solidFill>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4096446213"/>
              </p:ext>
            </p:extLst>
          </p:nvPr>
        </p:nvGraphicFramePr>
        <p:xfrm>
          <a:off x="9037864" y="2066470"/>
          <a:ext cx="153988" cy="317500"/>
        </p:xfrm>
        <a:graphic>
          <a:graphicData uri="http://schemas.openxmlformats.org/presentationml/2006/ole">
            <mc:AlternateContent xmlns:mc="http://schemas.openxmlformats.org/markup-compatibility/2006">
              <mc:Choice xmlns:v="urn:schemas-microsoft-com:vml" Requires="v">
                <p:oleObj spid="_x0000_s101391" name="Equation" r:id="rId6" imgW="164880" imgH="317160" progId="Equation.DSMT4">
                  <p:embed/>
                </p:oleObj>
              </mc:Choice>
              <mc:Fallback>
                <p:oleObj name="Equation" r:id="rId6" imgW="164880" imgH="317160" progId="Equation.DSMT4">
                  <p:embed/>
                  <p:pic>
                    <p:nvPicPr>
                      <p:cNvPr id="8195" name="Object 7"/>
                      <p:cNvPicPr>
                        <a:picLocks noChangeAspect="1" noChangeArrowheads="1"/>
                      </p:cNvPicPr>
                      <p:nvPr/>
                    </p:nvPicPr>
                    <p:blipFill>
                      <a:blip r:embed="rId7"/>
                      <a:srcRect/>
                      <a:stretch>
                        <a:fillRect/>
                      </a:stretch>
                    </p:blipFill>
                    <p:spPr bwMode="auto">
                      <a:xfrm>
                        <a:off x="9037864" y="2066470"/>
                        <a:ext cx="153988" cy="317500"/>
                      </a:xfrm>
                      <a:prstGeom prst="rect">
                        <a:avLst/>
                      </a:prstGeom>
                      <a:solidFill>
                        <a:schemeClr val="bg1"/>
                      </a:solidFill>
                    </p:spPr>
                  </p:pic>
                </p:oleObj>
              </mc:Fallback>
            </mc:AlternateContent>
          </a:graphicData>
        </a:graphic>
      </p:graphicFrame>
      <p:pic>
        <p:nvPicPr>
          <p:cNvPr id="7" name="Picture 2" descr="D:\Users\s41788\Documents\Dip Plus\Chapters\Images_electromagnetism\29_Figure11-I.jpg"/>
          <p:cNvPicPr>
            <a:picLocks noChangeAspect="1" noChangeArrowheads="1"/>
          </p:cNvPicPr>
          <p:nvPr/>
        </p:nvPicPr>
        <p:blipFill>
          <a:blip r:embed="rId8" cstate="print"/>
          <a:srcRect/>
          <a:stretch>
            <a:fillRect/>
          </a:stretch>
        </p:blipFill>
        <p:spPr bwMode="auto">
          <a:xfrm>
            <a:off x="1097280" y="3343350"/>
            <a:ext cx="3395663" cy="2085975"/>
          </a:xfrm>
          <a:prstGeom prst="rect">
            <a:avLst/>
          </a:prstGeom>
          <a:noFill/>
          <a:ln w="9525">
            <a:noFill/>
            <a:miter lim="800000"/>
            <a:headEnd/>
            <a:tailEnd/>
          </a:ln>
        </p:spPr>
      </p:pic>
    </p:spTree>
    <p:extLst>
      <p:ext uri="{BB962C8B-B14F-4D97-AF65-F5344CB8AC3E}">
        <p14:creationId xmlns:p14="http://schemas.microsoft.com/office/powerpoint/2010/main" val="1293755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Lenz’s law</a:t>
            </a:r>
            <a:endParaRPr lang="en-SG" dirty="0"/>
          </a:p>
        </p:txBody>
      </p:sp>
      <p:sp>
        <p:nvSpPr>
          <p:cNvPr id="3" name="Content Placeholder 2"/>
          <p:cNvSpPr>
            <a:spLocks noGrp="1"/>
          </p:cNvSpPr>
          <p:nvPr>
            <p:ph idx="1"/>
          </p:nvPr>
        </p:nvSpPr>
        <p:spPr/>
        <p:txBody>
          <a:bodyPr/>
          <a:lstStyle/>
          <a:p>
            <a:pPr marL="381000" indent="-381000"/>
            <a:r>
              <a:rPr lang="en-GB" b="1" i="1" dirty="0"/>
              <a:t>Lenz’s law</a:t>
            </a:r>
            <a:r>
              <a:rPr lang="en-GB" b="1" dirty="0"/>
              <a:t> </a:t>
            </a:r>
            <a:r>
              <a:rPr lang="en-GB" dirty="0"/>
              <a:t>states that the direction of any magnetic induction effect is such as to oppose the cause of the effect. </a:t>
            </a:r>
          </a:p>
          <a:p>
            <a:pPr marL="381000" indent="-381000"/>
            <a:r>
              <a:rPr lang="en-GB" dirty="0" smtClean="0"/>
              <a:t>The </a:t>
            </a:r>
            <a:r>
              <a:rPr lang="en-GB" dirty="0"/>
              <a:t>cause may be changing flux through a stationary circuit due to a varying magnetic field, changing flux due to motion of the conductors that make up the circuit or any combination.</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14</a:t>
            </a:fld>
            <a:endParaRPr lang="en-US" dirty="0"/>
          </a:p>
        </p:txBody>
      </p:sp>
    </p:spTree>
    <p:extLst>
      <p:ext uri="{BB962C8B-B14F-4D97-AF65-F5344CB8AC3E}">
        <p14:creationId xmlns:p14="http://schemas.microsoft.com/office/powerpoint/2010/main" val="4073392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Lenz’s law - variable magnetic field</a:t>
            </a:r>
            <a:endParaRPr lang="en-SG" dirty="0"/>
          </a:p>
        </p:txBody>
      </p:sp>
      <p:sp>
        <p:nvSpPr>
          <p:cNvPr id="3" name="Content Placeholder 2"/>
          <p:cNvSpPr>
            <a:spLocks noGrp="1"/>
          </p:cNvSpPr>
          <p:nvPr>
            <p:ph idx="1"/>
          </p:nvPr>
        </p:nvSpPr>
        <p:spPr/>
        <p:txBody>
          <a:bodyPr/>
          <a:lstStyle/>
          <a:p>
            <a:pPr marL="381000" indent="-381000">
              <a:spcBef>
                <a:spcPct val="50000"/>
              </a:spcBef>
            </a:pPr>
            <a:r>
              <a:rPr lang="en-GB" dirty="0"/>
              <a:t>If the flux in a stationary circuit changes, the induced current sets up a magnetic field of its own. </a:t>
            </a:r>
          </a:p>
          <a:p>
            <a:pPr marL="381000" indent="-381000">
              <a:spcBef>
                <a:spcPct val="50000"/>
              </a:spcBef>
            </a:pPr>
            <a:r>
              <a:rPr lang="en-GB" dirty="0" smtClean="0"/>
              <a:t>This </a:t>
            </a:r>
            <a:r>
              <a:rPr lang="en-GB" dirty="0"/>
              <a:t>field is opposite (same direction) to the original field if the original field is increasing (decreasing). </a:t>
            </a:r>
          </a:p>
          <a:p>
            <a:pPr marL="381000" indent="-381000">
              <a:spcBef>
                <a:spcPct val="50000"/>
              </a:spcBef>
            </a:pPr>
            <a:r>
              <a:rPr lang="en-GB" dirty="0" smtClean="0"/>
              <a:t>The </a:t>
            </a:r>
            <a:r>
              <a:rPr lang="en-GB" dirty="0"/>
              <a:t>induced current opposes  the change in flux through the circuit.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15</a:t>
            </a:fld>
            <a:endParaRPr lang="en-US" dirty="0"/>
          </a:p>
        </p:txBody>
      </p:sp>
    </p:spTree>
    <p:extLst>
      <p:ext uri="{BB962C8B-B14F-4D97-AF65-F5344CB8AC3E}">
        <p14:creationId xmlns:p14="http://schemas.microsoft.com/office/powerpoint/2010/main" val="3945103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Lenz law – moving conductor</a:t>
            </a:r>
            <a:endParaRPr lang="en-SG" dirty="0"/>
          </a:p>
        </p:txBody>
      </p:sp>
      <p:sp>
        <p:nvSpPr>
          <p:cNvPr id="3" name="Content Placeholder 2"/>
          <p:cNvSpPr>
            <a:spLocks noGrp="1"/>
          </p:cNvSpPr>
          <p:nvPr>
            <p:ph idx="1"/>
          </p:nvPr>
        </p:nvSpPr>
        <p:spPr/>
        <p:txBody>
          <a:bodyPr/>
          <a:lstStyle/>
          <a:p>
            <a:pPr marL="381000" indent="-381000">
              <a:spcBef>
                <a:spcPct val="50000"/>
              </a:spcBef>
            </a:pPr>
            <a:r>
              <a:rPr lang="en-GB" dirty="0"/>
              <a:t>The direction of the induced current in the moving conductor is such that the direction of the magnetic-field force on the conductor is opposite in direction to its motion. </a:t>
            </a:r>
          </a:p>
          <a:p>
            <a:pPr marL="381000" indent="-381000">
              <a:spcBef>
                <a:spcPct val="50000"/>
              </a:spcBef>
            </a:pPr>
            <a:r>
              <a:rPr lang="en-GB" dirty="0"/>
              <a:t>Thus the induced current tries to preserve the status quo by opposing motion or change of flux.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16</a:t>
            </a:fld>
            <a:endParaRPr lang="en-US" dirty="0"/>
          </a:p>
        </p:txBody>
      </p:sp>
      <p:pic>
        <p:nvPicPr>
          <p:cNvPr id="5" name="Picture 2" descr="D:\Users\s41788\Documents\Dip Plus\Chapters\Images_electromagnetism\29_Figure12-I.jpg"/>
          <p:cNvPicPr>
            <a:picLocks noChangeAspect="1" noChangeArrowheads="1"/>
          </p:cNvPicPr>
          <p:nvPr/>
        </p:nvPicPr>
        <p:blipFill>
          <a:blip r:embed="rId2" cstate="print"/>
          <a:srcRect/>
          <a:stretch>
            <a:fillRect/>
          </a:stretch>
        </p:blipFill>
        <p:spPr bwMode="auto">
          <a:xfrm>
            <a:off x="1470110" y="3885139"/>
            <a:ext cx="3657062" cy="2166191"/>
          </a:xfrm>
          <a:prstGeom prst="rect">
            <a:avLst/>
          </a:prstGeom>
          <a:noFill/>
          <a:ln w="9525">
            <a:noFill/>
            <a:miter lim="800000"/>
            <a:headEnd/>
            <a:tailEnd/>
          </a:ln>
        </p:spPr>
      </p:pic>
    </p:spTree>
    <p:extLst>
      <p:ext uri="{BB962C8B-B14F-4D97-AF65-F5344CB8AC3E}">
        <p14:creationId xmlns:p14="http://schemas.microsoft.com/office/powerpoint/2010/main" val="3129321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Lenz’s law – moving magnet</a:t>
            </a:r>
            <a:endParaRPr lang="en-SG" dirty="0"/>
          </a:p>
        </p:txBody>
      </p:sp>
      <p:sp>
        <p:nvSpPr>
          <p:cNvPr id="3" name="Content Placeholder 2"/>
          <p:cNvSpPr>
            <a:spLocks noGrp="1"/>
          </p:cNvSpPr>
          <p:nvPr>
            <p:ph idx="1"/>
          </p:nvPr>
        </p:nvSpPr>
        <p:spPr/>
        <p:txBody>
          <a:bodyPr/>
          <a:lstStyle/>
          <a:p>
            <a:pPr marL="381000" indent="-381000">
              <a:spcBef>
                <a:spcPct val="50000"/>
              </a:spcBef>
            </a:pPr>
            <a:r>
              <a:rPr lang="en-US" dirty="0"/>
              <a:t>The induced magnetic field opposes the cause, </a:t>
            </a:r>
            <a:r>
              <a:rPr lang="en-US" dirty="0" smtClean="0"/>
              <a:t/>
            </a:r>
            <a:br>
              <a:rPr lang="en-US" dirty="0" smtClean="0"/>
            </a:br>
            <a:r>
              <a:rPr lang="en-US" dirty="0" smtClean="0"/>
              <a:t>which </a:t>
            </a:r>
            <a:r>
              <a:rPr lang="en-US" dirty="0"/>
              <a:t>is the moving magnet. </a:t>
            </a:r>
          </a:p>
          <a:p>
            <a:pPr marL="381000" indent="-381000">
              <a:spcBef>
                <a:spcPct val="50000"/>
              </a:spcBef>
            </a:pPr>
            <a:r>
              <a:rPr lang="en-US" dirty="0"/>
              <a:t>Hence the induced magnetic field is in a direction </a:t>
            </a:r>
            <a:r>
              <a:rPr lang="en-US" dirty="0" smtClean="0"/>
              <a:t/>
            </a:r>
            <a:br>
              <a:rPr lang="en-US" dirty="0" smtClean="0"/>
            </a:br>
            <a:r>
              <a:rPr lang="en-US" dirty="0" smtClean="0"/>
              <a:t>so </a:t>
            </a:r>
            <a:r>
              <a:rPr lang="en-US" dirty="0"/>
              <a:t>as to try to stop the moving magnet. </a:t>
            </a:r>
          </a:p>
          <a:p>
            <a:pPr marL="381000" indent="-381000">
              <a:spcBef>
                <a:spcPct val="50000"/>
              </a:spcBef>
            </a:pPr>
            <a:r>
              <a:rPr lang="en-US" dirty="0"/>
              <a:t>Otherwise, the induced magnetic field would </a:t>
            </a:r>
            <a:r>
              <a:rPr lang="en-US" dirty="0" smtClean="0"/>
              <a:t/>
            </a:r>
            <a:br>
              <a:rPr lang="en-US" dirty="0" smtClean="0"/>
            </a:br>
            <a:r>
              <a:rPr lang="en-US" dirty="0" smtClean="0"/>
              <a:t>increase </a:t>
            </a:r>
            <a:r>
              <a:rPr lang="en-US" dirty="0"/>
              <a:t>the magnet's velocity and thereby increase </a:t>
            </a:r>
            <a:r>
              <a:rPr lang="en-US" dirty="0" smtClean="0"/>
              <a:t/>
            </a:r>
            <a:br>
              <a:rPr lang="en-US" dirty="0" smtClean="0"/>
            </a:br>
            <a:r>
              <a:rPr lang="en-US" dirty="0" smtClean="0"/>
              <a:t>its </a:t>
            </a:r>
            <a:r>
              <a:rPr lang="en-US" dirty="0"/>
              <a:t>kinetic energy. This will contradict the law of </a:t>
            </a:r>
            <a:r>
              <a:rPr lang="en-US" dirty="0" smtClean="0"/>
              <a:t/>
            </a:r>
            <a:br>
              <a:rPr lang="en-US" dirty="0" smtClean="0"/>
            </a:br>
            <a:r>
              <a:rPr lang="en-US" dirty="0" smtClean="0"/>
              <a:t>conservation </a:t>
            </a:r>
            <a:r>
              <a:rPr lang="en-US" dirty="0"/>
              <a:t>of energy.</a:t>
            </a: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17</a:t>
            </a:fld>
            <a:endParaRPr lang="en-US" dirty="0"/>
          </a:p>
        </p:txBody>
      </p:sp>
      <p:pic>
        <p:nvPicPr>
          <p:cNvPr id="5" name="Picture 6" descr="D:\Users\s41788\Documents\Dip Plus\Chapters\Images_electromagnetism\29_Figure01b-I.jpg"/>
          <p:cNvPicPr>
            <a:picLocks noChangeAspect="1" noChangeArrowheads="1"/>
          </p:cNvPicPr>
          <p:nvPr/>
        </p:nvPicPr>
        <p:blipFill>
          <a:blip r:embed="rId2" cstate="print"/>
          <a:srcRect/>
          <a:stretch>
            <a:fillRect/>
          </a:stretch>
        </p:blipFill>
        <p:spPr bwMode="auto">
          <a:xfrm>
            <a:off x="8388137" y="1546603"/>
            <a:ext cx="3043532" cy="3210454"/>
          </a:xfrm>
          <a:prstGeom prst="rect">
            <a:avLst/>
          </a:prstGeom>
          <a:noFill/>
          <a:ln w="9525">
            <a:noFill/>
            <a:miter lim="800000"/>
            <a:headEnd/>
            <a:tailEnd/>
          </a:ln>
        </p:spPr>
      </p:pic>
    </p:spTree>
    <p:extLst>
      <p:ext uri="{BB962C8B-B14F-4D97-AF65-F5344CB8AC3E}">
        <p14:creationId xmlns:p14="http://schemas.microsoft.com/office/powerpoint/2010/main" val="2337952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endParaRPr lang="en-SG" dirty="0"/>
          </a:p>
        </p:txBody>
      </p:sp>
      <p:sp>
        <p:nvSpPr>
          <p:cNvPr id="3" name="Content Placeholder 2"/>
          <p:cNvSpPr>
            <a:spLocks noGrp="1"/>
          </p:cNvSpPr>
          <p:nvPr>
            <p:ph idx="1"/>
          </p:nvPr>
        </p:nvSpPr>
        <p:spPr>
          <a:xfrm>
            <a:off x="1075680" y="1327675"/>
            <a:ext cx="10080000" cy="4680000"/>
          </a:xfrm>
        </p:spPr>
        <p:txBody>
          <a:bodyPr/>
          <a:lstStyle/>
          <a:p>
            <a:pPr marL="0" indent="0">
              <a:buNone/>
            </a:pPr>
            <a:r>
              <a:rPr lang="en-GB" sz="2000" dirty="0"/>
              <a:t>In the </a:t>
            </a:r>
            <a:r>
              <a:rPr lang="en-GB" sz="2000" dirty="0" err="1"/>
              <a:t>slidewire</a:t>
            </a:r>
            <a:r>
              <a:rPr lang="en-GB" sz="2000" dirty="0"/>
              <a:t> generator (below figure), energy is dissipated in the circuit owing to its resistance. Let the resistance of the circuit (made up of the moving </a:t>
            </a:r>
            <a:r>
              <a:rPr lang="en-GB" sz="2000" dirty="0" err="1"/>
              <a:t>slidewire</a:t>
            </a:r>
            <a:r>
              <a:rPr lang="en-GB" sz="2000" dirty="0"/>
              <a:t> and the U-shaped conductor that connects the ends of the </a:t>
            </a:r>
            <a:r>
              <a:rPr lang="en-GB" sz="2000" dirty="0" err="1"/>
              <a:t>slidewire</a:t>
            </a:r>
            <a:r>
              <a:rPr lang="en-GB" sz="2000" dirty="0"/>
              <a:t>) at a given point in the </a:t>
            </a:r>
            <a:r>
              <a:rPr lang="en-GB" sz="2000" dirty="0" err="1"/>
              <a:t>slidewire’s</a:t>
            </a:r>
            <a:r>
              <a:rPr lang="en-GB" sz="2000" dirty="0"/>
              <a:t> motion be R. Show that the rate at which energy is dissipated in the circuit is exactly equal to the rate at which work must be done to move the rod through the magnetic field.</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18</a:t>
            </a:fld>
            <a:endParaRPr lang="en-US" dirty="0"/>
          </a:p>
        </p:txBody>
      </p:sp>
      <p:pic>
        <p:nvPicPr>
          <p:cNvPr id="5" name="Picture 2" descr="D:\Users\s41788\Documents\Dip Plus\Chapters\Images_electromagnetism\29_Figure12-I.jpg"/>
          <p:cNvPicPr>
            <a:picLocks noChangeAspect="1" noChangeArrowheads="1"/>
          </p:cNvPicPr>
          <p:nvPr/>
        </p:nvPicPr>
        <p:blipFill>
          <a:blip r:embed="rId3" cstate="print"/>
          <a:srcRect/>
          <a:stretch>
            <a:fillRect/>
          </a:stretch>
        </p:blipFill>
        <p:spPr bwMode="auto">
          <a:xfrm>
            <a:off x="7451753" y="3264904"/>
            <a:ext cx="3620638" cy="2090868"/>
          </a:xfrm>
          <a:prstGeom prst="rect">
            <a:avLst/>
          </a:prstGeom>
          <a:noFill/>
          <a:ln w="9525">
            <a:noFill/>
            <a:miter lim="800000"/>
            <a:headEnd/>
            <a:tailEnd/>
          </a:ln>
        </p:spPr>
      </p:pic>
      <p:graphicFrame>
        <p:nvGraphicFramePr>
          <p:cNvPr id="6" name="Object 2"/>
          <p:cNvGraphicFramePr>
            <a:graphicFrameLocks noChangeAspect="1"/>
          </p:cNvGraphicFramePr>
          <p:nvPr>
            <p:extLst>
              <p:ext uri="{D42A27DB-BD31-4B8C-83A1-F6EECF244321}">
                <p14:modId xmlns:p14="http://schemas.microsoft.com/office/powerpoint/2010/main" val="878135076"/>
              </p:ext>
            </p:extLst>
          </p:nvPr>
        </p:nvGraphicFramePr>
        <p:xfrm>
          <a:off x="1064075" y="3177267"/>
          <a:ext cx="5695953" cy="2514600"/>
        </p:xfrm>
        <a:graphic>
          <a:graphicData uri="http://schemas.openxmlformats.org/presentationml/2006/ole">
            <mc:AlternateContent xmlns:mc="http://schemas.openxmlformats.org/markup-compatibility/2006">
              <mc:Choice xmlns:v="urn:schemas-microsoft-com:vml" Requires="v">
                <p:oleObj spid="_x0000_s102405" name="Equation" r:id="rId4" imgW="5499000" imgH="2514600" progId="Equation.DSMT4">
                  <p:embed/>
                </p:oleObj>
              </mc:Choice>
              <mc:Fallback>
                <p:oleObj name="Equation" r:id="rId4" imgW="5499000" imgH="2514600" progId="Equation.DSMT4">
                  <p:embed/>
                  <p:pic>
                    <p:nvPicPr>
                      <p:cNvPr id="927746" name="Object 2"/>
                      <p:cNvPicPr>
                        <a:picLocks noChangeAspect="1" noChangeArrowheads="1"/>
                      </p:cNvPicPr>
                      <p:nvPr/>
                    </p:nvPicPr>
                    <p:blipFill>
                      <a:blip r:embed="rId5"/>
                      <a:srcRect/>
                      <a:stretch>
                        <a:fillRect/>
                      </a:stretch>
                    </p:blipFill>
                    <p:spPr bwMode="auto">
                      <a:xfrm>
                        <a:off x="1064075" y="3177267"/>
                        <a:ext cx="5695953" cy="2514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36261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pPr marL="0" indent="0">
              <a:spcBef>
                <a:spcPct val="50000"/>
              </a:spcBef>
              <a:buNone/>
            </a:pPr>
            <a:r>
              <a:rPr lang="en-GB" sz="2000" dirty="0"/>
              <a:t>A conducting rectangular loop of mass M, resistance R, and dimension w by l falls from rest into a magnetic field    as shown. During the time interval before the top edge of the loop reaches the field, the loop approaches terminal velocity </a:t>
            </a:r>
            <a:r>
              <a:rPr lang="en-GB" sz="2000" dirty="0" err="1"/>
              <a:t>v</a:t>
            </a:r>
            <a:r>
              <a:rPr lang="en-GB" sz="2000" baseline="-25000" dirty="0" err="1"/>
              <a:t>T</a:t>
            </a:r>
            <a:r>
              <a:rPr lang="en-GB" sz="2000" dirty="0"/>
              <a:t> </a:t>
            </a:r>
            <a:r>
              <a:rPr lang="en-GB" sz="2000" dirty="0" smtClean="0"/>
              <a:t>(when </a:t>
            </a:r>
            <a:r>
              <a:rPr lang="en-GB" sz="2000" dirty="0"/>
              <a:t>the weight = force on the induced current).</a:t>
            </a:r>
          </a:p>
          <a:p>
            <a:pPr marL="0" indent="0">
              <a:spcBef>
                <a:spcPct val="50000"/>
              </a:spcBef>
              <a:buNone/>
            </a:pPr>
            <a:r>
              <a:rPr lang="en-GB" sz="2000" dirty="0"/>
              <a:t>Show that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19</a:t>
            </a:fld>
            <a:endParaRPr lang="en-US" dirty="0"/>
          </a:p>
        </p:txBody>
      </p:sp>
      <p:pic>
        <p:nvPicPr>
          <p:cNvPr id="5" name="Picture 4" descr="Figure 31_39.JPG"/>
          <p:cNvPicPr>
            <a:picLocks noChangeAspect="1"/>
          </p:cNvPicPr>
          <p:nvPr/>
        </p:nvPicPr>
        <p:blipFill>
          <a:blip r:embed="rId3" cstate="print"/>
          <a:stretch>
            <a:fillRect/>
          </a:stretch>
        </p:blipFill>
        <p:spPr>
          <a:xfrm>
            <a:off x="920276" y="3379886"/>
            <a:ext cx="2878838" cy="2387569"/>
          </a:xfrm>
          <a:prstGeom prst="rect">
            <a:avLst/>
          </a:prstGeom>
        </p:spPr>
      </p:pic>
      <p:graphicFrame>
        <p:nvGraphicFramePr>
          <p:cNvPr id="6" name="Object 9"/>
          <p:cNvGraphicFramePr>
            <a:graphicFrameLocks noChangeAspect="1"/>
          </p:cNvGraphicFramePr>
          <p:nvPr>
            <p:extLst>
              <p:ext uri="{D42A27DB-BD31-4B8C-83A1-F6EECF244321}">
                <p14:modId xmlns:p14="http://schemas.microsoft.com/office/powerpoint/2010/main" val="3741567531"/>
              </p:ext>
            </p:extLst>
          </p:nvPr>
        </p:nvGraphicFramePr>
        <p:xfrm>
          <a:off x="2201862" y="2493174"/>
          <a:ext cx="1066800" cy="647700"/>
        </p:xfrm>
        <a:graphic>
          <a:graphicData uri="http://schemas.openxmlformats.org/presentationml/2006/ole">
            <mc:AlternateContent xmlns:mc="http://schemas.openxmlformats.org/markup-compatibility/2006">
              <mc:Choice xmlns:v="urn:schemas-microsoft-com:vml" Requires="v">
                <p:oleObj spid="_x0000_s103430" name="Equation" r:id="rId4" imgW="1155600" imgH="647640" progId="Equation.DSMT4">
                  <p:embed/>
                </p:oleObj>
              </mc:Choice>
              <mc:Fallback>
                <p:oleObj name="Equation" r:id="rId4" imgW="1155600" imgH="647640" progId="Equation.DSMT4">
                  <p:embed/>
                  <p:pic>
                    <p:nvPicPr>
                      <p:cNvPr id="8" name="Object 9"/>
                      <p:cNvPicPr>
                        <a:picLocks noChangeAspect="1" noChangeArrowheads="1"/>
                      </p:cNvPicPr>
                      <p:nvPr/>
                    </p:nvPicPr>
                    <p:blipFill>
                      <a:blip r:embed="rId5"/>
                      <a:srcRect/>
                      <a:stretch>
                        <a:fillRect/>
                      </a:stretch>
                    </p:blipFill>
                    <p:spPr bwMode="auto">
                      <a:xfrm>
                        <a:off x="2201862" y="2493174"/>
                        <a:ext cx="1066800" cy="647700"/>
                      </a:xfrm>
                      <a:prstGeom prst="rect">
                        <a:avLst/>
                      </a:prstGeom>
                      <a:solidFill>
                        <a:schemeClr val="bg1"/>
                      </a:solidFill>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946823658"/>
              </p:ext>
            </p:extLst>
          </p:nvPr>
        </p:nvGraphicFramePr>
        <p:xfrm>
          <a:off x="4587081" y="2766548"/>
          <a:ext cx="4165560" cy="3708360"/>
        </p:xfrm>
        <a:graphic>
          <a:graphicData uri="http://schemas.openxmlformats.org/presentationml/2006/ole">
            <mc:AlternateContent xmlns:mc="http://schemas.openxmlformats.org/markup-compatibility/2006">
              <mc:Choice xmlns:v="urn:schemas-microsoft-com:vml" Requires="v">
                <p:oleObj spid="_x0000_s103431" name="Equation" r:id="rId6" imgW="4165560" imgH="3708360" progId="Equation.DSMT4">
                  <p:embed/>
                </p:oleObj>
              </mc:Choice>
              <mc:Fallback>
                <p:oleObj name="Equation" r:id="rId6" imgW="4165560" imgH="3708360" progId="Equation.DSMT4">
                  <p:embed/>
                  <p:pic>
                    <p:nvPicPr>
                      <p:cNvPr id="9" name="Object 9"/>
                      <p:cNvPicPr>
                        <a:picLocks noChangeAspect="1" noChangeArrowheads="1"/>
                      </p:cNvPicPr>
                      <p:nvPr/>
                    </p:nvPicPr>
                    <p:blipFill>
                      <a:blip r:embed="rId7"/>
                      <a:srcRect/>
                      <a:stretch>
                        <a:fillRect/>
                      </a:stretch>
                    </p:blipFill>
                    <p:spPr bwMode="auto">
                      <a:xfrm>
                        <a:off x="4587081" y="2766548"/>
                        <a:ext cx="4165560" cy="370836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27510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Electromagnetic induction</a:t>
            </a:r>
            <a:endParaRPr lang="en-SG" dirty="0"/>
          </a:p>
        </p:txBody>
      </p:sp>
      <p:sp>
        <p:nvSpPr>
          <p:cNvPr id="3" name="Content Placeholder 2"/>
          <p:cNvSpPr>
            <a:spLocks noGrp="1"/>
          </p:cNvSpPr>
          <p:nvPr>
            <p:ph idx="1"/>
          </p:nvPr>
        </p:nvSpPr>
        <p:spPr/>
        <p:txBody>
          <a:bodyPr/>
          <a:lstStyle/>
          <a:p>
            <a:r>
              <a:rPr lang="en-AU" dirty="0"/>
              <a:t>An electrical generating station produces electrical energy by converting other forms of energy such as gravitational potential energy at a hydroelectric plant and chemical energy in a oil-fired plant.</a:t>
            </a:r>
          </a:p>
          <a:p>
            <a:r>
              <a:rPr lang="en-AU" dirty="0" smtClean="0"/>
              <a:t>This </a:t>
            </a:r>
            <a:r>
              <a:rPr lang="en-AU" dirty="0"/>
              <a:t>energy conversion done is through </a:t>
            </a:r>
            <a:r>
              <a:rPr lang="en-AU" dirty="0">
                <a:solidFill>
                  <a:srgbClr val="FF0000"/>
                </a:solidFill>
              </a:rPr>
              <a:t>electromagnetic induction </a:t>
            </a:r>
            <a:r>
              <a:rPr lang="en-AU" dirty="0"/>
              <a:t>(EMI).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a:t>
            </a:fld>
            <a:endParaRPr lang="en-US" dirty="0"/>
          </a:p>
        </p:txBody>
      </p:sp>
      <p:sp>
        <p:nvSpPr>
          <p:cNvPr id="7" name="Rectangle 5"/>
          <p:cNvSpPr>
            <a:spLocks noChangeArrowheads="1"/>
          </p:cNvSpPr>
          <p:nvPr/>
        </p:nvSpPr>
        <p:spPr bwMode="auto">
          <a:xfrm>
            <a:off x="6636854" y="3648635"/>
            <a:ext cx="4773267" cy="369332"/>
          </a:xfrm>
          <a:prstGeom prst="rect">
            <a:avLst/>
          </a:prstGeom>
          <a:noFill/>
          <a:ln w="9525">
            <a:noFill/>
            <a:miter lim="800000"/>
            <a:headEnd/>
            <a:tailEnd/>
          </a:ln>
        </p:spPr>
        <p:txBody>
          <a:bodyPr wrap="square" anchor="ctr">
            <a:spAutoFit/>
          </a:bodyPr>
          <a:lstStyle/>
          <a:p>
            <a:pPr eaLnBrk="0" hangingPunct="0"/>
            <a:r>
              <a:rPr lang="en-US" dirty="0">
                <a:solidFill>
                  <a:srgbClr val="1F497D"/>
                </a:solidFill>
                <a:cs typeface="Calibri" pitchFamily="34" charset="0"/>
                <a:hlinkClick r:id="rId2"/>
              </a:rPr>
              <a:t>http://phet.colorado.edu/en/simulation/faraday</a:t>
            </a:r>
            <a:r>
              <a:rPr lang="en-US" dirty="0">
                <a:solidFill>
                  <a:srgbClr val="1F497D"/>
                </a:solidFill>
                <a:cs typeface="Calibri" pitchFamily="34" charset="0"/>
              </a:rPr>
              <a:t> </a:t>
            </a:r>
            <a:endParaRPr lang="en-US" dirty="0"/>
          </a:p>
        </p:txBody>
      </p:sp>
    </p:spTree>
    <p:extLst>
      <p:ext uri="{BB962C8B-B14F-4D97-AF65-F5344CB8AC3E}">
        <p14:creationId xmlns:p14="http://schemas.microsoft.com/office/powerpoint/2010/main" val="746766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smtClean="0">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smtClean="0"/>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smtClean="0"/>
              <a:t> Page </a:t>
            </a:r>
            <a:fld id="{D57F1E4F-1CFF-5643-939E-217C01CDF565}" type="slidenum">
              <a:rPr lang="en-US" smtClean="0"/>
              <a:pPr/>
              <a:t>20</a:t>
            </a:fld>
            <a:endParaRPr lang="en-US" dirty="0"/>
          </a:p>
        </p:txBody>
      </p:sp>
    </p:spTree>
    <p:extLst>
      <p:ext uri="{BB962C8B-B14F-4D97-AF65-F5344CB8AC3E}">
        <p14:creationId xmlns:p14="http://schemas.microsoft.com/office/powerpoint/2010/main" val="1502202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t>
            </a:r>
            <a:r>
              <a:rPr lang="en-US" dirty="0" smtClean="0"/>
              <a:t>experiment – Changing the magnetic field</a:t>
            </a:r>
            <a:endParaRPr lang="en-SG" dirty="0"/>
          </a:p>
        </p:txBody>
      </p:sp>
      <p:sp>
        <p:nvSpPr>
          <p:cNvPr id="3" name="Content Placeholder 2"/>
          <p:cNvSpPr>
            <a:spLocks noGrp="1"/>
          </p:cNvSpPr>
          <p:nvPr>
            <p:ph idx="1"/>
          </p:nvPr>
        </p:nvSpPr>
        <p:spPr/>
        <p:txBody>
          <a:bodyPr/>
          <a:lstStyle/>
          <a:p>
            <a:r>
              <a:rPr lang="en-AU" dirty="0"/>
              <a:t>When    </a:t>
            </a:r>
            <a:r>
              <a:rPr lang="en-AU" b="1" dirty="0"/>
              <a:t> </a:t>
            </a:r>
            <a:r>
              <a:rPr lang="en-AU" dirty="0"/>
              <a:t>is </a:t>
            </a:r>
            <a:r>
              <a:rPr lang="en-AU" dirty="0">
                <a:solidFill>
                  <a:srgbClr val="FF0000"/>
                </a:solidFill>
              </a:rPr>
              <a:t>zero</a:t>
            </a:r>
            <a:r>
              <a:rPr lang="en-AU" dirty="0"/>
              <a:t>, the galvanometer shows no </a:t>
            </a:r>
            <a:r>
              <a:rPr lang="en-AU" dirty="0" smtClean="0"/>
              <a:t/>
            </a:r>
            <a:br>
              <a:rPr lang="en-AU" dirty="0" smtClean="0"/>
            </a:br>
            <a:r>
              <a:rPr lang="en-AU" dirty="0" smtClean="0"/>
              <a:t>current</a:t>
            </a:r>
            <a:r>
              <a:rPr lang="en-AU" dirty="0"/>
              <a:t>.</a:t>
            </a:r>
          </a:p>
          <a:p>
            <a:r>
              <a:rPr lang="en-AU" dirty="0" smtClean="0"/>
              <a:t>When     </a:t>
            </a:r>
            <a:r>
              <a:rPr lang="en-AU" dirty="0"/>
              <a:t>is </a:t>
            </a:r>
            <a:r>
              <a:rPr lang="en-AU" dirty="0">
                <a:solidFill>
                  <a:srgbClr val="FF0000"/>
                </a:solidFill>
              </a:rPr>
              <a:t>increasing or </a:t>
            </a:r>
            <a:r>
              <a:rPr lang="en-AU" dirty="0" smtClean="0">
                <a:solidFill>
                  <a:srgbClr val="FF0000"/>
                </a:solidFill>
              </a:rPr>
              <a:t>decreasing</a:t>
            </a:r>
            <a:r>
              <a:rPr lang="en-AU" dirty="0" smtClean="0"/>
              <a:t>, </a:t>
            </a:r>
            <a:r>
              <a:rPr lang="en-AU" dirty="0"/>
              <a:t>a current </a:t>
            </a:r>
            <a:r>
              <a:rPr lang="en-AU" dirty="0" smtClean="0"/>
              <a:t/>
            </a:r>
            <a:br>
              <a:rPr lang="en-AU" dirty="0" smtClean="0"/>
            </a:br>
            <a:r>
              <a:rPr lang="en-AU" dirty="0" smtClean="0"/>
              <a:t>flows in the coil.</a:t>
            </a:r>
            <a:endParaRPr lang="en-AU" dirty="0"/>
          </a:p>
          <a:p>
            <a:r>
              <a:rPr lang="en-AU" dirty="0" smtClean="0"/>
              <a:t>When     </a:t>
            </a:r>
            <a:r>
              <a:rPr lang="en-AU" dirty="0"/>
              <a:t>reaches a </a:t>
            </a:r>
            <a:r>
              <a:rPr lang="en-AU" dirty="0">
                <a:solidFill>
                  <a:srgbClr val="FF0000"/>
                </a:solidFill>
              </a:rPr>
              <a:t>steady value</a:t>
            </a:r>
            <a:r>
              <a:rPr lang="en-AU" dirty="0"/>
              <a:t>, the current </a:t>
            </a:r>
            <a:r>
              <a:rPr lang="en-AU" dirty="0" smtClean="0"/>
              <a:t>drops</a:t>
            </a:r>
            <a:br>
              <a:rPr lang="en-AU" dirty="0" smtClean="0"/>
            </a:br>
            <a:r>
              <a:rPr lang="en-AU" dirty="0" smtClean="0"/>
              <a:t>to </a:t>
            </a:r>
            <a:r>
              <a:rPr lang="en-AU" dirty="0"/>
              <a:t>zero </a:t>
            </a:r>
            <a:r>
              <a:rPr lang="en-AU" dirty="0" smtClean="0"/>
              <a:t>regardless </a:t>
            </a:r>
            <a:r>
              <a:rPr lang="en-AU" dirty="0"/>
              <a:t>of how large     is.</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a:t>
            </a:fld>
            <a:endParaRPr lang="en-US" dirty="0"/>
          </a:p>
        </p:txBody>
      </p:sp>
      <p:grpSp>
        <p:nvGrpSpPr>
          <p:cNvPr id="5" name="Group 17"/>
          <p:cNvGrpSpPr>
            <a:grpSpLocks/>
          </p:cNvGrpSpPr>
          <p:nvPr/>
        </p:nvGrpSpPr>
        <p:grpSpPr bwMode="auto">
          <a:xfrm>
            <a:off x="8022606" y="1655932"/>
            <a:ext cx="3289769" cy="3571734"/>
            <a:chOff x="5824131" y="1431925"/>
            <a:chExt cx="3181646" cy="3726416"/>
          </a:xfrm>
        </p:grpSpPr>
        <p:pic>
          <p:nvPicPr>
            <p:cNvPr id="6" name="Picture 6" descr="D:\Users\s41788\Documents\Dip Plus\Chapters\Images_electromagnetism\29_Figure02-I.jpg"/>
            <p:cNvPicPr>
              <a:picLocks noChangeAspect="1" noChangeArrowheads="1"/>
            </p:cNvPicPr>
            <p:nvPr/>
          </p:nvPicPr>
          <p:blipFill>
            <a:blip r:embed="rId3" cstate="print"/>
            <a:srcRect/>
            <a:stretch>
              <a:fillRect/>
            </a:stretch>
          </p:blipFill>
          <p:spPr bwMode="auto">
            <a:xfrm>
              <a:off x="6024563" y="1431925"/>
              <a:ext cx="2454275" cy="2643188"/>
            </a:xfrm>
            <a:prstGeom prst="rect">
              <a:avLst/>
            </a:prstGeom>
            <a:noFill/>
            <a:ln w="9525">
              <a:noFill/>
              <a:miter lim="800000"/>
              <a:headEnd/>
              <a:tailEnd/>
            </a:ln>
          </p:spPr>
        </p:pic>
        <p:cxnSp>
          <p:nvCxnSpPr>
            <p:cNvPr id="7" name="Straight Arrow Connector 8"/>
            <p:cNvCxnSpPr>
              <a:cxnSpLocks noChangeShapeType="1"/>
            </p:cNvCxnSpPr>
            <p:nvPr/>
          </p:nvCxnSpPr>
          <p:spPr bwMode="auto">
            <a:xfrm rot="16200000" flipV="1">
              <a:off x="7006821" y="3157834"/>
              <a:ext cx="1475415" cy="502313"/>
            </a:xfrm>
            <a:prstGeom prst="straightConnector1">
              <a:avLst/>
            </a:prstGeom>
            <a:noFill/>
            <a:ln w="9525" algn="ctr">
              <a:solidFill>
                <a:schemeClr val="tx1"/>
              </a:solidFill>
              <a:round/>
              <a:headEnd/>
              <a:tailEnd type="arrow" w="med" len="med"/>
            </a:ln>
          </p:spPr>
        </p:cxnSp>
        <p:sp>
          <p:nvSpPr>
            <p:cNvPr id="8" name="TextBox 9"/>
            <p:cNvSpPr txBox="1">
              <a:spLocks noChangeArrowheads="1"/>
            </p:cNvSpPr>
            <p:nvPr/>
          </p:nvSpPr>
          <p:spPr bwMode="auto">
            <a:xfrm>
              <a:off x="7567870" y="4254352"/>
              <a:ext cx="1437907" cy="521217"/>
            </a:xfrm>
            <a:prstGeom prst="rect">
              <a:avLst/>
            </a:prstGeom>
            <a:noFill/>
            <a:ln w="9525">
              <a:noFill/>
              <a:miter lim="800000"/>
              <a:headEnd/>
              <a:tailEnd/>
            </a:ln>
          </p:spPr>
          <p:txBody>
            <a:bodyPr>
              <a:spAutoFit/>
            </a:bodyPr>
            <a:lstStyle/>
            <a:p>
              <a:r>
                <a:rPr lang="en-GB" sz="1200"/>
                <a:t>Variable magnetic field</a:t>
              </a:r>
              <a:endParaRPr lang="en-US" sz="1200"/>
            </a:p>
          </p:txBody>
        </p:sp>
        <p:cxnSp>
          <p:nvCxnSpPr>
            <p:cNvPr id="9" name="Straight Arrow Connector 8"/>
            <p:cNvCxnSpPr>
              <a:cxnSpLocks noChangeShapeType="1"/>
            </p:cNvCxnSpPr>
            <p:nvPr/>
          </p:nvCxnSpPr>
          <p:spPr bwMode="auto">
            <a:xfrm rot="5400000" flipH="1" flipV="1">
              <a:off x="5746901" y="3269511"/>
              <a:ext cx="2115876" cy="467836"/>
            </a:xfrm>
            <a:prstGeom prst="straightConnector1">
              <a:avLst/>
            </a:prstGeom>
            <a:noFill/>
            <a:ln w="9525" algn="ctr">
              <a:solidFill>
                <a:schemeClr val="tx1"/>
              </a:solidFill>
              <a:round/>
              <a:headEnd/>
              <a:tailEnd type="arrow" w="med" len="med"/>
            </a:ln>
          </p:spPr>
        </p:cxnSp>
        <p:sp>
          <p:nvSpPr>
            <p:cNvPr id="10" name="TextBox 9"/>
            <p:cNvSpPr txBox="1">
              <a:spLocks noChangeArrowheads="1"/>
            </p:cNvSpPr>
            <p:nvPr/>
          </p:nvSpPr>
          <p:spPr bwMode="auto">
            <a:xfrm>
              <a:off x="5824131" y="4637124"/>
              <a:ext cx="1586762" cy="521217"/>
            </a:xfrm>
            <a:prstGeom prst="rect">
              <a:avLst/>
            </a:prstGeom>
            <a:noFill/>
            <a:ln w="9525">
              <a:noFill/>
              <a:miter lim="800000"/>
              <a:headEnd/>
              <a:tailEnd/>
            </a:ln>
          </p:spPr>
          <p:txBody>
            <a:bodyPr>
              <a:spAutoFit/>
            </a:bodyPr>
            <a:lstStyle/>
            <a:p>
              <a:r>
                <a:rPr lang="en-GB" sz="1200" dirty="0"/>
                <a:t>Coil connected to galvanometer</a:t>
              </a:r>
              <a:endParaRPr lang="en-US" sz="1200" dirty="0"/>
            </a:p>
          </p:txBody>
        </p:sp>
      </p:grpSp>
      <p:graphicFrame>
        <p:nvGraphicFramePr>
          <p:cNvPr id="11" name="Object 10"/>
          <p:cNvGraphicFramePr>
            <a:graphicFrameLocks noChangeAspect="1"/>
          </p:cNvGraphicFramePr>
          <p:nvPr>
            <p:extLst>
              <p:ext uri="{D42A27DB-BD31-4B8C-83A1-F6EECF244321}">
                <p14:modId xmlns:p14="http://schemas.microsoft.com/office/powerpoint/2010/main" val="181326281"/>
              </p:ext>
            </p:extLst>
          </p:nvPr>
        </p:nvGraphicFramePr>
        <p:xfrm>
          <a:off x="2250798" y="1449939"/>
          <a:ext cx="223838" cy="355600"/>
        </p:xfrm>
        <a:graphic>
          <a:graphicData uri="http://schemas.openxmlformats.org/presentationml/2006/ole">
            <mc:AlternateContent xmlns:mc="http://schemas.openxmlformats.org/markup-compatibility/2006">
              <mc:Choice xmlns:v="urn:schemas-microsoft-com:vml" Requires="v">
                <p:oleObj spid="_x0000_s88118" name="Equation" r:id="rId4" imgW="241200" imgH="355320" progId="Equation.DSMT4">
                  <p:embed/>
                </p:oleObj>
              </mc:Choice>
              <mc:Fallback>
                <p:oleObj name="Equation" r:id="rId4" imgW="241200" imgH="355320" progId="Equation.DSMT4">
                  <p:embed/>
                  <p:pic>
                    <p:nvPicPr>
                      <p:cNvPr id="1026" name="Object 10"/>
                      <p:cNvPicPr>
                        <a:picLocks noChangeAspect="1" noChangeArrowheads="1"/>
                      </p:cNvPicPr>
                      <p:nvPr/>
                    </p:nvPicPr>
                    <p:blipFill>
                      <a:blip r:embed="rId5"/>
                      <a:srcRect/>
                      <a:stretch>
                        <a:fillRect/>
                      </a:stretch>
                    </p:blipFill>
                    <p:spPr bwMode="auto">
                      <a:xfrm>
                        <a:off x="2250798" y="1449939"/>
                        <a:ext cx="223838" cy="355600"/>
                      </a:xfrm>
                      <a:prstGeom prst="rect">
                        <a:avLst/>
                      </a:prstGeom>
                      <a:solidFill>
                        <a:schemeClr val="bg1"/>
                      </a:solidFill>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705040369"/>
              </p:ext>
            </p:extLst>
          </p:nvPr>
        </p:nvGraphicFramePr>
        <p:xfrm>
          <a:off x="2240859" y="2497494"/>
          <a:ext cx="223838" cy="355600"/>
        </p:xfrm>
        <a:graphic>
          <a:graphicData uri="http://schemas.openxmlformats.org/presentationml/2006/ole">
            <mc:AlternateContent xmlns:mc="http://schemas.openxmlformats.org/markup-compatibility/2006">
              <mc:Choice xmlns:v="urn:schemas-microsoft-com:vml" Requires="v">
                <p:oleObj spid="_x0000_s88119" name="Equation" r:id="rId6" imgW="241200" imgH="355320" progId="Equation.DSMT4">
                  <p:embed/>
                </p:oleObj>
              </mc:Choice>
              <mc:Fallback>
                <p:oleObj name="Equation" r:id="rId6" imgW="241200" imgH="355320" progId="Equation.DSMT4">
                  <p:embed/>
                  <p:pic>
                    <p:nvPicPr>
                      <p:cNvPr id="11" name="Object 10"/>
                      <p:cNvPicPr>
                        <a:picLocks noChangeAspect="1" noChangeArrowheads="1"/>
                      </p:cNvPicPr>
                      <p:nvPr/>
                    </p:nvPicPr>
                    <p:blipFill>
                      <a:blip r:embed="rId5"/>
                      <a:srcRect/>
                      <a:stretch>
                        <a:fillRect/>
                      </a:stretch>
                    </p:blipFill>
                    <p:spPr bwMode="auto">
                      <a:xfrm>
                        <a:off x="2240859" y="2497494"/>
                        <a:ext cx="223838" cy="355600"/>
                      </a:xfrm>
                      <a:prstGeom prst="rect">
                        <a:avLst/>
                      </a:prstGeom>
                      <a:solidFill>
                        <a:schemeClr val="bg1"/>
                      </a:solid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343182423"/>
              </p:ext>
            </p:extLst>
          </p:nvPr>
        </p:nvGraphicFramePr>
        <p:xfrm>
          <a:off x="2238063" y="3517457"/>
          <a:ext cx="223838" cy="355600"/>
        </p:xfrm>
        <a:graphic>
          <a:graphicData uri="http://schemas.openxmlformats.org/presentationml/2006/ole">
            <mc:AlternateContent xmlns:mc="http://schemas.openxmlformats.org/markup-compatibility/2006">
              <mc:Choice xmlns:v="urn:schemas-microsoft-com:vml" Requires="v">
                <p:oleObj spid="_x0000_s88120" name="Equation" r:id="rId7" imgW="241200" imgH="355320" progId="Equation.DSMT4">
                  <p:embed/>
                </p:oleObj>
              </mc:Choice>
              <mc:Fallback>
                <p:oleObj name="Equation" r:id="rId7" imgW="241200" imgH="355320" progId="Equation.DSMT4">
                  <p:embed/>
                  <p:pic>
                    <p:nvPicPr>
                      <p:cNvPr id="12" name="Object 11"/>
                      <p:cNvPicPr>
                        <a:picLocks noChangeAspect="1" noChangeArrowheads="1"/>
                      </p:cNvPicPr>
                      <p:nvPr/>
                    </p:nvPicPr>
                    <p:blipFill>
                      <a:blip r:embed="rId5"/>
                      <a:srcRect/>
                      <a:stretch>
                        <a:fillRect/>
                      </a:stretch>
                    </p:blipFill>
                    <p:spPr bwMode="auto">
                      <a:xfrm>
                        <a:off x="2238063" y="3517457"/>
                        <a:ext cx="223838" cy="355600"/>
                      </a:xfrm>
                      <a:prstGeom prst="rect">
                        <a:avLst/>
                      </a:prstGeom>
                      <a:solidFill>
                        <a:schemeClr val="bg1"/>
                      </a:solidFill>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707798412"/>
              </p:ext>
            </p:extLst>
          </p:nvPr>
        </p:nvGraphicFramePr>
        <p:xfrm>
          <a:off x="5272493" y="3886333"/>
          <a:ext cx="223838" cy="355600"/>
        </p:xfrm>
        <a:graphic>
          <a:graphicData uri="http://schemas.openxmlformats.org/presentationml/2006/ole">
            <mc:AlternateContent xmlns:mc="http://schemas.openxmlformats.org/markup-compatibility/2006">
              <mc:Choice xmlns:v="urn:schemas-microsoft-com:vml" Requires="v">
                <p:oleObj spid="_x0000_s88121" name="Equation" r:id="rId8" imgW="241200" imgH="355320" progId="Equation.DSMT4">
                  <p:embed/>
                </p:oleObj>
              </mc:Choice>
              <mc:Fallback>
                <p:oleObj name="Equation" r:id="rId8" imgW="241200" imgH="355320" progId="Equation.DSMT4">
                  <p:embed/>
                  <p:pic>
                    <p:nvPicPr>
                      <p:cNvPr id="13" name="Object 12"/>
                      <p:cNvPicPr>
                        <a:picLocks noChangeAspect="1" noChangeArrowheads="1"/>
                      </p:cNvPicPr>
                      <p:nvPr/>
                    </p:nvPicPr>
                    <p:blipFill>
                      <a:blip r:embed="rId5"/>
                      <a:srcRect/>
                      <a:stretch>
                        <a:fillRect/>
                      </a:stretch>
                    </p:blipFill>
                    <p:spPr bwMode="auto">
                      <a:xfrm>
                        <a:off x="5272493" y="3886333"/>
                        <a:ext cx="223838" cy="355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493676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a:t>
            </a:r>
            <a:r>
              <a:rPr lang="en-US" dirty="0" smtClean="0"/>
              <a:t>experiment – Changing the area</a:t>
            </a:r>
            <a:endParaRPr lang="en-SG" dirty="0"/>
          </a:p>
        </p:txBody>
      </p:sp>
      <p:sp>
        <p:nvSpPr>
          <p:cNvPr id="3" name="Content Placeholder 2"/>
          <p:cNvSpPr>
            <a:spLocks noGrp="1"/>
          </p:cNvSpPr>
          <p:nvPr>
            <p:ph idx="1"/>
          </p:nvPr>
        </p:nvSpPr>
        <p:spPr/>
        <p:txBody>
          <a:bodyPr/>
          <a:lstStyle/>
          <a:p>
            <a:r>
              <a:rPr lang="en-AU" dirty="0"/>
              <a:t>When there is a </a:t>
            </a:r>
            <a:r>
              <a:rPr lang="en-AU" dirty="0">
                <a:solidFill>
                  <a:srgbClr val="FF0000"/>
                </a:solidFill>
              </a:rPr>
              <a:t>decrease </a:t>
            </a:r>
            <a:r>
              <a:rPr lang="en-AU" dirty="0">
                <a:solidFill>
                  <a:schemeClr val="tx1"/>
                </a:solidFill>
              </a:rPr>
              <a:t>or</a:t>
            </a:r>
            <a:r>
              <a:rPr lang="en-AU" dirty="0">
                <a:solidFill>
                  <a:srgbClr val="FF0000"/>
                </a:solidFill>
              </a:rPr>
              <a:t> increase</a:t>
            </a:r>
            <a:r>
              <a:rPr lang="en-AU" dirty="0"/>
              <a:t> in </a:t>
            </a:r>
            <a:r>
              <a:rPr lang="en-AU" dirty="0" smtClean="0"/>
              <a:t/>
            </a:r>
            <a:br>
              <a:rPr lang="en-AU" dirty="0" smtClean="0"/>
            </a:br>
            <a:r>
              <a:rPr lang="en-AU" dirty="0" smtClean="0"/>
              <a:t>cross-sectional area, </a:t>
            </a:r>
            <a:r>
              <a:rPr lang="en-AU" dirty="0"/>
              <a:t>a current flows only </a:t>
            </a:r>
            <a:r>
              <a:rPr lang="en-AU" dirty="0" smtClean="0"/>
              <a:t/>
            </a:r>
            <a:br>
              <a:rPr lang="en-AU" dirty="0" smtClean="0"/>
            </a:br>
            <a:r>
              <a:rPr lang="en-AU" dirty="0" smtClean="0"/>
              <a:t>during </a:t>
            </a:r>
            <a:r>
              <a:rPr lang="en-AU" dirty="0"/>
              <a:t>the change in area. </a:t>
            </a:r>
          </a:p>
          <a:p>
            <a:r>
              <a:rPr lang="en-AU" dirty="0" smtClean="0"/>
              <a:t>Rotating </a:t>
            </a:r>
            <a:r>
              <a:rPr lang="en-AU" dirty="0"/>
              <a:t>the coil a few degrees about a </a:t>
            </a:r>
            <a:r>
              <a:rPr lang="en-AU" dirty="0" smtClean="0"/>
              <a:t/>
            </a:r>
            <a:br>
              <a:rPr lang="en-AU" dirty="0" smtClean="0"/>
            </a:br>
            <a:r>
              <a:rPr lang="en-AU" dirty="0" smtClean="0"/>
              <a:t>horizontal </a:t>
            </a:r>
            <a:r>
              <a:rPr lang="en-AU" dirty="0"/>
              <a:t>axis results in a current. </a:t>
            </a:r>
          </a:p>
          <a:p>
            <a:r>
              <a:rPr lang="en-AU" dirty="0" smtClean="0"/>
              <a:t>When </a:t>
            </a:r>
            <a:r>
              <a:rPr lang="en-AU" dirty="0"/>
              <a:t>the coil is pushed into or jerked out </a:t>
            </a:r>
            <a:r>
              <a:rPr lang="en-AU" dirty="0" smtClean="0"/>
              <a:t/>
            </a:r>
            <a:br>
              <a:rPr lang="en-AU" dirty="0" smtClean="0"/>
            </a:br>
            <a:r>
              <a:rPr lang="en-AU" dirty="0" smtClean="0"/>
              <a:t>of </a:t>
            </a:r>
            <a:r>
              <a:rPr lang="en-AU" dirty="0"/>
              <a:t>the magnetic field, there is a current.</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a:t>
            </a:fld>
            <a:endParaRPr lang="en-US" dirty="0"/>
          </a:p>
        </p:txBody>
      </p:sp>
      <p:grpSp>
        <p:nvGrpSpPr>
          <p:cNvPr id="5" name="Group 17"/>
          <p:cNvGrpSpPr>
            <a:grpSpLocks/>
          </p:cNvGrpSpPr>
          <p:nvPr/>
        </p:nvGrpSpPr>
        <p:grpSpPr bwMode="auto">
          <a:xfrm>
            <a:off x="8022606" y="1655932"/>
            <a:ext cx="3289769" cy="3571734"/>
            <a:chOff x="5824131" y="1431925"/>
            <a:chExt cx="3181646" cy="3726416"/>
          </a:xfrm>
        </p:grpSpPr>
        <p:pic>
          <p:nvPicPr>
            <p:cNvPr id="6" name="Picture 6" descr="D:\Users\s41788\Documents\Dip Plus\Chapters\Images_electromagnetism\29_Figure02-I.jpg"/>
            <p:cNvPicPr>
              <a:picLocks noChangeAspect="1" noChangeArrowheads="1"/>
            </p:cNvPicPr>
            <p:nvPr/>
          </p:nvPicPr>
          <p:blipFill>
            <a:blip r:embed="rId2" cstate="print"/>
            <a:srcRect/>
            <a:stretch>
              <a:fillRect/>
            </a:stretch>
          </p:blipFill>
          <p:spPr bwMode="auto">
            <a:xfrm>
              <a:off x="6024563" y="1431925"/>
              <a:ext cx="2454275" cy="2643188"/>
            </a:xfrm>
            <a:prstGeom prst="rect">
              <a:avLst/>
            </a:prstGeom>
            <a:noFill/>
            <a:ln w="9525">
              <a:noFill/>
              <a:miter lim="800000"/>
              <a:headEnd/>
              <a:tailEnd/>
            </a:ln>
          </p:spPr>
        </p:pic>
        <p:cxnSp>
          <p:nvCxnSpPr>
            <p:cNvPr id="7" name="Straight Arrow Connector 8"/>
            <p:cNvCxnSpPr>
              <a:cxnSpLocks noChangeShapeType="1"/>
            </p:cNvCxnSpPr>
            <p:nvPr/>
          </p:nvCxnSpPr>
          <p:spPr bwMode="auto">
            <a:xfrm rot="16200000" flipV="1">
              <a:off x="7006821" y="3157834"/>
              <a:ext cx="1475415" cy="502313"/>
            </a:xfrm>
            <a:prstGeom prst="straightConnector1">
              <a:avLst/>
            </a:prstGeom>
            <a:noFill/>
            <a:ln w="9525" algn="ctr">
              <a:solidFill>
                <a:schemeClr val="tx1"/>
              </a:solidFill>
              <a:round/>
              <a:headEnd/>
              <a:tailEnd type="arrow" w="med" len="med"/>
            </a:ln>
          </p:spPr>
        </p:cxnSp>
        <p:sp>
          <p:nvSpPr>
            <p:cNvPr id="8" name="TextBox 9"/>
            <p:cNvSpPr txBox="1">
              <a:spLocks noChangeArrowheads="1"/>
            </p:cNvSpPr>
            <p:nvPr/>
          </p:nvSpPr>
          <p:spPr bwMode="auto">
            <a:xfrm>
              <a:off x="7567870" y="4254352"/>
              <a:ext cx="1437907" cy="521217"/>
            </a:xfrm>
            <a:prstGeom prst="rect">
              <a:avLst/>
            </a:prstGeom>
            <a:noFill/>
            <a:ln w="9525">
              <a:noFill/>
              <a:miter lim="800000"/>
              <a:headEnd/>
              <a:tailEnd/>
            </a:ln>
          </p:spPr>
          <p:txBody>
            <a:bodyPr>
              <a:spAutoFit/>
            </a:bodyPr>
            <a:lstStyle/>
            <a:p>
              <a:r>
                <a:rPr lang="en-GB" sz="1200"/>
                <a:t>Variable magnetic field</a:t>
              </a:r>
              <a:endParaRPr lang="en-US" sz="1200"/>
            </a:p>
          </p:txBody>
        </p:sp>
        <p:cxnSp>
          <p:nvCxnSpPr>
            <p:cNvPr id="9" name="Straight Arrow Connector 8"/>
            <p:cNvCxnSpPr>
              <a:cxnSpLocks noChangeShapeType="1"/>
            </p:cNvCxnSpPr>
            <p:nvPr/>
          </p:nvCxnSpPr>
          <p:spPr bwMode="auto">
            <a:xfrm rot="5400000" flipH="1" flipV="1">
              <a:off x="5746901" y="3269511"/>
              <a:ext cx="2115876" cy="467836"/>
            </a:xfrm>
            <a:prstGeom prst="straightConnector1">
              <a:avLst/>
            </a:prstGeom>
            <a:noFill/>
            <a:ln w="9525" algn="ctr">
              <a:solidFill>
                <a:schemeClr val="tx1"/>
              </a:solidFill>
              <a:round/>
              <a:headEnd/>
              <a:tailEnd type="arrow" w="med" len="med"/>
            </a:ln>
          </p:spPr>
        </p:cxnSp>
        <p:sp>
          <p:nvSpPr>
            <p:cNvPr id="10" name="TextBox 9"/>
            <p:cNvSpPr txBox="1">
              <a:spLocks noChangeArrowheads="1"/>
            </p:cNvSpPr>
            <p:nvPr/>
          </p:nvSpPr>
          <p:spPr bwMode="auto">
            <a:xfrm>
              <a:off x="5824131" y="4637124"/>
              <a:ext cx="1586762" cy="521217"/>
            </a:xfrm>
            <a:prstGeom prst="rect">
              <a:avLst/>
            </a:prstGeom>
            <a:noFill/>
            <a:ln w="9525">
              <a:noFill/>
              <a:miter lim="800000"/>
              <a:headEnd/>
              <a:tailEnd/>
            </a:ln>
          </p:spPr>
          <p:txBody>
            <a:bodyPr>
              <a:spAutoFit/>
            </a:bodyPr>
            <a:lstStyle/>
            <a:p>
              <a:r>
                <a:rPr lang="en-GB" sz="1200" dirty="0"/>
                <a:t>Coil connected to galvanometer</a:t>
              </a:r>
              <a:endParaRPr lang="en-US" sz="1200" dirty="0"/>
            </a:p>
          </p:txBody>
        </p:sp>
      </p:grpSp>
    </p:spTree>
    <p:extLst>
      <p:ext uri="{BB962C8B-B14F-4D97-AF65-F5344CB8AC3E}">
        <p14:creationId xmlns:p14="http://schemas.microsoft.com/office/powerpoint/2010/main" val="450568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Faraday’s law of induction</a:t>
            </a:r>
            <a:endParaRPr lang="en-SG" dirty="0"/>
          </a:p>
        </p:txBody>
      </p:sp>
      <p:sp>
        <p:nvSpPr>
          <p:cNvPr id="3" name="Content Placeholder 2"/>
          <p:cNvSpPr>
            <a:spLocks noGrp="1"/>
          </p:cNvSpPr>
          <p:nvPr>
            <p:ph idx="1"/>
          </p:nvPr>
        </p:nvSpPr>
        <p:spPr/>
        <p:txBody>
          <a:bodyPr/>
          <a:lstStyle/>
          <a:p>
            <a:r>
              <a:rPr lang="en-AU" dirty="0"/>
              <a:t>In all these experiments, the current flows when the magnetic flux       through the coil is </a:t>
            </a:r>
            <a:r>
              <a:rPr lang="en-AU" dirty="0">
                <a:solidFill>
                  <a:srgbClr val="FF0000"/>
                </a:solidFill>
              </a:rPr>
              <a:t>changing</a:t>
            </a:r>
            <a:r>
              <a:rPr lang="en-AU" dirty="0"/>
              <a:t>.</a:t>
            </a:r>
          </a:p>
          <a:p>
            <a:r>
              <a:rPr lang="en-AU" dirty="0" smtClean="0">
                <a:solidFill>
                  <a:srgbClr val="FF0000"/>
                </a:solidFill>
              </a:rPr>
              <a:t>Faraday’s </a:t>
            </a:r>
            <a:r>
              <a:rPr lang="en-AU" dirty="0">
                <a:solidFill>
                  <a:srgbClr val="FF0000"/>
                </a:solidFill>
              </a:rPr>
              <a:t>law </a:t>
            </a:r>
            <a:r>
              <a:rPr lang="en-AU" dirty="0"/>
              <a:t>states that the induced </a:t>
            </a:r>
            <a:r>
              <a:rPr lang="en-AU" dirty="0" err="1"/>
              <a:t>emf</a:t>
            </a:r>
            <a:r>
              <a:rPr lang="en-AU" dirty="0"/>
              <a:t>  </a:t>
            </a:r>
            <a:r>
              <a:rPr lang="en-AU" dirty="0" smtClean="0"/>
              <a:t>in </a:t>
            </a:r>
            <a:r>
              <a:rPr lang="en-AU" dirty="0"/>
              <a:t>a closed loop is given by</a:t>
            </a:r>
          </a:p>
          <a:p>
            <a:pPr>
              <a:buNone/>
            </a:pPr>
            <a:r>
              <a:rPr lang="en-AU" dirty="0"/>
              <a:t> </a:t>
            </a:r>
          </a:p>
          <a:p>
            <a:pPr marL="381000" indent="-381000">
              <a:spcBef>
                <a:spcPct val="50000"/>
              </a:spcBef>
            </a:pPr>
            <a:r>
              <a:rPr lang="en-GB" dirty="0"/>
              <a:t>If the coil has N identical turns, the total rate of change through all the turns is N times as large as for a single turn. </a:t>
            </a:r>
          </a:p>
          <a:p>
            <a:pPr marL="381000" indent="-381000">
              <a:spcBef>
                <a:spcPct val="50000"/>
              </a:spcBef>
            </a:pPr>
            <a:r>
              <a:rPr lang="en-GB" dirty="0" smtClean="0"/>
              <a:t>The </a:t>
            </a:r>
            <a:r>
              <a:rPr lang="en-GB" dirty="0"/>
              <a:t>total </a:t>
            </a:r>
            <a:r>
              <a:rPr lang="en-GB" dirty="0" err="1"/>
              <a:t>emf</a:t>
            </a:r>
            <a:r>
              <a:rPr lang="en-GB" dirty="0"/>
              <a:t> is therefore</a:t>
            </a: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430788992"/>
              </p:ext>
            </p:extLst>
          </p:nvPr>
        </p:nvGraphicFramePr>
        <p:xfrm>
          <a:off x="9597260" y="1525996"/>
          <a:ext cx="381000" cy="381000"/>
        </p:xfrm>
        <a:graphic>
          <a:graphicData uri="http://schemas.openxmlformats.org/presentationml/2006/ole">
            <mc:AlternateContent xmlns:mc="http://schemas.openxmlformats.org/markup-compatibility/2006">
              <mc:Choice xmlns:v="urn:schemas-microsoft-com:vml" Requires="v">
                <p:oleObj spid="_x0000_s97315" name="Equation" r:id="rId3" imgW="380880" imgH="380880" progId="Equation.DSMT4">
                  <p:embed/>
                </p:oleObj>
              </mc:Choice>
              <mc:Fallback>
                <p:oleObj name="Equation" r:id="rId3" imgW="380880" imgH="380880" progId="Equation.DSMT4">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7260" y="1525996"/>
                        <a:ext cx="381000" cy="381000"/>
                      </a:xfrm>
                      <a:prstGeom prst="rect">
                        <a:avLst/>
                      </a:prstGeom>
                      <a:noFill/>
                      <a:ln>
                        <a:noFill/>
                      </a:ln>
                      <a:effectLst/>
                      <a:extLst/>
                    </p:spPr>
                  </p:pic>
                </p:oleObj>
              </mc:Fallback>
            </mc:AlternateContent>
          </a:graphicData>
        </a:graphic>
      </p:graphicFrame>
      <p:graphicFrame>
        <p:nvGraphicFramePr>
          <p:cNvPr id="6" name="Object 10"/>
          <p:cNvGraphicFramePr>
            <a:graphicFrameLocks noChangeAspect="1"/>
          </p:cNvGraphicFramePr>
          <p:nvPr>
            <p:extLst>
              <p:ext uri="{D42A27DB-BD31-4B8C-83A1-F6EECF244321}">
                <p14:modId xmlns:p14="http://schemas.microsoft.com/office/powerpoint/2010/main" val="183539659"/>
              </p:ext>
            </p:extLst>
          </p:nvPr>
        </p:nvGraphicFramePr>
        <p:xfrm>
          <a:off x="1464129" y="2956832"/>
          <a:ext cx="1201738" cy="723900"/>
        </p:xfrm>
        <a:graphic>
          <a:graphicData uri="http://schemas.openxmlformats.org/presentationml/2006/ole">
            <mc:AlternateContent xmlns:mc="http://schemas.openxmlformats.org/markup-compatibility/2006">
              <mc:Choice xmlns:v="urn:schemas-microsoft-com:vml" Requires="v">
                <p:oleObj spid="_x0000_s97316" name="Equation" r:id="rId5" imgW="1295280" imgH="723600" progId="Equation.DSMT4">
                  <p:embed/>
                </p:oleObj>
              </mc:Choice>
              <mc:Fallback>
                <p:oleObj name="Equation" r:id="rId5" imgW="1295280" imgH="723600" progId="Equation.DSMT4">
                  <p:embed/>
                  <p:pic>
                    <p:nvPicPr>
                      <p:cNvPr id="2051" name="Object 10"/>
                      <p:cNvPicPr>
                        <a:picLocks noChangeAspect="1" noChangeArrowheads="1"/>
                      </p:cNvPicPr>
                      <p:nvPr/>
                    </p:nvPicPr>
                    <p:blipFill>
                      <a:blip r:embed="rId6"/>
                      <a:srcRect/>
                      <a:stretch>
                        <a:fillRect/>
                      </a:stretch>
                    </p:blipFill>
                    <p:spPr bwMode="auto">
                      <a:xfrm>
                        <a:off x="1464129" y="2956832"/>
                        <a:ext cx="1201738" cy="723900"/>
                      </a:xfrm>
                      <a:prstGeom prst="rect">
                        <a:avLst/>
                      </a:prstGeom>
                      <a:solidFill>
                        <a:schemeClr val="bg1"/>
                      </a:solidFill>
                    </p:spPr>
                  </p:pic>
                </p:oleObj>
              </mc:Fallback>
            </mc:AlternateContent>
          </a:graphicData>
        </a:graphic>
      </p:graphicFrame>
      <p:graphicFrame>
        <p:nvGraphicFramePr>
          <p:cNvPr id="7" name="Object 10"/>
          <p:cNvGraphicFramePr>
            <a:graphicFrameLocks noChangeAspect="1"/>
          </p:cNvGraphicFramePr>
          <p:nvPr>
            <p:extLst>
              <p:ext uri="{D42A27DB-BD31-4B8C-83A1-F6EECF244321}">
                <p14:modId xmlns:p14="http://schemas.microsoft.com/office/powerpoint/2010/main" val="885013843"/>
              </p:ext>
            </p:extLst>
          </p:nvPr>
        </p:nvGraphicFramePr>
        <p:xfrm>
          <a:off x="1520150" y="5297488"/>
          <a:ext cx="1460500" cy="723900"/>
        </p:xfrm>
        <a:graphic>
          <a:graphicData uri="http://schemas.openxmlformats.org/presentationml/2006/ole">
            <mc:AlternateContent xmlns:mc="http://schemas.openxmlformats.org/markup-compatibility/2006">
              <mc:Choice xmlns:v="urn:schemas-microsoft-com:vml" Requires="v">
                <p:oleObj spid="_x0000_s97317" name="Equation" r:id="rId7" imgW="1574640" imgH="723600" progId="Equation.DSMT4">
                  <p:embed/>
                </p:oleObj>
              </mc:Choice>
              <mc:Fallback>
                <p:oleObj name="Equation" r:id="rId7" imgW="1574640" imgH="723600" progId="Equation.DSMT4">
                  <p:embed/>
                  <p:pic>
                    <p:nvPicPr>
                      <p:cNvPr id="6" name="Object 10"/>
                      <p:cNvPicPr>
                        <a:picLocks noChangeAspect="1" noChangeArrowheads="1"/>
                      </p:cNvPicPr>
                      <p:nvPr/>
                    </p:nvPicPr>
                    <p:blipFill>
                      <a:blip r:embed="rId8"/>
                      <a:srcRect/>
                      <a:stretch>
                        <a:fillRect/>
                      </a:stretch>
                    </p:blipFill>
                    <p:spPr bwMode="auto">
                      <a:xfrm>
                        <a:off x="1520150" y="5297488"/>
                        <a:ext cx="1460500" cy="7239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95862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endParaRPr lang="en-SG" dirty="0"/>
          </a:p>
        </p:txBody>
      </p:sp>
      <p:sp>
        <p:nvSpPr>
          <p:cNvPr id="3" name="Content Placeholder 2"/>
          <p:cNvSpPr>
            <a:spLocks noGrp="1"/>
          </p:cNvSpPr>
          <p:nvPr>
            <p:ph idx="1"/>
          </p:nvPr>
        </p:nvSpPr>
        <p:spPr/>
        <p:txBody>
          <a:bodyPr/>
          <a:lstStyle/>
          <a:p>
            <a:pPr marL="0" indent="0">
              <a:spcBef>
                <a:spcPct val="50000"/>
              </a:spcBef>
              <a:buNone/>
            </a:pPr>
            <a:r>
              <a:rPr lang="en-GB" sz="2000" dirty="0"/>
              <a:t>The magnetic field between the poles of the electromagnet in the figure below is uniform at any time but its magnitude is increasing at 0.020 T/s. The area of the conducting loop in the field is 120 cm</a:t>
            </a:r>
            <a:r>
              <a:rPr lang="en-GB" sz="2000" baseline="30000" dirty="0"/>
              <a:t>2 </a:t>
            </a:r>
            <a:r>
              <a:rPr lang="en-GB" sz="2000" dirty="0"/>
              <a:t>and the total circuit resistance including the meter is 5.0 </a:t>
            </a:r>
            <a:r>
              <a:rPr lang="el-GR" sz="2000" dirty="0"/>
              <a:t>Ω</a:t>
            </a:r>
            <a:r>
              <a:rPr lang="en-GB" sz="2000" dirty="0"/>
              <a:t>. </a:t>
            </a:r>
          </a:p>
          <a:p>
            <a:pPr marL="0" indent="0">
              <a:spcBef>
                <a:spcPts val="0"/>
              </a:spcBef>
              <a:buNone/>
              <a:tabLst>
                <a:tab pos="355600" algn="l"/>
              </a:tabLst>
            </a:pPr>
            <a:r>
              <a:rPr lang="en-GB" sz="2000" dirty="0"/>
              <a:t>a) 	Find the induced </a:t>
            </a:r>
            <a:r>
              <a:rPr lang="en-GB" sz="2000" dirty="0" err="1"/>
              <a:t>emf</a:t>
            </a:r>
            <a:r>
              <a:rPr lang="en-GB" sz="2000" dirty="0"/>
              <a:t> and the induced current in the circuit. </a:t>
            </a:r>
          </a:p>
          <a:p>
            <a:pPr marL="355600" indent="-355600">
              <a:spcBef>
                <a:spcPts val="0"/>
              </a:spcBef>
              <a:buNone/>
              <a:tabLst>
                <a:tab pos="355600" algn="l"/>
              </a:tabLst>
            </a:pPr>
            <a:r>
              <a:rPr lang="en-GB" sz="2000" dirty="0"/>
              <a:t>b) 	If the loop is replaced by one made of an insulator, what effect does this have on the induced </a:t>
            </a:r>
            <a:r>
              <a:rPr lang="en-GB" sz="2000" dirty="0" err="1"/>
              <a:t>emf</a:t>
            </a:r>
            <a:r>
              <a:rPr lang="en-GB" sz="2000" dirty="0"/>
              <a:t> and the induced current?</a:t>
            </a:r>
            <a:endParaRPr lang="en-GB" sz="2000" baseline="30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6</a:t>
            </a:fld>
            <a:endParaRPr lang="en-US" dirty="0"/>
          </a:p>
        </p:txBody>
      </p:sp>
      <p:pic>
        <p:nvPicPr>
          <p:cNvPr id="5" name="Picture 6" descr="D:\Users\s41788\Documents\Dip Plus\Chapters\Images_electromagnetism\29_Figure05-I.jpg"/>
          <p:cNvPicPr>
            <a:picLocks noChangeAspect="1" noChangeArrowheads="1"/>
          </p:cNvPicPr>
          <p:nvPr/>
        </p:nvPicPr>
        <p:blipFill>
          <a:blip r:embed="rId3" cstate="print"/>
          <a:srcRect/>
          <a:stretch>
            <a:fillRect/>
          </a:stretch>
        </p:blipFill>
        <p:spPr bwMode="auto">
          <a:xfrm>
            <a:off x="6330539" y="3653317"/>
            <a:ext cx="4473965" cy="2636575"/>
          </a:xfrm>
          <a:prstGeom prst="rect">
            <a:avLst/>
          </a:prstGeom>
          <a:noFill/>
          <a:ln w="9525">
            <a:noFill/>
            <a:miter lim="800000"/>
            <a:headEnd/>
            <a:tailEnd/>
          </a:ln>
        </p:spPr>
      </p:pic>
    </p:spTree>
    <p:extLst>
      <p:ext uri="{BB962C8B-B14F-4D97-AF65-F5344CB8AC3E}">
        <p14:creationId xmlns:p14="http://schemas.microsoft.com/office/powerpoint/2010/main" val="2854268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Direction of induced </a:t>
            </a:r>
            <a:r>
              <a:rPr lang="en-US" dirty="0" err="1"/>
              <a:t>emf</a:t>
            </a:r>
            <a:endParaRPr lang="en-SG" dirty="0"/>
          </a:p>
        </p:txBody>
      </p:sp>
      <p:sp>
        <p:nvSpPr>
          <p:cNvPr id="3" name="Content Placeholder 2"/>
          <p:cNvSpPr>
            <a:spLocks noGrp="1"/>
          </p:cNvSpPr>
          <p:nvPr>
            <p:ph idx="1"/>
          </p:nvPr>
        </p:nvSpPr>
        <p:spPr/>
        <p:txBody>
          <a:bodyPr/>
          <a:lstStyle/>
          <a:p>
            <a:pPr marL="361950" indent="-361950">
              <a:tabLst>
                <a:tab pos="361950" algn="l"/>
              </a:tabLst>
              <a:defRPr/>
            </a:pPr>
            <a:r>
              <a:rPr lang="en-GB" dirty="0" smtClean="0"/>
              <a:t>If     </a:t>
            </a:r>
            <a:r>
              <a:rPr lang="en-GB" dirty="0"/>
              <a:t>and      are in the same direction and     </a:t>
            </a:r>
            <a:r>
              <a:rPr lang="en-GB" dirty="0" smtClean="0"/>
              <a:t> is </a:t>
            </a:r>
            <a:r>
              <a:rPr lang="en-GB" dirty="0"/>
              <a:t>increasing </a:t>
            </a:r>
            <a:r>
              <a:rPr lang="en-GB" dirty="0" smtClean="0"/>
              <a:t>then          is </a:t>
            </a:r>
            <a:r>
              <a:rPr lang="en-GB" dirty="0"/>
              <a:t>increasing. </a:t>
            </a:r>
          </a:p>
          <a:p>
            <a:pPr marL="361950" indent="-361950">
              <a:tabLst>
                <a:tab pos="361950" algn="l"/>
              </a:tabLst>
              <a:defRPr/>
            </a:pPr>
            <a:r>
              <a:rPr lang="en-GB" dirty="0"/>
              <a:t>If     and      are in opposite direction and     is decreasing </a:t>
            </a:r>
            <a:r>
              <a:rPr lang="en-GB" dirty="0" smtClean="0"/>
              <a:t>then          is </a:t>
            </a:r>
            <a:r>
              <a:rPr lang="en-GB" dirty="0"/>
              <a:t>increasing. </a:t>
            </a:r>
          </a:p>
          <a:p>
            <a:pPr marL="361950" indent="-361950">
              <a:tabLst>
                <a:tab pos="361950" algn="l"/>
              </a:tabLst>
              <a:defRPr/>
            </a:pPr>
            <a:r>
              <a:rPr lang="en-GB" dirty="0"/>
              <a:t>In </a:t>
            </a:r>
            <a:r>
              <a:rPr lang="en-GB" dirty="0" smtClean="0"/>
              <a:t>these </a:t>
            </a:r>
            <a:r>
              <a:rPr lang="en-GB" dirty="0"/>
              <a:t>two scenarios, the </a:t>
            </a:r>
            <a:r>
              <a:rPr lang="en-GB" dirty="0" err="1"/>
              <a:t>emf</a:t>
            </a:r>
            <a:r>
              <a:rPr lang="en-GB" dirty="0"/>
              <a:t> is negative.</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7</a:t>
            </a:fld>
            <a:endParaRPr lang="en-US" dirty="0"/>
          </a:p>
        </p:txBody>
      </p:sp>
      <p:grpSp>
        <p:nvGrpSpPr>
          <p:cNvPr id="5" name="Group 4"/>
          <p:cNvGrpSpPr/>
          <p:nvPr/>
        </p:nvGrpSpPr>
        <p:grpSpPr>
          <a:xfrm>
            <a:off x="1411132" y="4163937"/>
            <a:ext cx="9589856" cy="2411034"/>
            <a:chOff x="216380" y="4470958"/>
            <a:chExt cx="8927620" cy="2244538"/>
          </a:xfrm>
        </p:grpSpPr>
        <p:pic>
          <p:nvPicPr>
            <p:cNvPr id="6" name="Picture 5" descr="D:\Users\s41788\Documents\Dip Plus\Chapters\Images_electromagnetism\29_Figure06-I.jpg"/>
            <p:cNvPicPr>
              <a:picLocks noChangeAspect="1" noChangeArrowheads="1"/>
            </p:cNvPicPr>
            <p:nvPr/>
          </p:nvPicPr>
          <p:blipFill>
            <a:blip r:embed="rId3" cstate="print"/>
            <a:srcRect l="440" t="3729" r="50092" b="53069"/>
            <a:stretch>
              <a:fillRect/>
            </a:stretch>
          </p:blipFill>
          <p:spPr bwMode="auto">
            <a:xfrm>
              <a:off x="216380" y="4471295"/>
              <a:ext cx="2286000" cy="2046162"/>
            </a:xfrm>
            <a:prstGeom prst="rect">
              <a:avLst/>
            </a:prstGeom>
            <a:noFill/>
            <a:ln w="9525">
              <a:noFill/>
              <a:miter lim="800000"/>
              <a:headEnd/>
              <a:tailEnd/>
            </a:ln>
          </p:spPr>
        </p:pic>
        <p:pic>
          <p:nvPicPr>
            <p:cNvPr id="7" name="Picture 5" descr="D:\Users\s41788\Documents\Dip Plus\Chapters\Images_electromagnetism\29_Figure06-I.jpg"/>
            <p:cNvPicPr>
              <a:picLocks noChangeAspect="1" noChangeArrowheads="1"/>
            </p:cNvPicPr>
            <p:nvPr/>
          </p:nvPicPr>
          <p:blipFill>
            <a:blip r:embed="rId3" cstate="print"/>
            <a:srcRect l="49507" t="51416"/>
            <a:stretch>
              <a:fillRect/>
            </a:stretch>
          </p:blipFill>
          <p:spPr bwMode="auto">
            <a:xfrm>
              <a:off x="2510165" y="4539379"/>
              <a:ext cx="2275588" cy="2176117"/>
            </a:xfrm>
            <a:prstGeom prst="rect">
              <a:avLst/>
            </a:prstGeom>
            <a:noFill/>
            <a:ln w="9525">
              <a:noFill/>
              <a:miter lim="800000"/>
              <a:headEnd/>
              <a:tailEnd/>
            </a:ln>
          </p:spPr>
        </p:pic>
        <p:pic>
          <p:nvPicPr>
            <p:cNvPr id="8" name="Picture 5" descr="D:\Users\s41788\Documents\Dip Plus\Chapters\Images_electromagnetism\29_Figure06-I.jpg"/>
            <p:cNvPicPr>
              <a:picLocks noChangeAspect="1" noChangeArrowheads="1"/>
            </p:cNvPicPr>
            <p:nvPr/>
          </p:nvPicPr>
          <p:blipFill>
            <a:blip r:embed="rId3" cstate="print"/>
            <a:srcRect l="51167" t="5684" b="53613"/>
            <a:stretch>
              <a:fillRect/>
            </a:stretch>
          </p:blipFill>
          <p:spPr bwMode="auto">
            <a:xfrm>
              <a:off x="4714923" y="4470958"/>
              <a:ext cx="2197775" cy="1797553"/>
            </a:xfrm>
            <a:prstGeom prst="rect">
              <a:avLst/>
            </a:prstGeom>
            <a:noFill/>
            <a:ln w="9525">
              <a:noFill/>
              <a:miter lim="800000"/>
              <a:headEnd/>
              <a:tailEnd/>
            </a:ln>
          </p:spPr>
        </p:pic>
        <p:pic>
          <p:nvPicPr>
            <p:cNvPr id="9" name="Picture 5" descr="D:\Users\s41788\Documents\Dip Plus\Chapters\Images_electromagnetism\29_Figure06-I.jpg"/>
            <p:cNvPicPr>
              <a:picLocks noChangeAspect="1" noChangeArrowheads="1"/>
            </p:cNvPicPr>
            <p:nvPr/>
          </p:nvPicPr>
          <p:blipFill>
            <a:blip r:embed="rId3" cstate="print"/>
            <a:srcRect l="414" t="51903" r="48990" b="2014"/>
            <a:stretch>
              <a:fillRect/>
            </a:stretch>
          </p:blipFill>
          <p:spPr bwMode="auto">
            <a:xfrm>
              <a:off x="7021615" y="4503081"/>
              <a:ext cx="2122385" cy="1946171"/>
            </a:xfrm>
            <a:prstGeom prst="rect">
              <a:avLst/>
            </a:prstGeom>
            <a:noFill/>
            <a:ln w="9525">
              <a:noFill/>
              <a:miter lim="800000"/>
              <a:headEnd/>
              <a:tailEnd/>
            </a:ln>
          </p:spPr>
        </p:pic>
      </p:grpSp>
      <p:graphicFrame>
        <p:nvGraphicFramePr>
          <p:cNvPr id="12" name="Object 7"/>
          <p:cNvGraphicFramePr>
            <a:graphicFrameLocks noChangeAspect="1"/>
          </p:cNvGraphicFramePr>
          <p:nvPr>
            <p:extLst>
              <p:ext uri="{D42A27DB-BD31-4B8C-83A1-F6EECF244321}">
                <p14:modId xmlns:p14="http://schemas.microsoft.com/office/powerpoint/2010/main" val="1319182877"/>
              </p:ext>
            </p:extLst>
          </p:nvPr>
        </p:nvGraphicFramePr>
        <p:xfrm>
          <a:off x="1740380" y="1446213"/>
          <a:ext cx="223838" cy="355600"/>
        </p:xfrm>
        <a:graphic>
          <a:graphicData uri="http://schemas.openxmlformats.org/presentationml/2006/ole">
            <mc:AlternateContent xmlns:mc="http://schemas.openxmlformats.org/markup-compatibility/2006">
              <mc:Choice xmlns:v="urn:schemas-microsoft-com:vml" Requires="v">
                <p:oleObj spid="_x0000_s98378" name="Equation" r:id="rId4" imgW="241200" imgH="355320" progId="Equation.DSMT4">
                  <p:embed/>
                </p:oleObj>
              </mc:Choice>
              <mc:Fallback>
                <p:oleObj name="Equation" r:id="rId4" imgW="241200" imgH="355320" progId="Equation.DSMT4">
                  <p:embed/>
                  <p:pic>
                    <p:nvPicPr>
                      <p:cNvPr id="10" name="Object 7"/>
                      <p:cNvPicPr>
                        <a:picLocks noChangeAspect="1" noChangeArrowheads="1"/>
                      </p:cNvPicPr>
                      <p:nvPr/>
                    </p:nvPicPr>
                    <p:blipFill>
                      <a:blip r:embed="rId5"/>
                      <a:srcRect/>
                      <a:stretch>
                        <a:fillRect/>
                      </a:stretch>
                    </p:blipFill>
                    <p:spPr bwMode="auto">
                      <a:xfrm>
                        <a:off x="1740380" y="1446213"/>
                        <a:ext cx="223838" cy="355600"/>
                      </a:xfrm>
                      <a:prstGeom prst="rect">
                        <a:avLst/>
                      </a:prstGeom>
                      <a:solidFill>
                        <a:schemeClr val="bg1"/>
                      </a:solidFill>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978234913"/>
              </p:ext>
            </p:extLst>
          </p:nvPr>
        </p:nvGraphicFramePr>
        <p:xfrm>
          <a:off x="2607318" y="1457099"/>
          <a:ext cx="223837" cy="355600"/>
        </p:xfrm>
        <a:graphic>
          <a:graphicData uri="http://schemas.openxmlformats.org/presentationml/2006/ole">
            <mc:AlternateContent xmlns:mc="http://schemas.openxmlformats.org/markup-compatibility/2006">
              <mc:Choice xmlns:v="urn:schemas-microsoft-com:vml" Requires="v">
                <p:oleObj spid="_x0000_s98379" name="Equation" r:id="rId6" imgW="241200" imgH="355320" progId="Equation.DSMT4">
                  <p:embed/>
                </p:oleObj>
              </mc:Choice>
              <mc:Fallback>
                <p:oleObj name="Equation" r:id="rId6" imgW="241200" imgH="355320" progId="Equation.DSMT4">
                  <p:embed/>
                  <p:pic>
                    <p:nvPicPr>
                      <p:cNvPr id="11" name="Object 7"/>
                      <p:cNvPicPr>
                        <a:picLocks noChangeAspect="1" noChangeArrowheads="1"/>
                      </p:cNvPicPr>
                      <p:nvPr/>
                    </p:nvPicPr>
                    <p:blipFill>
                      <a:blip r:embed="rId7"/>
                      <a:srcRect/>
                      <a:stretch>
                        <a:fillRect/>
                      </a:stretch>
                    </p:blipFill>
                    <p:spPr bwMode="auto">
                      <a:xfrm>
                        <a:off x="2607318" y="1457099"/>
                        <a:ext cx="223837" cy="355600"/>
                      </a:xfrm>
                      <a:prstGeom prst="rect">
                        <a:avLst/>
                      </a:prstGeom>
                      <a:solidFill>
                        <a:schemeClr val="bg1"/>
                      </a:solidFill>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1347008875"/>
              </p:ext>
            </p:extLst>
          </p:nvPr>
        </p:nvGraphicFramePr>
        <p:xfrm>
          <a:off x="6537061" y="1446213"/>
          <a:ext cx="223837" cy="355600"/>
        </p:xfrm>
        <a:graphic>
          <a:graphicData uri="http://schemas.openxmlformats.org/presentationml/2006/ole">
            <mc:AlternateContent xmlns:mc="http://schemas.openxmlformats.org/markup-compatibility/2006">
              <mc:Choice xmlns:v="urn:schemas-microsoft-com:vml" Requires="v">
                <p:oleObj spid="_x0000_s98380" name="Equation" r:id="rId8" imgW="241200" imgH="355320" progId="Equation.DSMT4">
                  <p:embed/>
                </p:oleObj>
              </mc:Choice>
              <mc:Fallback>
                <p:oleObj name="Equation" r:id="rId8" imgW="241200" imgH="355320" progId="Equation.DSMT4">
                  <p:embed/>
                  <p:pic>
                    <p:nvPicPr>
                      <p:cNvPr id="13" name="Object 7"/>
                      <p:cNvPicPr>
                        <a:picLocks noChangeAspect="1" noChangeArrowheads="1"/>
                      </p:cNvPicPr>
                      <p:nvPr/>
                    </p:nvPicPr>
                    <p:blipFill>
                      <a:blip r:embed="rId7"/>
                      <a:srcRect/>
                      <a:stretch>
                        <a:fillRect/>
                      </a:stretch>
                    </p:blipFill>
                    <p:spPr bwMode="auto">
                      <a:xfrm>
                        <a:off x="6537061" y="1446213"/>
                        <a:ext cx="223837" cy="355600"/>
                      </a:xfrm>
                      <a:prstGeom prst="rect">
                        <a:avLst/>
                      </a:prstGeom>
                      <a:solidFill>
                        <a:schemeClr val="bg1"/>
                      </a:solidFill>
                    </p:spPr>
                  </p:pic>
                </p:oleObj>
              </mc:Fallback>
            </mc:AlternateContent>
          </a:graphicData>
        </a:graphic>
      </p:graphicFrame>
      <p:graphicFrame>
        <p:nvGraphicFramePr>
          <p:cNvPr id="15" name="Object 10"/>
          <p:cNvGraphicFramePr>
            <a:graphicFrameLocks noChangeAspect="1"/>
          </p:cNvGraphicFramePr>
          <p:nvPr>
            <p:extLst>
              <p:ext uri="{D42A27DB-BD31-4B8C-83A1-F6EECF244321}">
                <p14:modId xmlns:p14="http://schemas.microsoft.com/office/powerpoint/2010/main" val="3966375335"/>
              </p:ext>
            </p:extLst>
          </p:nvPr>
        </p:nvGraphicFramePr>
        <p:xfrm>
          <a:off x="9106746" y="1322954"/>
          <a:ext cx="576263" cy="723900"/>
        </p:xfrm>
        <a:graphic>
          <a:graphicData uri="http://schemas.openxmlformats.org/presentationml/2006/ole">
            <mc:AlternateContent xmlns:mc="http://schemas.openxmlformats.org/markup-compatibility/2006">
              <mc:Choice xmlns:v="urn:schemas-microsoft-com:vml" Requires="v">
                <p:oleObj spid="_x0000_s98381" name="Equation" r:id="rId9" imgW="622080" imgH="723600" progId="Equation.DSMT4">
                  <p:embed/>
                </p:oleObj>
              </mc:Choice>
              <mc:Fallback>
                <p:oleObj name="Equation" r:id="rId9" imgW="622080" imgH="723600" progId="Equation.DSMT4">
                  <p:embed/>
                  <p:pic>
                    <p:nvPicPr>
                      <p:cNvPr id="6" name="Object 10"/>
                      <p:cNvPicPr>
                        <a:picLocks noChangeAspect="1" noChangeArrowheads="1"/>
                      </p:cNvPicPr>
                      <p:nvPr/>
                    </p:nvPicPr>
                    <p:blipFill>
                      <a:blip r:embed="rId10"/>
                      <a:srcRect/>
                      <a:stretch>
                        <a:fillRect/>
                      </a:stretch>
                    </p:blipFill>
                    <p:spPr bwMode="auto">
                      <a:xfrm>
                        <a:off x="9106746" y="1322954"/>
                        <a:ext cx="576263" cy="723900"/>
                      </a:xfrm>
                      <a:prstGeom prst="rect">
                        <a:avLst/>
                      </a:prstGeom>
                      <a:solidFill>
                        <a:schemeClr val="bg1"/>
                      </a:solidFill>
                    </p:spPr>
                  </p:pic>
                </p:oleObj>
              </mc:Fallback>
            </mc:AlternateContent>
          </a:graphicData>
        </a:graphic>
      </p:graphicFrame>
      <p:graphicFrame>
        <p:nvGraphicFramePr>
          <p:cNvPr id="16" name="Object 7"/>
          <p:cNvGraphicFramePr>
            <a:graphicFrameLocks noChangeAspect="1"/>
          </p:cNvGraphicFramePr>
          <p:nvPr>
            <p:extLst>
              <p:ext uri="{D42A27DB-BD31-4B8C-83A1-F6EECF244321}">
                <p14:modId xmlns:p14="http://schemas.microsoft.com/office/powerpoint/2010/main" val="1857464612"/>
              </p:ext>
            </p:extLst>
          </p:nvPr>
        </p:nvGraphicFramePr>
        <p:xfrm>
          <a:off x="1718608" y="2480360"/>
          <a:ext cx="223838" cy="355600"/>
        </p:xfrm>
        <a:graphic>
          <a:graphicData uri="http://schemas.openxmlformats.org/presentationml/2006/ole">
            <mc:AlternateContent xmlns:mc="http://schemas.openxmlformats.org/markup-compatibility/2006">
              <mc:Choice xmlns:v="urn:schemas-microsoft-com:vml" Requires="v">
                <p:oleObj spid="_x0000_s98382" name="Equation" r:id="rId11" imgW="241200" imgH="355320" progId="Equation.DSMT4">
                  <p:embed/>
                </p:oleObj>
              </mc:Choice>
              <mc:Fallback>
                <p:oleObj name="Equation" r:id="rId11" imgW="241200" imgH="355320" progId="Equation.DSMT4">
                  <p:embed/>
                  <p:pic>
                    <p:nvPicPr>
                      <p:cNvPr id="12" name="Object 7"/>
                      <p:cNvPicPr>
                        <a:picLocks noChangeAspect="1" noChangeArrowheads="1"/>
                      </p:cNvPicPr>
                      <p:nvPr/>
                    </p:nvPicPr>
                    <p:blipFill>
                      <a:blip r:embed="rId5"/>
                      <a:srcRect/>
                      <a:stretch>
                        <a:fillRect/>
                      </a:stretch>
                    </p:blipFill>
                    <p:spPr bwMode="auto">
                      <a:xfrm>
                        <a:off x="1718608" y="2480360"/>
                        <a:ext cx="223838" cy="355600"/>
                      </a:xfrm>
                      <a:prstGeom prst="rect">
                        <a:avLst/>
                      </a:prstGeom>
                      <a:solidFill>
                        <a:schemeClr val="bg1"/>
                      </a:solidFill>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2157843717"/>
              </p:ext>
            </p:extLst>
          </p:nvPr>
        </p:nvGraphicFramePr>
        <p:xfrm>
          <a:off x="2563774" y="2480360"/>
          <a:ext cx="223837" cy="355600"/>
        </p:xfrm>
        <a:graphic>
          <a:graphicData uri="http://schemas.openxmlformats.org/presentationml/2006/ole">
            <mc:AlternateContent xmlns:mc="http://schemas.openxmlformats.org/markup-compatibility/2006">
              <mc:Choice xmlns:v="urn:schemas-microsoft-com:vml" Requires="v">
                <p:oleObj spid="_x0000_s98383" name="Equation" r:id="rId12" imgW="241200" imgH="355320" progId="Equation.DSMT4">
                  <p:embed/>
                </p:oleObj>
              </mc:Choice>
              <mc:Fallback>
                <p:oleObj name="Equation" r:id="rId12" imgW="241200" imgH="355320" progId="Equation.DSMT4">
                  <p:embed/>
                  <p:pic>
                    <p:nvPicPr>
                      <p:cNvPr id="13" name="Object 7"/>
                      <p:cNvPicPr>
                        <a:picLocks noChangeAspect="1" noChangeArrowheads="1"/>
                      </p:cNvPicPr>
                      <p:nvPr/>
                    </p:nvPicPr>
                    <p:blipFill>
                      <a:blip r:embed="rId7"/>
                      <a:srcRect/>
                      <a:stretch>
                        <a:fillRect/>
                      </a:stretch>
                    </p:blipFill>
                    <p:spPr bwMode="auto">
                      <a:xfrm>
                        <a:off x="2563774" y="2480360"/>
                        <a:ext cx="223837" cy="355600"/>
                      </a:xfrm>
                      <a:prstGeom prst="rect">
                        <a:avLst/>
                      </a:prstGeom>
                      <a:solidFill>
                        <a:schemeClr val="bg1"/>
                      </a:solidFill>
                    </p:spPr>
                  </p:pic>
                </p:oleObj>
              </mc:Fallback>
            </mc:AlternateContent>
          </a:graphicData>
        </a:graphic>
      </p:graphicFrame>
      <p:graphicFrame>
        <p:nvGraphicFramePr>
          <p:cNvPr id="18" name="Object 10"/>
          <p:cNvGraphicFramePr>
            <a:graphicFrameLocks noChangeAspect="1"/>
          </p:cNvGraphicFramePr>
          <p:nvPr>
            <p:extLst>
              <p:ext uri="{D42A27DB-BD31-4B8C-83A1-F6EECF244321}">
                <p14:modId xmlns:p14="http://schemas.microsoft.com/office/powerpoint/2010/main" val="2562560867"/>
              </p:ext>
            </p:extLst>
          </p:nvPr>
        </p:nvGraphicFramePr>
        <p:xfrm>
          <a:off x="9074088" y="2335329"/>
          <a:ext cx="576263" cy="723900"/>
        </p:xfrm>
        <a:graphic>
          <a:graphicData uri="http://schemas.openxmlformats.org/presentationml/2006/ole">
            <mc:AlternateContent xmlns:mc="http://schemas.openxmlformats.org/markup-compatibility/2006">
              <mc:Choice xmlns:v="urn:schemas-microsoft-com:vml" Requires="v">
                <p:oleObj spid="_x0000_s98384" name="Equation" r:id="rId13" imgW="622080" imgH="723600" progId="Equation.DSMT4">
                  <p:embed/>
                </p:oleObj>
              </mc:Choice>
              <mc:Fallback>
                <p:oleObj name="Equation" r:id="rId13" imgW="622080" imgH="723600" progId="Equation.DSMT4">
                  <p:embed/>
                  <p:pic>
                    <p:nvPicPr>
                      <p:cNvPr id="15" name="Object 10"/>
                      <p:cNvPicPr>
                        <a:picLocks noChangeAspect="1" noChangeArrowheads="1"/>
                      </p:cNvPicPr>
                      <p:nvPr/>
                    </p:nvPicPr>
                    <p:blipFill>
                      <a:blip r:embed="rId10"/>
                      <a:srcRect/>
                      <a:stretch>
                        <a:fillRect/>
                      </a:stretch>
                    </p:blipFill>
                    <p:spPr bwMode="auto">
                      <a:xfrm>
                        <a:off x="9074088" y="2335329"/>
                        <a:ext cx="576263" cy="723900"/>
                      </a:xfrm>
                      <a:prstGeom prst="rect">
                        <a:avLst/>
                      </a:prstGeom>
                      <a:solidFill>
                        <a:schemeClr val="bg1"/>
                      </a:solidFill>
                    </p:spPr>
                  </p:pic>
                </p:oleObj>
              </mc:Fallback>
            </mc:AlternateContent>
          </a:graphicData>
        </a:graphic>
      </p:graphicFrame>
      <p:graphicFrame>
        <p:nvGraphicFramePr>
          <p:cNvPr id="19" name="Object 7"/>
          <p:cNvGraphicFramePr>
            <a:graphicFrameLocks noChangeAspect="1"/>
          </p:cNvGraphicFramePr>
          <p:nvPr>
            <p:extLst>
              <p:ext uri="{D42A27DB-BD31-4B8C-83A1-F6EECF244321}">
                <p14:modId xmlns:p14="http://schemas.microsoft.com/office/powerpoint/2010/main" val="183957163"/>
              </p:ext>
            </p:extLst>
          </p:nvPr>
        </p:nvGraphicFramePr>
        <p:xfrm>
          <a:off x="6482630" y="2480356"/>
          <a:ext cx="223837" cy="355600"/>
        </p:xfrm>
        <a:graphic>
          <a:graphicData uri="http://schemas.openxmlformats.org/presentationml/2006/ole">
            <mc:AlternateContent xmlns:mc="http://schemas.openxmlformats.org/markup-compatibility/2006">
              <mc:Choice xmlns:v="urn:schemas-microsoft-com:vml" Requires="v">
                <p:oleObj spid="_x0000_s98385" name="Equation" r:id="rId14" imgW="241200" imgH="355320" progId="Equation.DSMT4">
                  <p:embed/>
                </p:oleObj>
              </mc:Choice>
              <mc:Fallback>
                <p:oleObj name="Equation" r:id="rId14" imgW="241200" imgH="355320" progId="Equation.DSMT4">
                  <p:embed/>
                  <p:pic>
                    <p:nvPicPr>
                      <p:cNvPr id="14" name="Object 7"/>
                      <p:cNvPicPr>
                        <a:picLocks noChangeAspect="1" noChangeArrowheads="1"/>
                      </p:cNvPicPr>
                      <p:nvPr/>
                    </p:nvPicPr>
                    <p:blipFill>
                      <a:blip r:embed="rId7"/>
                      <a:srcRect/>
                      <a:stretch>
                        <a:fillRect/>
                      </a:stretch>
                    </p:blipFill>
                    <p:spPr bwMode="auto">
                      <a:xfrm>
                        <a:off x="6482630" y="2480356"/>
                        <a:ext cx="223837" cy="355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777844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endParaRPr lang="en-SG" dirty="0"/>
          </a:p>
        </p:txBody>
      </p:sp>
      <p:sp>
        <p:nvSpPr>
          <p:cNvPr id="3" name="Content Placeholder 2"/>
          <p:cNvSpPr>
            <a:spLocks noGrp="1"/>
          </p:cNvSpPr>
          <p:nvPr>
            <p:ph idx="1"/>
          </p:nvPr>
        </p:nvSpPr>
        <p:spPr/>
        <p:txBody>
          <a:bodyPr/>
          <a:lstStyle/>
          <a:p>
            <a:pPr marL="0" indent="0">
              <a:buNone/>
            </a:pPr>
            <a:r>
              <a:rPr lang="en-GB" sz="2000" dirty="0"/>
              <a:t>A coil of wire containing 500 circular loops with radius 4.00 cm is placed between the poles of a large electromagnet where the magnetic field is uniform and at an angle of  60</a:t>
            </a:r>
            <a:r>
              <a:rPr lang="en-GB" sz="2000" baseline="30000" dirty="0"/>
              <a:t>o </a:t>
            </a:r>
            <a:r>
              <a:rPr lang="en-GB" sz="2000" dirty="0"/>
              <a:t>with the plane of the coil. The field decreases at a rate of 0.200 T/s. What are the magnitude and direction of the induced </a:t>
            </a:r>
            <a:r>
              <a:rPr lang="en-GB" sz="2000" dirty="0" err="1"/>
              <a:t>emf</a:t>
            </a:r>
            <a:r>
              <a:rPr lang="en-GB" sz="2000" dirty="0"/>
              <a:t>?</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8</a:t>
            </a:fld>
            <a:endParaRPr lang="en-US" dirty="0"/>
          </a:p>
        </p:txBody>
      </p:sp>
      <p:pic>
        <p:nvPicPr>
          <p:cNvPr id="5" name="Picture 3" descr="29_Figure07-I"/>
          <p:cNvPicPr>
            <a:picLocks noChangeAspect="1" noChangeArrowheads="1"/>
          </p:cNvPicPr>
          <p:nvPr/>
        </p:nvPicPr>
        <p:blipFill>
          <a:blip r:embed="rId3" cstate="print"/>
          <a:srcRect/>
          <a:stretch>
            <a:fillRect/>
          </a:stretch>
        </p:blipFill>
        <p:spPr bwMode="auto">
          <a:xfrm>
            <a:off x="1097280" y="3028488"/>
            <a:ext cx="4059794" cy="2174270"/>
          </a:xfrm>
          <a:prstGeom prst="rect">
            <a:avLst/>
          </a:prstGeom>
          <a:noFill/>
        </p:spPr>
      </p:pic>
    </p:spTree>
    <p:extLst>
      <p:ext uri="{BB962C8B-B14F-4D97-AF65-F5344CB8AC3E}">
        <p14:creationId xmlns:p14="http://schemas.microsoft.com/office/powerpoint/2010/main" val="5851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alternator (</a:t>
            </a:r>
            <a:r>
              <a:rPr lang="en-US" dirty="0" err="1"/>
              <a:t>a.c</a:t>
            </a:r>
            <a:r>
              <a:rPr lang="en-US" dirty="0"/>
              <a:t>. generator)</a:t>
            </a:r>
            <a:endParaRPr lang="en-SG" dirty="0"/>
          </a:p>
        </p:txBody>
      </p:sp>
      <p:sp>
        <p:nvSpPr>
          <p:cNvPr id="3" name="Content Placeholder 2"/>
          <p:cNvSpPr>
            <a:spLocks noGrp="1"/>
          </p:cNvSpPr>
          <p:nvPr>
            <p:ph idx="1"/>
          </p:nvPr>
        </p:nvSpPr>
        <p:spPr/>
        <p:txBody>
          <a:bodyPr/>
          <a:lstStyle/>
          <a:p>
            <a:pPr marL="381000" indent="-381000"/>
            <a:r>
              <a:rPr lang="en-GB" dirty="0"/>
              <a:t>A simple alternator consists of a rectangular </a:t>
            </a:r>
            <a:r>
              <a:rPr lang="en-GB" dirty="0" smtClean="0"/>
              <a:t/>
            </a:r>
            <a:br>
              <a:rPr lang="en-GB" dirty="0" smtClean="0"/>
            </a:br>
            <a:r>
              <a:rPr lang="en-GB" dirty="0" smtClean="0"/>
              <a:t>loop rotating </a:t>
            </a:r>
            <a:r>
              <a:rPr lang="en-GB" dirty="0"/>
              <a:t>about an axis with constant angular </a:t>
            </a:r>
            <a:r>
              <a:rPr lang="en-GB" dirty="0" smtClean="0"/>
              <a:t/>
            </a:r>
            <a:br>
              <a:rPr lang="en-GB" dirty="0" smtClean="0"/>
            </a:br>
            <a:r>
              <a:rPr lang="en-GB" dirty="0" smtClean="0"/>
              <a:t>speed </a:t>
            </a:r>
            <a:r>
              <a:rPr lang="el-GR" dirty="0"/>
              <a:t>ω</a:t>
            </a:r>
            <a:r>
              <a:rPr lang="en-GB" dirty="0"/>
              <a:t>. </a:t>
            </a:r>
          </a:p>
          <a:p>
            <a:pPr marL="381000" indent="-381000"/>
            <a:r>
              <a:rPr lang="en-GB" dirty="0" smtClean="0"/>
              <a:t>An </a:t>
            </a:r>
            <a:r>
              <a:rPr lang="en-GB" dirty="0" err="1"/>
              <a:t>emf</a:t>
            </a:r>
            <a:r>
              <a:rPr lang="en-GB" dirty="0"/>
              <a:t> is produced because the magnetic flux </a:t>
            </a:r>
            <a:r>
              <a:rPr lang="en-GB" dirty="0" smtClean="0"/>
              <a:t/>
            </a:r>
            <a:br>
              <a:rPr lang="en-GB" dirty="0" smtClean="0"/>
            </a:br>
            <a:r>
              <a:rPr lang="en-GB" dirty="0" smtClean="0"/>
              <a:t>through </a:t>
            </a:r>
            <a:r>
              <a:rPr lang="en-GB" dirty="0"/>
              <a:t>the loop </a:t>
            </a:r>
            <a:r>
              <a:rPr lang="en-GB" dirty="0">
                <a:solidFill>
                  <a:srgbClr val="FF0000"/>
                </a:solidFill>
              </a:rPr>
              <a:t>changes</a:t>
            </a:r>
            <a:r>
              <a:rPr lang="en-GB" dirty="0"/>
              <a:t> as the loop rotates. </a:t>
            </a:r>
          </a:p>
          <a:p>
            <a:pPr marL="381000" indent="-381000"/>
            <a:r>
              <a:rPr lang="en-GB" dirty="0" smtClean="0"/>
              <a:t>As </a:t>
            </a:r>
            <a:r>
              <a:rPr lang="en-GB" dirty="0"/>
              <a:t>the loop rotates, the angle </a:t>
            </a:r>
            <a:r>
              <a:rPr lang="el-GR" dirty="0"/>
              <a:t>φ</a:t>
            </a:r>
            <a:r>
              <a:rPr lang="en-GB" dirty="0"/>
              <a:t> between      and     </a:t>
            </a:r>
            <a:r>
              <a:rPr lang="en-GB" dirty="0" smtClean="0"/>
              <a:t/>
            </a:r>
            <a:br>
              <a:rPr lang="en-GB" dirty="0" smtClean="0"/>
            </a:br>
            <a:r>
              <a:rPr lang="en-GB" dirty="0" smtClean="0"/>
              <a:t>increases </a:t>
            </a:r>
            <a:r>
              <a:rPr lang="en-GB" dirty="0"/>
              <a:t>at a constant rate </a:t>
            </a:r>
            <a:r>
              <a:rPr lang="el-GR" dirty="0"/>
              <a:t>ω</a:t>
            </a:r>
            <a:r>
              <a:rPr lang="en-GB" dirty="0"/>
              <a:t>.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9</a:t>
            </a:fld>
            <a:endParaRPr lang="en-US" dirty="0"/>
          </a:p>
        </p:txBody>
      </p:sp>
      <p:pic>
        <p:nvPicPr>
          <p:cNvPr id="6" name="Picture 2" descr="D:\Users\s41788\Documents\Dip Plus\Chapters\Images_electromagnetism\29_Figure08a-I.jpg"/>
          <p:cNvPicPr>
            <a:picLocks noChangeAspect="1" noChangeArrowheads="1"/>
          </p:cNvPicPr>
          <p:nvPr/>
        </p:nvPicPr>
        <p:blipFill>
          <a:blip r:embed="rId3" cstate="print"/>
          <a:srcRect l="-214" t="7410"/>
          <a:stretch>
            <a:fillRect/>
          </a:stretch>
        </p:blipFill>
        <p:spPr bwMode="auto">
          <a:xfrm>
            <a:off x="8047570" y="1440000"/>
            <a:ext cx="3037254" cy="3408297"/>
          </a:xfrm>
          <a:prstGeom prst="rect">
            <a:avLst/>
          </a:prstGeom>
          <a:noFill/>
          <a:ln w="9525">
            <a:noFill/>
            <a:miter lim="800000"/>
            <a:headEnd/>
            <a:tailEnd/>
          </a:ln>
        </p:spPr>
      </p:pic>
      <p:graphicFrame>
        <p:nvGraphicFramePr>
          <p:cNvPr id="7" name="Object 7"/>
          <p:cNvGraphicFramePr>
            <a:graphicFrameLocks noChangeAspect="1"/>
          </p:cNvGraphicFramePr>
          <p:nvPr>
            <p:extLst>
              <p:ext uri="{D42A27DB-BD31-4B8C-83A1-F6EECF244321}">
                <p14:modId xmlns:p14="http://schemas.microsoft.com/office/powerpoint/2010/main" val="4117400904"/>
              </p:ext>
            </p:extLst>
          </p:nvPr>
        </p:nvGraphicFramePr>
        <p:xfrm>
          <a:off x="6464774" y="3873723"/>
          <a:ext cx="223838" cy="355600"/>
        </p:xfrm>
        <a:graphic>
          <a:graphicData uri="http://schemas.openxmlformats.org/presentationml/2006/ole">
            <mc:AlternateContent xmlns:mc="http://schemas.openxmlformats.org/markup-compatibility/2006">
              <mc:Choice xmlns:v="urn:schemas-microsoft-com:vml" Requires="v">
                <p:oleObj spid="_x0000_s99346" name="Equation" r:id="rId4" imgW="241200" imgH="355320" progId="Equation.DSMT4">
                  <p:embed/>
                </p:oleObj>
              </mc:Choice>
              <mc:Fallback>
                <p:oleObj name="Equation" r:id="rId4" imgW="241200" imgH="355320" progId="Equation.DSMT4">
                  <p:embed/>
                  <p:pic>
                    <p:nvPicPr>
                      <p:cNvPr id="12" name="Object 7"/>
                      <p:cNvPicPr>
                        <a:picLocks noChangeAspect="1" noChangeArrowheads="1"/>
                      </p:cNvPicPr>
                      <p:nvPr/>
                    </p:nvPicPr>
                    <p:blipFill>
                      <a:blip r:embed="rId5"/>
                      <a:srcRect/>
                      <a:stretch>
                        <a:fillRect/>
                      </a:stretch>
                    </p:blipFill>
                    <p:spPr bwMode="auto">
                      <a:xfrm>
                        <a:off x="6464774" y="3873723"/>
                        <a:ext cx="223838" cy="355600"/>
                      </a:xfrm>
                      <a:prstGeom prst="rect">
                        <a:avLst/>
                      </a:prstGeom>
                      <a:solidFill>
                        <a:schemeClr val="bg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00532882"/>
              </p:ext>
            </p:extLst>
          </p:nvPr>
        </p:nvGraphicFramePr>
        <p:xfrm>
          <a:off x="7342598" y="3884609"/>
          <a:ext cx="223837" cy="355600"/>
        </p:xfrm>
        <a:graphic>
          <a:graphicData uri="http://schemas.openxmlformats.org/presentationml/2006/ole">
            <mc:AlternateContent xmlns:mc="http://schemas.openxmlformats.org/markup-compatibility/2006">
              <mc:Choice xmlns:v="urn:schemas-microsoft-com:vml" Requires="v">
                <p:oleObj spid="_x0000_s99347" name="Equation" r:id="rId6" imgW="241200" imgH="355320" progId="Equation.DSMT4">
                  <p:embed/>
                </p:oleObj>
              </mc:Choice>
              <mc:Fallback>
                <p:oleObj name="Equation" r:id="rId6" imgW="241200" imgH="355320" progId="Equation.DSMT4">
                  <p:embed/>
                  <p:pic>
                    <p:nvPicPr>
                      <p:cNvPr id="13" name="Object 7"/>
                      <p:cNvPicPr>
                        <a:picLocks noChangeAspect="1" noChangeArrowheads="1"/>
                      </p:cNvPicPr>
                      <p:nvPr/>
                    </p:nvPicPr>
                    <p:blipFill>
                      <a:blip r:embed="rId7"/>
                      <a:srcRect/>
                      <a:stretch>
                        <a:fillRect/>
                      </a:stretch>
                    </p:blipFill>
                    <p:spPr bwMode="auto">
                      <a:xfrm>
                        <a:off x="7342598" y="3884609"/>
                        <a:ext cx="223837" cy="355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875529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704</TotalTime>
  <Words>927</Words>
  <Application>Microsoft Office PowerPoint</Application>
  <PresentationFormat>Widescreen</PresentationFormat>
  <Paragraphs>100</Paragraphs>
  <Slides>20</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Symbol</vt:lpstr>
      <vt:lpstr>Times New Roman</vt:lpstr>
      <vt:lpstr>Retrospect</vt:lpstr>
      <vt:lpstr>Equation</vt:lpstr>
      <vt:lpstr>Electromagnetism</vt:lpstr>
      <vt:lpstr>Electromagnetic induction</vt:lpstr>
      <vt:lpstr>Induction experiment – Changing the magnetic field</vt:lpstr>
      <vt:lpstr>Induction experiment – Changing the area</vt:lpstr>
      <vt:lpstr>Faraday’s law of induction</vt:lpstr>
      <vt:lpstr>Example 1</vt:lpstr>
      <vt:lpstr>Direction of induced emf</vt:lpstr>
      <vt:lpstr>Example 2</vt:lpstr>
      <vt:lpstr>A simple alternator (a.c. generator)</vt:lpstr>
      <vt:lpstr>A simple alternator - cont</vt:lpstr>
      <vt:lpstr>A simple alternator - cont</vt:lpstr>
      <vt:lpstr>A direct current (d.c) generator</vt:lpstr>
      <vt:lpstr>Example 3</vt:lpstr>
      <vt:lpstr>Lenz’s law</vt:lpstr>
      <vt:lpstr>Lenz’s law - variable magnetic field</vt:lpstr>
      <vt:lpstr>Lenz law – moving conductor</vt:lpstr>
      <vt:lpstr>Lenz’s law – moving magnet</vt:lpstr>
      <vt:lpstr>Example 4</vt:lpstr>
      <vt:lpstr>PowerPoint Presentation</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Tan Teow Chye</cp:lastModifiedBy>
  <cp:revision>121</cp:revision>
  <dcterms:created xsi:type="dcterms:W3CDTF">2018-09-30T12:15:30Z</dcterms:created>
  <dcterms:modified xsi:type="dcterms:W3CDTF">2018-10-03T15:16:05Z</dcterms:modified>
</cp:coreProperties>
</file>