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33"/>
  </p:notesMasterIdLst>
  <p:sldIdLst>
    <p:sldId id="256" r:id="rId2"/>
    <p:sldId id="37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33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2015" autoAdjust="0"/>
  </p:normalViewPr>
  <p:slideViewPr>
    <p:cSldViewPr snapToGrid="0">
      <p:cViewPr varScale="1">
        <p:scale>
          <a:sx n="77" d="100"/>
          <a:sy n="77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530E-66E8-4EEF-8660-8A53FF529BDE}" type="datetimeFigureOut">
              <a:rPr lang="en-SG" smtClean="0"/>
              <a:t>3/10/2018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95AC-A795-4C37-B905-E546E142DA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Wavelength = </a:t>
            </a:r>
            <a:r>
              <a:rPr lang="en-GB" dirty="0" smtClean="0"/>
              <a:t>1.31 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540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GB" dirty="0" smtClean="0"/>
              <a:t>A = </a:t>
            </a:r>
            <a:r>
              <a:rPr lang="en-GB" sz="1200" dirty="0" smtClean="0"/>
              <a:t>0.075 m, </a:t>
            </a:r>
            <a:r>
              <a:rPr lang="el-GR" sz="1200" dirty="0" smtClean="0"/>
              <a:t>ω</a:t>
            </a:r>
            <a:r>
              <a:rPr lang="en-GB" sz="1200" dirty="0" smtClean="0"/>
              <a:t> = 12.6 rad/s,</a:t>
            </a:r>
            <a:r>
              <a:rPr lang="en-GB" sz="1200" baseline="0" dirty="0" smtClean="0"/>
              <a:t>  T = 0.500 s, </a:t>
            </a:r>
            <a:r>
              <a:rPr lang="el-GR" sz="1200" baseline="0" dirty="0" smtClean="0"/>
              <a:t>λ</a:t>
            </a:r>
            <a:r>
              <a:rPr lang="en-GB" sz="1200" baseline="0" dirty="0" smtClean="0"/>
              <a:t> =  6.00 m, k = 1.05 rad/m</a:t>
            </a:r>
          </a:p>
          <a:p>
            <a:pPr marL="228600" indent="-228600">
              <a:buAutoNum type="alphaLcParenR"/>
            </a:pPr>
            <a:r>
              <a:rPr lang="en-GB" sz="1200" baseline="0" dirty="0" smtClean="0"/>
              <a:t> y(</a:t>
            </a:r>
            <a:r>
              <a:rPr lang="en-GB" sz="1200" baseline="0" dirty="0" err="1" smtClean="0"/>
              <a:t>x,t</a:t>
            </a:r>
            <a:r>
              <a:rPr lang="en-GB" sz="1200" baseline="0" dirty="0" smtClean="0"/>
              <a:t>) = (0.075 m) cos [ (1.05 rad/m)x – (12.6 rad/s)t]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GB" sz="1200" baseline="0" dirty="0" smtClean="0"/>
              <a:t> y(x = 0,t) = (0.075 m) cos [ (12.6 rad/s)t], y(x = 3.00 </a:t>
            </a:r>
            <a:r>
              <a:rPr lang="en-GB" sz="1200" baseline="0" dirty="0" err="1" smtClean="0"/>
              <a:t>m,t</a:t>
            </a:r>
            <a:r>
              <a:rPr lang="en-GB" sz="1200" baseline="0" dirty="0" smtClean="0"/>
              <a:t>) = – (0.075 m) cos [(12.6 rad/s)t]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392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BACD-157C-49D0-94EF-AA1F6A6AD876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Page </a:t>
            </a:r>
            <a:fld id="{8171E6F6-E6A4-4115-9778-B0A1DA8DDB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3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A6BC-11B1-4E16-919A-AFB5EDCD6744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6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57A0-298C-4132-B714-B2E4F7F5DAD3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</p:spPr>
        <p:txBody>
          <a:bodyPr anchor="ctr">
            <a:normAutofit/>
          </a:bodyPr>
          <a:lstStyle>
            <a:lvl1pPr marL="0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1pPr>
            <a:lvl2pPr marL="627063" indent="-26828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20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3E5-5F31-491B-89B9-F93C36036A5D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3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0E3F-A486-4059-9240-A559DDCADE81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13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D29-F102-4008-BC34-B05BB0FD2B67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0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54DC-EF94-4EEC-9481-FB469B037A91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8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362-7AEE-43C5-AEE4-AC33DABFA22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4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9A4A-02E7-4A08-B2C5-E4EBFFB64A84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33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203F7C-D20A-49F8-B888-2E46A7855A5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32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D5FD-15BD-4496-BE9E-D1DBB8EB5739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6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8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40000"/>
            <a:ext cx="100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3E5F9C-F2B8-4D4B-8FB9-614589F410D4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84672" y="1226198"/>
            <a:ext cx="100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5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g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s.psu.edu/drussell/Demos/waves-intro/waves-intro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animations.physics.unsw.edu.au/jw/waves_superposition_reflection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hyperlink" Target="http://www.acs.psu.edu/drussell/Demos/superposition/superposition.html" TargetMode="External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walter-fendt.de/ph14e/stwaverefl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cs.psu.edu/drussell/Demos/waves/wavemotion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MS864M</a:t>
            </a:r>
            <a:endParaRPr lang="en-GB" dirty="0"/>
          </a:p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Waves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8171E6F6-E6A4-4115-9778-B0A1DA8DDBE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Wave function for a sinusoidal wave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GB" dirty="0"/>
              <a:t>Let the displacement of a particle at the origin (</a:t>
            </a:r>
            <a:r>
              <a:rPr lang="en-GB" i="1" dirty="0"/>
              <a:t>x</a:t>
            </a:r>
            <a:r>
              <a:rPr lang="en-GB" dirty="0"/>
              <a:t> = 0) to the left end of a string be </a:t>
            </a:r>
          </a:p>
          <a:p>
            <a:pPr marL="381000" indent="-381000">
              <a:buNone/>
            </a:pPr>
            <a:endParaRPr lang="en-GB" dirty="0"/>
          </a:p>
          <a:p>
            <a:pPr marL="381000" indent="-381000">
              <a:buNone/>
            </a:pPr>
            <a:endParaRPr lang="en-GB" dirty="0"/>
          </a:p>
          <a:p>
            <a:pPr marL="381000" indent="-381000"/>
            <a:endParaRPr lang="en-GB" dirty="0" smtClean="0"/>
          </a:p>
          <a:p>
            <a:pPr marL="381000" indent="-381000"/>
            <a:endParaRPr lang="en-GB" dirty="0"/>
          </a:p>
          <a:p>
            <a:pPr marL="381000" indent="-381000"/>
            <a:r>
              <a:rPr lang="en-GB" dirty="0" smtClean="0"/>
              <a:t>At </a:t>
            </a:r>
            <a:r>
              <a:rPr lang="en-GB" i="1" dirty="0"/>
              <a:t>t</a:t>
            </a:r>
            <a:r>
              <a:rPr lang="en-GB" dirty="0"/>
              <a:t> = 0, the particle is at its maximum displacement A and is instantaneously at rest.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778487"/>
              </p:ext>
            </p:extLst>
          </p:nvPr>
        </p:nvGraphicFramePr>
        <p:xfrm>
          <a:off x="1421365" y="2301806"/>
          <a:ext cx="43418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6" name="Equation" r:id="rId3" imgW="4572000" imgH="342720" progId="Equation.DSMT4">
                  <p:embed/>
                </p:oleObj>
              </mc:Choice>
              <mc:Fallback>
                <p:oleObj name="Equation" r:id="rId3" imgW="4572000" imgH="342720" progId="Equation.DSMT4">
                  <p:embed/>
                  <p:pic>
                    <p:nvPicPr>
                      <p:cNvPr id="10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365" y="2301806"/>
                        <a:ext cx="4341812" cy="352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 descr="D:\s41788\My Documents\Dip Plus\Chapters\Images_waves\15_Figure08-I.jpg"/>
          <p:cNvPicPr>
            <a:picLocks noChangeAspect="1" noChangeArrowheads="1"/>
          </p:cNvPicPr>
          <p:nvPr/>
        </p:nvPicPr>
        <p:blipFill>
          <a:blip r:embed="rId5" cstate="print"/>
          <a:srcRect t="6395" b="74613"/>
          <a:stretch>
            <a:fillRect/>
          </a:stretch>
        </p:blipFill>
        <p:spPr bwMode="auto">
          <a:xfrm>
            <a:off x="1341852" y="2870051"/>
            <a:ext cx="5277610" cy="179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31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Wave function for a sinusoidal </a:t>
            </a:r>
            <a:r>
              <a:rPr lang="en-SG" dirty="0" smtClean="0"/>
              <a:t>wave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50000"/>
              </a:spcBef>
            </a:pPr>
            <a:r>
              <a:rPr lang="en-GB" dirty="0"/>
              <a:t>The wave travels from </a:t>
            </a:r>
            <a:r>
              <a:rPr lang="en-GB" i="1" dirty="0"/>
              <a:t>x</a:t>
            </a:r>
            <a:r>
              <a:rPr lang="en-GB" dirty="0"/>
              <a:t> = 0 to some point </a:t>
            </a:r>
            <a:r>
              <a:rPr lang="en-GB" i="1" dirty="0"/>
              <a:t>x</a:t>
            </a:r>
            <a:r>
              <a:rPr lang="en-GB" dirty="0"/>
              <a:t> to the right in a time </a:t>
            </a:r>
            <a:r>
              <a:rPr lang="en-GB" i="1" dirty="0"/>
              <a:t>x</a:t>
            </a:r>
            <a:r>
              <a:rPr lang="en-GB" dirty="0"/>
              <a:t>/</a:t>
            </a:r>
            <a:r>
              <a:rPr lang="en-GB" i="1" dirty="0"/>
              <a:t>v</a:t>
            </a:r>
            <a:r>
              <a:rPr lang="en-GB" dirty="0"/>
              <a:t> where </a:t>
            </a:r>
            <a:r>
              <a:rPr lang="en-GB" i="1" dirty="0"/>
              <a:t>v</a:t>
            </a:r>
            <a:r>
              <a:rPr lang="en-GB" dirty="0"/>
              <a:t> is the wave speed.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The motion of point x at time t is the same as the motion of point </a:t>
            </a:r>
            <a:r>
              <a:rPr lang="en-GB" i="1" dirty="0"/>
              <a:t>x</a:t>
            </a:r>
            <a:r>
              <a:rPr lang="en-GB" dirty="0"/>
              <a:t> = 0 at the earlier time </a:t>
            </a:r>
            <a:r>
              <a:rPr lang="en-GB" i="1" dirty="0"/>
              <a:t>t</a:t>
            </a:r>
            <a:r>
              <a:rPr lang="en-GB" dirty="0"/>
              <a:t> – </a:t>
            </a:r>
            <a:r>
              <a:rPr lang="en-GB" i="1" dirty="0"/>
              <a:t>x</a:t>
            </a:r>
            <a:r>
              <a:rPr lang="en-GB" dirty="0"/>
              <a:t>/</a:t>
            </a:r>
            <a:r>
              <a:rPr lang="en-GB" i="1" dirty="0"/>
              <a:t>v</a:t>
            </a:r>
            <a:r>
              <a:rPr lang="en-GB" dirty="0"/>
              <a:t>. 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The displacement of point </a:t>
            </a:r>
            <a:r>
              <a:rPr lang="en-GB" i="1" dirty="0"/>
              <a:t>x</a:t>
            </a:r>
            <a:r>
              <a:rPr lang="en-GB" dirty="0"/>
              <a:t> can be obtained by replacing </a:t>
            </a:r>
            <a:r>
              <a:rPr lang="en-GB" i="1" dirty="0"/>
              <a:t>t</a:t>
            </a:r>
            <a:r>
              <a:rPr lang="en-GB" dirty="0"/>
              <a:t> by </a:t>
            </a:r>
            <a:r>
              <a:rPr lang="en-GB" i="1" dirty="0"/>
              <a:t>t</a:t>
            </a:r>
            <a:r>
              <a:rPr lang="en-GB" dirty="0"/>
              <a:t> – </a:t>
            </a:r>
            <a:r>
              <a:rPr lang="en-GB" i="1" dirty="0"/>
              <a:t>x</a:t>
            </a:r>
            <a:r>
              <a:rPr lang="en-GB" dirty="0"/>
              <a:t>/</a:t>
            </a:r>
            <a:r>
              <a:rPr lang="en-GB" i="1" dirty="0"/>
              <a:t>v</a:t>
            </a:r>
            <a:r>
              <a:rPr lang="en-GB" dirty="0"/>
              <a:t> as in the following equation</a:t>
            </a:r>
          </a:p>
          <a:p>
            <a:pPr marL="381000" indent="-381000">
              <a:spcBef>
                <a:spcPct val="50000"/>
              </a:spcBef>
            </a:pPr>
            <a:endParaRPr lang="en-GB" dirty="0"/>
          </a:p>
          <a:p>
            <a:pPr marL="381000" indent="-381000">
              <a:spcBef>
                <a:spcPct val="50000"/>
              </a:spcBef>
            </a:pPr>
            <a:endParaRPr lang="en-GB" dirty="0" smtClean="0"/>
          </a:p>
          <a:p>
            <a:pPr marL="381000" indent="-381000">
              <a:spcBef>
                <a:spcPct val="50000"/>
              </a:spcBef>
            </a:pPr>
            <a:r>
              <a:rPr lang="en-GB" dirty="0" smtClean="0"/>
              <a:t>The </a:t>
            </a:r>
            <a:r>
              <a:rPr lang="en-GB" dirty="0"/>
              <a:t>above </a:t>
            </a:r>
            <a:r>
              <a:rPr lang="en-GB" dirty="0" smtClean="0"/>
              <a:t>is </a:t>
            </a: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wave function </a:t>
            </a:r>
            <a:r>
              <a:rPr lang="en-GB" dirty="0"/>
              <a:t>for a sinusoidal wave moving in the positive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i="1" dirty="0" smtClean="0"/>
              <a:t>x</a:t>
            </a:r>
            <a:r>
              <a:rPr lang="en-GB" dirty="0" smtClean="0"/>
              <a:t>-direction </a:t>
            </a:r>
            <a:r>
              <a:rPr lang="en-GB" dirty="0"/>
              <a:t>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173652"/>
              </p:ext>
            </p:extLst>
          </p:nvPr>
        </p:nvGraphicFramePr>
        <p:xfrm>
          <a:off x="1486218" y="4369352"/>
          <a:ext cx="5499000" cy="81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9" name="Equation" r:id="rId3" imgW="5499000" imgH="812520" progId="Equation.DSMT4">
                  <p:embed/>
                </p:oleObj>
              </mc:Choice>
              <mc:Fallback>
                <p:oleObj name="Equation" r:id="rId3" imgW="5499000" imgH="812520" progId="Equation.DSMT4">
                  <p:embed/>
                  <p:pic>
                    <p:nvPicPr>
                      <p:cNvPr id="205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218" y="4369352"/>
                        <a:ext cx="5499000" cy="8125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4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Wave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50000"/>
              </a:spcBef>
            </a:pPr>
            <a:r>
              <a:rPr lang="en-GB" dirty="0"/>
              <a:t>The wave equation can be written in terms of the period and wavelength as </a:t>
            </a:r>
          </a:p>
          <a:p>
            <a:pPr marL="381000" indent="-381000">
              <a:spcBef>
                <a:spcPct val="50000"/>
              </a:spcBef>
            </a:pPr>
            <a:endParaRPr lang="en-GB" dirty="0"/>
          </a:p>
          <a:p>
            <a:pPr marL="381000" indent="-381000">
              <a:spcBef>
                <a:spcPct val="50000"/>
              </a:spcBef>
            </a:pPr>
            <a:endParaRPr lang="en-GB" dirty="0"/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We define the </a:t>
            </a:r>
            <a:r>
              <a:rPr lang="en-GB" dirty="0">
                <a:solidFill>
                  <a:srgbClr val="FF0000"/>
                </a:solidFill>
              </a:rPr>
              <a:t>wave number </a:t>
            </a:r>
            <a:r>
              <a:rPr lang="en-GB" i="1" dirty="0"/>
              <a:t>k</a:t>
            </a:r>
            <a:r>
              <a:rPr lang="en-GB" dirty="0"/>
              <a:t> as </a:t>
            </a:r>
            <a:r>
              <a:rPr lang="en-GB" dirty="0" smtClean="0"/>
              <a:t>              </a:t>
            </a:r>
            <a:endParaRPr lang="en-GB" dirty="0"/>
          </a:p>
          <a:p>
            <a:pPr marL="381000" indent="-381000">
              <a:spcBef>
                <a:spcPct val="50000"/>
              </a:spcBef>
            </a:pPr>
            <a:r>
              <a:rPr lang="en-GB" dirty="0" smtClean="0"/>
              <a:t>Since </a:t>
            </a:r>
            <a:r>
              <a:rPr lang="el-GR" dirty="0"/>
              <a:t>ω</a:t>
            </a:r>
            <a:r>
              <a:rPr lang="en-GB" dirty="0"/>
              <a:t> = 2</a:t>
            </a:r>
            <a:r>
              <a:rPr lang="en-GB" dirty="0">
                <a:latin typeface="Symbol" pitchFamily="18" charset="2"/>
              </a:rPr>
              <a:t>p</a:t>
            </a:r>
            <a:r>
              <a:rPr lang="en-GB" dirty="0"/>
              <a:t>/</a:t>
            </a:r>
            <a:r>
              <a:rPr lang="en-GB" i="1" dirty="0"/>
              <a:t>T</a:t>
            </a:r>
            <a:r>
              <a:rPr lang="en-GB" dirty="0"/>
              <a:t>, the </a:t>
            </a:r>
            <a:r>
              <a:rPr lang="en-GB" dirty="0">
                <a:solidFill>
                  <a:schemeClr val="tx1"/>
                </a:solidFill>
              </a:rPr>
              <a:t>wave function </a:t>
            </a:r>
            <a:r>
              <a:rPr lang="en-GB" dirty="0"/>
              <a:t>becomes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672601"/>
              </p:ext>
            </p:extLst>
          </p:nvPr>
        </p:nvGraphicFramePr>
        <p:xfrm>
          <a:off x="1420586" y="1992765"/>
          <a:ext cx="605772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0" name="Equation" r:id="rId3" imgW="6057720" imgH="812520" progId="Equation.DSMT4">
                  <p:embed/>
                </p:oleObj>
              </mc:Choice>
              <mc:Fallback>
                <p:oleObj name="Equation" r:id="rId3" imgW="6057720" imgH="812520" progId="Equation.DSMT4">
                  <p:embed/>
                  <p:pic>
                    <p:nvPicPr>
                      <p:cNvPr id="307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586" y="1992765"/>
                        <a:ext cx="6057720" cy="81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339574"/>
              </p:ext>
            </p:extLst>
          </p:nvPr>
        </p:nvGraphicFramePr>
        <p:xfrm>
          <a:off x="5560784" y="3213290"/>
          <a:ext cx="7889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1" name="Equation" r:id="rId5" imgW="850680" imgH="723600" progId="Equation.DSMT4">
                  <p:embed/>
                </p:oleObj>
              </mc:Choice>
              <mc:Fallback>
                <p:oleObj name="Equation" r:id="rId5" imgW="850680" imgH="723600" progId="Equation.DSMT4">
                  <p:embed/>
                  <p:pic>
                    <p:nvPicPr>
                      <p:cNvPr id="307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0784" y="3213290"/>
                        <a:ext cx="788988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528549"/>
              </p:ext>
            </p:extLst>
          </p:nvPr>
        </p:nvGraphicFramePr>
        <p:xfrm>
          <a:off x="6902676" y="4032795"/>
          <a:ext cx="278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2" name="Equation" r:id="rId7" imgW="2781000" imgH="342720" progId="Equation.DSMT4">
                  <p:embed/>
                </p:oleObj>
              </mc:Choice>
              <mc:Fallback>
                <p:oleObj name="Equation" r:id="rId7" imgW="2781000" imgH="342720" progId="Equation.DSMT4">
                  <p:embed/>
                  <p:pic>
                    <p:nvPicPr>
                      <p:cNvPr id="307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676" y="4032795"/>
                        <a:ext cx="2781000" cy="342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9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Graphing a wave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50000"/>
              </a:spcBef>
            </a:pPr>
            <a:r>
              <a:rPr lang="en-GB" dirty="0"/>
              <a:t>The first figure shows the wave as a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function </a:t>
            </a:r>
            <a:r>
              <a:rPr lang="en-GB" dirty="0"/>
              <a:t>of </a:t>
            </a:r>
            <a:r>
              <a:rPr lang="en-GB" i="1" dirty="0"/>
              <a:t>x</a:t>
            </a:r>
            <a:r>
              <a:rPr lang="en-GB" dirty="0"/>
              <a:t> for a specific time </a:t>
            </a:r>
            <a:r>
              <a:rPr lang="en-GB" i="1" dirty="0" smtClean="0"/>
              <a:t>t</a:t>
            </a:r>
            <a:r>
              <a:rPr lang="en-GB" dirty="0" smtClean="0"/>
              <a:t>.</a:t>
            </a:r>
            <a:endParaRPr lang="en-GB" dirty="0"/>
          </a:p>
          <a:p>
            <a:pPr marL="381000" indent="-381000">
              <a:spcBef>
                <a:spcPct val="50000"/>
              </a:spcBef>
            </a:pPr>
            <a:endParaRPr lang="en-GB" dirty="0"/>
          </a:p>
          <a:p>
            <a:pPr marL="381000" indent="-381000">
              <a:spcBef>
                <a:spcPct val="50000"/>
              </a:spcBef>
            </a:pPr>
            <a:endParaRPr lang="en-GB" dirty="0"/>
          </a:p>
          <a:p>
            <a:pPr marL="381000" indent="-381000">
              <a:spcBef>
                <a:spcPct val="50000"/>
              </a:spcBef>
            </a:pPr>
            <a:endParaRPr lang="en-GB" dirty="0"/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The second figure shows the wave as a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function </a:t>
            </a:r>
            <a:r>
              <a:rPr lang="en-GB" dirty="0"/>
              <a:t>of </a:t>
            </a:r>
            <a:r>
              <a:rPr lang="en-GB" i="1" dirty="0"/>
              <a:t>t</a:t>
            </a:r>
            <a:r>
              <a:rPr lang="en-GB" dirty="0"/>
              <a:t> for a specific coordinate </a:t>
            </a:r>
            <a:r>
              <a:rPr lang="en-GB" i="1" dirty="0" smtClean="0"/>
              <a:t>x</a:t>
            </a:r>
            <a:r>
              <a:rPr lang="en-GB" dirty="0" smtClean="0"/>
              <a:t>.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8" descr="D:\s41788\My Documents\Dip Plus\Chapters\Images_waves\15_Figure09a-I.jpg"/>
          <p:cNvPicPr>
            <a:picLocks noChangeAspect="1" noChangeArrowheads="1"/>
          </p:cNvPicPr>
          <p:nvPr/>
        </p:nvPicPr>
        <p:blipFill>
          <a:blip r:embed="rId2" cstate="print"/>
          <a:srcRect l="732" t="22461"/>
          <a:stretch>
            <a:fillRect/>
          </a:stretch>
        </p:blipFill>
        <p:spPr bwMode="auto">
          <a:xfrm>
            <a:off x="6871111" y="1293981"/>
            <a:ext cx="3478212" cy="250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D:\s41788\My Documents\Dip Plus\Chapters\Images_waves\15_Figure09b-I.jpg"/>
          <p:cNvPicPr>
            <a:picLocks noChangeAspect="1" noChangeArrowheads="1"/>
          </p:cNvPicPr>
          <p:nvPr/>
        </p:nvPicPr>
        <p:blipFill>
          <a:blip r:embed="rId3" cstate="print"/>
          <a:srcRect l="-832" t="31693"/>
          <a:stretch>
            <a:fillRect/>
          </a:stretch>
        </p:blipFill>
        <p:spPr bwMode="auto">
          <a:xfrm>
            <a:off x="6828646" y="4088648"/>
            <a:ext cx="3071812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4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Wave function for a wave travelling to the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50000"/>
              </a:spcBef>
            </a:pPr>
            <a:r>
              <a:rPr lang="en-GB" dirty="0"/>
              <a:t>Suppose a wave travels from </a:t>
            </a:r>
            <a:r>
              <a:rPr lang="en-GB" i="1" dirty="0"/>
              <a:t>x</a:t>
            </a:r>
            <a:r>
              <a:rPr lang="en-GB" dirty="0"/>
              <a:t> = 0 to some point x to the left of the origin in a time </a:t>
            </a:r>
            <a:r>
              <a:rPr lang="en-GB" i="1" dirty="0"/>
              <a:t>x</a:t>
            </a:r>
            <a:r>
              <a:rPr lang="en-GB" dirty="0"/>
              <a:t>/</a:t>
            </a:r>
            <a:r>
              <a:rPr lang="en-GB" i="1" dirty="0"/>
              <a:t>v</a:t>
            </a:r>
            <a:r>
              <a:rPr lang="en-GB" dirty="0"/>
              <a:t>.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The motion of point </a:t>
            </a:r>
            <a:r>
              <a:rPr lang="en-GB" i="1" dirty="0"/>
              <a:t>x</a:t>
            </a:r>
            <a:r>
              <a:rPr lang="en-GB" dirty="0"/>
              <a:t> at time t is the same as the motion of point </a:t>
            </a:r>
            <a:r>
              <a:rPr lang="en-GB" i="1" dirty="0"/>
              <a:t>x </a:t>
            </a:r>
            <a:r>
              <a:rPr lang="en-GB" dirty="0"/>
              <a:t>= 0 at the later time </a:t>
            </a:r>
            <a:r>
              <a:rPr lang="en-GB" i="1" dirty="0"/>
              <a:t>t</a:t>
            </a:r>
            <a:r>
              <a:rPr lang="en-GB" dirty="0"/>
              <a:t> + </a:t>
            </a:r>
            <a:r>
              <a:rPr lang="en-GB" i="1" dirty="0"/>
              <a:t>x</a:t>
            </a:r>
            <a:r>
              <a:rPr lang="en-GB" dirty="0"/>
              <a:t>/</a:t>
            </a:r>
            <a:r>
              <a:rPr lang="en-GB" i="1" dirty="0"/>
              <a:t>v</a:t>
            </a:r>
            <a:r>
              <a:rPr lang="en-GB" dirty="0"/>
              <a:t>.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The displacement of point </a:t>
            </a:r>
            <a:r>
              <a:rPr lang="en-GB" i="1" dirty="0"/>
              <a:t>x</a:t>
            </a:r>
            <a:r>
              <a:rPr lang="en-GB" dirty="0"/>
              <a:t> can be obtained by replacing </a:t>
            </a:r>
            <a:r>
              <a:rPr lang="en-GB" i="1" dirty="0"/>
              <a:t>t</a:t>
            </a:r>
            <a:r>
              <a:rPr lang="en-GB" dirty="0"/>
              <a:t> by </a:t>
            </a:r>
            <a:r>
              <a:rPr lang="en-GB" i="1" dirty="0"/>
              <a:t>t</a:t>
            </a:r>
            <a:r>
              <a:rPr lang="en-GB" dirty="0"/>
              <a:t> + </a:t>
            </a:r>
            <a:r>
              <a:rPr lang="en-GB" i="1" dirty="0"/>
              <a:t>x</a:t>
            </a:r>
            <a:r>
              <a:rPr lang="en-GB" dirty="0"/>
              <a:t>/</a:t>
            </a:r>
            <a:r>
              <a:rPr lang="en-GB" i="1" dirty="0"/>
              <a:t>v</a:t>
            </a:r>
            <a:r>
              <a:rPr lang="en-GB" dirty="0"/>
              <a:t> as in the following equation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854601"/>
              </p:ext>
            </p:extLst>
          </p:nvPr>
        </p:nvGraphicFramePr>
        <p:xfrm>
          <a:off x="1454830" y="4385622"/>
          <a:ext cx="5473440" cy="170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3" name="Equation" r:id="rId3" imgW="5473440" imgH="1701720" progId="Equation.DSMT4">
                  <p:embed/>
                </p:oleObj>
              </mc:Choice>
              <mc:Fallback>
                <p:oleObj name="Equation" r:id="rId3" imgW="5473440" imgH="1701720" progId="Equation.DSMT4">
                  <p:embed/>
                  <p:pic>
                    <p:nvPicPr>
                      <p:cNvPr id="409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830" y="4385622"/>
                        <a:ext cx="5473440" cy="17017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8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Phase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GB" dirty="0"/>
              <a:t>The quantity </a:t>
            </a:r>
            <a:r>
              <a:rPr lang="en-GB" dirty="0" smtClean="0"/>
              <a:t>( </a:t>
            </a:r>
            <a:r>
              <a:rPr lang="en-GB" i="1" dirty="0" err="1" smtClean="0"/>
              <a:t>kx</a:t>
            </a:r>
            <a:r>
              <a:rPr lang="en-GB" i="1" dirty="0" smtClean="0"/>
              <a:t> </a:t>
            </a:r>
            <a:r>
              <a:rPr lang="en-GB" i="1" dirty="0" smtClean="0">
                <a:latin typeface="Mathcad UniMath" panose="02000503020000020003" pitchFamily="50" charset="0"/>
              </a:rPr>
              <a:t>± </a:t>
            </a:r>
            <a:r>
              <a:rPr lang="en-GB" i="1" dirty="0" smtClean="0">
                <a:latin typeface="Mathcad UniMath" panose="02000503020000020003" pitchFamily="50" charset="0"/>
                <a:sym typeface="Symbol" panose="05050102010706020507" pitchFamily="18" charset="2"/>
              </a:rPr>
              <a:t>t)</a:t>
            </a:r>
            <a:r>
              <a:rPr lang="en-GB" dirty="0" smtClean="0"/>
              <a:t> </a:t>
            </a:r>
            <a:r>
              <a:rPr lang="en-GB" dirty="0"/>
              <a:t>is called the </a:t>
            </a:r>
            <a:r>
              <a:rPr lang="en-GB" dirty="0">
                <a:solidFill>
                  <a:srgbClr val="FF0000"/>
                </a:solidFill>
              </a:rPr>
              <a:t>phase</a:t>
            </a:r>
            <a:r>
              <a:rPr lang="en-GB" dirty="0"/>
              <a:t>.</a:t>
            </a:r>
          </a:p>
          <a:p>
            <a:pPr marL="381000" indent="-381000"/>
            <a:r>
              <a:rPr lang="en-GB" dirty="0"/>
              <a:t>Its value for any </a:t>
            </a:r>
            <a:r>
              <a:rPr lang="en-GB" i="1" dirty="0"/>
              <a:t>x</a:t>
            </a:r>
            <a:r>
              <a:rPr lang="en-GB" dirty="0"/>
              <a:t> and </a:t>
            </a:r>
            <a:r>
              <a:rPr lang="en-GB" i="1" dirty="0"/>
              <a:t>t</a:t>
            </a:r>
            <a:r>
              <a:rPr lang="en-GB" dirty="0"/>
              <a:t> determines what part of the sinusoidal cycle is occurring at a particular point and time.</a:t>
            </a:r>
          </a:p>
          <a:p>
            <a:pPr marL="381000" indent="-381000"/>
            <a:r>
              <a:rPr lang="en-GB" dirty="0"/>
              <a:t>For a crest (</a:t>
            </a:r>
            <a:r>
              <a:rPr lang="en-GB" i="1" dirty="0"/>
              <a:t>y</a:t>
            </a:r>
            <a:r>
              <a:rPr lang="en-GB" dirty="0"/>
              <a:t> = </a:t>
            </a:r>
            <a:r>
              <a:rPr lang="en-GB" i="1" dirty="0"/>
              <a:t>A</a:t>
            </a:r>
            <a:r>
              <a:rPr lang="en-GB" dirty="0"/>
              <a:t>) the phase could be 0, 2</a:t>
            </a:r>
            <a:r>
              <a:rPr lang="en-GB" dirty="0">
                <a:latin typeface="Symbol" pitchFamily="18" charset="2"/>
              </a:rPr>
              <a:t>p</a:t>
            </a:r>
            <a:r>
              <a:rPr lang="en-GB" dirty="0"/>
              <a:t>, 4</a:t>
            </a:r>
            <a:r>
              <a:rPr lang="en-GB" dirty="0">
                <a:latin typeface="Symbol" pitchFamily="18" charset="2"/>
              </a:rPr>
              <a:t>p</a:t>
            </a:r>
            <a:r>
              <a:rPr lang="en-GB" dirty="0"/>
              <a:t> and so on while for a trough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i="1" dirty="0"/>
              <a:t>y</a:t>
            </a:r>
            <a:r>
              <a:rPr lang="en-GB" dirty="0"/>
              <a:t> = -</a:t>
            </a:r>
            <a:r>
              <a:rPr lang="en-GB" i="1" dirty="0"/>
              <a:t>A</a:t>
            </a:r>
            <a:r>
              <a:rPr lang="en-GB" dirty="0"/>
              <a:t>), the phase could be </a:t>
            </a:r>
            <a:r>
              <a:rPr lang="en-GB" dirty="0">
                <a:latin typeface="Symbol" pitchFamily="18" charset="2"/>
              </a:rPr>
              <a:t>p</a:t>
            </a:r>
            <a:r>
              <a:rPr lang="en-GB" dirty="0"/>
              <a:t>, 3</a:t>
            </a:r>
            <a:r>
              <a:rPr lang="en-GB" dirty="0">
                <a:latin typeface="Symbol" pitchFamily="18" charset="2"/>
              </a:rPr>
              <a:t>p</a:t>
            </a:r>
            <a:r>
              <a:rPr lang="en-GB" dirty="0"/>
              <a:t> and so on</a:t>
            </a:r>
          </a:p>
          <a:p>
            <a:pPr marL="381000" indent="-381000"/>
            <a:r>
              <a:rPr lang="en-GB" dirty="0"/>
              <a:t>The quantity d</a:t>
            </a:r>
            <a:r>
              <a:rPr lang="en-GB" i="1" dirty="0"/>
              <a:t>x</a:t>
            </a:r>
            <a:r>
              <a:rPr lang="en-GB" dirty="0"/>
              <a:t>/</a:t>
            </a:r>
            <a:r>
              <a:rPr lang="en-GB" dirty="0" err="1"/>
              <a:t>d</a:t>
            </a:r>
            <a:r>
              <a:rPr lang="en-GB" i="1" dirty="0" err="1"/>
              <a:t>t</a:t>
            </a:r>
            <a:r>
              <a:rPr lang="en-GB" dirty="0"/>
              <a:t> = </a:t>
            </a:r>
            <a:r>
              <a:rPr lang="en-GB" dirty="0">
                <a:latin typeface="Symbol" pitchFamily="18" charset="2"/>
              </a:rPr>
              <a:t>w</a:t>
            </a:r>
            <a:r>
              <a:rPr lang="en-GB" dirty="0"/>
              <a:t>/</a:t>
            </a:r>
            <a:r>
              <a:rPr lang="en-GB" i="1" dirty="0"/>
              <a:t>k</a:t>
            </a:r>
            <a:r>
              <a:rPr lang="en-GB" dirty="0"/>
              <a:t> is known as the </a:t>
            </a:r>
            <a:r>
              <a:rPr lang="en-GB" b="1" dirty="0">
                <a:solidFill>
                  <a:schemeClr val="tx1"/>
                </a:solidFill>
              </a:rPr>
              <a:t>phase velocity </a:t>
            </a:r>
            <a:r>
              <a:rPr lang="en-GB" dirty="0"/>
              <a:t>of the wave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7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Tranverse</a:t>
            </a:r>
            <a:r>
              <a:rPr lang="en-SG" dirty="0" smtClean="0"/>
              <a:t> </a:t>
            </a:r>
            <a:r>
              <a:rPr lang="en-SG" dirty="0"/>
              <a:t>velocity and </a:t>
            </a:r>
            <a:r>
              <a:rPr lang="en-SG" dirty="0" smtClean="0"/>
              <a:t>acceleration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transverse velocity of the particle </a:t>
            </a:r>
            <a:r>
              <a:rPr lang="en-GB" i="1" dirty="0" err="1"/>
              <a:t>v</a:t>
            </a:r>
            <a:r>
              <a:rPr lang="en-GB" i="1" baseline="-25000" dirty="0" err="1"/>
              <a:t>y</a:t>
            </a:r>
            <a:r>
              <a:rPr lang="en-GB" dirty="0"/>
              <a:t> is given by</a:t>
            </a:r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maximum transverse velocity is </a:t>
            </a:r>
            <a:r>
              <a:rPr lang="el-GR" dirty="0"/>
              <a:t>ω</a:t>
            </a:r>
            <a:r>
              <a:rPr lang="en-GB" i="1" dirty="0"/>
              <a:t>A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dirty="0" smtClean="0"/>
              <a:t>transverse acceleration </a:t>
            </a:r>
            <a:r>
              <a:rPr lang="en-GB" dirty="0"/>
              <a:t>of the particle </a:t>
            </a:r>
            <a:r>
              <a:rPr lang="en-GB" i="1" dirty="0"/>
              <a:t>a</a:t>
            </a:r>
            <a:r>
              <a:rPr lang="en-GB" baseline="-25000" dirty="0"/>
              <a:t>y</a:t>
            </a:r>
            <a:r>
              <a:rPr lang="en-GB" dirty="0"/>
              <a:t> is given by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642211"/>
              </p:ext>
            </p:extLst>
          </p:nvPr>
        </p:nvGraphicFramePr>
        <p:xfrm>
          <a:off x="1418998" y="1991311"/>
          <a:ext cx="4190760" cy="72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6" name="Equation" r:id="rId3" imgW="4190760" imgH="723600" progId="Equation.DSMT4">
                  <p:embed/>
                </p:oleObj>
              </mc:Choice>
              <mc:Fallback>
                <p:oleObj name="Equation" r:id="rId3" imgW="4190760" imgH="723600" progId="Equation.DSMT4">
                  <p:embed/>
                  <p:pic>
                    <p:nvPicPr>
                      <p:cNvPr id="61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998" y="1991311"/>
                        <a:ext cx="4190760" cy="72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858678"/>
              </p:ext>
            </p:extLst>
          </p:nvPr>
        </p:nvGraphicFramePr>
        <p:xfrm>
          <a:off x="1504495" y="3974769"/>
          <a:ext cx="6337080" cy="86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7" name="Equation" r:id="rId5" imgW="6337080" imgH="863280" progId="Equation.DSMT4">
                  <p:embed/>
                </p:oleObj>
              </mc:Choice>
              <mc:Fallback>
                <p:oleObj name="Equation" r:id="rId5" imgW="6337080" imgH="863280" progId="Equation.DSMT4">
                  <p:embed/>
                  <p:pic>
                    <p:nvPicPr>
                      <p:cNvPr id="61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495" y="3974769"/>
                        <a:ext cx="6337080" cy="8632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85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Wave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Taking the partial derivative w.r.t. </a:t>
            </a:r>
            <a:r>
              <a:rPr lang="en-GB" i="1" dirty="0"/>
              <a:t>x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we divide the above equation with </a:t>
            </a:r>
            <a:r>
              <a:rPr lang="en-GB" dirty="0" smtClean="0"/>
              <a:t>the acceleration, we get</a:t>
            </a:r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830155"/>
              </p:ext>
            </p:extLst>
          </p:nvPr>
        </p:nvGraphicFramePr>
        <p:xfrm>
          <a:off x="1414237" y="4001027"/>
          <a:ext cx="2768400" cy="264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0" name="Equation" r:id="rId3" imgW="2768400" imgH="2641320" progId="Equation.DSMT4">
                  <p:embed/>
                </p:oleObj>
              </mc:Choice>
              <mc:Fallback>
                <p:oleObj name="Equation" r:id="rId3" imgW="2768400" imgH="2641320" progId="Equation.DSMT4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237" y="4001027"/>
                        <a:ext cx="2768400" cy="26413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894118"/>
              </p:ext>
            </p:extLst>
          </p:nvPr>
        </p:nvGraphicFramePr>
        <p:xfrm>
          <a:off x="1428072" y="1990271"/>
          <a:ext cx="5168880" cy="86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1" name="Equation" r:id="rId5" imgW="5168880" imgH="863280" progId="Equation.DSMT4">
                  <p:embed/>
                </p:oleObj>
              </mc:Choice>
              <mc:Fallback>
                <p:oleObj name="Equation" r:id="rId5" imgW="5168880" imgH="863280" progId="Equation.DSMT4">
                  <p:embed/>
                  <p:pic>
                    <p:nvPicPr>
                      <p:cNvPr id="71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072" y="1990271"/>
                        <a:ext cx="5168880" cy="8632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8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Wave equation is applied in several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GB" dirty="0"/>
              <a:t>Whenever the wave equation occurs we know that the wave propagates along the x-axis with wave speed</a:t>
            </a:r>
            <a:r>
              <a:rPr lang="en-GB" i="1" dirty="0"/>
              <a:t> v</a:t>
            </a:r>
            <a:r>
              <a:rPr lang="en-GB" dirty="0"/>
              <a:t>.</a:t>
            </a:r>
          </a:p>
          <a:p>
            <a:pPr marL="381000" indent="-381000"/>
            <a:r>
              <a:rPr lang="en-GB" dirty="0"/>
              <a:t>The electric and magnetic fields also obey the wave equation and the wave speed turns out to be the speed of light.</a:t>
            </a:r>
          </a:p>
          <a:p>
            <a:pPr marL="381000" indent="-381000"/>
            <a:r>
              <a:rPr lang="en-GB" dirty="0"/>
              <a:t>This led to the conclusion that light is an EM wave.</a:t>
            </a:r>
          </a:p>
          <a:p>
            <a:pPr marL="381000" indent="-381000"/>
            <a:r>
              <a:rPr lang="en-GB" dirty="0"/>
              <a:t>The concept of wave function also applies to longitudinal waves.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61950" algn="l"/>
              </a:tabLst>
              <a:defRPr/>
            </a:pPr>
            <a:r>
              <a:rPr lang="en-GB" sz="2000" dirty="0"/>
              <a:t>A man is playing with the clothesline. He unties one end, holds it taut and wiggles the end up and down </a:t>
            </a:r>
            <a:r>
              <a:rPr lang="en-GB" sz="2000" dirty="0" err="1"/>
              <a:t>sinusoidally</a:t>
            </a:r>
            <a:r>
              <a:rPr lang="en-GB" sz="2000" dirty="0"/>
              <a:t> with frequency 2.00 Hz and amplitude 0.075 m. The wave velocity is +12.0 m s</a:t>
            </a:r>
            <a:r>
              <a:rPr lang="en-GB" sz="2000" baseline="30000" dirty="0"/>
              <a:t>-1</a:t>
            </a:r>
            <a:r>
              <a:rPr lang="en-GB" sz="2000" dirty="0"/>
              <a:t>. At t = 0 the end has maximum positive displacement and is instantaneously at rest. Assume no wave bounces back from the far end to muddle up the pattern.</a:t>
            </a:r>
          </a:p>
          <a:p>
            <a:pPr marL="361950" indent="-361950">
              <a:spcBef>
                <a:spcPts val="0"/>
              </a:spcBef>
              <a:buNone/>
              <a:tabLst>
                <a:tab pos="361950" algn="l"/>
              </a:tabLst>
              <a:defRPr/>
            </a:pPr>
            <a:r>
              <a:rPr lang="en-GB" sz="2000" dirty="0"/>
              <a:t>a) 	Find the amplitude, angular frequency, period, wavelength and wave number of the wave.</a:t>
            </a:r>
          </a:p>
          <a:p>
            <a:pPr marL="361950" indent="-361950">
              <a:spcBef>
                <a:spcPts val="0"/>
              </a:spcBef>
              <a:buNone/>
              <a:tabLst>
                <a:tab pos="361950" algn="l"/>
              </a:tabLst>
              <a:defRPr/>
            </a:pPr>
            <a:r>
              <a:rPr lang="en-GB" sz="2000" dirty="0"/>
              <a:t>b) 	Write a wave function describing the wave.</a:t>
            </a:r>
          </a:p>
          <a:p>
            <a:pPr marL="361950" indent="-361950">
              <a:spcBef>
                <a:spcPts val="0"/>
              </a:spcBef>
              <a:buNone/>
              <a:tabLst>
                <a:tab pos="361950" algn="l"/>
              </a:tabLst>
              <a:defRPr/>
            </a:pPr>
            <a:r>
              <a:rPr lang="en-GB" sz="2000" dirty="0"/>
              <a:t>c) 	Write equations for the displacement as a function of time of the man’s end of the clothesline and of a point 3.00 m from his end.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dirty="0" smtClean="0"/>
              <a:t>wave?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waves </a:t>
            </a:r>
            <a:r>
              <a:rPr lang="en-AU" dirty="0"/>
              <a:t>is a disturbance that propagates from one region of the system to another.</a:t>
            </a:r>
          </a:p>
          <a:p>
            <a:r>
              <a:rPr lang="en-AU" dirty="0"/>
              <a:t>Waves that require a medium to travel are known as </a:t>
            </a:r>
            <a:r>
              <a:rPr lang="en-AU" dirty="0">
                <a:solidFill>
                  <a:srgbClr val="FF0000"/>
                </a:solidFill>
              </a:rPr>
              <a:t>mechanical waves</a:t>
            </a:r>
            <a:r>
              <a:rPr lang="en-AU" dirty="0"/>
              <a:t>.</a:t>
            </a:r>
          </a:p>
          <a:p>
            <a:r>
              <a:rPr lang="en-AU" dirty="0"/>
              <a:t>Examples include ripples on a pond and musical sounds.</a:t>
            </a:r>
            <a:endParaRPr lang="en-AU" b="1" i="1" dirty="0"/>
          </a:p>
          <a:p>
            <a:r>
              <a:rPr lang="en-AU" dirty="0"/>
              <a:t>Waves that do not require a medium to travel are non-mechanical waves.  Example include electromagnetic waves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708901" y="5643563"/>
            <a:ext cx="22574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/>
          <a:lstStyle/>
          <a:p>
            <a:r>
              <a:rPr lang="en-AU" dirty="0">
                <a:hlinkClick r:id="rId2"/>
              </a:rPr>
              <a:t>Waves animation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Reflection of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50000"/>
              </a:spcBef>
            </a:pPr>
            <a:r>
              <a:rPr lang="en-GB" dirty="0"/>
              <a:t>The reflected wave depends on the types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of </a:t>
            </a:r>
            <a:r>
              <a:rPr lang="en-GB" dirty="0"/>
              <a:t>boundaries. 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 smtClean="0"/>
              <a:t>When </a:t>
            </a:r>
            <a:r>
              <a:rPr lang="en-GB" dirty="0"/>
              <a:t>there is an overlap between the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ongoing </a:t>
            </a:r>
            <a:r>
              <a:rPr lang="en-GB" dirty="0"/>
              <a:t>and reflected wave, we have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interference </a:t>
            </a:r>
            <a:r>
              <a:rPr lang="en-GB" dirty="0"/>
              <a:t>of the waves</a:t>
            </a:r>
            <a:r>
              <a:rPr lang="en-GB" dirty="0" smtClean="0"/>
              <a:t>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>
                <a:hlinkClick r:id="rId2"/>
              </a:rPr>
              <a:t>Animation</a:t>
            </a:r>
            <a:endParaRPr lang="en-GB" dirty="0"/>
          </a:p>
          <a:p>
            <a:pPr marL="0" indent="0">
              <a:spcBef>
                <a:spcPct val="50000"/>
              </a:spcBef>
              <a:buNone/>
            </a:pP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5" descr="15_Figure19-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9845" y="1345421"/>
            <a:ext cx="4655212" cy="497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6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Principle of </a:t>
            </a:r>
            <a:r>
              <a:rPr lang="en-SG" dirty="0" smtClean="0"/>
              <a:t>superposition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50000"/>
              </a:spcBef>
            </a:pP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superposition </a:t>
            </a:r>
            <a:r>
              <a:rPr lang="en-GB" dirty="0">
                <a:solidFill>
                  <a:schemeClr val="tx1"/>
                </a:solidFill>
              </a:rPr>
              <a:t>principle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states that when two waves overlap, the displacement of any point at any time is obtained by </a:t>
            </a:r>
            <a:r>
              <a:rPr lang="en-GB" dirty="0">
                <a:solidFill>
                  <a:srgbClr val="FF0000"/>
                </a:solidFill>
              </a:rPr>
              <a:t>adding</a:t>
            </a:r>
            <a:r>
              <a:rPr lang="en-GB" dirty="0"/>
              <a:t> the displacement the point would have if only the first wave were present and the displacement the point would have if only the second wave were present. </a:t>
            </a:r>
            <a:endParaRPr lang="en-GB" b="1" i="1" dirty="0"/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The combined wave function </a:t>
            </a:r>
            <a:r>
              <a:rPr lang="en-GB" i="1" dirty="0"/>
              <a:t>y</a:t>
            </a:r>
            <a:r>
              <a:rPr lang="en-GB" dirty="0"/>
              <a:t>(</a:t>
            </a:r>
            <a:r>
              <a:rPr lang="en-GB" i="1" dirty="0"/>
              <a:t>x</a:t>
            </a:r>
            <a:r>
              <a:rPr lang="en-GB" dirty="0" smtClean="0"/>
              <a:t>, </a:t>
            </a:r>
            <a:r>
              <a:rPr lang="en-GB" i="1" dirty="0" smtClean="0"/>
              <a:t>t</a:t>
            </a:r>
            <a:r>
              <a:rPr lang="en-GB" dirty="0"/>
              <a:t>) is therefore</a:t>
            </a:r>
          </a:p>
          <a:p>
            <a:pPr marL="381000" indent="-381000">
              <a:spcBef>
                <a:spcPct val="50000"/>
              </a:spcBef>
            </a:pP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710885"/>
              </p:ext>
            </p:extLst>
          </p:nvPr>
        </p:nvGraphicFramePr>
        <p:xfrm>
          <a:off x="1498598" y="3653747"/>
          <a:ext cx="3327120" cy="38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2" name="Equation" r:id="rId3" imgW="3327120" imgH="380880" progId="Equation.DSMT4">
                  <p:embed/>
                </p:oleObj>
              </mc:Choice>
              <mc:Fallback>
                <p:oleObj name="Equation" r:id="rId3" imgW="3327120" imgH="380880" progId="Equation.DSMT4">
                  <p:embed/>
                  <p:pic>
                    <p:nvPicPr>
                      <p:cNvPr id="92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598" y="3653747"/>
                        <a:ext cx="3327120" cy="3808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011880" y="3834572"/>
            <a:ext cx="17771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GB" sz="2000" dirty="0">
                <a:hlinkClick r:id="rId5"/>
              </a:rPr>
              <a:t>Animations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703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Standing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50000"/>
              </a:spcBef>
            </a:pPr>
            <a:r>
              <a:rPr lang="en-GB" dirty="0"/>
              <a:t>When an incident wave and  the reflected wave combine, the wave pattern remains in the same position along the string and its amplitude fluctuates.  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This kind of a wave pattern is known as a </a:t>
            </a:r>
            <a:r>
              <a:rPr lang="en-GB" b="1" dirty="0">
                <a:solidFill>
                  <a:srgbClr val="FF0000"/>
                </a:solidFill>
              </a:rPr>
              <a:t>standing wave</a:t>
            </a:r>
            <a:r>
              <a:rPr lang="en-GB" b="1" i="1" dirty="0"/>
              <a:t>. </a:t>
            </a:r>
            <a:r>
              <a:rPr lang="en-GB" dirty="0"/>
              <a:t>A standing wave is unlike the travelling wave where the wave pattern moves with the wave speed.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533285" y="3412806"/>
            <a:ext cx="1530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GB" dirty="0">
                <a:hlinkClick r:id="rId2"/>
              </a:rPr>
              <a:t>Animations</a:t>
            </a:r>
            <a:endParaRPr lang="en-GB" dirty="0"/>
          </a:p>
        </p:txBody>
      </p:sp>
      <p:pic>
        <p:nvPicPr>
          <p:cNvPr id="6" name="Picture 2" descr="D:\s41788\My Documents\Dip Plus\Chapters\Images_waves\15_Figure23a-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5439" y="4202479"/>
            <a:ext cx="2347541" cy="17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D:\s41788\My Documents\Dip Plus\Chapters\Images_waves\15_Figure23b-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8651" y="4202476"/>
            <a:ext cx="2181189" cy="174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D:\s41788\My Documents\Dip Plus\Chapters\Images_waves\15_Figure23c-P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1320" y="4190602"/>
            <a:ext cx="1956843" cy="175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D:\s41788\My Documents\Dip Plus\Chapters\Images_waves\15_Figure23d-P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4888" y="4217318"/>
            <a:ext cx="1958581" cy="172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43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Constructive and destructive interference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50000"/>
              </a:spcBef>
            </a:pPr>
            <a:r>
              <a:rPr lang="en-GB" dirty="0"/>
              <a:t>At some points the displacements of the waves are identical and adding them makes the largest displacements. This is called as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constructive </a:t>
            </a:r>
            <a:r>
              <a:rPr lang="en-GB" dirty="0">
                <a:solidFill>
                  <a:schemeClr val="tx1"/>
                </a:solidFill>
              </a:rPr>
              <a:t>interference</a:t>
            </a:r>
            <a:r>
              <a:rPr lang="en-GB" b="1" dirty="0">
                <a:solidFill>
                  <a:schemeClr val="tx1"/>
                </a:solidFill>
              </a:rPr>
              <a:t>.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At some points the displacements of the waves cancel out each other. This is called </a:t>
            </a:r>
            <a:r>
              <a:rPr lang="en-GB" dirty="0">
                <a:solidFill>
                  <a:srgbClr val="FF0000"/>
                </a:solidFill>
              </a:rPr>
              <a:t>destructive</a:t>
            </a:r>
            <a:r>
              <a:rPr lang="en-GB" dirty="0">
                <a:solidFill>
                  <a:schemeClr val="tx1"/>
                </a:solidFill>
              </a:rPr>
              <a:t> interference.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5" descr="D:\s41788\My Documents\Dip Plus\Chapters\Images_waves\15_Figure24-I.jpg"/>
          <p:cNvPicPr>
            <a:picLocks noChangeAspect="1" noChangeArrowheads="1"/>
          </p:cNvPicPr>
          <p:nvPr/>
        </p:nvPicPr>
        <p:blipFill>
          <a:blip r:embed="rId2" cstate="print"/>
          <a:srcRect t="34249" b="16568"/>
          <a:stretch>
            <a:fillRect/>
          </a:stretch>
        </p:blipFill>
        <p:spPr bwMode="auto">
          <a:xfrm>
            <a:off x="1378295" y="3513132"/>
            <a:ext cx="5314898" cy="294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35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Nodes and antinodes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50000"/>
              </a:spcBef>
            </a:pPr>
            <a:r>
              <a:rPr lang="en-GB" dirty="0"/>
              <a:t>The points that do not move at all are known as </a:t>
            </a:r>
            <a:r>
              <a:rPr lang="en-GB" dirty="0">
                <a:solidFill>
                  <a:srgbClr val="FF0000"/>
                </a:solidFill>
              </a:rPr>
              <a:t>nodes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Midway between the nodes are points known as </a:t>
            </a:r>
            <a:r>
              <a:rPr lang="en-GB" dirty="0">
                <a:solidFill>
                  <a:srgbClr val="FF0000"/>
                </a:solidFill>
              </a:rPr>
              <a:t>antinodes </a:t>
            </a:r>
            <a:r>
              <a:rPr lang="en-GB" dirty="0"/>
              <a:t>where the amplitude of motion is greatest.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6" descr="D:\s41788\My Documents\Dip Plus\Chapters\Images_waves\15_Figure23e-I.jpg"/>
          <p:cNvPicPr>
            <a:picLocks noChangeAspect="1" noChangeArrowheads="1"/>
          </p:cNvPicPr>
          <p:nvPr/>
        </p:nvPicPr>
        <p:blipFill rotWithShape="1">
          <a:blip r:embed="rId2" cstate="print"/>
          <a:srcRect l="1004" t="18630"/>
          <a:stretch/>
        </p:blipFill>
        <p:spPr bwMode="auto">
          <a:xfrm>
            <a:off x="1380902" y="2873829"/>
            <a:ext cx="5988727" cy="216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295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Nodes and antinodes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50000"/>
              </a:spcBef>
            </a:pPr>
            <a:r>
              <a:rPr lang="en-GB" dirty="0"/>
              <a:t>The distance between successive nodes and antinodes is one half-wavelength.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Let there be a wave with a wave function </a:t>
            </a:r>
            <a:r>
              <a:rPr lang="en-GB" i="1" dirty="0"/>
              <a:t>y</a:t>
            </a:r>
            <a:r>
              <a:rPr lang="en-GB" baseline="-25000" dirty="0"/>
              <a:t>1</a:t>
            </a:r>
            <a:r>
              <a:rPr lang="en-GB" dirty="0"/>
              <a:t>(</a:t>
            </a:r>
            <a:r>
              <a:rPr lang="en-GB" i="1" dirty="0"/>
              <a:t>x</a:t>
            </a:r>
            <a:r>
              <a:rPr lang="en-GB" dirty="0" smtClean="0"/>
              <a:t>, </a:t>
            </a:r>
            <a:r>
              <a:rPr lang="en-GB" i="1" dirty="0" smtClean="0"/>
              <a:t>t</a:t>
            </a:r>
            <a:r>
              <a:rPr lang="en-GB" dirty="0"/>
              <a:t>) and  the reflected wave have a wave function </a:t>
            </a:r>
            <a:r>
              <a:rPr lang="en-GB" i="1" dirty="0"/>
              <a:t>y</a:t>
            </a:r>
            <a:r>
              <a:rPr lang="en-GB" baseline="-25000" dirty="0"/>
              <a:t>2</a:t>
            </a:r>
            <a:r>
              <a:rPr lang="en-GB" dirty="0"/>
              <a:t>(</a:t>
            </a:r>
            <a:r>
              <a:rPr lang="en-GB" i="1" dirty="0"/>
              <a:t>x</a:t>
            </a:r>
            <a:r>
              <a:rPr lang="en-GB" dirty="0" smtClean="0"/>
              <a:t>, </a:t>
            </a:r>
            <a:r>
              <a:rPr lang="en-GB" i="1" dirty="0" smtClean="0"/>
              <a:t>t</a:t>
            </a:r>
            <a:r>
              <a:rPr lang="en-GB" dirty="0"/>
              <a:t>).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We consider a scenario in which the reflected wave is inverted so we give a negative sign to one of the waves.</a:t>
            </a:r>
          </a:p>
          <a:p>
            <a:pPr marL="381000" indent="-381000">
              <a:spcBef>
                <a:spcPct val="50000"/>
              </a:spcBef>
              <a:buNone/>
            </a:pPr>
            <a:r>
              <a:rPr lang="en-GB" dirty="0"/>
              <a:t>      Let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536616"/>
              </p:ext>
            </p:extLst>
          </p:nvPr>
        </p:nvGraphicFramePr>
        <p:xfrm>
          <a:off x="2149020" y="4108677"/>
          <a:ext cx="664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4" name="Equation" r:id="rId3" imgW="6642000" imgH="380880" progId="Equation.DSMT4">
                  <p:embed/>
                </p:oleObj>
              </mc:Choice>
              <mc:Fallback>
                <p:oleObj name="Equation" r:id="rId3" imgW="6642000" imgH="380880" progId="Equation.DSMT4">
                  <p:embed/>
                  <p:pic>
                    <p:nvPicPr>
                      <p:cNvPr id="1024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020" y="4108677"/>
                        <a:ext cx="6642100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61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Mathematics of standing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50000"/>
              </a:spcBef>
            </a:pPr>
            <a:r>
              <a:rPr lang="en-GB" dirty="0"/>
              <a:t>The wave function for the standing wave is</a:t>
            </a:r>
          </a:p>
          <a:p>
            <a:pPr marL="381000" indent="-381000">
              <a:spcBef>
                <a:spcPct val="50000"/>
              </a:spcBef>
            </a:pPr>
            <a:endParaRPr lang="en-GB" baseline="30000" dirty="0"/>
          </a:p>
          <a:p>
            <a:pPr marL="381000" indent="-381000">
              <a:spcBef>
                <a:spcPct val="50000"/>
              </a:spcBef>
            </a:pPr>
            <a:endParaRPr lang="en-GB" baseline="30000" dirty="0"/>
          </a:p>
          <a:p>
            <a:pPr marL="381000" indent="-381000">
              <a:spcBef>
                <a:spcPct val="50000"/>
              </a:spcBef>
            </a:pPr>
            <a:endParaRPr lang="en-GB" baseline="30000" dirty="0"/>
          </a:p>
          <a:p>
            <a:pPr marL="381000" indent="-381000">
              <a:spcBef>
                <a:spcPct val="50000"/>
              </a:spcBef>
            </a:pPr>
            <a:endParaRPr lang="en-GB" baseline="30000" dirty="0"/>
          </a:p>
          <a:p>
            <a:pPr marL="381000" indent="-381000">
              <a:spcBef>
                <a:spcPct val="50000"/>
              </a:spcBef>
            </a:pPr>
            <a:r>
              <a:rPr lang="en-GB" i="1" dirty="0" err="1" smtClean="0"/>
              <a:t>A</a:t>
            </a:r>
            <a:r>
              <a:rPr lang="en-GB" baseline="-25000" dirty="0" err="1" smtClean="0"/>
              <a:t>sw</a:t>
            </a:r>
            <a:r>
              <a:rPr lang="en-GB" baseline="-25000" dirty="0" smtClean="0"/>
              <a:t> </a:t>
            </a:r>
            <a:r>
              <a:rPr lang="en-GB" dirty="0"/>
              <a:t>is the amplitude of the standing wave on a string that is fixed at one end. </a:t>
            </a:r>
          </a:p>
          <a:p>
            <a:pPr marL="381000" indent="-381000">
              <a:spcBef>
                <a:spcPct val="50000"/>
              </a:spcBef>
            </a:pPr>
            <a:r>
              <a:rPr lang="en-GB" i="1" dirty="0" err="1"/>
              <a:t>A</a:t>
            </a:r>
            <a:r>
              <a:rPr lang="en-GB" baseline="-25000" dirty="0" err="1"/>
              <a:t>sw</a:t>
            </a:r>
            <a:r>
              <a:rPr lang="en-GB" baseline="-25000" dirty="0"/>
              <a:t> </a:t>
            </a:r>
            <a:r>
              <a:rPr lang="en-GB" dirty="0"/>
              <a:t>can have a value that is </a:t>
            </a:r>
            <a:r>
              <a:rPr lang="en-GB" dirty="0">
                <a:solidFill>
                  <a:srgbClr val="FF0000"/>
                </a:solidFill>
              </a:rPr>
              <a:t>twice</a:t>
            </a:r>
            <a:r>
              <a:rPr lang="en-GB" dirty="0"/>
              <a:t> the amplitude of the original travelling waves.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The factor 2</a:t>
            </a:r>
            <a:r>
              <a:rPr lang="en-GB" i="1" dirty="0"/>
              <a:t>A</a:t>
            </a:r>
            <a:r>
              <a:rPr lang="en-GB" dirty="0"/>
              <a:t>sin(</a:t>
            </a:r>
            <a:r>
              <a:rPr lang="en-GB" i="1" dirty="0" err="1"/>
              <a:t>k</a:t>
            </a:r>
            <a:r>
              <a:rPr lang="en-GB" dirty="0" err="1"/>
              <a:t>x</a:t>
            </a:r>
            <a:r>
              <a:rPr lang="en-GB" dirty="0"/>
              <a:t>) shows that at each </a:t>
            </a:r>
            <a:r>
              <a:rPr lang="en-GB" dirty="0" smtClean="0"/>
              <a:t>instant, </a:t>
            </a:r>
            <a:r>
              <a:rPr lang="en-GB" dirty="0"/>
              <a:t>the shape of the string is a sine curve.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759124"/>
              </p:ext>
            </p:extLst>
          </p:nvPr>
        </p:nvGraphicFramePr>
        <p:xfrm>
          <a:off x="1445306" y="1973090"/>
          <a:ext cx="4876560" cy="175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7" name="Equation" r:id="rId3" imgW="4876560" imgH="1752480" progId="Equation.DSMT4">
                  <p:embed/>
                </p:oleObj>
              </mc:Choice>
              <mc:Fallback>
                <p:oleObj name="Equation" r:id="rId3" imgW="4876560" imgH="1752480" progId="Equation.DSMT4">
                  <p:embed/>
                  <p:pic>
                    <p:nvPicPr>
                      <p:cNvPr id="112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306" y="1973090"/>
                        <a:ext cx="4876560" cy="17524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09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Properties of standing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50000"/>
              </a:spcBef>
            </a:pPr>
            <a:r>
              <a:rPr lang="en-GB" dirty="0"/>
              <a:t>The wave shape stays in the same position oscillating up and down as described by the sin(</a:t>
            </a:r>
            <a:r>
              <a:rPr lang="el-GR" dirty="0"/>
              <a:t>ω</a:t>
            </a:r>
            <a:r>
              <a:rPr lang="en-GB" dirty="0"/>
              <a:t>t) factor.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Each point in the string still undergoes a SHM but all points between any successive pair of nodes oscillate in phase. 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A standing wave does not transfer energy from one end to another. 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There is a local flow of energy from each node to the adjacent antinodes and back but the average rate of energy transfer is zero.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Finding Nodes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50000"/>
              </a:spcBef>
            </a:pPr>
            <a:r>
              <a:rPr lang="en-GB" dirty="0"/>
              <a:t>To find the position of the nodes we put sin(</a:t>
            </a:r>
            <a:r>
              <a:rPr lang="en-GB" i="1" dirty="0" err="1"/>
              <a:t>kx</a:t>
            </a:r>
            <a:r>
              <a:rPr lang="en-GB" dirty="0"/>
              <a:t>) = 0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The solutions we get for the above equation is </a:t>
            </a:r>
          </a:p>
          <a:p>
            <a:pPr marL="381000" indent="-381000">
              <a:spcBef>
                <a:spcPct val="50000"/>
              </a:spcBef>
              <a:buNone/>
            </a:pPr>
            <a:r>
              <a:rPr lang="en-GB" dirty="0"/>
              <a:t>     </a:t>
            </a:r>
            <a:r>
              <a:rPr lang="en-GB" i="1" dirty="0" err="1"/>
              <a:t>kx</a:t>
            </a:r>
            <a:r>
              <a:rPr lang="en-GB" dirty="0"/>
              <a:t> = 0, </a:t>
            </a:r>
            <a:r>
              <a:rPr lang="en-GB" dirty="0">
                <a:latin typeface="Symbol" pitchFamily="18" charset="2"/>
              </a:rPr>
              <a:t>p</a:t>
            </a:r>
            <a:r>
              <a:rPr lang="en-GB" dirty="0"/>
              <a:t>, 2</a:t>
            </a:r>
            <a:r>
              <a:rPr lang="en-GB" dirty="0">
                <a:latin typeface="Symbol" pitchFamily="18" charset="2"/>
              </a:rPr>
              <a:t>p</a:t>
            </a:r>
            <a:r>
              <a:rPr lang="en-GB" dirty="0"/>
              <a:t>, ...</a:t>
            </a:r>
          </a:p>
          <a:p>
            <a:pPr marL="381000" indent="-381000">
              <a:spcBef>
                <a:spcPct val="50000"/>
              </a:spcBef>
              <a:buNone/>
            </a:pPr>
            <a:r>
              <a:rPr lang="en-GB" dirty="0"/>
              <a:t>     or  </a:t>
            </a:r>
            <a:r>
              <a:rPr lang="en-GB" i="1" dirty="0"/>
              <a:t>x</a:t>
            </a:r>
            <a:r>
              <a:rPr lang="en-GB" dirty="0"/>
              <a:t>  = 0, </a:t>
            </a:r>
            <a:r>
              <a:rPr lang="el-GR" dirty="0"/>
              <a:t>λ</a:t>
            </a:r>
            <a:r>
              <a:rPr lang="en-GB" dirty="0"/>
              <a:t>/2, 2</a:t>
            </a:r>
            <a:r>
              <a:rPr lang="el-GR" dirty="0"/>
              <a:t> λ</a:t>
            </a:r>
            <a:r>
              <a:rPr lang="en-GB" dirty="0"/>
              <a:t>/2, .. 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There is a node at </a:t>
            </a:r>
            <a:r>
              <a:rPr lang="en-GB" i="1" dirty="0"/>
              <a:t>x</a:t>
            </a:r>
            <a:r>
              <a:rPr lang="en-GB" dirty="0"/>
              <a:t> = 0 since this point at the fixed end of the string.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3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sz="2000" dirty="0"/>
              <a:t>One of the strings of a guitar lies along the x-axis when in equilibrium. The end of a string at x = 0 (the bridge of the guitar) is tied down. An incident wave travels along the  string in the negative x-direction at 143 m s</a:t>
            </a:r>
            <a:r>
              <a:rPr lang="en-GB" sz="2000" baseline="30000" dirty="0"/>
              <a:t>-1</a:t>
            </a:r>
            <a:r>
              <a:rPr lang="en-GB" sz="2000" dirty="0"/>
              <a:t> with an amplitude of 0.750 mm and a frequency of 440 Hz. This wave is reflected from the fixed end at x = 0 and the superposition of the incident travelling wave and the reflected travelling wave forms a standing wave.</a:t>
            </a:r>
          </a:p>
          <a:p>
            <a:pPr marL="361950" indent="-361950">
              <a:spcBef>
                <a:spcPts val="600"/>
              </a:spcBef>
              <a:buNone/>
              <a:tabLst>
                <a:tab pos="361950" algn="l"/>
              </a:tabLst>
              <a:defRPr/>
            </a:pPr>
            <a:r>
              <a:rPr lang="en-GB" sz="2000" dirty="0"/>
              <a:t>a) 	Find the equation giving the displacement of a point on the string as a function of position and time.</a:t>
            </a:r>
          </a:p>
          <a:p>
            <a:pPr marL="361950" indent="-361950">
              <a:spcBef>
                <a:spcPts val="600"/>
              </a:spcBef>
              <a:buNone/>
              <a:tabLst>
                <a:tab pos="361950" algn="l"/>
              </a:tabLst>
              <a:defRPr/>
            </a:pPr>
            <a:r>
              <a:rPr lang="en-GB" sz="2000" dirty="0"/>
              <a:t>b) 	Locate the points on the string that do not move at all.</a:t>
            </a:r>
          </a:p>
          <a:p>
            <a:pPr marL="361950" indent="-361950">
              <a:spcBef>
                <a:spcPts val="600"/>
              </a:spcBef>
              <a:buNone/>
              <a:tabLst>
                <a:tab pos="361950" algn="l"/>
              </a:tabLst>
              <a:defRPr/>
            </a:pPr>
            <a:r>
              <a:rPr lang="en-GB" sz="2000" dirty="0"/>
              <a:t>c)	Find the amplitude, maximum transverse velocity and maximum transverse acceleration at antinodes.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Wave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waves travel with a definite speed known as </a:t>
            </a:r>
            <a:r>
              <a:rPr lang="en-US" dirty="0">
                <a:solidFill>
                  <a:srgbClr val="FF0000"/>
                </a:solidFill>
              </a:rPr>
              <a:t>wave speed</a:t>
            </a:r>
            <a:r>
              <a:rPr lang="en-US" dirty="0"/>
              <a:t>.</a:t>
            </a:r>
            <a:endParaRPr lang="en-GB" dirty="0"/>
          </a:p>
          <a:p>
            <a:r>
              <a:rPr lang="en-GB" dirty="0"/>
              <a:t>The medium itself does not travel through space.</a:t>
            </a:r>
          </a:p>
          <a:p>
            <a:r>
              <a:rPr lang="en-GB" dirty="0"/>
              <a:t>The individual particles in the medium undergo either </a:t>
            </a:r>
            <a:r>
              <a:rPr lang="en-GB" dirty="0">
                <a:solidFill>
                  <a:srgbClr val="FF0000"/>
                </a:solidFill>
              </a:rPr>
              <a:t>back and forth</a:t>
            </a:r>
            <a:r>
              <a:rPr lang="en-GB" dirty="0"/>
              <a:t> motion or </a:t>
            </a:r>
            <a:r>
              <a:rPr lang="en-GB" dirty="0">
                <a:solidFill>
                  <a:srgbClr val="FF0000"/>
                </a:solidFill>
              </a:rPr>
              <a:t>up-down </a:t>
            </a:r>
            <a:r>
              <a:rPr lang="en-GB" dirty="0">
                <a:solidFill>
                  <a:schemeClr val="tx1"/>
                </a:solidFill>
              </a:rPr>
              <a:t>motion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around their equilibrium positions.</a:t>
            </a:r>
          </a:p>
          <a:p>
            <a:r>
              <a:rPr lang="en-GB" dirty="0"/>
              <a:t>Waves transport </a:t>
            </a:r>
            <a:r>
              <a:rPr lang="en-GB" dirty="0">
                <a:solidFill>
                  <a:srgbClr val="FF0000"/>
                </a:solidFill>
              </a:rPr>
              <a:t>energy</a:t>
            </a:r>
            <a:r>
              <a:rPr lang="en-GB" dirty="0"/>
              <a:t> from one region to another but not the matter</a:t>
            </a:r>
            <a:r>
              <a:rPr lang="en-GB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Diffraction of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50000"/>
              </a:spcBef>
            </a:pPr>
            <a:r>
              <a:rPr lang="en-GB" dirty="0"/>
              <a:t>Waves such as sound and light can bend around corners or obstacles. This is known as </a:t>
            </a:r>
            <a:r>
              <a:rPr lang="en-GB" dirty="0">
                <a:solidFill>
                  <a:srgbClr val="FF0000"/>
                </a:solidFill>
              </a:rPr>
              <a:t>diffraction.</a:t>
            </a:r>
            <a:endParaRPr lang="en-GB" dirty="0"/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The CD colours on a CD is due to diffraction of light. 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There is no fundamental difference between interference and diffraction. 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Diffraction is also governed by the principle of superposition.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00112"/>
          </a:xfrm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30725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2678113" y="3146425"/>
            <a:ext cx="6889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chapter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Types of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Waves that travel perpendicular to the motion of the particles in the medium are </a:t>
            </a:r>
            <a:r>
              <a:rPr lang="en-AU" dirty="0">
                <a:solidFill>
                  <a:srgbClr val="FF0000"/>
                </a:solidFill>
              </a:rPr>
              <a:t>transverse </a:t>
            </a:r>
            <a:r>
              <a:rPr lang="en-AU" dirty="0">
                <a:solidFill>
                  <a:schemeClr val="tx1"/>
                </a:solidFill>
              </a:rPr>
              <a:t>waves.</a:t>
            </a:r>
          </a:p>
          <a:p>
            <a:r>
              <a:rPr lang="en-AU" dirty="0"/>
              <a:t>Waves that travel in the same direction as the motion of the particles in the medium are </a:t>
            </a:r>
            <a:r>
              <a:rPr lang="en-AU" dirty="0">
                <a:solidFill>
                  <a:srgbClr val="FF0000"/>
                </a:solidFill>
              </a:rPr>
              <a:t>longitudinal</a:t>
            </a:r>
            <a:r>
              <a:rPr lang="en-AU" dirty="0">
                <a:solidFill>
                  <a:schemeClr val="tx1"/>
                </a:solidFill>
              </a:rPr>
              <a:t> waves.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7" descr="D:\s41788\My Documents\Dip Plus\Chapters\Images_waves\15_Figure01a-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671" y="3670026"/>
            <a:ext cx="6852061" cy="118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:\s41788\My Documents\Dip Plus\Chapters\Images_waves\15_Figure01b-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7909" y="5226031"/>
            <a:ext cx="6727582" cy="103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540001" y="3102020"/>
            <a:ext cx="16338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2000" dirty="0">
                <a:hlinkClick r:id="rId4"/>
              </a:rPr>
              <a:t>animations</a:t>
            </a:r>
            <a:endParaRPr lang="en-A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233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Sinusoidal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the hand in the figure moves up an down periodically, each particle on the string also undergoes periodic motion as the wave propagates. </a:t>
            </a:r>
          </a:p>
          <a:p>
            <a:r>
              <a:rPr lang="en-AU" dirty="0"/>
              <a:t>Such a wave is known as a </a:t>
            </a:r>
            <a:r>
              <a:rPr lang="en-AU" dirty="0">
                <a:solidFill>
                  <a:srgbClr val="FF0000"/>
                </a:solidFill>
              </a:rPr>
              <a:t>periodic </a:t>
            </a:r>
            <a:r>
              <a:rPr lang="en-AU" dirty="0">
                <a:solidFill>
                  <a:schemeClr val="tx1"/>
                </a:solidFill>
              </a:rPr>
              <a:t>wave.</a:t>
            </a:r>
          </a:p>
          <a:p>
            <a:r>
              <a:rPr lang="en-AU" dirty="0"/>
              <a:t>Periodic waves in which the particles move with simple harmonic motion are known as </a:t>
            </a:r>
            <a:r>
              <a:rPr lang="en-AU" dirty="0">
                <a:solidFill>
                  <a:srgbClr val="FF0000"/>
                </a:solidFill>
              </a:rPr>
              <a:t>sinusoidal </a:t>
            </a:r>
            <a:r>
              <a:rPr lang="en-AU" dirty="0">
                <a:solidFill>
                  <a:schemeClr val="tx1"/>
                </a:solidFill>
              </a:rPr>
              <a:t>waves.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7" descr="D:\s41788\My Documents\Dip Plus\Chapters\Images_waves\15_Figure01a-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2092" y="4188711"/>
            <a:ext cx="9448776" cy="181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855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Wavelength, frequency and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a transverse wave, the </a:t>
            </a:r>
            <a:r>
              <a:rPr lang="en-AU" dirty="0">
                <a:solidFill>
                  <a:srgbClr val="FF0000"/>
                </a:solidFill>
              </a:rPr>
              <a:t>wavelength</a:t>
            </a:r>
            <a:r>
              <a:rPr lang="en-AU" dirty="0"/>
              <a:t> (</a:t>
            </a:r>
            <a:r>
              <a:rPr lang="el-GR" dirty="0"/>
              <a:t>λ</a:t>
            </a:r>
            <a:r>
              <a:rPr lang="en-GB" dirty="0"/>
              <a:t>) is </a:t>
            </a:r>
            <a:r>
              <a:rPr lang="en-AU" dirty="0"/>
              <a:t>the distance between consecutive troughs or crests.</a:t>
            </a:r>
          </a:p>
          <a:p>
            <a:r>
              <a:rPr lang="en-GB" dirty="0"/>
              <a:t>In a longitudinal wave, </a:t>
            </a:r>
            <a:r>
              <a:rPr lang="en-AU" dirty="0"/>
              <a:t>the </a:t>
            </a:r>
            <a:r>
              <a:rPr lang="en-AU" dirty="0">
                <a:solidFill>
                  <a:srgbClr val="FF0000"/>
                </a:solidFill>
              </a:rPr>
              <a:t>wavelength</a:t>
            </a:r>
            <a:r>
              <a:rPr lang="en-AU" b="1" dirty="0">
                <a:solidFill>
                  <a:srgbClr val="FF0000"/>
                </a:solidFill>
              </a:rPr>
              <a:t> </a:t>
            </a:r>
            <a:r>
              <a:rPr lang="en-AU" dirty="0"/>
              <a:t>(</a:t>
            </a:r>
            <a:r>
              <a:rPr lang="el-GR" dirty="0"/>
              <a:t>λ</a:t>
            </a:r>
            <a:r>
              <a:rPr lang="en-GB" dirty="0"/>
              <a:t>) is the distance between consecutive regions of compression or rarefaction.</a:t>
            </a:r>
          </a:p>
          <a:p>
            <a:r>
              <a:rPr lang="en-AU" dirty="0"/>
              <a:t>The wave speed is given by  </a:t>
            </a:r>
            <a:r>
              <a:rPr lang="en-AU" i="1" dirty="0"/>
              <a:t>v</a:t>
            </a:r>
            <a:r>
              <a:rPr lang="en-AU" dirty="0"/>
              <a:t> = </a:t>
            </a:r>
            <a:r>
              <a:rPr lang="en-GB" i="1" dirty="0"/>
              <a:t>f </a:t>
            </a:r>
            <a:r>
              <a:rPr lang="el-GR" dirty="0"/>
              <a:t>λ</a:t>
            </a:r>
            <a:r>
              <a:rPr lang="en-GB" dirty="0"/>
              <a:t>. </a:t>
            </a:r>
          </a:p>
          <a:p>
            <a:r>
              <a:rPr lang="en-AU" dirty="0"/>
              <a:t>The wave speed</a:t>
            </a:r>
            <a:r>
              <a:rPr lang="en-GB" dirty="0"/>
              <a:t> depends only the mechanical properties of the medium.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What is the wavelength of sound of frequency 262 Hz? Take the speed of sound to be 344 m/s.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5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Wave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50000"/>
              </a:spcBef>
            </a:pPr>
            <a:r>
              <a:rPr lang="en-GB" dirty="0"/>
              <a:t>During the wave motion on a string, a particle is displaced some distance </a:t>
            </a:r>
            <a:r>
              <a:rPr lang="en-GB" i="1" dirty="0"/>
              <a:t>y</a:t>
            </a:r>
            <a:r>
              <a:rPr lang="en-GB" dirty="0"/>
              <a:t> in the direction perpendicular to </a:t>
            </a:r>
            <a:r>
              <a:rPr lang="en-GB" i="1" dirty="0"/>
              <a:t>x</a:t>
            </a:r>
            <a:r>
              <a:rPr lang="en-GB" dirty="0"/>
              <a:t>-axis.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The function </a:t>
            </a:r>
            <a:r>
              <a:rPr lang="en-GB" i="1" dirty="0"/>
              <a:t>y</a:t>
            </a:r>
            <a:r>
              <a:rPr lang="en-GB" dirty="0"/>
              <a:t>(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t</a:t>
            </a:r>
            <a:r>
              <a:rPr lang="en-GB" dirty="0"/>
              <a:t>) is called as the </a:t>
            </a:r>
            <a:r>
              <a:rPr lang="en-GB" dirty="0">
                <a:solidFill>
                  <a:srgbClr val="FF0000"/>
                </a:solidFill>
              </a:rPr>
              <a:t>wave</a:t>
            </a:r>
            <a:r>
              <a:rPr lang="en-GB" dirty="0">
                <a:solidFill>
                  <a:schemeClr val="tx1"/>
                </a:solidFill>
              </a:rPr>
              <a:t> function.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The wave function describes the </a:t>
            </a:r>
            <a:r>
              <a:rPr lang="en-GB" dirty="0">
                <a:solidFill>
                  <a:srgbClr val="FF0000"/>
                </a:solidFill>
              </a:rPr>
              <a:t>displacement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dirty="0"/>
              <a:t>of any particle from its equilibrium position at any time.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Phase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50000"/>
              </a:spcBef>
            </a:pPr>
            <a:r>
              <a:rPr lang="en-GB" dirty="0"/>
              <a:t>In a sinusoidal wave every particle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oscillates in </a:t>
            </a:r>
            <a:r>
              <a:rPr lang="en-GB" dirty="0"/>
              <a:t>SHM with the same amplitude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and </a:t>
            </a:r>
            <a:r>
              <a:rPr lang="en-GB" dirty="0"/>
              <a:t>frequency.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The oscillation of particles are out of step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with each </a:t>
            </a:r>
            <a:r>
              <a:rPr lang="en-GB" dirty="0"/>
              <a:t>other. </a:t>
            </a:r>
          </a:p>
          <a:p>
            <a:pPr marL="381000" indent="-381000">
              <a:spcBef>
                <a:spcPct val="50000"/>
              </a:spcBef>
            </a:pPr>
            <a:r>
              <a:rPr lang="en-GB" dirty="0"/>
              <a:t>These differences are known as </a:t>
            </a:r>
            <a:r>
              <a:rPr lang="en-GB" dirty="0">
                <a:solidFill>
                  <a:srgbClr val="FF0000"/>
                </a:solidFill>
              </a:rPr>
              <a:t>phase </a:t>
            </a:r>
            <a:r>
              <a:rPr lang="en-GB" dirty="0" smtClean="0">
                <a:solidFill>
                  <a:srgbClr val="FF0000"/>
                </a:solidFill>
              </a:rPr>
              <a:t/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>
                <a:solidFill>
                  <a:srgbClr val="FF0000"/>
                </a:solidFill>
              </a:rPr>
              <a:t>differences</a:t>
            </a:r>
            <a:r>
              <a:rPr lang="en-GB" dirty="0">
                <a:solidFill>
                  <a:srgbClr val="FF0000"/>
                </a:solidFill>
              </a:rPr>
              <a:t>. 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6" descr="D:\s41788\My Documents\Dip Plus\Chapters\Images_waves\15_Figure08-I.jpg"/>
          <p:cNvPicPr>
            <a:picLocks noChangeAspect="1" noChangeArrowheads="1"/>
          </p:cNvPicPr>
          <p:nvPr/>
        </p:nvPicPr>
        <p:blipFill rotWithShape="1">
          <a:blip r:embed="rId2" cstate="print"/>
          <a:srcRect t="6022"/>
          <a:stretch/>
        </p:blipFill>
        <p:spPr bwMode="auto">
          <a:xfrm>
            <a:off x="7503241" y="1440000"/>
            <a:ext cx="3608703" cy="5347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23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762</TotalTime>
  <Words>1723</Words>
  <Application>Microsoft Office PowerPoint</Application>
  <PresentationFormat>Widescreen</PresentationFormat>
  <Paragraphs>181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Mathcad UniMath</vt:lpstr>
      <vt:lpstr>Symbol</vt:lpstr>
      <vt:lpstr>Times New Roman</vt:lpstr>
      <vt:lpstr>Retrospect</vt:lpstr>
      <vt:lpstr>Equation</vt:lpstr>
      <vt:lpstr>Waves</vt:lpstr>
      <vt:lpstr>What is a wave?</vt:lpstr>
      <vt:lpstr>Wave propagation</vt:lpstr>
      <vt:lpstr>Types of waves</vt:lpstr>
      <vt:lpstr>Sinusoidal waves</vt:lpstr>
      <vt:lpstr>Wavelength, frequency and speed</vt:lpstr>
      <vt:lpstr>Example 1</vt:lpstr>
      <vt:lpstr>Wave function</vt:lpstr>
      <vt:lpstr>Phase differences</vt:lpstr>
      <vt:lpstr>Wave function for a sinusoidal wave</vt:lpstr>
      <vt:lpstr>Wave function for a sinusoidal wave</vt:lpstr>
      <vt:lpstr>Wave number</vt:lpstr>
      <vt:lpstr>Graphing a wave</vt:lpstr>
      <vt:lpstr>Wave function for a wave travelling to the left</vt:lpstr>
      <vt:lpstr>Phase velocity</vt:lpstr>
      <vt:lpstr>Tranverse velocity and acceleration</vt:lpstr>
      <vt:lpstr>Wave equation</vt:lpstr>
      <vt:lpstr>Wave equation is applied in several scenarios</vt:lpstr>
      <vt:lpstr>Example 2</vt:lpstr>
      <vt:lpstr>Reflection of waves</vt:lpstr>
      <vt:lpstr>The Principle of superposition</vt:lpstr>
      <vt:lpstr>Standing waves</vt:lpstr>
      <vt:lpstr>Constructive and destructive interference</vt:lpstr>
      <vt:lpstr>Nodes and antinodes</vt:lpstr>
      <vt:lpstr>Nodes and antinodes</vt:lpstr>
      <vt:lpstr>Mathematics of standing waves</vt:lpstr>
      <vt:lpstr>Properties of standing waves</vt:lpstr>
      <vt:lpstr>Finding Nodes </vt:lpstr>
      <vt:lpstr>Example 3</vt:lpstr>
      <vt:lpstr>Diffraction of waves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electricity</dc:title>
  <dc:creator>Tan Teow Chye</dc:creator>
  <cp:lastModifiedBy>Tan Teow Chye</cp:lastModifiedBy>
  <cp:revision>142</cp:revision>
  <dcterms:created xsi:type="dcterms:W3CDTF">2018-09-30T12:15:30Z</dcterms:created>
  <dcterms:modified xsi:type="dcterms:W3CDTF">2018-10-03T15:25:09Z</dcterms:modified>
</cp:coreProperties>
</file>