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4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265" r:id="rId9"/>
    <p:sldId id="306" r:id="rId10"/>
    <p:sldId id="340" r:id="rId11"/>
    <p:sldId id="341" r:id="rId12"/>
    <p:sldId id="342" r:id="rId13"/>
    <p:sldId id="343" r:id="rId14"/>
    <p:sldId id="311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31" r:id="rId35"/>
    <p:sldId id="363" r:id="rId36"/>
    <p:sldId id="366" r:id="rId37"/>
    <p:sldId id="364" r:id="rId38"/>
    <p:sldId id="365" r:id="rId39"/>
    <p:sldId id="367" r:id="rId40"/>
    <p:sldId id="368" r:id="rId41"/>
    <p:sldId id="369" r:id="rId42"/>
    <p:sldId id="33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7101" autoAdjust="0"/>
  </p:normalViewPr>
  <p:slideViewPr>
    <p:cSldViewPr snapToGrid="0">
      <p:cViewPr varScale="1">
        <p:scale>
          <a:sx n="73" d="100"/>
          <a:sy n="73" d="100"/>
        </p:scale>
        <p:origin x="6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3/10/2018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999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 = 2 × 10</a:t>
            </a:r>
            <a:r>
              <a:rPr lang="en-GB" baseline="30000" dirty="0" smtClean="0"/>
              <a:t>14</a:t>
            </a:r>
            <a:endParaRPr lang="en-US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46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F = </a:t>
            </a:r>
            <a:r>
              <a:rPr lang="en-GB" b="0" dirty="0" smtClean="0"/>
              <a:t> (</a:t>
            </a:r>
            <a:r>
              <a:rPr lang="en-US" sz="1200" dirty="0" smtClean="0"/>
              <a:t>−</a:t>
            </a:r>
            <a:r>
              <a:rPr lang="en-GB" b="0" dirty="0" smtClean="0"/>
              <a:t>28</a:t>
            </a:r>
            <a:r>
              <a:rPr lang="en-GB" b="0" baseline="0" dirty="0" smtClean="0"/>
              <a:t> µN)</a:t>
            </a:r>
            <a:r>
              <a:rPr lang="en-GB" b="1" baseline="0" dirty="0" smtClean="0"/>
              <a:t> </a:t>
            </a:r>
            <a:r>
              <a:rPr lang="en-GB" b="1" baseline="0" dirty="0" err="1" smtClean="0"/>
              <a:t>i</a:t>
            </a:r>
            <a:endParaRPr lang="en-GB" b="1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20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E </a:t>
            </a:r>
            <a:r>
              <a:rPr lang="en-GB" b="0" dirty="0" smtClean="0"/>
              <a:t> =  (</a:t>
            </a:r>
            <a:r>
              <a:rPr lang="en-US" sz="1200" dirty="0" smtClean="0"/>
              <a:t>−11 N/C)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i</a:t>
            </a:r>
            <a:r>
              <a:rPr lang="en-US" sz="1200" b="1" baseline="0" dirty="0" smtClean="0"/>
              <a:t> </a:t>
            </a:r>
            <a:r>
              <a:rPr lang="en-US" sz="1200" baseline="0" dirty="0" smtClean="0"/>
              <a:t>+ </a:t>
            </a:r>
            <a:r>
              <a:rPr lang="en-GB" b="0" dirty="0" smtClean="0"/>
              <a:t>(</a:t>
            </a:r>
            <a:r>
              <a:rPr lang="en-US" sz="1200" dirty="0" smtClean="0"/>
              <a:t>14N/C)</a:t>
            </a:r>
            <a:r>
              <a:rPr lang="en-US" sz="1200" b="1" baseline="0" dirty="0" smtClean="0"/>
              <a:t> j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948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GB" dirty="0" smtClean="0"/>
              <a:t>a</a:t>
            </a:r>
            <a:r>
              <a:rPr lang="en-GB" baseline="0" dirty="0" smtClean="0"/>
              <a:t> = −1.76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</a:t>
            </a:r>
            <a:r>
              <a:rPr lang="en-GB" baseline="0" dirty="0" smtClean="0"/>
              <a:t> m/s</a:t>
            </a:r>
            <a:r>
              <a:rPr lang="en-GB" baseline="30000" dirty="0" smtClean="0"/>
              <a:t>2</a:t>
            </a:r>
          </a:p>
          <a:p>
            <a:pPr marL="228600" indent="-228600">
              <a:buAutoNum type="alphaLcParenR"/>
            </a:pPr>
            <a:r>
              <a:rPr lang="en-GB" dirty="0" smtClean="0"/>
              <a:t>v </a:t>
            </a:r>
            <a:r>
              <a:rPr lang="en-GB" baseline="0" dirty="0" smtClean="0"/>
              <a:t>= 5.9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en-GB" baseline="0" dirty="0" smtClean="0"/>
              <a:t> m/s,  KE = 1.6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-17</a:t>
            </a:r>
            <a:r>
              <a:rPr lang="en-GB" baseline="0" dirty="0" smtClean="0"/>
              <a:t> J </a:t>
            </a:r>
          </a:p>
          <a:p>
            <a:pPr marL="228600" indent="-228600">
              <a:buAutoNum type="alphaLcParenR"/>
            </a:pPr>
            <a:r>
              <a:rPr lang="en-GB" baseline="0" dirty="0" smtClean="0"/>
              <a:t>t = 3.4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-9</a:t>
            </a:r>
            <a:r>
              <a:rPr lang="en-GB" baseline="0" dirty="0" smtClean="0"/>
              <a:t> s </a:t>
            </a:r>
            <a:endParaRPr lang="en-GB" baseline="30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5706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(a)</a:t>
            </a:r>
            <a:r>
              <a:rPr lang="en-GB" b="1" dirty="0" smtClean="0"/>
              <a:t>  </a:t>
            </a:r>
            <a:r>
              <a:rPr lang="en-GB" b="1" dirty="0" err="1" smtClean="0"/>
              <a:t>E</a:t>
            </a:r>
            <a:r>
              <a:rPr lang="en-GB" baseline="-25000" dirty="0" err="1" smtClean="0"/>
              <a:t>a</a:t>
            </a:r>
            <a:r>
              <a:rPr lang="en-GB" baseline="-25000" dirty="0" smtClean="0"/>
              <a:t>  </a:t>
            </a:r>
            <a:r>
              <a:rPr lang="en-GB" baseline="0" dirty="0" smtClean="0"/>
              <a:t>=  (9.8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N/C) </a:t>
            </a:r>
            <a:r>
              <a:rPr lang="en-GB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GB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None/>
            </a:pPr>
            <a:r>
              <a:rPr lang="en-GB" b="0" dirty="0" smtClean="0"/>
              <a:t>(b)  </a:t>
            </a:r>
            <a:r>
              <a:rPr lang="en-GB" b="1" dirty="0" err="1" smtClean="0"/>
              <a:t>E</a:t>
            </a:r>
            <a:r>
              <a:rPr lang="en-GB" baseline="-25000" dirty="0" err="1" smtClean="0"/>
              <a:t>b</a:t>
            </a:r>
            <a:r>
              <a:rPr lang="en-GB" baseline="-25000" dirty="0" smtClean="0"/>
              <a:t>  </a:t>
            </a:r>
            <a:r>
              <a:rPr lang="en-GB" baseline="0" dirty="0" smtClean="0"/>
              <a:t>=  (</a:t>
            </a:r>
            <a:r>
              <a:rPr lang="en-US" sz="1200" dirty="0" smtClean="0"/>
              <a:t>−</a:t>
            </a:r>
            <a:r>
              <a:rPr lang="en-GB" baseline="0" dirty="0" smtClean="0"/>
              <a:t>6.2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N/C) </a:t>
            </a:r>
            <a:r>
              <a:rPr lang="en-GB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GB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None/>
            </a:pPr>
            <a:r>
              <a:rPr lang="en-GB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  </a:t>
            </a:r>
            <a:r>
              <a:rPr lang="en-GB" b="1" dirty="0" err="1" smtClean="0"/>
              <a:t>E</a:t>
            </a:r>
            <a:r>
              <a:rPr lang="en-GB" baseline="-25000" dirty="0" err="1" smtClean="0"/>
              <a:t>c</a:t>
            </a:r>
            <a:r>
              <a:rPr lang="en-GB" baseline="-25000" dirty="0" smtClean="0"/>
              <a:t>  </a:t>
            </a:r>
            <a:r>
              <a:rPr lang="en-GB" baseline="0" dirty="0" smtClean="0"/>
              <a:t>=  (4.9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N/C) </a:t>
            </a:r>
            <a:r>
              <a:rPr lang="en-GB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endParaRPr lang="en-GB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07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V</a:t>
            </a:r>
            <a:r>
              <a:rPr lang="en-GB" baseline="-25000" dirty="0" err="1" smtClean="0"/>
              <a:t>a</a:t>
            </a:r>
            <a:r>
              <a:rPr lang="en-GB" baseline="0" dirty="0" smtClean="0"/>
              <a:t> = −900 V, </a:t>
            </a:r>
            <a:r>
              <a:rPr lang="en-GB" dirty="0" err="1" smtClean="0"/>
              <a:t>V</a:t>
            </a:r>
            <a:r>
              <a:rPr lang="en-GB" baseline="-25000" dirty="0" err="1" smtClean="0"/>
              <a:t>b</a:t>
            </a:r>
            <a:r>
              <a:rPr lang="en-GB" baseline="0" dirty="0" smtClean="0"/>
              <a:t> = 1930 V, </a:t>
            </a:r>
            <a:r>
              <a:rPr lang="en-GB" dirty="0" err="1" smtClean="0"/>
              <a:t>V</a:t>
            </a:r>
            <a:r>
              <a:rPr lang="en-GB" baseline="-25000" dirty="0" err="1" smtClean="0"/>
              <a:t>c</a:t>
            </a:r>
            <a:r>
              <a:rPr lang="en-GB" baseline="0" dirty="0" smtClean="0"/>
              <a:t> = 0 V</a:t>
            </a:r>
            <a:endParaRPr lang="en-US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344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GB" baseline="0" dirty="0" smtClean="0"/>
              <a:t>F = 2.4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-12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</a:p>
          <a:p>
            <a:pPr marL="228600" indent="-228600">
              <a:buAutoNum type="alphaLcParenBoth"/>
            </a:pP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= </a:t>
            </a:r>
            <a:r>
              <a:rPr lang="en-GB" baseline="0" dirty="0" smtClean="0"/>
              <a:t>1.2 × 10</a:t>
            </a:r>
            <a:r>
              <a:rPr lang="en-GB" sz="1200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-12 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  or  7.5 MeV</a:t>
            </a:r>
          </a:p>
          <a:p>
            <a:pPr marL="228600" indent="-228600">
              <a:buAutoNum type="alphaLcParenBoth"/>
            </a:pPr>
            <a:r>
              <a:rPr lang="en-GB" sz="1200" dirty="0" err="1" smtClean="0"/>
              <a:t>V</a:t>
            </a:r>
            <a:r>
              <a:rPr lang="en-GB" sz="1200" baseline="-25000" dirty="0" err="1" smtClean="0"/>
              <a:t>a</a:t>
            </a:r>
            <a:r>
              <a:rPr lang="en-GB" sz="1200" dirty="0" smtClean="0"/>
              <a:t> – </a:t>
            </a:r>
            <a:r>
              <a:rPr lang="en-GB" sz="1200" dirty="0" err="1" smtClean="0"/>
              <a:t>V</a:t>
            </a:r>
            <a:r>
              <a:rPr lang="en-GB" sz="1200" baseline="-25000" dirty="0" err="1" smtClean="0"/>
              <a:t>b</a:t>
            </a:r>
            <a:r>
              <a:rPr lang="en-GB" sz="1200" baseline="-25000" dirty="0" smtClean="0"/>
              <a:t> </a:t>
            </a:r>
            <a:r>
              <a:rPr lang="en-GB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7.5 MV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7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2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31.wmf"/><Relationship Id="rId4" Type="http://schemas.openxmlformats.org/officeDocument/2006/relationships/image" Target="../media/image33.jpeg"/><Relationship Id="rId9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wmf"/><Relationship Id="rId9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3.jpeg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1.jpeg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61.jpe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6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7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6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69.wmf"/><Relationship Id="rId9" Type="http://schemas.openxmlformats.org/officeDocument/2006/relationships/image" Target="../media/image7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46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e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Static electricity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000" dirty="0"/>
              <a:t>Two point charges are located on the x-axis of a coordinate system: </a:t>
            </a:r>
            <a:r>
              <a:rPr lang="en-US" sz="2000" i="1" dirty="0" smtClean="0"/>
              <a:t>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/>
              <a:t>= 1.0 </a:t>
            </a:r>
            <a:r>
              <a:rPr lang="en-US" sz="2000" dirty="0" err="1"/>
              <a:t>nC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at </a:t>
            </a:r>
            <a:r>
              <a:rPr lang="en-US" sz="2000" i="1" dirty="0"/>
              <a:t>x</a:t>
            </a:r>
            <a:r>
              <a:rPr lang="en-US" sz="2000" dirty="0"/>
              <a:t> = +2.0 cm and </a:t>
            </a:r>
            <a:r>
              <a:rPr lang="en-US" sz="2000" i="1" dirty="0"/>
              <a:t>q</a:t>
            </a:r>
            <a:r>
              <a:rPr lang="en-US" sz="2000" baseline="-25000" dirty="0"/>
              <a:t>2</a:t>
            </a:r>
            <a:r>
              <a:rPr lang="en-US" sz="2000" dirty="0"/>
              <a:t> = −3.0 </a:t>
            </a:r>
            <a:r>
              <a:rPr lang="en-US" sz="2000" dirty="0" err="1"/>
              <a:t>nC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at </a:t>
            </a:r>
            <a:r>
              <a:rPr lang="en-US" sz="2000" i="1" dirty="0"/>
              <a:t>x</a:t>
            </a:r>
            <a:r>
              <a:rPr lang="en-US" sz="2000" dirty="0"/>
              <a:t> = +4.0 cm. What is the total electric force exerted by </a:t>
            </a:r>
            <a:r>
              <a:rPr lang="en-US" sz="2000" i="1" dirty="0"/>
              <a:t>q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q</a:t>
            </a:r>
            <a:r>
              <a:rPr lang="en-US" sz="2000" baseline="-25000" dirty="0"/>
              <a:t>2</a:t>
            </a:r>
            <a:r>
              <a:rPr lang="en-US" sz="2000" dirty="0"/>
              <a:t> on </a:t>
            </a:r>
            <a:r>
              <a:rPr lang="en-US" sz="2000" dirty="0" smtClean="0"/>
              <a:t>a charge </a:t>
            </a:r>
            <a:r>
              <a:rPr lang="en-US" sz="2000" i="1" dirty="0" smtClean="0"/>
              <a:t>q</a:t>
            </a:r>
            <a:r>
              <a:rPr lang="en-US" sz="2000" baseline="-25000" dirty="0" smtClean="0"/>
              <a:t>3 </a:t>
            </a:r>
            <a:r>
              <a:rPr lang="en-US" sz="2000" dirty="0"/>
              <a:t>= 5.0 </a:t>
            </a:r>
            <a:r>
              <a:rPr lang="en-US" sz="2000" dirty="0" err="1"/>
              <a:t>nC</a:t>
            </a:r>
            <a:r>
              <a:rPr lang="en-US" sz="2000" dirty="0"/>
              <a:t> </a:t>
            </a:r>
            <a:r>
              <a:rPr lang="en-US" sz="2000" dirty="0" smtClean="0"/>
              <a:t>at </a:t>
            </a:r>
            <a:r>
              <a:rPr lang="en-US" sz="2000" i="1" dirty="0"/>
              <a:t>x</a:t>
            </a:r>
            <a:r>
              <a:rPr lang="en-US" sz="2000" dirty="0"/>
              <a:t> = 0?</a:t>
            </a:r>
            <a:endParaRPr lang="en-GB" sz="2000" dirty="0"/>
          </a:p>
          <a:p>
            <a:endParaRPr lang="en-SG" dirty="0"/>
          </a:p>
        </p:txBody>
      </p:sp>
      <p:pic>
        <p:nvPicPr>
          <p:cNvPr id="4" name="Picture 5" descr="21_Figure13-I"/>
          <p:cNvPicPr>
            <a:picLocks noChangeAspect="1" noChangeArrowheads="1"/>
          </p:cNvPicPr>
          <p:nvPr/>
        </p:nvPicPr>
        <p:blipFill>
          <a:blip r:embed="rId3" cstate="print"/>
          <a:srcRect b="5006"/>
          <a:stretch>
            <a:fillRect/>
          </a:stretch>
        </p:blipFill>
        <p:spPr bwMode="auto">
          <a:xfrm>
            <a:off x="1027176" y="3004855"/>
            <a:ext cx="5638800" cy="1660525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8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Two equal positive charges point charges </a:t>
            </a:r>
            <a:r>
              <a:rPr lang="en-US" sz="2000" i="1" dirty="0"/>
              <a:t>q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n-US" sz="2000" i="1" dirty="0"/>
              <a:t>q</a:t>
            </a:r>
            <a:r>
              <a:rPr lang="en-US" sz="2000" baseline="-25000" dirty="0"/>
              <a:t>2</a:t>
            </a:r>
            <a:r>
              <a:rPr lang="en-US" sz="2000" dirty="0"/>
              <a:t> = 2.0 </a:t>
            </a:r>
            <a:r>
              <a:rPr lang="en-GB" sz="2000" dirty="0"/>
              <a:t>µ</a:t>
            </a:r>
            <a:r>
              <a:rPr lang="en-US" sz="2000" dirty="0"/>
              <a:t>C  are located at </a:t>
            </a:r>
            <a:r>
              <a:rPr lang="en-US" sz="2000" i="1" dirty="0"/>
              <a:t>x</a:t>
            </a:r>
            <a:r>
              <a:rPr lang="en-US" sz="2000" dirty="0"/>
              <a:t> = 0, </a:t>
            </a:r>
            <a:r>
              <a:rPr lang="en-US" sz="2000" i="1" dirty="0"/>
              <a:t>y</a:t>
            </a:r>
            <a:r>
              <a:rPr lang="en-US" sz="2000" dirty="0"/>
              <a:t> = 0.30 m and </a:t>
            </a:r>
            <a:r>
              <a:rPr lang="en-US" sz="2000" i="1" dirty="0"/>
              <a:t>x</a:t>
            </a:r>
            <a:r>
              <a:rPr lang="en-US" sz="2000" dirty="0"/>
              <a:t> = 0, </a:t>
            </a:r>
            <a:r>
              <a:rPr lang="en-US" sz="2000" i="1" dirty="0"/>
              <a:t>y</a:t>
            </a:r>
            <a:r>
              <a:rPr lang="en-US" sz="2000" dirty="0"/>
              <a:t> = −0.30 m respectively. What are the magnitude and direction of the total electric force that </a:t>
            </a:r>
            <a:r>
              <a:rPr lang="en-US" sz="2000" i="1" dirty="0"/>
              <a:t>q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q</a:t>
            </a:r>
            <a:r>
              <a:rPr lang="en-US" sz="2000" baseline="-25000" dirty="0"/>
              <a:t>2</a:t>
            </a:r>
            <a:r>
              <a:rPr lang="en-US" sz="2000" dirty="0"/>
              <a:t> exert on a third charge </a:t>
            </a:r>
            <a:r>
              <a:rPr lang="en-US" sz="2000" i="1" dirty="0" smtClean="0"/>
              <a:t>Q</a:t>
            </a:r>
            <a:r>
              <a:rPr lang="en-US" sz="2000" dirty="0" smtClean="0"/>
              <a:t> </a:t>
            </a:r>
            <a:r>
              <a:rPr lang="en-US" sz="2000" dirty="0"/>
              <a:t>= 4.0 </a:t>
            </a:r>
            <a:r>
              <a:rPr lang="en-GB" sz="2000" dirty="0"/>
              <a:t>µ</a:t>
            </a:r>
            <a:r>
              <a:rPr lang="en-US" sz="2000" dirty="0"/>
              <a:t>C located at </a:t>
            </a:r>
            <a:r>
              <a:rPr lang="en-US" sz="2000" i="1" dirty="0"/>
              <a:t>x</a:t>
            </a:r>
            <a:r>
              <a:rPr lang="en-US" sz="2000" dirty="0"/>
              <a:t> = 0.4 m, </a:t>
            </a:r>
            <a:r>
              <a:rPr lang="en-US" sz="2000" i="1" dirty="0"/>
              <a:t>y</a:t>
            </a:r>
            <a:r>
              <a:rPr lang="en-US" sz="2000" dirty="0"/>
              <a:t> = 0?</a:t>
            </a:r>
            <a:endParaRPr lang="en-GB" sz="2000" dirty="0"/>
          </a:p>
          <a:p>
            <a:endParaRPr lang="en-SG" dirty="0"/>
          </a:p>
        </p:txBody>
      </p:sp>
      <p:pic>
        <p:nvPicPr>
          <p:cNvPr id="4" name="Picture 5" descr="21_14_Figure"/>
          <p:cNvPicPr>
            <a:picLocks noChangeAspect="1" noChangeArrowheads="1"/>
          </p:cNvPicPr>
          <p:nvPr/>
        </p:nvPicPr>
        <p:blipFill>
          <a:blip r:embed="rId2" cstate="print"/>
          <a:srcRect b="3529"/>
          <a:stretch>
            <a:fillRect/>
          </a:stretch>
        </p:blipFill>
        <p:spPr bwMode="auto">
          <a:xfrm>
            <a:off x="1451940" y="2928545"/>
            <a:ext cx="4121624" cy="3048923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electric field </a:t>
            </a:r>
            <a:r>
              <a:rPr lang="en-GB" dirty="0"/>
              <a:t>is a region where an </a:t>
            </a:r>
            <a:r>
              <a:rPr lang="en-GB" dirty="0">
                <a:solidFill>
                  <a:srgbClr val="FF0000"/>
                </a:solidFill>
              </a:rPr>
              <a:t>electric</a:t>
            </a:r>
            <a:r>
              <a:rPr lang="en-GB" dirty="0"/>
              <a:t> charge experiences an </a:t>
            </a:r>
            <a:r>
              <a:rPr lang="en-GB" dirty="0">
                <a:solidFill>
                  <a:srgbClr val="FF0000"/>
                </a:solidFill>
              </a:rPr>
              <a:t>electric</a:t>
            </a:r>
            <a:r>
              <a:rPr lang="en-GB" dirty="0"/>
              <a:t> force. </a:t>
            </a:r>
          </a:p>
          <a:p>
            <a:r>
              <a:rPr lang="en-GB" dirty="0"/>
              <a:t>Electric fields are represented by field lines.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tangent</a:t>
            </a:r>
            <a:r>
              <a:rPr lang="en-US" dirty="0"/>
              <a:t> at any point on a field line is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direction </a:t>
            </a:r>
            <a:r>
              <a:rPr lang="en-US" dirty="0">
                <a:solidFill>
                  <a:schemeClr val="tx1"/>
                </a:solidFill>
              </a:rPr>
              <a:t>of the force </a:t>
            </a:r>
            <a:r>
              <a:rPr lang="en-US" dirty="0"/>
              <a:t>that a </a:t>
            </a:r>
            <a:r>
              <a:rPr lang="en-US" dirty="0">
                <a:solidFill>
                  <a:srgbClr val="FF0000"/>
                </a:solidFill>
              </a:rPr>
              <a:t>positive</a:t>
            </a:r>
            <a:r>
              <a:rPr lang="en-US" dirty="0"/>
              <a:t> charge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would </a:t>
            </a:r>
            <a:r>
              <a:rPr lang="en-US" dirty="0"/>
              <a:t>experience when placed at that point. 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14" descr="Direction of field in electric field line.jpg"/>
          <p:cNvPicPr>
            <a:picLocks noChangeAspect="1"/>
          </p:cNvPicPr>
          <p:nvPr/>
        </p:nvPicPr>
        <p:blipFill>
          <a:blip r:embed="rId2" cstate="print"/>
          <a:srcRect r="53571" b="55649"/>
          <a:stretch>
            <a:fillRect/>
          </a:stretch>
        </p:blipFill>
        <p:spPr bwMode="auto">
          <a:xfrm>
            <a:off x="7533528" y="2885864"/>
            <a:ext cx="3252788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3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of point charges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</a:t>
            </a:r>
            <a:r>
              <a:rPr lang="en-GB" dirty="0">
                <a:solidFill>
                  <a:schemeClr val="tx1"/>
                </a:solidFill>
              </a:rPr>
              <a:t>single</a:t>
            </a:r>
            <a:r>
              <a:rPr lang="en-GB" dirty="0"/>
              <a:t> isolated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 point charge, the field lines </a:t>
            </a:r>
            <a:r>
              <a:rPr lang="en-GB" dirty="0" smtClean="0"/>
              <a:t>always go </a:t>
            </a:r>
            <a:r>
              <a:rPr lang="en-GB" dirty="0" smtClean="0">
                <a:solidFill>
                  <a:srgbClr val="FF0000"/>
                </a:solidFill>
              </a:rPr>
              <a:t>away</a:t>
            </a:r>
            <a:r>
              <a:rPr lang="en-GB" dirty="0" smtClean="0"/>
              <a:t> from the positive charge</a:t>
            </a:r>
            <a:r>
              <a:rPr lang="en-GB" dirty="0" smtClean="0">
                <a:latin typeface="Calibri" pitchFamily="34" charset="0"/>
                <a:cs typeface="Calibri" pitchFamily="34" charset="0"/>
              </a:rPr>
              <a:t>.</a:t>
            </a:r>
            <a:endParaRPr lang="en-GB" dirty="0">
              <a:latin typeface="Calibri" pitchFamily="34" charset="0"/>
              <a:cs typeface="Calibri" pitchFamily="34" charset="0"/>
            </a:endParaRPr>
          </a:p>
          <a:p>
            <a:r>
              <a:rPr lang="en-GB" dirty="0"/>
              <a:t>For a single isolated </a:t>
            </a:r>
            <a:r>
              <a:rPr lang="en-GB" dirty="0">
                <a:solidFill>
                  <a:srgbClr val="FF0000"/>
                </a:solidFill>
              </a:rPr>
              <a:t>negative</a:t>
            </a:r>
            <a:r>
              <a:rPr lang="en-GB" dirty="0"/>
              <a:t> point charge, the field lines always </a:t>
            </a:r>
            <a:r>
              <a:rPr lang="en-GB" dirty="0">
                <a:solidFill>
                  <a:schemeClr val="tx1"/>
                </a:solidFill>
                <a:cs typeface="Calibri" pitchFamily="34" charset="0"/>
              </a:rPr>
              <a:t>go</a:t>
            </a:r>
            <a:r>
              <a:rPr lang="en-GB" dirty="0">
                <a:solidFill>
                  <a:srgbClr val="FF0000"/>
                </a:solidFill>
                <a:cs typeface="Calibri" pitchFamily="34" charset="0"/>
              </a:rPr>
              <a:t> towards </a:t>
            </a:r>
            <a:r>
              <a:rPr lang="en-GB" dirty="0">
                <a:cs typeface="Calibri" pitchFamily="34" charset="0"/>
              </a:rPr>
              <a:t>the negative charge</a:t>
            </a:r>
            <a:r>
              <a:rPr lang="en-GB" dirty="0" smtClean="0">
                <a:cs typeface="Calibri" pitchFamily="34" charset="0"/>
              </a:rPr>
              <a:t>.</a:t>
            </a:r>
            <a:endParaRPr lang="en-GB" dirty="0">
              <a:cs typeface="Calibri" pitchFamily="34" charset="0"/>
            </a:endParaRPr>
          </a:p>
        </p:txBody>
      </p:sp>
      <p:pic>
        <p:nvPicPr>
          <p:cNvPr id="4" name="Picture 23" descr="21_Figure18a-I.jpg"/>
          <p:cNvPicPr>
            <a:picLocks noChangeAspect="1"/>
          </p:cNvPicPr>
          <p:nvPr/>
        </p:nvPicPr>
        <p:blipFill>
          <a:blip r:embed="rId2" cstate="print"/>
          <a:srcRect l="1086" t="11227"/>
          <a:stretch>
            <a:fillRect/>
          </a:stretch>
        </p:blipFill>
        <p:spPr bwMode="auto">
          <a:xfrm>
            <a:off x="2094212" y="3619885"/>
            <a:ext cx="2456596" cy="261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4" descr="21_Figure18b-I.jpg"/>
          <p:cNvPicPr>
            <a:picLocks noChangeAspect="1"/>
          </p:cNvPicPr>
          <p:nvPr/>
        </p:nvPicPr>
        <p:blipFill>
          <a:blip r:embed="rId3" cstate="print"/>
          <a:srcRect l="1225" t="12886"/>
          <a:stretch>
            <a:fillRect/>
          </a:stretch>
        </p:blipFill>
        <p:spPr bwMode="auto">
          <a:xfrm>
            <a:off x="5647888" y="3772632"/>
            <a:ext cx="2286214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Coulomb’s Law, force on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is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electric </a:t>
            </a:r>
            <a:r>
              <a:rPr lang="en-GB" dirty="0" smtClean="0"/>
              <a:t>field     at </a:t>
            </a:r>
            <a:r>
              <a:rPr lang="en-GB" i="1" dirty="0" smtClean="0"/>
              <a:t>q</a:t>
            </a:r>
            <a:r>
              <a:rPr lang="en-GB" baseline="-25000" dirty="0" smtClean="0"/>
              <a:t>0</a:t>
            </a:r>
            <a:r>
              <a:rPr lang="en-GB" dirty="0" smtClean="0"/>
              <a:t> due to </a:t>
            </a:r>
            <a:r>
              <a:rPr lang="en-GB" i="1" dirty="0" err="1" smtClean="0"/>
              <a:t>q</a:t>
            </a:r>
            <a:r>
              <a:rPr lang="en-GB" baseline="-25000" dirty="0" err="1" smtClean="0"/>
              <a:t>A</a:t>
            </a:r>
            <a:r>
              <a:rPr lang="en-GB" dirty="0" smtClean="0"/>
              <a:t> is defined as</a:t>
            </a:r>
            <a:br>
              <a:rPr lang="en-GB" dirty="0" smtClean="0"/>
            </a:b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Its </a:t>
            </a:r>
            <a:r>
              <a:rPr lang="en-GB" dirty="0"/>
              <a:t>SI unit is N/C</a:t>
            </a:r>
            <a:r>
              <a:rPr lang="en-GB" dirty="0" smtClean="0"/>
              <a:t>.</a:t>
            </a:r>
          </a:p>
          <a:p>
            <a:r>
              <a:rPr lang="en-GB" dirty="0" smtClean="0"/>
              <a:t>Note that we </a:t>
            </a:r>
            <a:r>
              <a:rPr lang="en-GB" dirty="0" smtClean="0">
                <a:solidFill>
                  <a:srgbClr val="FF0000"/>
                </a:solidFill>
              </a:rPr>
              <a:t>do not </a:t>
            </a:r>
            <a:r>
              <a:rPr lang="en-GB" dirty="0" smtClean="0"/>
              <a:t>need to know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</a:t>
            </a:r>
            <a:r>
              <a:rPr lang="en-GB" dirty="0" smtClean="0"/>
              <a:t>when we</a:t>
            </a:r>
            <a:br>
              <a:rPr lang="en-GB" dirty="0" smtClean="0"/>
            </a:br>
            <a:r>
              <a:rPr lang="en-GB" dirty="0" smtClean="0"/>
              <a:t>are finding the field at </a:t>
            </a:r>
            <a:r>
              <a:rPr lang="en-GB" i="1" dirty="0" smtClean="0"/>
              <a:t>q</a:t>
            </a:r>
            <a:r>
              <a:rPr lang="en-GB" baseline="-25000" dirty="0" smtClean="0"/>
              <a:t>0</a:t>
            </a:r>
            <a:r>
              <a:rPr lang="en-GB" dirty="0" smtClean="0"/>
              <a:t> due to </a:t>
            </a:r>
            <a:r>
              <a:rPr lang="en-GB" i="1" dirty="0" err="1" smtClean="0"/>
              <a:t>q</a:t>
            </a:r>
            <a:r>
              <a:rPr lang="en-GB" baseline="-25000" dirty="0" err="1" smtClean="0"/>
              <a:t>A</a:t>
            </a:r>
            <a:r>
              <a:rPr lang="en-GB" dirty="0" smtClean="0"/>
              <a:t>.</a:t>
            </a:r>
            <a:endParaRPr lang="en-GB" dirty="0"/>
          </a:p>
          <a:p>
            <a:endParaRPr lang="en-S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of a point charge </a:t>
            </a:r>
            <a:endParaRPr lang="en-SG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26168"/>
              </p:ext>
            </p:extLst>
          </p:nvPr>
        </p:nvGraphicFramePr>
        <p:xfrm>
          <a:off x="1433513" y="1947180"/>
          <a:ext cx="16510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4" name="Equation" r:id="rId3" imgW="1650960" imgH="761760" progId="Equation.DSMT4">
                  <p:embed/>
                </p:oleObj>
              </mc:Choice>
              <mc:Fallback>
                <p:oleObj name="Equation" r:id="rId3" imgW="1650960" imgH="761760" progId="Equation.DSMT4">
                  <p:embed/>
                  <p:pic>
                    <p:nvPicPr>
                      <p:cNvPr id="4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947180"/>
                        <a:ext cx="16510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122797"/>
              </p:ext>
            </p:extLst>
          </p:nvPr>
        </p:nvGraphicFramePr>
        <p:xfrm>
          <a:off x="1433513" y="3279636"/>
          <a:ext cx="20589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5" name="Equation" r:id="rId5" imgW="2044440" imgH="876240" progId="Equation.DSMT4">
                  <p:embed/>
                </p:oleObj>
              </mc:Choice>
              <mc:Fallback>
                <p:oleObj name="Equation" r:id="rId5" imgW="2044440" imgH="876240" progId="Equation.DSMT4">
                  <p:embed/>
                  <p:pic>
                    <p:nvPicPr>
                      <p:cNvPr id="5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3279636"/>
                        <a:ext cx="205898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9" descr="21_Figure15-I.jpg"/>
          <p:cNvPicPr>
            <a:picLocks noChangeAspect="1"/>
          </p:cNvPicPr>
          <p:nvPr/>
        </p:nvPicPr>
        <p:blipFill>
          <a:blip r:embed="rId7" cstate="print"/>
          <a:srcRect t="-389"/>
          <a:stretch>
            <a:fillRect/>
          </a:stretch>
        </p:blipFill>
        <p:spPr bwMode="auto">
          <a:xfrm>
            <a:off x="7724554" y="1562786"/>
            <a:ext cx="2917825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10373"/>
              </p:ext>
            </p:extLst>
          </p:nvPr>
        </p:nvGraphicFramePr>
        <p:xfrm>
          <a:off x="3580702" y="2640100"/>
          <a:ext cx="2555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6" name="Equation" r:id="rId8" imgW="253800" imgH="355320" progId="Equation.DSMT4">
                  <p:embed/>
                </p:oleObj>
              </mc:Choice>
              <mc:Fallback>
                <p:oleObj name="Equation" r:id="rId8" imgW="253800" imgH="355320" progId="Equation.DSMT4">
                  <p:embed/>
                  <p:pic>
                    <p:nvPicPr>
                      <p:cNvPr id="7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702" y="2640100"/>
                        <a:ext cx="2555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6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of two point charges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electric field of two </a:t>
            </a:r>
            <a:r>
              <a:rPr lang="en-GB" dirty="0" smtClean="0"/>
              <a:t>point </a:t>
            </a:r>
            <a:r>
              <a:rPr lang="en-GB" dirty="0"/>
              <a:t>charges is the resultant of </a:t>
            </a:r>
            <a:r>
              <a:rPr lang="en-GB" dirty="0" smtClean="0"/>
              <a:t>their individual fields.</a:t>
            </a:r>
          </a:p>
          <a:p>
            <a:r>
              <a:rPr lang="en-GB" dirty="0" smtClean="0"/>
              <a:t>We will study simple cases where the charges do not distort each other’s field. </a:t>
            </a:r>
            <a:endParaRPr lang="en-GB" dirty="0"/>
          </a:p>
          <a:p>
            <a:endParaRPr lang="en-SG" dirty="0"/>
          </a:p>
        </p:txBody>
      </p:sp>
      <p:pic>
        <p:nvPicPr>
          <p:cNvPr id="4" name="Picture 15" descr="21_Figure29b-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9254" y="2944035"/>
            <a:ext cx="4050573" cy="330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6" descr="21_Figure29c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942" y="2944035"/>
            <a:ext cx="3260632" cy="349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point charge </a:t>
            </a:r>
            <a:r>
              <a:rPr lang="en-US" sz="2000" i="1" dirty="0"/>
              <a:t>q</a:t>
            </a:r>
            <a:r>
              <a:rPr lang="en-US" sz="2000" dirty="0"/>
              <a:t> = −8.0 </a:t>
            </a:r>
            <a:r>
              <a:rPr lang="en-US" sz="2000" dirty="0" err="1"/>
              <a:t>nC</a:t>
            </a:r>
            <a:r>
              <a:rPr lang="en-US" sz="2000" dirty="0"/>
              <a:t>  is located at the origin. Find the electric field vector at the point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= 1.2 m, </a:t>
            </a:r>
            <a:r>
              <a:rPr lang="en-US" sz="2000" i="1" dirty="0"/>
              <a:t>y</a:t>
            </a:r>
            <a:r>
              <a:rPr lang="en-US" sz="2000" dirty="0"/>
              <a:t> = − 1.6 m. </a:t>
            </a:r>
            <a:endParaRPr lang="en-GB" sz="2000" dirty="0"/>
          </a:p>
          <a:p>
            <a:endParaRPr lang="en-SG" dirty="0"/>
          </a:p>
        </p:txBody>
      </p:sp>
      <p:pic>
        <p:nvPicPr>
          <p:cNvPr id="4" name="Picture 3" descr="21_Figure19-I"/>
          <p:cNvPicPr>
            <a:picLocks noChangeAspect="1" noChangeArrowheads="1"/>
          </p:cNvPicPr>
          <p:nvPr/>
        </p:nvPicPr>
        <p:blipFill>
          <a:blip r:embed="rId3" cstate="print"/>
          <a:srcRect b="3165"/>
          <a:stretch>
            <a:fillRect/>
          </a:stretch>
        </p:blipFill>
        <p:spPr bwMode="auto">
          <a:xfrm>
            <a:off x="1274680" y="2445696"/>
            <a:ext cx="2366376" cy="286392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between two parallel plates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electric field between two parallel plates is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uniform </a:t>
            </a:r>
            <a:r>
              <a:rPr lang="en-GB" dirty="0"/>
              <a:t>except near the edges of the plates.</a:t>
            </a:r>
          </a:p>
          <a:p>
            <a:r>
              <a:rPr lang="en-GB" dirty="0" smtClean="0"/>
              <a:t>From               ,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we have               </a:t>
            </a:r>
          </a:p>
          <a:p>
            <a:r>
              <a:rPr lang="en-GB" dirty="0" smtClean="0"/>
              <a:t>A </a:t>
            </a:r>
            <a:r>
              <a:rPr lang="en-GB" dirty="0"/>
              <a:t>charge within </a:t>
            </a:r>
            <a:r>
              <a:rPr lang="en-GB" dirty="0" smtClean="0"/>
              <a:t>a </a:t>
            </a:r>
            <a:r>
              <a:rPr lang="en-GB" dirty="0"/>
              <a:t>uniform </a:t>
            </a:r>
            <a:r>
              <a:rPr lang="en-GB" dirty="0" smtClean="0"/>
              <a:t>field will </a:t>
            </a:r>
            <a:r>
              <a:rPr lang="en-GB" dirty="0"/>
              <a:t>experience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/>
              <a:t>same force no </a:t>
            </a:r>
            <a:r>
              <a:rPr lang="en-GB" dirty="0" smtClean="0"/>
              <a:t>matter </a:t>
            </a:r>
            <a:r>
              <a:rPr lang="en-GB" dirty="0"/>
              <a:t>where it is placed</a:t>
            </a:r>
            <a:r>
              <a:rPr lang="en-GB" dirty="0" smtClean="0"/>
              <a:t>.</a:t>
            </a:r>
            <a:br>
              <a:rPr lang="en-GB" dirty="0" smtClean="0"/>
            </a:br>
            <a:endParaRPr lang="en-SG" dirty="0"/>
          </a:p>
        </p:txBody>
      </p:sp>
      <p:pic>
        <p:nvPicPr>
          <p:cNvPr id="4" name="Picture 9" descr="22_Figure21a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5730" y="1785964"/>
            <a:ext cx="3266727" cy="285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79316"/>
              </p:ext>
            </p:extLst>
          </p:nvPr>
        </p:nvGraphicFramePr>
        <p:xfrm>
          <a:off x="2218737" y="2292061"/>
          <a:ext cx="9477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8" name="Equation" r:id="rId4" imgW="939600" imgH="876240" progId="Equation.DSMT4">
                  <p:embed/>
                </p:oleObj>
              </mc:Choice>
              <mc:Fallback>
                <p:oleObj name="Equation" r:id="rId4" imgW="939600" imgH="876240" progId="Equation.DSMT4">
                  <p:embed/>
                  <p:pic>
                    <p:nvPicPr>
                      <p:cNvPr id="8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737" y="2292061"/>
                        <a:ext cx="94773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68672"/>
              </p:ext>
            </p:extLst>
          </p:nvPr>
        </p:nvGraphicFramePr>
        <p:xfrm>
          <a:off x="2506867" y="3226043"/>
          <a:ext cx="1319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Equation" r:id="rId6" imgW="1307880" imgH="457200" progId="Equation.DSMT4">
                  <p:embed/>
                </p:oleObj>
              </mc:Choice>
              <mc:Fallback>
                <p:oleObj name="Equation" r:id="rId6" imgW="1307880" imgH="457200" progId="Equation.DSMT4">
                  <p:embed/>
                  <p:pic>
                    <p:nvPicPr>
                      <p:cNvPr id="5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867" y="3226043"/>
                        <a:ext cx="1319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dirty="0"/>
              <a:t>The diagram shows a uniform electric field of magnitude </a:t>
            </a:r>
            <a:r>
              <a:rPr lang="en-US" sz="2000" i="1" dirty="0"/>
              <a:t>E </a:t>
            </a:r>
            <a:r>
              <a:rPr lang="en-US" sz="2000" dirty="0"/>
              <a:t>= 1.00 x 10</a:t>
            </a:r>
            <a:r>
              <a:rPr lang="en-US" sz="2000" baseline="30000" dirty="0"/>
              <a:t>4</a:t>
            </a:r>
            <a:r>
              <a:rPr lang="en-US" sz="2000" dirty="0"/>
              <a:t> N/C. Mass of an electron is 9.11 × 10</a:t>
            </a:r>
            <a:r>
              <a:rPr lang="en-US" sz="2000" baseline="30000" dirty="0"/>
              <a:t>-31</a:t>
            </a:r>
            <a:r>
              <a:rPr lang="en-US" sz="2000" dirty="0"/>
              <a:t> kg. </a:t>
            </a:r>
          </a:p>
          <a:p>
            <a:pPr>
              <a:spcBef>
                <a:spcPts val="600"/>
              </a:spcBef>
              <a:spcAft>
                <a:spcPts val="0"/>
              </a:spcAft>
              <a:buNone/>
              <a:tabLst>
                <a:tab pos="450850" algn="l"/>
              </a:tabLst>
              <a:defRPr/>
            </a:pPr>
            <a:r>
              <a:rPr lang="en-US" sz="2000" dirty="0"/>
              <a:t>a)	If an electron is released from rest at the upper plate, what is its acceleration? </a:t>
            </a:r>
          </a:p>
          <a:p>
            <a:pPr>
              <a:spcBef>
                <a:spcPts val="600"/>
              </a:spcBef>
              <a:spcAft>
                <a:spcPts val="0"/>
              </a:spcAft>
              <a:buNone/>
              <a:tabLst>
                <a:tab pos="450850" algn="l"/>
              </a:tabLst>
              <a:defRPr/>
            </a:pPr>
            <a:r>
              <a:rPr lang="en-GB" sz="2000" dirty="0"/>
              <a:t>b)	What speed and kinetic energy does the electron acquire travelling 1.0 cm to the lower plate?</a:t>
            </a:r>
          </a:p>
          <a:p>
            <a:pPr>
              <a:spcBef>
                <a:spcPts val="600"/>
              </a:spcBef>
              <a:spcAft>
                <a:spcPts val="0"/>
              </a:spcAft>
              <a:buNone/>
              <a:tabLst>
                <a:tab pos="450850" algn="l"/>
              </a:tabLst>
              <a:defRPr/>
            </a:pPr>
            <a:r>
              <a:rPr lang="en-GB" sz="2000" dirty="0"/>
              <a:t>c)	How much time </a:t>
            </a:r>
            <a:r>
              <a:rPr lang="en-GB" sz="2000" dirty="0" smtClean="0"/>
              <a:t>is </a:t>
            </a:r>
            <a:r>
              <a:rPr lang="en-GB" sz="2000" dirty="0"/>
              <a:t> </a:t>
            </a:r>
            <a:r>
              <a:rPr lang="en-GB" sz="2000" dirty="0" smtClean="0"/>
              <a:t>required </a:t>
            </a:r>
            <a:r>
              <a:rPr lang="en-GB" sz="2000" dirty="0"/>
              <a:t>for </a:t>
            </a:r>
            <a:r>
              <a:rPr lang="en-GB" sz="2000" dirty="0" smtClean="0"/>
              <a:t>it to reach the lower plate?</a:t>
            </a:r>
            <a:endParaRPr lang="en-SG" sz="2000" dirty="0"/>
          </a:p>
        </p:txBody>
      </p:sp>
      <p:pic>
        <p:nvPicPr>
          <p:cNvPr id="4" name="Picture 4" descr="21_Figure20-I.jpg"/>
          <p:cNvPicPr>
            <a:picLocks noChangeAspect="1"/>
          </p:cNvPicPr>
          <p:nvPr/>
        </p:nvPicPr>
        <p:blipFill>
          <a:blip r:embed="rId3" cstate="print"/>
          <a:srcRect l="995" t="1338"/>
          <a:stretch>
            <a:fillRect/>
          </a:stretch>
        </p:blipFill>
        <p:spPr bwMode="auto">
          <a:xfrm>
            <a:off x="6501384" y="4023830"/>
            <a:ext cx="4487203" cy="210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of electric fields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distribution of charge, we can imagine it to be made up of many point charges.</a:t>
            </a:r>
          </a:p>
          <a:p>
            <a:r>
              <a:rPr lang="en-US" dirty="0" smtClean="0"/>
              <a:t>The </a:t>
            </a:r>
            <a:r>
              <a:rPr lang="en-US" dirty="0"/>
              <a:t>total force on a charge </a:t>
            </a:r>
            <a:r>
              <a:rPr lang="en-US" i="1" dirty="0"/>
              <a:t>q</a:t>
            </a:r>
            <a:r>
              <a:rPr lang="en-US" baseline="-25000" dirty="0"/>
              <a:t>0</a:t>
            </a:r>
            <a:r>
              <a:rPr lang="en-US" dirty="0"/>
              <a:t> due to the fields of </a:t>
            </a:r>
            <a:r>
              <a:rPr lang="en-US" dirty="0" smtClean="0"/>
              <a:t>all the </a:t>
            </a:r>
            <a:r>
              <a:rPr lang="en-US" dirty="0"/>
              <a:t>point charges is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/>
              <a:t>, the overall field is the superposition of electric fields which is 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0731"/>
              </p:ext>
            </p:extLst>
          </p:nvPr>
        </p:nvGraphicFramePr>
        <p:xfrm>
          <a:off x="1458024" y="3043010"/>
          <a:ext cx="31448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8" name="Equation" r:id="rId3" imgW="3124080" imgH="965160" progId="Equation.DSMT4">
                  <p:embed/>
                </p:oleObj>
              </mc:Choice>
              <mc:Fallback>
                <p:oleObj name="Equation" r:id="rId3" imgW="3124080" imgH="965160" progId="Equation.DSMT4">
                  <p:embed/>
                  <p:pic>
                    <p:nvPicPr>
                      <p:cNvPr id="717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024" y="3043010"/>
                        <a:ext cx="314483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039062"/>
              </p:ext>
            </p:extLst>
          </p:nvPr>
        </p:nvGraphicFramePr>
        <p:xfrm>
          <a:off x="1458024" y="4965578"/>
          <a:ext cx="3270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9" name="Equation" r:id="rId5" imgW="3251160" imgH="863280" progId="Equation.DSMT4">
                  <p:embed/>
                </p:oleObj>
              </mc:Choice>
              <mc:Fallback>
                <p:oleObj name="Equation" r:id="rId5" imgW="3251160" imgH="863280" progId="Equation.DSMT4">
                  <p:embed/>
                  <p:pic>
                    <p:nvPicPr>
                      <p:cNvPr id="7171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024" y="4965578"/>
                        <a:ext cx="32702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structure </a:t>
            </a:r>
            <a:endParaRPr lang="en-SG" dirty="0"/>
          </a:p>
        </p:txBody>
      </p:sp>
      <p:pic>
        <p:nvPicPr>
          <p:cNvPr id="4" name="Picture 4" descr="21_Figure03-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9227" y="1654521"/>
            <a:ext cx="2639213" cy="464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Atoms are made up of :</a:t>
            </a:r>
          </a:p>
          <a:p>
            <a:pPr lvl="1">
              <a:spcAft>
                <a:spcPct val="0"/>
              </a:spcAft>
            </a:pPr>
            <a:r>
              <a:rPr lang="en-US" dirty="0"/>
              <a:t>negative electrons</a:t>
            </a:r>
          </a:p>
          <a:p>
            <a:pPr lvl="1">
              <a:spcAft>
                <a:spcPct val="0"/>
              </a:spcAft>
            </a:pPr>
            <a:r>
              <a:rPr lang="en-US" dirty="0"/>
              <a:t>positive protons</a:t>
            </a:r>
          </a:p>
          <a:p>
            <a:pPr lvl="1">
              <a:spcAft>
                <a:spcPct val="0"/>
              </a:spcAft>
            </a:pPr>
            <a:r>
              <a:rPr lang="en-US" dirty="0"/>
              <a:t>neutrons</a:t>
            </a:r>
          </a:p>
          <a:p>
            <a:r>
              <a:rPr lang="en-US" dirty="0"/>
              <a:t>There are two kinds of charges.</a:t>
            </a:r>
          </a:p>
          <a:p>
            <a:r>
              <a:rPr lang="en-US" dirty="0"/>
              <a:t>We differentiate them by </a:t>
            </a:r>
            <a:r>
              <a:rPr lang="en-US" dirty="0" smtClean="0"/>
              <a:t>“+” </a:t>
            </a:r>
            <a:r>
              <a:rPr lang="en-US" dirty="0"/>
              <a:t>and “-” signs.</a:t>
            </a:r>
          </a:p>
          <a:p>
            <a:r>
              <a:rPr lang="en-US" dirty="0"/>
              <a:t>An electron has a charge of -1.6x10</a:t>
            </a:r>
            <a:r>
              <a:rPr lang="en-US" baseline="30000" dirty="0"/>
              <a:t>-19</a:t>
            </a:r>
            <a:r>
              <a:rPr lang="en-US" dirty="0"/>
              <a:t> C.</a:t>
            </a:r>
            <a:r>
              <a:rPr lang="en-GB" dirty="0"/>
              <a:t> </a:t>
            </a:r>
          </a:p>
          <a:p>
            <a:r>
              <a:rPr lang="en-US" dirty="0"/>
              <a:t>A proton has a charge of +1.6x10</a:t>
            </a:r>
            <a:r>
              <a:rPr lang="en-US" baseline="30000" dirty="0"/>
              <a:t>-19</a:t>
            </a:r>
            <a:r>
              <a:rPr lang="en-US" dirty="0"/>
              <a:t> C.  </a:t>
            </a:r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due to two equal but opposite charges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an arrangement of </a:t>
            </a:r>
            <a:r>
              <a:rPr lang="en-US" dirty="0" smtClean="0"/>
              <a:t>charges is </a:t>
            </a:r>
            <a:r>
              <a:rPr lang="en-US" dirty="0"/>
              <a:t>known as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electric dipole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total field at P is                   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where                             </a:t>
            </a:r>
            <a:endParaRPr lang="en-US" dirty="0"/>
          </a:p>
          <a:p>
            <a:pPr marL="0" indent="0">
              <a:buNone/>
              <a:tabLst>
                <a:tab pos="358775" algn="l"/>
              </a:tabLst>
            </a:pPr>
            <a:r>
              <a:rPr lang="en-SG" dirty="0" smtClean="0"/>
              <a:t>	</a:t>
            </a:r>
          </a:p>
          <a:p>
            <a:pPr marL="0" indent="0">
              <a:buNone/>
              <a:tabLst>
                <a:tab pos="358775" algn="l"/>
              </a:tabLst>
            </a:pPr>
            <a:endParaRPr lang="en-SG" dirty="0" smtClean="0"/>
          </a:p>
          <a:p>
            <a:r>
              <a:rPr lang="en-SG" dirty="0" smtClean="0"/>
              <a:t>The water molecule is a natural dipole.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27175" y="1543255"/>
            <a:ext cx="3936707" cy="2932720"/>
            <a:chOff x="4810247" y="1503383"/>
            <a:chExt cx="4074261" cy="3035196"/>
          </a:xfrm>
        </p:grpSpPr>
        <p:pic>
          <p:nvPicPr>
            <p:cNvPr id="5" name="Picture 18" descr="Electirc field due to dipole.jpg"/>
            <p:cNvPicPr>
              <a:picLocks noChangeAspect="1"/>
            </p:cNvPicPr>
            <p:nvPr/>
          </p:nvPicPr>
          <p:blipFill>
            <a:blip r:embed="rId3" cstate="print"/>
            <a:srcRect r="51460" b="44481"/>
            <a:stretch>
              <a:fillRect/>
            </a:stretch>
          </p:blipFill>
          <p:spPr bwMode="auto">
            <a:xfrm>
              <a:off x="5334324" y="2000104"/>
              <a:ext cx="3550184" cy="2538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42"/>
            <p:cNvCxnSpPr>
              <a:cxnSpLocks noChangeShapeType="1"/>
            </p:cNvCxnSpPr>
            <p:nvPr/>
          </p:nvCxnSpPr>
          <p:spPr bwMode="auto">
            <a:xfrm rot="16200000" flipH="1">
              <a:off x="4371657" y="2911712"/>
              <a:ext cx="166312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7" name="Straight Connector 43"/>
            <p:cNvCxnSpPr>
              <a:cxnSpLocks noChangeShapeType="1"/>
            </p:cNvCxnSpPr>
            <p:nvPr/>
          </p:nvCxnSpPr>
          <p:spPr bwMode="auto">
            <a:xfrm>
              <a:off x="5690010" y="2899831"/>
              <a:ext cx="28795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8" name="TextBox 44"/>
            <p:cNvSpPr txBox="1">
              <a:spLocks noChangeArrowheads="1"/>
            </p:cNvSpPr>
            <p:nvPr/>
          </p:nvSpPr>
          <p:spPr bwMode="auto">
            <a:xfrm rot="5400000" flipV="1">
              <a:off x="4763776" y="2660702"/>
              <a:ext cx="475179" cy="38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45"/>
            <p:cNvSpPr txBox="1">
              <a:spLocks noChangeArrowheads="1"/>
            </p:cNvSpPr>
            <p:nvPr/>
          </p:nvSpPr>
          <p:spPr bwMode="auto">
            <a:xfrm rot="10800000" flipV="1">
              <a:off x="6111294" y="1993471"/>
              <a:ext cx="474955" cy="38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6"/>
            <p:cNvSpPr txBox="1">
              <a:spLocks noChangeArrowheads="1"/>
            </p:cNvSpPr>
            <p:nvPr/>
          </p:nvSpPr>
          <p:spPr bwMode="auto">
            <a:xfrm rot="10800000" flipV="1">
              <a:off x="6056177" y="3407129"/>
              <a:ext cx="474955" cy="382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47"/>
            <p:cNvSpPr txBox="1">
              <a:spLocks noChangeArrowheads="1"/>
            </p:cNvSpPr>
            <p:nvPr/>
          </p:nvSpPr>
          <p:spPr bwMode="auto">
            <a:xfrm rot="10800000" flipV="1">
              <a:off x="6291808" y="1503383"/>
              <a:ext cx="388250" cy="374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36000" bIns="36000">
              <a:noAutofit/>
            </a:bodyPr>
            <a:lstStyle/>
            <a:p>
              <a:r>
                <a:rPr lang="en-GB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48"/>
            <p:cNvCxnSpPr>
              <a:cxnSpLocks noChangeShapeType="1"/>
            </p:cNvCxnSpPr>
            <p:nvPr/>
          </p:nvCxnSpPr>
          <p:spPr bwMode="auto">
            <a:xfrm rot="10800000" flipV="1">
              <a:off x="5701934" y="1897663"/>
              <a:ext cx="1401128" cy="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  <p:cxnSp>
          <p:nvCxnSpPr>
            <p:cNvPr id="13" name="Straight Connector 43"/>
            <p:cNvCxnSpPr>
              <a:cxnSpLocks noChangeShapeType="1"/>
            </p:cNvCxnSpPr>
            <p:nvPr/>
          </p:nvCxnSpPr>
          <p:spPr bwMode="auto">
            <a:xfrm rot="5400000">
              <a:off x="5013602" y="2923461"/>
              <a:ext cx="133009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  <p:pic>
        <p:nvPicPr>
          <p:cNvPr id="14" name="Picture 7" descr="21_Figure31a-I.jpg"/>
          <p:cNvPicPr>
            <a:picLocks noChangeAspect="1"/>
          </p:cNvPicPr>
          <p:nvPr/>
        </p:nvPicPr>
        <p:blipFill rotWithShape="1">
          <a:blip r:embed="rId4" cstate="print"/>
          <a:srcRect t="15897"/>
          <a:stretch/>
        </p:blipFill>
        <p:spPr bwMode="auto">
          <a:xfrm>
            <a:off x="6126480" y="4618922"/>
            <a:ext cx="2581429" cy="18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21443"/>
              </p:ext>
            </p:extLst>
          </p:nvPr>
        </p:nvGraphicFramePr>
        <p:xfrm>
          <a:off x="2331132" y="3032808"/>
          <a:ext cx="19796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8" name="Equation" r:id="rId5" imgW="1968480" imgH="774360" progId="Equation.DSMT4">
                  <p:embed/>
                </p:oleObj>
              </mc:Choice>
              <mc:Fallback>
                <p:oleObj name="Equation" r:id="rId5" imgW="1968480" imgH="774360" progId="Equation.DSMT4">
                  <p:embed/>
                  <p:pic>
                    <p:nvPicPr>
                      <p:cNvPr id="8194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132" y="3032808"/>
                        <a:ext cx="197961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780665"/>
              </p:ext>
            </p:extLst>
          </p:nvPr>
        </p:nvGraphicFramePr>
        <p:xfrm>
          <a:off x="1424441" y="4083317"/>
          <a:ext cx="31464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9" name="Equation" r:id="rId7" imgW="3124080" imgH="774360" progId="Equation.DSMT4">
                  <p:embed/>
                </p:oleObj>
              </mc:Choice>
              <mc:Fallback>
                <p:oleObj name="Equation" r:id="rId7" imgW="3124080" imgH="774360" progId="Equation.DSMT4">
                  <p:embed/>
                  <p:pic>
                    <p:nvPicPr>
                      <p:cNvPr id="8195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441" y="4083317"/>
                        <a:ext cx="3146425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349581"/>
              </p:ext>
            </p:extLst>
          </p:nvPr>
        </p:nvGraphicFramePr>
        <p:xfrm>
          <a:off x="4069775" y="2496902"/>
          <a:ext cx="14684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0" name="Equation" r:id="rId9" imgW="1460160" imgH="380880" progId="Equation.DSMT4">
                  <p:embed/>
                </p:oleObj>
              </mc:Choice>
              <mc:Fallback>
                <p:oleObj name="Equation" r:id="rId9" imgW="1460160" imgH="380880" progId="Equation.DSMT4">
                  <p:embed/>
                  <p:pic>
                    <p:nvPicPr>
                      <p:cNvPr id="8196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775" y="2496902"/>
                        <a:ext cx="14684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3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Point charges, </a:t>
            </a:r>
            <a:r>
              <a:rPr lang="en-US" sz="2000" i="1" dirty="0"/>
              <a:t>q</a:t>
            </a:r>
            <a:r>
              <a:rPr lang="en-US" sz="2000" baseline="-25000" dirty="0"/>
              <a:t>1</a:t>
            </a:r>
            <a:r>
              <a:rPr lang="en-US" sz="2000" dirty="0"/>
              <a:t> = +12 </a:t>
            </a:r>
            <a:r>
              <a:rPr lang="en-US" sz="2000" dirty="0" err="1"/>
              <a:t>nC</a:t>
            </a:r>
            <a:r>
              <a:rPr lang="en-US" sz="2000" dirty="0"/>
              <a:t> and </a:t>
            </a:r>
            <a:r>
              <a:rPr lang="en-US" sz="2000" i="1" dirty="0"/>
              <a:t>q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dirty="0" smtClean="0"/>
              <a:t>−</a:t>
            </a:r>
            <a:r>
              <a:rPr lang="en-US" sz="2000" dirty="0"/>
              <a:t>12 </a:t>
            </a:r>
            <a:r>
              <a:rPr lang="en-US" sz="2000" dirty="0" err="1"/>
              <a:t>nC</a:t>
            </a:r>
            <a:r>
              <a:rPr lang="en-US" sz="2000" dirty="0"/>
              <a:t>, placed 10 cm apart (see figure</a:t>
            </a:r>
            <a:r>
              <a:rPr lang="en-US" sz="2000" dirty="0" smtClean="0"/>
              <a:t>). </a:t>
            </a:r>
            <a:r>
              <a:rPr lang="en-US" sz="2000" dirty="0"/>
              <a:t>Compute the total electric field at </a:t>
            </a:r>
            <a:r>
              <a:rPr lang="en-US" sz="2000" dirty="0" smtClean="0"/>
              <a:t>point </a:t>
            </a:r>
            <a:r>
              <a:rPr lang="en-US" sz="2000" i="1" dirty="0" smtClean="0"/>
              <a:t>a</a:t>
            </a:r>
            <a:r>
              <a:rPr lang="en-US" sz="2000" dirty="0" smtClean="0"/>
              <a:t>, </a:t>
            </a:r>
            <a:r>
              <a:rPr lang="en-US" sz="2000" i="1" dirty="0" smtClean="0"/>
              <a:t>b</a:t>
            </a:r>
            <a:r>
              <a:rPr lang="en-US" sz="2000" dirty="0" smtClean="0"/>
              <a:t> and </a:t>
            </a:r>
            <a:r>
              <a:rPr lang="en-US" sz="2000" i="1" dirty="0" smtClean="0"/>
              <a:t>c</a:t>
            </a:r>
            <a:r>
              <a:rPr lang="en-US" sz="2000" dirty="0" smtClean="0"/>
              <a:t>.</a:t>
            </a:r>
            <a:endParaRPr lang="en-SG" sz="2000" dirty="0"/>
          </a:p>
        </p:txBody>
      </p:sp>
      <p:pic>
        <p:nvPicPr>
          <p:cNvPr id="4" name="Picture 2" descr="21_Figure23-I"/>
          <p:cNvPicPr>
            <a:picLocks noChangeAspect="1" noChangeArrowheads="1"/>
          </p:cNvPicPr>
          <p:nvPr/>
        </p:nvPicPr>
        <p:blipFill>
          <a:blip r:embed="rId3" cstate="print"/>
          <a:srcRect b="2435"/>
          <a:stretch>
            <a:fillRect/>
          </a:stretch>
        </p:blipFill>
        <p:spPr bwMode="auto">
          <a:xfrm>
            <a:off x="6355080" y="2467040"/>
            <a:ext cx="4336024" cy="3942904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 due to one point </a:t>
            </a:r>
            <a:r>
              <a:rPr lang="en-US" dirty="0" smtClean="0"/>
              <a:t>charge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diagram, </a:t>
            </a:r>
            <a:r>
              <a:rPr lang="en-GB" i="1" dirty="0"/>
              <a:t>q</a:t>
            </a:r>
            <a:r>
              <a:rPr lang="en-GB" dirty="0"/>
              <a:t> and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are positive point charges.</a:t>
            </a:r>
          </a:p>
          <a:p>
            <a:r>
              <a:rPr lang="en-GB" dirty="0"/>
              <a:t>The force </a:t>
            </a:r>
            <a:r>
              <a:rPr lang="en-GB" dirty="0" smtClean="0"/>
              <a:t>on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is</a:t>
            </a:r>
          </a:p>
          <a:p>
            <a:r>
              <a:rPr lang="en-GB" dirty="0" smtClean="0"/>
              <a:t>The </a:t>
            </a:r>
            <a:r>
              <a:rPr lang="en-GB" dirty="0"/>
              <a:t>work done </a:t>
            </a:r>
            <a:r>
              <a:rPr lang="en-GB" dirty="0" smtClean="0"/>
              <a:t>by this force </a:t>
            </a:r>
            <a:r>
              <a:rPr lang="en-GB" dirty="0"/>
              <a:t>to move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</a:t>
            </a:r>
            <a:r>
              <a:rPr lang="en-GB" dirty="0" smtClean="0"/>
              <a:t>from </a:t>
            </a:r>
            <a:r>
              <a:rPr lang="en-GB" i="1" dirty="0" smtClean="0"/>
              <a:t>a</a:t>
            </a:r>
            <a:r>
              <a:rPr lang="en-GB" dirty="0" smtClean="0"/>
              <a:t> </a:t>
            </a:r>
            <a:r>
              <a:rPr lang="en-GB" dirty="0"/>
              <a:t>to </a:t>
            </a:r>
            <a:r>
              <a:rPr lang="en-GB" i="1" dirty="0"/>
              <a:t>b</a:t>
            </a:r>
            <a:r>
              <a:rPr lang="en-GB" dirty="0"/>
              <a:t> is</a:t>
            </a:r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r>
              <a:rPr lang="en-GB" dirty="0"/>
              <a:t/>
            </a:r>
            <a:br>
              <a:rPr lang="en-GB" dirty="0"/>
            </a:br>
            <a:endParaRPr lang="en-US" dirty="0"/>
          </a:p>
          <a:p>
            <a:endParaRPr lang="en-SG" dirty="0"/>
          </a:p>
        </p:txBody>
      </p:sp>
      <p:pic>
        <p:nvPicPr>
          <p:cNvPr id="4" name="Picture 5" descr="23_Figure05-I.jpg"/>
          <p:cNvPicPr>
            <a:picLocks noChangeAspect="1"/>
          </p:cNvPicPr>
          <p:nvPr/>
        </p:nvPicPr>
        <p:blipFill>
          <a:blip r:embed="rId3" cstate="print"/>
          <a:srcRect l="598" t="480"/>
          <a:stretch>
            <a:fillRect/>
          </a:stretch>
        </p:blipFill>
        <p:spPr bwMode="auto">
          <a:xfrm>
            <a:off x="8527961" y="1908952"/>
            <a:ext cx="2520084" cy="365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42016"/>
              </p:ext>
            </p:extLst>
          </p:nvPr>
        </p:nvGraphicFramePr>
        <p:xfrm>
          <a:off x="3679726" y="2005779"/>
          <a:ext cx="13843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Equation" r:id="rId4" imgW="1384200" imgH="761760" progId="Equation.DSMT4">
                  <p:embed/>
                </p:oleObj>
              </mc:Choice>
              <mc:Fallback>
                <p:oleObj name="Equation" r:id="rId4" imgW="1384200" imgH="761760" progId="Equation.DSMT4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726" y="2005779"/>
                        <a:ext cx="13843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376116"/>
              </p:ext>
            </p:extLst>
          </p:nvPr>
        </p:nvGraphicFramePr>
        <p:xfrm>
          <a:off x="1458913" y="3261503"/>
          <a:ext cx="447040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7" name="Equation" r:id="rId6" imgW="4470120" imgH="2641320" progId="Equation.DSMT4">
                  <p:embed/>
                </p:oleObj>
              </mc:Choice>
              <mc:Fallback>
                <p:oleObj name="Equation" r:id="rId6" imgW="4470120" imgH="264132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3261503"/>
                        <a:ext cx="4470400" cy="2651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 due to one point charge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general, at any point </a:t>
            </a:r>
            <a:r>
              <a:rPr lang="en-GB" i="1" dirty="0"/>
              <a:t>r</a:t>
            </a:r>
            <a:r>
              <a:rPr lang="en-GB" dirty="0"/>
              <a:t> from </a:t>
            </a:r>
            <a:r>
              <a:rPr lang="en-GB" i="1" dirty="0"/>
              <a:t>q</a:t>
            </a:r>
            <a:r>
              <a:rPr lang="en-GB" dirty="0"/>
              <a:t>, the electric </a:t>
            </a:r>
            <a:r>
              <a:rPr lang="en-GB" dirty="0">
                <a:solidFill>
                  <a:srgbClr val="FF0000"/>
                </a:solidFill>
              </a:rPr>
              <a:t>potential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tx1"/>
                </a:solidFill>
              </a:rPr>
              <a:t>energy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of </a:t>
            </a:r>
            <a:r>
              <a:rPr lang="en-GB" i="1" dirty="0" smtClean="0">
                <a:solidFill>
                  <a:schemeClr val="tx1"/>
                </a:solidFill>
              </a:rPr>
              <a:t>q</a:t>
            </a:r>
            <a:r>
              <a:rPr lang="en-GB" baseline="-25000" dirty="0" smtClean="0">
                <a:solidFill>
                  <a:schemeClr val="tx1"/>
                </a:solidFill>
              </a:rPr>
              <a:t>0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smtClean="0"/>
              <a:t>is  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If </a:t>
            </a:r>
            <a:r>
              <a:rPr lang="en-GB" i="1" dirty="0"/>
              <a:t>q</a:t>
            </a:r>
            <a:r>
              <a:rPr lang="en-GB" dirty="0"/>
              <a:t> and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have the same sign, </a:t>
            </a:r>
            <a:r>
              <a:rPr lang="en-GB" i="1" dirty="0"/>
              <a:t>U</a:t>
            </a:r>
            <a:r>
              <a:rPr lang="en-GB" dirty="0"/>
              <a:t> &gt; 0</a:t>
            </a:r>
          </a:p>
          <a:p>
            <a:pPr>
              <a:buFont typeface="Wingdings" pitchFamily="2" charset="2"/>
              <a:buNone/>
            </a:pPr>
            <a:r>
              <a:rPr lang="en-GB" dirty="0">
                <a:latin typeface="Symbol" pitchFamily="18" charset="2"/>
              </a:rPr>
              <a:t>	</a:t>
            </a:r>
            <a:endParaRPr lang="en-GB" dirty="0"/>
          </a:p>
          <a:p>
            <a:r>
              <a:rPr lang="en-GB" dirty="0" smtClean="0"/>
              <a:t>If </a:t>
            </a:r>
            <a:r>
              <a:rPr lang="en-GB" i="1" dirty="0"/>
              <a:t>q</a:t>
            </a:r>
            <a:r>
              <a:rPr lang="en-GB" dirty="0"/>
              <a:t> and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have opposite signs, </a:t>
            </a:r>
            <a:r>
              <a:rPr lang="en-GB" i="1" dirty="0"/>
              <a:t>U</a:t>
            </a:r>
            <a:r>
              <a:rPr lang="en-GB" dirty="0"/>
              <a:t> &lt; 0</a:t>
            </a:r>
            <a:endParaRPr lang="en-US" dirty="0"/>
          </a:p>
          <a:p>
            <a:endParaRPr lang="en-SG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331677"/>
              </p:ext>
            </p:extLst>
          </p:nvPr>
        </p:nvGraphicFramePr>
        <p:xfrm>
          <a:off x="1421793" y="3665081"/>
          <a:ext cx="2019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" name="Equation" r:id="rId3" imgW="2019240" imgH="787320" progId="Equation.DSMT4">
                  <p:embed/>
                </p:oleObj>
              </mc:Choice>
              <mc:Fallback>
                <p:oleObj name="Equation" r:id="rId3" imgW="2019240" imgH="787320" progId="Equation.DSMT4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793" y="3665081"/>
                        <a:ext cx="2019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528225"/>
              </p:ext>
            </p:extLst>
          </p:nvPr>
        </p:nvGraphicFramePr>
        <p:xfrm>
          <a:off x="1442807" y="5013770"/>
          <a:ext cx="2019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3" name="Equation" r:id="rId5" imgW="2019240" imgH="787320" progId="Equation.DSMT4">
                  <p:embed/>
                </p:oleObj>
              </mc:Choice>
              <mc:Fallback>
                <p:oleObj name="Equation" r:id="rId5" imgW="2019240" imgH="78732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807" y="5013770"/>
                        <a:ext cx="20193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705978"/>
              </p:ext>
            </p:extLst>
          </p:nvPr>
        </p:nvGraphicFramePr>
        <p:xfrm>
          <a:off x="1445307" y="2322098"/>
          <a:ext cx="11557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4" name="Equation" r:id="rId7" imgW="1155600" imgH="723600" progId="Equation.DSMT4">
                  <p:embed/>
                </p:oleObj>
              </mc:Choice>
              <mc:Fallback>
                <p:oleObj name="Equation" r:id="rId7" imgW="1155600" imgH="723600" progId="Equation.DSMT4">
                  <p:embed/>
                  <p:pic>
                    <p:nvPicPr>
                      <p:cNvPr id="1454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307" y="2322098"/>
                        <a:ext cx="11557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7" descr="23_Figure07-I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05359" y="1561423"/>
            <a:ext cx="2498068" cy="50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9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Potential energy due to several point charges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there are several point charges around </a:t>
            </a:r>
            <a:r>
              <a:rPr lang="en-GB" i="1" dirty="0" smtClean="0"/>
              <a:t>q</a:t>
            </a:r>
            <a:r>
              <a:rPr lang="en-GB" baseline="-25000" dirty="0" smtClean="0"/>
              <a:t>0</a:t>
            </a:r>
            <a:r>
              <a:rPr lang="en-GB" dirty="0" smtClean="0"/>
              <a:t>, the </a:t>
            </a:r>
            <a:r>
              <a:rPr lang="en-GB" dirty="0"/>
              <a:t>electric potential energy of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is the </a:t>
            </a:r>
            <a:r>
              <a:rPr lang="en-GB" dirty="0">
                <a:solidFill>
                  <a:srgbClr val="FF0000"/>
                </a:solidFill>
              </a:rPr>
              <a:t>algebraic</a:t>
            </a:r>
            <a:r>
              <a:rPr lang="en-GB" dirty="0"/>
              <a:t> sum of all the electric potential </a:t>
            </a:r>
            <a:r>
              <a:rPr lang="en-GB" dirty="0" smtClean="0"/>
              <a:t>energy due to the individual point charges, </a:t>
            </a:r>
            <a:r>
              <a:rPr lang="en-GB" dirty="0"/>
              <a:t>i.e.</a:t>
            </a: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99024"/>
              </p:ext>
            </p:extLst>
          </p:nvPr>
        </p:nvGraphicFramePr>
        <p:xfrm>
          <a:off x="1430338" y="2771293"/>
          <a:ext cx="259397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3" imgW="2705040" imgH="1269720" progId="Equation.DSMT4">
                  <p:embed/>
                </p:oleObj>
              </mc:Choice>
              <mc:Fallback>
                <p:oleObj name="Equation" r:id="rId3" imgW="2705040" imgH="1269720" progId="Equation.DSMT4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771293"/>
                        <a:ext cx="2593975" cy="1217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 descr="23_Figure08-I.jpg"/>
          <p:cNvPicPr>
            <a:picLocks noChangeAspect="1"/>
          </p:cNvPicPr>
          <p:nvPr/>
        </p:nvPicPr>
        <p:blipFill>
          <a:blip r:embed="rId5" cstate="print"/>
          <a:srcRect l="881" t="611"/>
          <a:stretch>
            <a:fillRect/>
          </a:stretch>
        </p:blipFill>
        <p:spPr bwMode="auto">
          <a:xfrm>
            <a:off x="5072742" y="2833803"/>
            <a:ext cx="2904439" cy="259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Electric potential (</a:t>
            </a:r>
            <a:r>
              <a:rPr lang="en-GB" i="1" dirty="0"/>
              <a:t>V</a:t>
            </a:r>
            <a:r>
              <a:rPr lang="en-GB" dirty="0"/>
              <a:t>) is defined as the potential energy (</a:t>
            </a:r>
            <a:r>
              <a:rPr lang="en-GB" i="1" dirty="0"/>
              <a:t>U</a:t>
            </a:r>
            <a:r>
              <a:rPr lang="en-GB" dirty="0"/>
              <a:t>) per </a:t>
            </a:r>
            <a:r>
              <a:rPr lang="en-GB" dirty="0">
                <a:solidFill>
                  <a:srgbClr val="FF0000"/>
                </a:solidFill>
              </a:rPr>
              <a:t>unit charge </a:t>
            </a:r>
            <a:r>
              <a:rPr lang="en-GB" dirty="0"/>
              <a:t>associated with the test charge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at that </a:t>
            </a:r>
            <a:r>
              <a:rPr lang="en-GB" dirty="0" smtClean="0"/>
              <a:t>point, i.e.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SI unit of </a:t>
            </a:r>
            <a:r>
              <a:rPr lang="en-GB" dirty="0" smtClean="0"/>
              <a:t>electric potential </a:t>
            </a:r>
            <a:r>
              <a:rPr lang="en-GB" dirty="0"/>
              <a:t>is joule per coulomb (J/C) or volt (V).</a:t>
            </a:r>
          </a:p>
          <a:p>
            <a:r>
              <a:rPr lang="en-GB" dirty="0" smtClean="0"/>
              <a:t>For </a:t>
            </a:r>
            <a:r>
              <a:rPr lang="en-GB" dirty="0"/>
              <a:t>a radial field due to a point charge, the potential at any point </a:t>
            </a:r>
            <a:r>
              <a:rPr lang="en-GB" i="1" dirty="0" smtClean="0"/>
              <a:t>r</a:t>
            </a:r>
            <a:r>
              <a:rPr lang="en-GB" dirty="0" smtClean="0"/>
              <a:t> </a:t>
            </a:r>
            <a:r>
              <a:rPr lang="en-GB" dirty="0"/>
              <a:t>is </a:t>
            </a:r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19869"/>
              </p:ext>
            </p:extLst>
          </p:nvPr>
        </p:nvGraphicFramePr>
        <p:xfrm>
          <a:off x="1425122" y="2270350"/>
          <a:ext cx="850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0" name="Equation" r:id="rId3" imgW="850680" imgH="799920" progId="Equation.DSMT4">
                  <p:embed/>
                </p:oleObj>
              </mc:Choice>
              <mc:Fallback>
                <p:oleObj name="Equation" r:id="rId3" imgW="850680" imgH="799920" progId="Equation.DSMT4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122" y="2270350"/>
                        <a:ext cx="8509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2534"/>
              </p:ext>
            </p:extLst>
          </p:nvPr>
        </p:nvGraphicFramePr>
        <p:xfrm>
          <a:off x="1445895" y="4337953"/>
          <a:ext cx="1473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1" name="Equation" r:id="rId5" imgW="1473120" imgH="799920" progId="Equation.DSMT4">
                  <p:embed/>
                </p:oleObj>
              </mc:Choice>
              <mc:Fallback>
                <p:oleObj name="Equation" r:id="rId5" imgW="1473120" imgH="799920" progId="Equation.DSMT4">
                  <p:embed/>
                  <p:pic>
                    <p:nvPicPr>
                      <p:cNvPr id="184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895" y="4337953"/>
                        <a:ext cx="14732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7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electron-volt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            , we have </a:t>
            </a:r>
            <a:r>
              <a:rPr lang="en-GB" i="1" dirty="0"/>
              <a:t>U</a:t>
            </a:r>
            <a:r>
              <a:rPr lang="en-GB" dirty="0"/>
              <a:t> = </a:t>
            </a:r>
            <a:r>
              <a:rPr lang="en-GB" i="1" dirty="0" err="1"/>
              <a:t>q</a:t>
            </a:r>
            <a:r>
              <a:rPr lang="en-GB" baseline="-25000" dirty="0" err="1"/>
              <a:t>o</a:t>
            </a:r>
            <a:r>
              <a:rPr lang="en-GB" i="1" dirty="0" err="1"/>
              <a:t>V</a:t>
            </a:r>
            <a:endParaRPr lang="en-GB" i="1" dirty="0"/>
          </a:p>
          <a:p>
            <a:r>
              <a:rPr lang="en-GB" dirty="0" smtClean="0"/>
              <a:t>If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dirty="0"/>
              <a:t> = </a:t>
            </a:r>
            <a:r>
              <a:rPr lang="en-GB" i="1" dirty="0" smtClean="0"/>
              <a:t>e</a:t>
            </a:r>
            <a:r>
              <a:rPr lang="en-GB" dirty="0" smtClean="0"/>
              <a:t> = 1.6 </a:t>
            </a:r>
            <a:r>
              <a:rPr lang="en-GB" dirty="0"/>
              <a:t>x 10</a:t>
            </a:r>
            <a:r>
              <a:rPr lang="en-GB" baseline="30000" dirty="0"/>
              <a:t>-19</a:t>
            </a:r>
            <a:r>
              <a:rPr lang="en-GB" dirty="0"/>
              <a:t> </a:t>
            </a:r>
            <a:r>
              <a:rPr lang="en-GB" dirty="0" smtClean="0"/>
              <a:t>coulomb and </a:t>
            </a:r>
            <a:r>
              <a:rPr lang="en-GB" i="1" dirty="0"/>
              <a:t>V</a:t>
            </a:r>
            <a:r>
              <a:rPr lang="en-GB" dirty="0"/>
              <a:t> is </a:t>
            </a:r>
            <a:r>
              <a:rPr lang="en-GB" dirty="0" smtClean="0"/>
              <a:t>1 </a:t>
            </a:r>
            <a:r>
              <a:rPr lang="en-GB" dirty="0"/>
              <a:t>volt, then </a:t>
            </a:r>
          </a:p>
          <a:p>
            <a:pPr>
              <a:buFont typeface="Wingdings" pitchFamily="2" charset="2"/>
              <a:buNone/>
            </a:pPr>
            <a:r>
              <a:rPr lang="en-GB" dirty="0"/>
              <a:t>	</a:t>
            </a:r>
            <a:r>
              <a:rPr lang="en-GB" i="1" dirty="0"/>
              <a:t>U</a:t>
            </a:r>
            <a:r>
              <a:rPr lang="en-GB" dirty="0"/>
              <a:t> = </a:t>
            </a:r>
            <a:r>
              <a:rPr lang="en-GB" i="1" dirty="0"/>
              <a:t>q</a:t>
            </a:r>
            <a:r>
              <a:rPr lang="en-GB" baseline="-25000" dirty="0"/>
              <a:t>0</a:t>
            </a:r>
            <a:r>
              <a:rPr lang="en-GB" i="1" dirty="0"/>
              <a:t>V</a:t>
            </a:r>
            <a:r>
              <a:rPr lang="en-GB" dirty="0"/>
              <a:t> = </a:t>
            </a:r>
            <a:r>
              <a:rPr lang="en-GB" i="1" dirty="0" smtClean="0"/>
              <a:t>eV</a:t>
            </a:r>
            <a:r>
              <a:rPr lang="en-GB" dirty="0" smtClean="0"/>
              <a:t> = 1.6 </a:t>
            </a:r>
            <a:r>
              <a:rPr lang="en-GB" dirty="0"/>
              <a:t>x 10</a:t>
            </a:r>
            <a:r>
              <a:rPr lang="en-GB" baseline="30000" dirty="0"/>
              <a:t>-19</a:t>
            </a:r>
            <a:r>
              <a:rPr lang="en-GB" dirty="0"/>
              <a:t> </a:t>
            </a:r>
            <a:r>
              <a:rPr lang="en-GB" dirty="0" smtClean="0"/>
              <a:t>coulomb × </a:t>
            </a:r>
            <a:r>
              <a:rPr lang="en-GB" dirty="0"/>
              <a:t>1 volt = 1.6 x 10</a:t>
            </a:r>
            <a:r>
              <a:rPr lang="en-GB" baseline="30000" dirty="0"/>
              <a:t>-19</a:t>
            </a:r>
            <a:r>
              <a:rPr lang="en-GB" dirty="0"/>
              <a:t> J.</a:t>
            </a:r>
          </a:p>
          <a:p>
            <a:r>
              <a:rPr lang="en-GB" dirty="0" smtClean="0"/>
              <a:t>By </a:t>
            </a:r>
            <a:r>
              <a:rPr lang="en-GB" dirty="0"/>
              <a:t>definition, this amount of energy is called 1 electron-volt </a:t>
            </a:r>
            <a:r>
              <a:rPr lang="en-GB" dirty="0" smtClean="0"/>
              <a:t>(eV</a:t>
            </a:r>
            <a:r>
              <a:rPr lang="en-GB" dirty="0"/>
              <a:t>).</a:t>
            </a:r>
          </a:p>
          <a:p>
            <a:r>
              <a:rPr lang="en-GB" dirty="0" smtClean="0"/>
              <a:t>Hence 1 </a:t>
            </a:r>
            <a:r>
              <a:rPr lang="en-GB" dirty="0"/>
              <a:t>eV = 1.6 </a:t>
            </a:r>
            <a:r>
              <a:rPr lang="en-GB" dirty="0" smtClean="0"/>
              <a:t>× </a:t>
            </a:r>
            <a:r>
              <a:rPr lang="en-GB" dirty="0"/>
              <a:t>10</a:t>
            </a:r>
            <a:r>
              <a:rPr lang="en-GB" baseline="30000" dirty="0"/>
              <a:t>-19</a:t>
            </a:r>
            <a:r>
              <a:rPr lang="en-GB" dirty="0"/>
              <a:t> J.</a:t>
            </a:r>
          </a:p>
          <a:p>
            <a:r>
              <a:rPr lang="en-GB" dirty="0"/>
              <a:t>The unit of eV is widely used in atomic physics</a:t>
            </a:r>
            <a:r>
              <a:rPr lang="en-GB" dirty="0" smtClean="0"/>
              <a:t>.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27681"/>
              </p:ext>
            </p:extLst>
          </p:nvPr>
        </p:nvGraphicFramePr>
        <p:xfrm>
          <a:off x="2210708" y="1350281"/>
          <a:ext cx="850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Equation" r:id="rId3" imgW="850680" imgH="799920" progId="Equation.DSMT4">
                  <p:embed/>
                </p:oleObj>
              </mc:Choice>
              <mc:Fallback>
                <p:oleObj name="Equation" r:id="rId3" imgW="850680" imgH="799920" progId="Equation.DSMT4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708" y="1350281"/>
                        <a:ext cx="8509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An electric dipole consists of two point charges, q</a:t>
            </a:r>
            <a:r>
              <a:rPr lang="en-US" sz="2000" baseline="-25000" dirty="0"/>
              <a:t>1</a:t>
            </a:r>
            <a:r>
              <a:rPr lang="en-US" sz="2000" dirty="0"/>
              <a:t> = +12 </a:t>
            </a:r>
            <a:r>
              <a:rPr lang="en-US" sz="2000" dirty="0" err="1"/>
              <a:t>nC</a:t>
            </a:r>
            <a:r>
              <a:rPr lang="en-US" sz="2000" dirty="0"/>
              <a:t> and q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GB" sz="2000" dirty="0"/>
              <a:t>−</a:t>
            </a:r>
            <a:r>
              <a:rPr lang="en-US" sz="2000" dirty="0"/>
              <a:t>12 </a:t>
            </a:r>
            <a:r>
              <a:rPr lang="en-US" sz="2000" dirty="0" err="1"/>
              <a:t>nC</a:t>
            </a:r>
            <a:r>
              <a:rPr lang="en-US" sz="2000" dirty="0"/>
              <a:t>, placed 10 cm apart. Compute the potentials at point a, b and c by adding potentials due to either charge.</a:t>
            </a:r>
            <a:endParaRPr lang="en-GB" sz="2000" dirty="0"/>
          </a:p>
          <a:p>
            <a:endParaRPr lang="en-SG" dirty="0"/>
          </a:p>
        </p:txBody>
      </p:sp>
      <p:pic>
        <p:nvPicPr>
          <p:cNvPr id="4" name="Picture 4" descr="23_Figure14-I.jpg"/>
          <p:cNvPicPr>
            <a:picLocks noChangeAspect="1"/>
          </p:cNvPicPr>
          <p:nvPr/>
        </p:nvPicPr>
        <p:blipFill>
          <a:blip r:embed="rId3" cstate="print"/>
          <a:srcRect l="507" t="568"/>
          <a:stretch>
            <a:fillRect/>
          </a:stretch>
        </p:blipFill>
        <p:spPr bwMode="auto">
          <a:xfrm>
            <a:off x="7704118" y="3049980"/>
            <a:ext cx="2756147" cy="296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energy – uniform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 upper plate is </a:t>
            </a:r>
            <a:r>
              <a:rPr lang="en-GB" dirty="0" smtClean="0"/>
              <a:t>positive and lower plate is negative, </a:t>
            </a:r>
            <a:r>
              <a:rPr lang="en-GB" dirty="0"/>
              <a:t>a positive charge </a:t>
            </a:r>
            <a:r>
              <a:rPr lang="en-GB" i="1" dirty="0" err="1"/>
              <a:t>q</a:t>
            </a:r>
            <a:r>
              <a:rPr lang="en-GB" baseline="-25000" dirty="0" err="1"/>
              <a:t>o</a:t>
            </a:r>
            <a:r>
              <a:rPr lang="en-GB" dirty="0"/>
              <a:t> will experience a downward conservative force</a:t>
            </a:r>
          </a:p>
          <a:p>
            <a:endParaRPr lang="en-GB" dirty="0"/>
          </a:p>
          <a:p>
            <a:r>
              <a:rPr lang="en-GB" dirty="0" smtClean="0"/>
              <a:t>Since </a:t>
            </a:r>
            <a:r>
              <a:rPr lang="en-GB" dirty="0"/>
              <a:t>the field is uniform, the force </a:t>
            </a:r>
            <a:r>
              <a:rPr lang="en-GB" dirty="0" smtClean="0"/>
              <a:t>on </a:t>
            </a:r>
            <a:r>
              <a:rPr lang="en-GB" i="1" dirty="0" err="1" smtClean="0"/>
              <a:t>q</a:t>
            </a:r>
            <a:r>
              <a:rPr lang="en-GB" baseline="-25000" dirty="0" err="1" smtClean="0"/>
              <a:t>o</a:t>
            </a:r>
            <a:r>
              <a:rPr lang="en-GB" dirty="0" smtClean="0"/>
              <a:t> </a:t>
            </a:r>
            <a:r>
              <a:rPr lang="en-GB" dirty="0"/>
              <a:t>is the </a:t>
            </a:r>
            <a:br>
              <a:rPr lang="en-GB" dirty="0"/>
            </a:br>
            <a:r>
              <a:rPr lang="en-GB" dirty="0" smtClean="0"/>
              <a:t>same everywhere and the </a:t>
            </a:r>
            <a:r>
              <a:rPr lang="en-GB" dirty="0"/>
              <a:t>work done </a:t>
            </a:r>
            <a:r>
              <a:rPr lang="en-GB" dirty="0" smtClean="0"/>
              <a:t>by the force</a:t>
            </a:r>
            <a:br>
              <a:rPr lang="en-GB" dirty="0" smtClean="0"/>
            </a:br>
            <a:r>
              <a:rPr lang="en-GB" dirty="0" smtClean="0"/>
              <a:t>to bring </a:t>
            </a:r>
            <a:r>
              <a:rPr lang="en-GB" i="1" dirty="0" err="1" smtClean="0"/>
              <a:t>q</a:t>
            </a:r>
            <a:r>
              <a:rPr lang="en-GB" baseline="-25000" dirty="0" err="1" smtClean="0"/>
              <a:t>o</a:t>
            </a:r>
            <a:r>
              <a:rPr lang="en-GB" dirty="0" smtClean="0"/>
              <a:t> from </a:t>
            </a:r>
            <a:r>
              <a:rPr lang="en-GB" i="1" dirty="0" smtClean="0"/>
              <a:t>a</a:t>
            </a:r>
            <a:r>
              <a:rPr lang="en-GB" dirty="0" smtClean="0"/>
              <a:t> to </a:t>
            </a:r>
            <a:r>
              <a:rPr lang="en-GB" i="1" dirty="0" smtClean="0"/>
              <a:t>b</a:t>
            </a:r>
            <a:r>
              <a:rPr lang="en-GB" dirty="0" smtClean="0"/>
              <a:t> is  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we </a:t>
            </a:r>
            <a:r>
              <a:rPr lang="en-GB" dirty="0" smtClean="0"/>
              <a:t>take </a:t>
            </a:r>
            <a:r>
              <a:rPr lang="en-GB" i="1" dirty="0" err="1" smtClean="0"/>
              <a:t>U</a:t>
            </a:r>
            <a:r>
              <a:rPr lang="en-GB" baseline="-25000" dirty="0" err="1" smtClean="0"/>
              <a:t>a</a:t>
            </a:r>
            <a:r>
              <a:rPr lang="en-GB" dirty="0" smtClean="0"/>
              <a:t> </a:t>
            </a:r>
            <a:r>
              <a:rPr lang="en-GB" dirty="0"/>
              <a:t>at </a:t>
            </a:r>
            <a:r>
              <a:rPr lang="en-GB" i="1" dirty="0"/>
              <a:t>a</a:t>
            </a:r>
            <a:r>
              <a:rPr lang="en-GB" dirty="0"/>
              <a:t> to be zero, then</a:t>
            </a:r>
          </a:p>
          <a:p>
            <a:endParaRPr lang="en-SG" dirty="0"/>
          </a:p>
        </p:txBody>
      </p:sp>
      <p:pic>
        <p:nvPicPr>
          <p:cNvPr id="4" name="Picture 10" descr="23_Figure02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6845" y="2425059"/>
            <a:ext cx="3057099" cy="347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87797"/>
              </p:ext>
            </p:extLst>
          </p:nvPr>
        </p:nvGraphicFramePr>
        <p:xfrm>
          <a:off x="1431701" y="2365898"/>
          <a:ext cx="2184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2" name="Equation" r:id="rId4" imgW="2184120" imgH="457200" progId="Equation.DSMT4">
                  <p:embed/>
                </p:oleObj>
              </mc:Choice>
              <mc:Fallback>
                <p:oleObj name="Equation" r:id="rId4" imgW="2184120" imgH="457200" progId="Equation.DSMT4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701" y="2365898"/>
                        <a:ext cx="21844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86552"/>
              </p:ext>
            </p:extLst>
          </p:nvPr>
        </p:nvGraphicFramePr>
        <p:xfrm>
          <a:off x="1504853" y="4406178"/>
          <a:ext cx="24638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3" name="Equation" r:id="rId6" imgW="2463480" imgH="914400" progId="Equation.DSMT4">
                  <p:embed/>
                </p:oleObj>
              </mc:Choice>
              <mc:Fallback>
                <p:oleObj name="Equation" r:id="rId6" imgW="2463480" imgH="914400" progId="Equation.DSMT4">
                  <p:embed/>
                  <p:pic>
                    <p:nvPicPr>
                      <p:cNvPr id="1229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853" y="4406178"/>
                        <a:ext cx="24638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038750"/>
              </p:ext>
            </p:extLst>
          </p:nvPr>
        </p:nvGraphicFramePr>
        <p:xfrm>
          <a:off x="5645467" y="5950478"/>
          <a:ext cx="14986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name="Equation" r:id="rId8" imgW="1498320" imgH="380880" progId="Equation.DSMT4">
                  <p:embed/>
                </p:oleObj>
              </mc:Choice>
              <mc:Fallback>
                <p:oleObj name="Equation" r:id="rId8" imgW="1498320" imgH="380880" progId="Equation.DSMT4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467" y="5950478"/>
                        <a:ext cx="14986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8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energy </a:t>
            </a:r>
            <a:r>
              <a:rPr lang="en-US" dirty="0" smtClean="0"/>
              <a:t>– uniform field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i="1" dirty="0" err="1"/>
              <a:t>q</a:t>
            </a:r>
            <a:r>
              <a:rPr lang="en-GB" baseline="-25000" dirty="0" err="1"/>
              <a:t>o</a:t>
            </a:r>
            <a:r>
              <a:rPr lang="en-GB" dirty="0"/>
              <a:t> is </a:t>
            </a:r>
            <a:r>
              <a:rPr lang="en-GB" dirty="0">
                <a:solidFill>
                  <a:srgbClr val="FF0000"/>
                </a:solidFill>
              </a:rPr>
              <a:t>positive</a:t>
            </a:r>
            <a:r>
              <a:rPr lang="en-GB" dirty="0"/>
              <a:t>, its electric potential energy </a:t>
            </a:r>
            <a:r>
              <a:rPr lang="en-GB" dirty="0">
                <a:solidFill>
                  <a:srgbClr val="FF0000"/>
                </a:solidFill>
              </a:rPr>
              <a:t>decreases</a:t>
            </a:r>
            <a:r>
              <a:rPr lang="en-GB" dirty="0"/>
              <a:t> as </a:t>
            </a:r>
            <a:r>
              <a:rPr lang="en-GB" dirty="0" smtClean="0"/>
              <a:t>the charge </a:t>
            </a:r>
            <a:r>
              <a:rPr lang="en-GB" dirty="0"/>
              <a:t>moves in the direction of the field.</a:t>
            </a:r>
          </a:p>
          <a:p>
            <a:r>
              <a:rPr lang="en-GB" dirty="0"/>
              <a:t>If </a:t>
            </a:r>
            <a:r>
              <a:rPr lang="en-GB" i="1" dirty="0" err="1"/>
              <a:t>q</a:t>
            </a:r>
            <a:r>
              <a:rPr lang="en-GB" baseline="-25000" dirty="0" err="1"/>
              <a:t>o</a:t>
            </a:r>
            <a:r>
              <a:rPr lang="en-GB" dirty="0"/>
              <a:t> is </a:t>
            </a:r>
            <a:r>
              <a:rPr lang="en-GB" dirty="0">
                <a:solidFill>
                  <a:srgbClr val="FF0000"/>
                </a:solidFill>
              </a:rPr>
              <a:t>negative</a:t>
            </a:r>
            <a:r>
              <a:rPr lang="en-GB" dirty="0"/>
              <a:t>, it electric potential energy </a:t>
            </a:r>
            <a:r>
              <a:rPr lang="en-GB" dirty="0">
                <a:solidFill>
                  <a:srgbClr val="FF0000"/>
                </a:solidFill>
              </a:rPr>
              <a:t>increases</a:t>
            </a:r>
            <a:r>
              <a:rPr lang="en-GB" dirty="0"/>
              <a:t> as </a:t>
            </a:r>
            <a:r>
              <a:rPr lang="en-GB" dirty="0" smtClean="0"/>
              <a:t>the charge </a:t>
            </a:r>
            <a:r>
              <a:rPr lang="en-GB" dirty="0"/>
              <a:t>moves in the direction of the field.</a:t>
            </a:r>
          </a:p>
          <a:p>
            <a:endParaRPr lang="en-SG" dirty="0"/>
          </a:p>
        </p:txBody>
      </p:sp>
      <p:pic>
        <p:nvPicPr>
          <p:cNvPr id="4" name="Picture 7" descr="23_Figure03a-I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590" y="3602189"/>
            <a:ext cx="2730369" cy="306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23_Figure04a-I.jpg"/>
          <p:cNvPicPr>
            <a:picLocks noChangeAspect="1"/>
          </p:cNvPicPr>
          <p:nvPr/>
        </p:nvPicPr>
        <p:blipFill>
          <a:blip r:embed="rId3" cstate="print"/>
          <a:srcRect l="747" t="497"/>
          <a:stretch>
            <a:fillRect/>
          </a:stretch>
        </p:blipFill>
        <p:spPr bwMode="auto">
          <a:xfrm>
            <a:off x="5109820" y="3591799"/>
            <a:ext cx="2788581" cy="3074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ion is an atom with missing or extra electrons.</a:t>
            </a:r>
          </a:p>
          <a:p>
            <a:r>
              <a:rPr lang="en-GB" dirty="0" smtClean="0"/>
              <a:t>A </a:t>
            </a:r>
            <a:r>
              <a:rPr lang="en-GB" dirty="0"/>
              <a:t>positive lithium ion has 3 protons and 2 electrons.</a:t>
            </a:r>
          </a:p>
          <a:p>
            <a:r>
              <a:rPr lang="en-GB" dirty="0" smtClean="0"/>
              <a:t>A </a:t>
            </a:r>
            <a:r>
              <a:rPr lang="en-GB" dirty="0"/>
              <a:t>negative lithium ion has 3 protons and 4 electrons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Static electricity is due to transfer of electrons between</a:t>
            </a:r>
            <a:br>
              <a:rPr lang="en-GB" dirty="0" smtClean="0"/>
            </a:br>
            <a:r>
              <a:rPr lang="en-GB" dirty="0" smtClean="0"/>
              <a:t>materials, resulting in either a </a:t>
            </a:r>
            <a:r>
              <a:rPr lang="en-GB" dirty="0" smtClean="0">
                <a:solidFill>
                  <a:srgbClr val="FF0000"/>
                </a:solidFill>
              </a:rPr>
              <a:t>net positive </a:t>
            </a:r>
            <a:r>
              <a:rPr lang="en-GB" dirty="0" smtClean="0"/>
              <a:t>or </a:t>
            </a:r>
            <a:r>
              <a:rPr lang="en-GB" dirty="0" smtClean="0">
                <a:solidFill>
                  <a:srgbClr val="FF0000"/>
                </a:solidFill>
              </a:rPr>
              <a:t>net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negative </a:t>
            </a:r>
            <a:r>
              <a:rPr lang="en-GB" dirty="0" smtClean="0"/>
              <a:t>charge in the material.</a:t>
            </a:r>
            <a:endParaRPr lang="en-GB" dirty="0"/>
          </a:p>
        </p:txBody>
      </p:sp>
      <p:pic>
        <p:nvPicPr>
          <p:cNvPr id="4" name="Picture 4" descr="21_Figure04b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7485" y="1757401"/>
            <a:ext cx="2748195" cy="448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 smtClean="0"/>
              <a:t>proton of charge 1.602 </a:t>
            </a:r>
            <a:r>
              <a:rPr lang="en-US" sz="2000" dirty="0"/>
              <a:t>x 10</a:t>
            </a:r>
            <a:r>
              <a:rPr lang="en-US" sz="2000" baseline="30000" dirty="0"/>
              <a:t>-19</a:t>
            </a:r>
            <a:r>
              <a:rPr lang="en-US" sz="2000" dirty="0"/>
              <a:t> </a:t>
            </a:r>
            <a:r>
              <a:rPr lang="en-US" sz="2000" dirty="0" smtClean="0"/>
              <a:t>C, </a:t>
            </a:r>
            <a:r>
              <a:rPr lang="en-US" sz="2000" dirty="0"/>
              <a:t>moves in a straight line from point </a:t>
            </a:r>
            <a:r>
              <a:rPr lang="en-US" sz="2000" i="1" dirty="0"/>
              <a:t>a</a:t>
            </a:r>
            <a:r>
              <a:rPr lang="en-US" sz="2000" dirty="0"/>
              <a:t> to point </a:t>
            </a:r>
            <a:r>
              <a:rPr lang="en-US" sz="2000" i="1" dirty="0"/>
              <a:t>b</a:t>
            </a:r>
            <a:r>
              <a:rPr lang="en-US" sz="2000" dirty="0"/>
              <a:t> inside a linear accelerator, a total distance </a:t>
            </a:r>
            <a:r>
              <a:rPr lang="en-US" sz="2000" i="1" dirty="0"/>
              <a:t>d</a:t>
            </a:r>
            <a:r>
              <a:rPr lang="en-US" sz="2000" dirty="0"/>
              <a:t> = 0.50 m. The electric field is uniform along this line, with magnitude </a:t>
            </a:r>
            <a:r>
              <a:rPr lang="en-US" sz="2000" i="1" dirty="0"/>
              <a:t>E</a:t>
            </a:r>
            <a:r>
              <a:rPr lang="en-US" sz="2000" dirty="0"/>
              <a:t> = 1.5 x 10</a:t>
            </a:r>
            <a:r>
              <a:rPr lang="en-US" sz="2000" baseline="30000" dirty="0"/>
              <a:t>7</a:t>
            </a:r>
            <a:r>
              <a:rPr lang="en-US" sz="2000" dirty="0"/>
              <a:t> V/m in the direction from </a:t>
            </a:r>
            <a:r>
              <a:rPr lang="en-US" sz="2000" i="1" dirty="0"/>
              <a:t>a</a:t>
            </a:r>
            <a:r>
              <a:rPr lang="en-US" sz="2000" dirty="0"/>
              <a:t> to </a:t>
            </a:r>
            <a:r>
              <a:rPr lang="en-US" sz="2000" i="1" dirty="0"/>
              <a:t>b</a:t>
            </a:r>
            <a:r>
              <a:rPr lang="en-US" sz="2000" dirty="0"/>
              <a:t>. Determine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  <a:tabLst>
                <a:tab pos="450850" algn="l"/>
              </a:tabLst>
            </a:pPr>
            <a:r>
              <a:rPr lang="en-GB" sz="2000" dirty="0"/>
              <a:t>a)	the force on the proton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  <a:tabLst>
                <a:tab pos="450850" algn="l"/>
              </a:tabLst>
            </a:pPr>
            <a:r>
              <a:rPr lang="en-GB" sz="2000" dirty="0"/>
              <a:t>b)	the work done on it by the field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  <a:tabLst>
                <a:tab pos="450850" algn="l"/>
              </a:tabLst>
            </a:pPr>
            <a:r>
              <a:rPr lang="en-GB" sz="2000" dirty="0"/>
              <a:t>c)	the potential difference </a:t>
            </a:r>
            <a:r>
              <a:rPr lang="en-GB" sz="2000" i="1" dirty="0" err="1"/>
              <a:t>V</a:t>
            </a:r>
            <a:r>
              <a:rPr lang="en-GB" sz="2000" baseline="-25000" dirty="0" err="1"/>
              <a:t>a</a:t>
            </a:r>
            <a:r>
              <a:rPr lang="en-GB" sz="2000" dirty="0"/>
              <a:t> - </a:t>
            </a:r>
            <a:r>
              <a:rPr lang="en-GB" sz="2000" i="1" dirty="0" err="1"/>
              <a:t>V</a:t>
            </a:r>
            <a:r>
              <a:rPr lang="en-GB" sz="2000" baseline="-25000" dirty="0" err="1"/>
              <a:t>b</a:t>
            </a:r>
            <a:endParaRPr lang="en-GB" sz="2000" baseline="-25000" dirty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An electric potential difference of 2000 V is applied to a pair of plates that is separated by 1 cm. If a particle of charge 6.40×10</a:t>
            </a:r>
            <a:r>
              <a:rPr lang="en-GB" sz="2000" baseline="30000" dirty="0"/>
              <a:t>-19</a:t>
            </a:r>
            <a:r>
              <a:rPr lang="en-GB" sz="2000" dirty="0"/>
              <a:t> C is released from the upper plate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GB" sz="2000" dirty="0"/>
              <a:t>a)	What is the electric field (that is uniform) in the region between the plates? </a:t>
            </a:r>
          </a:p>
          <a:p>
            <a:pPr marL="355600" indent="-355600">
              <a:spcBef>
                <a:spcPts val="600"/>
              </a:spcBef>
              <a:spcAft>
                <a:spcPts val="0"/>
              </a:spcAft>
              <a:buNone/>
              <a:tabLst>
                <a:tab pos="355600" algn="l"/>
              </a:tabLst>
              <a:defRPr/>
            </a:pPr>
            <a:r>
              <a:rPr lang="en-GB" sz="2000" dirty="0"/>
              <a:t>b) 	If the mass of the particle is 1.92×10</a:t>
            </a:r>
            <a:r>
              <a:rPr lang="en-GB" sz="2000" baseline="30000" dirty="0"/>
              <a:t>-16</a:t>
            </a:r>
            <a:r>
              <a:rPr lang="en-GB" sz="2000" dirty="0"/>
              <a:t> kg, what is the speed of the particle as it reaches the bottom plate? </a:t>
            </a:r>
          </a:p>
          <a:p>
            <a:endParaRPr lang="en-SG" dirty="0"/>
          </a:p>
        </p:txBody>
      </p:sp>
      <p:pic>
        <p:nvPicPr>
          <p:cNvPr id="4" name="Picture 12" descr="23_Figure19-I.jpg"/>
          <p:cNvPicPr>
            <a:picLocks noChangeAspect="1"/>
          </p:cNvPicPr>
          <p:nvPr/>
        </p:nvPicPr>
        <p:blipFill>
          <a:blip r:embed="rId3" cstate="print"/>
          <a:srcRect l="621" t="1522"/>
          <a:stretch>
            <a:fillRect/>
          </a:stretch>
        </p:blipFill>
        <p:spPr bwMode="auto">
          <a:xfrm>
            <a:off x="7648937" y="3767447"/>
            <a:ext cx="3420321" cy="238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603319"/>
              </p:ext>
            </p:extLst>
          </p:nvPr>
        </p:nvGraphicFramePr>
        <p:xfrm>
          <a:off x="1033336" y="3410479"/>
          <a:ext cx="38481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4" imgW="3848040" imgH="2412720" progId="Equation.DSMT4">
                  <p:embed/>
                </p:oleObj>
              </mc:Choice>
              <mc:Fallback>
                <p:oleObj name="Equation" r:id="rId4" imgW="3848040" imgH="2412720" progId="Equation.DSMT4">
                  <p:embed/>
                  <p:pic>
                    <p:nvPicPr>
                      <p:cNvPr id="18227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336" y="3410479"/>
                        <a:ext cx="384810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8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potential </a:t>
            </a:r>
            <a:r>
              <a:rPr lang="en-US" dirty="0" smtClean="0"/>
              <a:t>gradient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general, for a non-uniform field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the field is </a:t>
            </a:r>
            <a:r>
              <a:rPr lang="en-GB" dirty="0">
                <a:solidFill>
                  <a:srgbClr val="FF0000"/>
                </a:solidFill>
              </a:rPr>
              <a:t>uniform</a:t>
            </a:r>
            <a:r>
              <a:rPr lang="en-GB" dirty="0"/>
              <a:t> and the displacement of the charged particle is in the </a:t>
            </a:r>
            <a:r>
              <a:rPr lang="en-GB" dirty="0" smtClean="0">
                <a:solidFill>
                  <a:srgbClr val="FF0000"/>
                </a:solidFill>
              </a:rPr>
              <a:t>same</a:t>
            </a:r>
            <a:r>
              <a:rPr lang="en-GB" dirty="0" smtClean="0"/>
              <a:t> direction as </a:t>
            </a:r>
            <a:r>
              <a:rPr lang="en-GB" dirty="0"/>
              <a:t>the field, </a:t>
            </a:r>
            <a:r>
              <a:rPr lang="en-GB" dirty="0">
                <a:latin typeface="Symbol" pitchFamily="18" charset="2"/>
              </a:rPr>
              <a:t>f</a:t>
            </a:r>
            <a:r>
              <a:rPr lang="en-GB" dirty="0"/>
              <a:t> = 0, then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Hence</a:t>
            </a:r>
            <a:r>
              <a:rPr lang="en-GB" dirty="0"/>
              <a:t>, another unit of </a:t>
            </a:r>
            <a:r>
              <a:rPr lang="en-GB" i="1" dirty="0"/>
              <a:t>E</a:t>
            </a:r>
            <a:r>
              <a:rPr lang="en-GB" dirty="0"/>
              <a:t> is V/m.</a:t>
            </a:r>
          </a:p>
          <a:p>
            <a:endParaRPr lang="en-SG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56220"/>
              </p:ext>
            </p:extLst>
          </p:nvPr>
        </p:nvGraphicFramePr>
        <p:xfrm>
          <a:off x="1444308" y="1982335"/>
          <a:ext cx="36957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8" name="Equation" r:id="rId3" imgW="3695400" imgH="507960" progId="Equation.DSMT4">
                  <p:embed/>
                </p:oleObj>
              </mc:Choice>
              <mc:Fallback>
                <p:oleObj name="Equation" r:id="rId3" imgW="3695400" imgH="507960" progId="Equation.DSMT4">
                  <p:embed/>
                  <p:pic>
                    <p:nvPicPr>
                      <p:cNvPr id="215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308" y="1982335"/>
                        <a:ext cx="36957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773297"/>
              </p:ext>
            </p:extLst>
          </p:nvPr>
        </p:nvGraphicFramePr>
        <p:xfrm>
          <a:off x="1440498" y="3776972"/>
          <a:ext cx="66675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9" name="Equation" r:id="rId5" imgW="6667200" imgH="1193760" progId="Equation.DSMT4">
                  <p:embed/>
                </p:oleObj>
              </mc:Choice>
              <mc:Fallback>
                <p:oleObj name="Equation" r:id="rId5" imgW="6667200" imgH="1193760" progId="Equation.DSMT4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498" y="3776972"/>
                        <a:ext cx="66675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</a:t>
            </a:r>
            <a:r>
              <a:rPr lang="en-US" dirty="0"/>
              <a:t>field from </a:t>
            </a:r>
            <a:r>
              <a:rPr lang="en-US" dirty="0" smtClean="0"/>
              <a:t>potential of point charge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the definition of work and potential,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For </a:t>
            </a:r>
            <a:r>
              <a:rPr lang="en-GB" dirty="0"/>
              <a:t>a point </a:t>
            </a:r>
            <a:r>
              <a:rPr lang="en-GB" dirty="0" smtClean="0"/>
              <a:t>charge, 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Since he </a:t>
            </a:r>
            <a:r>
              <a:rPr lang="en-GB" dirty="0"/>
              <a:t>field is radial,               </a:t>
            </a:r>
            <a:r>
              <a:rPr lang="en-GB" dirty="0" smtClean="0"/>
              <a:t>, the </a:t>
            </a:r>
            <a:r>
              <a:rPr lang="en-GB" dirty="0"/>
              <a:t>integral is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straight </a:t>
            </a:r>
            <a:r>
              <a:rPr lang="en-GB" dirty="0"/>
              <a:t>forward.</a:t>
            </a:r>
          </a:p>
          <a:p>
            <a:endParaRPr lang="en-SG" dirty="0"/>
          </a:p>
        </p:txBody>
      </p:sp>
      <p:pic>
        <p:nvPicPr>
          <p:cNvPr id="4" name="Picture 5" descr="23_Figure12-I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0397" y="1848994"/>
            <a:ext cx="2687637" cy="473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197106"/>
              </p:ext>
            </p:extLst>
          </p:nvPr>
        </p:nvGraphicFramePr>
        <p:xfrm>
          <a:off x="1449962" y="1986806"/>
          <a:ext cx="389890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4" imgW="3898800" imgH="1422360" progId="Equation.DSMT4">
                  <p:embed/>
                </p:oleObj>
              </mc:Choice>
              <mc:Fallback>
                <p:oleObj name="Equation" r:id="rId4" imgW="3898800" imgH="1422360" progId="Equation.DSMT4">
                  <p:embed/>
                  <p:pic>
                    <p:nvPicPr>
                      <p:cNvPr id="204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962" y="1986806"/>
                        <a:ext cx="3898900" cy="142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252211"/>
              </p:ext>
            </p:extLst>
          </p:nvPr>
        </p:nvGraphicFramePr>
        <p:xfrm>
          <a:off x="1443579" y="3876571"/>
          <a:ext cx="16002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6" imgW="1600200" imgH="850680" progId="Equation.DSMT4">
                  <p:embed/>
                </p:oleObj>
              </mc:Choice>
              <mc:Fallback>
                <p:oleObj name="Equation" r:id="rId6" imgW="1600200" imgH="850680" progId="Equation.DSMT4">
                  <p:embed/>
                  <p:pic>
                    <p:nvPicPr>
                      <p:cNvPr id="2048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579" y="3876571"/>
                        <a:ext cx="1600200" cy="85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339925"/>
              </p:ext>
            </p:extLst>
          </p:nvPr>
        </p:nvGraphicFramePr>
        <p:xfrm>
          <a:off x="4315631" y="4799800"/>
          <a:ext cx="1003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name="Equation" r:id="rId8" imgW="1002960" imgH="431640" progId="Equation.DSMT4">
                  <p:embed/>
                </p:oleObj>
              </mc:Choice>
              <mc:Fallback>
                <p:oleObj name="Equation" r:id="rId8" imgW="1002960" imgH="43164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631" y="4799800"/>
                        <a:ext cx="10033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40257" y="1077637"/>
            <a:ext cx="8280000" cy="4525963"/>
          </a:xfrm>
        </p:spPr>
        <p:txBody>
          <a:bodyPr/>
          <a:lstStyle/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sz="6000" dirty="0"/>
              <a:t>Optional Slides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due to a ring of </a:t>
            </a:r>
            <a:r>
              <a:rPr lang="en-US" dirty="0" smtClean="0"/>
              <a:t>charge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symmetry</a:t>
            </a:r>
            <a:r>
              <a:rPr lang="en-US" dirty="0" smtClean="0"/>
              <a:t>, </a:t>
            </a:r>
            <a:r>
              <a:rPr lang="en-US" dirty="0"/>
              <a:t>at </a:t>
            </a:r>
            <a:r>
              <a:rPr lang="en-US" i="1" dirty="0" smtClean="0"/>
              <a:t>P </a:t>
            </a:r>
            <a:r>
              <a:rPr lang="en-US" dirty="0" smtClean="0"/>
              <a:t>the electric field </a:t>
            </a:r>
            <a:r>
              <a:rPr lang="en-US" i="1" dirty="0" err="1"/>
              <a:t>E</a:t>
            </a:r>
            <a:r>
              <a:rPr lang="en-US" i="1" baseline="-25000" dirty="0" err="1"/>
              <a:t>y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0.</a:t>
            </a:r>
            <a:r>
              <a:rPr lang="en-SG" dirty="0"/>
              <a:t> </a:t>
            </a:r>
          </a:p>
          <a:p>
            <a:r>
              <a:rPr lang="en-SG" dirty="0" smtClean="0"/>
              <a:t>The electric field d</a:t>
            </a:r>
            <a:r>
              <a:rPr lang="en-US" i="1" dirty="0" smtClean="0"/>
              <a:t>E</a:t>
            </a:r>
            <a:r>
              <a:rPr lang="en-US" i="1" baseline="-25000" dirty="0" smtClean="0"/>
              <a:t>x</a:t>
            </a:r>
            <a:r>
              <a:rPr lang="en-US" dirty="0" smtClean="0"/>
              <a:t> </a:t>
            </a:r>
            <a:r>
              <a:rPr lang="en-SG" dirty="0" smtClean="0"/>
              <a:t>at point </a:t>
            </a:r>
            <a:r>
              <a:rPr lang="en-SG" i="1" dirty="0" smtClean="0"/>
              <a:t>P</a:t>
            </a:r>
            <a:r>
              <a:rPr lang="en-SG" dirty="0" smtClean="0"/>
              <a:t> due to a small</a:t>
            </a:r>
            <a:br>
              <a:rPr lang="en-SG" dirty="0" smtClean="0"/>
            </a:br>
            <a:r>
              <a:rPr lang="en-SG" dirty="0" smtClean="0"/>
              <a:t>segment of a charged ring is 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Hence</a:t>
            </a:r>
            <a:endParaRPr lang="en-SG" dirty="0"/>
          </a:p>
        </p:txBody>
      </p:sp>
      <p:pic>
        <p:nvPicPr>
          <p:cNvPr id="4" name="Picture 15" descr="21_Figure24-I.jpg"/>
          <p:cNvPicPr>
            <a:picLocks noChangeAspect="1"/>
          </p:cNvPicPr>
          <p:nvPr/>
        </p:nvPicPr>
        <p:blipFill>
          <a:blip r:embed="rId3" cstate="print"/>
          <a:srcRect l="532" t="741"/>
          <a:stretch>
            <a:fillRect/>
          </a:stretch>
        </p:blipFill>
        <p:spPr bwMode="auto">
          <a:xfrm>
            <a:off x="7148113" y="3124935"/>
            <a:ext cx="4276444" cy="233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245209"/>
              </p:ext>
            </p:extLst>
          </p:nvPr>
        </p:nvGraphicFramePr>
        <p:xfrm>
          <a:off x="1442357" y="3016078"/>
          <a:ext cx="3987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9" name="Equation" r:id="rId4" imgW="3962160" imgH="1803240" progId="Equation.DSMT4">
                  <p:embed/>
                </p:oleObj>
              </mc:Choice>
              <mc:Fallback>
                <p:oleObj name="Equation" r:id="rId4" imgW="3962160" imgH="1803240" progId="Equation.DSMT4">
                  <p:embed/>
                  <p:pic>
                    <p:nvPicPr>
                      <p:cNvPr id="9218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357" y="3016078"/>
                        <a:ext cx="39878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681455"/>
              </p:ext>
            </p:extLst>
          </p:nvPr>
        </p:nvGraphicFramePr>
        <p:xfrm>
          <a:off x="2330563" y="5050639"/>
          <a:ext cx="2211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Equation" r:id="rId6" imgW="2197080" imgH="838080" progId="Equation.DSMT4">
                  <p:embed/>
                </p:oleObj>
              </mc:Choice>
              <mc:Fallback>
                <p:oleObj name="Equation" r:id="rId6" imgW="2197080" imgH="838080" progId="Equation.DSMT4">
                  <p:embed/>
                  <p:pic>
                    <p:nvPicPr>
                      <p:cNvPr id="5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563" y="5050639"/>
                        <a:ext cx="22113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due to a charged line </a:t>
            </a:r>
            <a:r>
              <a:rPr lang="en-US" dirty="0" smtClean="0"/>
              <a:t>segment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symmetry, at </a:t>
            </a:r>
            <a:r>
              <a:rPr lang="en-US" i="1" dirty="0"/>
              <a:t>P </a:t>
            </a:r>
            <a:r>
              <a:rPr lang="en-US" dirty="0"/>
              <a:t>the electric field </a:t>
            </a:r>
            <a:r>
              <a:rPr lang="en-US" i="1" dirty="0" err="1"/>
              <a:t>E</a:t>
            </a:r>
            <a:r>
              <a:rPr lang="en-US" i="1" baseline="-25000" dirty="0" err="1"/>
              <a:t>y</a:t>
            </a:r>
            <a:r>
              <a:rPr lang="en-US" dirty="0"/>
              <a:t> = 0</a:t>
            </a:r>
            <a:r>
              <a:rPr lang="en-US" dirty="0" smtClean="0"/>
              <a:t>.</a:t>
            </a:r>
          </a:p>
          <a:p>
            <a:r>
              <a:rPr lang="en-SG" dirty="0"/>
              <a:t>The electric field d</a:t>
            </a:r>
            <a:r>
              <a:rPr lang="en-US" i="1" dirty="0"/>
              <a:t>E</a:t>
            </a:r>
            <a:r>
              <a:rPr lang="en-US" i="1" baseline="-25000" dirty="0"/>
              <a:t>x</a:t>
            </a:r>
            <a:r>
              <a:rPr lang="en-US" dirty="0"/>
              <a:t> </a:t>
            </a:r>
            <a:r>
              <a:rPr lang="en-SG" dirty="0"/>
              <a:t>at point </a:t>
            </a:r>
            <a:r>
              <a:rPr lang="en-SG" i="1" dirty="0"/>
              <a:t>P</a:t>
            </a:r>
            <a:r>
              <a:rPr lang="en-SG" dirty="0"/>
              <a:t> due to a small</a:t>
            </a:r>
            <a:br>
              <a:rPr lang="en-SG" dirty="0"/>
            </a:br>
            <a:r>
              <a:rPr lang="en-SG" dirty="0"/>
              <a:t>segment of a </a:t>
            </a:r>
            <a:r>
              <a:rPr lang="en-SG" dirty="0" smtClean="0"/>
              <a:t>line segment </a:t>
            </a:r>
            <a:r>
              <a:rPr lang="en-SG" dirty="0"/>
              <a:t>ring is </a:t>
            </a:r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r>
              <a:rPr lang="en-SG" dirty="0" smtClean="0"/>
              <a:t> Hence </a:t>
            </a:r>
            <a:endParaRPr lang="en-SG" dirty="0"/>
          </a:p>
          <a:p>
            <a:endParaRPr lang="en-SG" dirty="0"/>
          </a:p>
        </p:txBody>
      </p:sp>
      <p:pic>
        <p:nvPicPr>
          <p:cNvPr id="4" name="Picture 4" descr="21_Figure25-I"/>
          <p:cNvPicPr>
            <a:picLocks noChangeAspect="1" noChangeArrowheads="1"/>
          </p:cNvPicPr>
          <p:nvPr/>
        </p:nvPicPr>
        <p:blipFill>
          <a:blip r:embed="rId3" cstate="print"/>
          <a:srcRect b="3008"/>
          <a:stretch>
            <a:fillRect/>
          </a:stretch>
        </p:blipFill>
        <p:spPr bwMode="auto">
          <a:xfrm>
            <a:off x="7721824" y="1886388"/>
            <a:ext cx="3786016" cy="3166281"/>
          </a:xfrm>
          <a:prstGeom prst="rect">
            <a:avLst/>
          </a:prstGeom>
          <a:noFill/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664765"/>
              </p:ext>
            </p:extLst>
          </p:nvPr>
        </p:nvGraphicFramePr>
        <p:xfrm>
          <a:off x="1471613" y="3008313"/>
          <a:ext cx="47418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6" name="Equation" r:id="rId4" imgW="4711680" imgH="1854000" progId="Equation.DSMT4">
                  <p:embed/>
                </p:oleObj>
              </mc:Choice>
              <mc:Fallback>
                <p:oleObj name="Equation" r:id="rId4" imgW="4711680" imgH="1854000" progId="Equation.DSMT4">
                  <p:embed/>
                  <p:pic>
                    <p:nvPicPr>
                      <p:cNvPr id="9219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008313"/>
                        <a:ext cx="4741862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20039"/>
              </p:ext>
            </p:extLst>
          </p:nvPr>
        </p:nvGraphicFramePr>
        <p:xfrm>
          <a:off x="2361293" y="5040973"/>
          <a:ext cx="2405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Equation" r:id="rId6" imgW="2387520" imgH="838080" progId="Equation.DSMT4">
                  <p:embed/>
                </p:oleObj>
              </mc:Choice>
              <mc:Fallback>
                <p:oleObj name="Equation" r:id="rId6" imgW="2387520" imgH="838080" progId="Equation.DSMT4">
                  <p:embed/>
                  <p:pic>
                    <p:nvPicPr>
                      <p:cNvPr id="922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293" y="5040973"/>
                        <a:ext cx="24050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Millikan oil drop experiment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negatively charged oil drop is held stationary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between </a:t>
            </a:r>
            <a:r>
              <a:rPr lang="en-GB" dirty="0"/>
              <a:t>two charged plates. </a:t>
            </a:r>
          </a:p>
          <a:p>
            <a:pPr>
              <a:buNone/>
            </a:pPr>
            <a:r>
              <a:rPr lang="en-GB" i="1" dirty="0"/>
              <a:t>    </a:t>
            </a:r>
            <a:r>
              <a:rPr lang="en-GB" i="1" dirty="0" err="1" smtClean="0"/>
              <a:t>qE</a:t>
            </a:r>
            <a:r>
              <a:rPr lang="en-GB" i="1" dirty="0" smtClean="0"/>
              <a:t> </a:t>
            </a:r>
            <a:r>
              <a:rPr lang="en-GB" dirty="0"/>
              <a:t>= </a:t>
            </a:r>
            <a:r>
              <a:rPr lang="en-GB" i="1" dirty="0"/>
              <a:t>mg</a:t>
            </a:r>
            <a:r>
              <a:rPr lang="en-GB" dirty="0"/>
              <a:t>, or </a:t>
            </a:r>
            <a:r>
              <a:rPr lang="en-GB" i="1" dirty="0"/>
              <a:t>q</a:t>
            </a:r>
            <a:r>
              <a:rPr lang="en-GB" dirty="0"/>
              <a:t> = </a:t>
            </a:r>
            <a:r>
              <a:rPr lang="en-GB" i="1" dirty="0"/>
              <a:t>mg/E</a:t>
            </a:r>
          </a:p>
          <a:p>
            <a:r>
              <a:rPr lang="en-GB" dirty="0"/>
              <a:t>I</a:t>
            </a:r>
            <a:r>
              <a:rPr lang="en-US" dirty="0"/>
              <a:t>f we know the mass of the oil drop, and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electric </a:t>
            </a:r>
            <a:r>
              <a:rPr lang="en-US" dirty="0"/>
              <a:t>field, we can calculate the charge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oil drop! </a:t>
            </a:r>
            <a:r>
              <a:rPr lang="en-GB" dirty="0"/>
              <a:t>  </a:t>
            </a:r>
          </a:p>
          <a:p>
            <a:endParaRPr lang="en-SG" dirty="0"/>
          </a:p>
        </p:txBody>
      </p:sp>
      <p:grpSp>
        <p:nvGrpSpPr>
          <p:cNvPr id="4" name="Group 3"/>
          <p:cNvGrpSpPr/>
          <p:nvPr/>
        </p:nvGrpSpPr>
        <p:grpSpPr>
          <a:xfrm>
            <a:off x="8181352" y="2018637"/>
            <a:ext cx="2635935" cy="2821047"/>
            <a:chOff x="5710693" y="2427288"/>
            <a:chExt cx="2635935" cy="2821047"/>
          </a:xfrm>
        </p:grpSpPr>
        <p:sp>
          <p:nvSpPr>
            <p:cNvPr id="5" name="TextBox 3"/>
            <p:cNvSpPr txBox="1">
              <a:spLocks noChangeArrowheads="1"/>
            </p:cNvSpPr>
            <p:nvPr/>
          </p:nvSpPr>
          <p:spPr bwMode="auto">
            <a:xfrm>
              <a:off x="5710693" y="2427288"/>
              <a:ext cx="2628000" cy="40011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dirty="0"/>
                <a:t>+  +  +  +  +  +  +  +</a:t>
              </a: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5718628" y="4848225"/>
              <a:ext cx="2628000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sz="2000" dirty="0"/>
                <a:t>-  -  -  -  -  -  -  -  </a:t>
              </a:r>
              <a:r>
                <a:rPr lang="en-GB" sz="2000" dirty="0" smtClean="0"/>
                <a:t>  </a:t>
              </a:r>
              <a:endParaRPr lang="en-GB" sz="2000" dirty="0"/>
            </a:p>
          </p:txBody>
        </p:sp>
        <p:cxnSp>
          <p:nvCxnSpPr>
            <p:cNvPr id="7" name="Straight Arrow Connector 5"/>
            <p:cNvCxnSpPr>
              <a:cxnSpLocks noChangeShapeType="1"/>
            </p:cNvCxnSpPr>
            <p:nvPr/>
          </p:nvCxnSpPr>
          <p:spPr bwMode="auto">
            <a:xfrm rot="5400000">
              <a:off x="5120482" y="3833019"/>
              <a:ext cx="2019300" cy="1587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8" name="Straight Arrow Connector 6"/>
            <p:cNvCxnSpPr>
              <a:cxnSpLocks noChangeShapeType="1"/>
            </p:cNvCxnSpPr>
            <p:nvPr/>
          </p:nvCxnSpPr>
          <p:spPr bwMode="auto">
            <a:xfrm rot="5400000">
              <a:off x="5989637" y="3827463"/>
              <a:ext cx="2047875" cy="63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9" name="Straight Arrow Connector 7"/>
            <p:cNvCxnSpPr>
              <a:cxnSpLocks noChangeShapeType="1"/>
            </p:cNvCxnSpPr>
            <p:nvPr/>
          </p:nvCxnSpPr>
          <p:spPr bwMode="auto">
            <a:xfrm rot="5400000">
              <a:off x="6424613" y="3838575"/>
              <a:ext cx="2030412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0" name="Straight Arrow Connector 8"/>
            <p:cNvCxnSpPr>
              <a:cxnSpLocks noChangeShapeType="1"/>
            </p:cNvCxnSpPr>
            <p:nvPr/>
          </p:nvCxnSpPr>
          <p:spPr bwMode="auto">
            <a:xfrm rot="16200000" flipH="1">
              <a:off x="6857206" y="3823494"/>
              <a:ext cx="2065338" cy="1905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813233" y="3635375"/>
              <a:ext cx="417512" cy="417513"/>
            </a:xfrm>
            <a:prstGeom prst="ellipse">
              <a:avLst/>
            </a:prstGeom>
            <a:solidFill>
              <a:srgbClr val="FFFF00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GB" sz="2400" dirty="0"/>
                <a:t>-</a:t>
              </a:r>
            </a:p>
          </p:txBody>
        </p:sp>
        <p:cxnSp>
          <p:nvCxnSpPr>
            <p:cNvPr id="13" name="Straight Arrow Connector 11"/>
            <p:cNvCxnSpPr>
              <a:cxnSpLocks noChangeShapeType="1"/>
            </p:cNvCxnSpPr>
            <p:nvPr/>
          </p:nvCxnSpPr>
          <p:spPr bwMode="auto">
            <a:xfrm rot="5400000">
              <a:off x="5543550" y="3827463"/>
              <a:ext cx="2020887" cy="158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12"/>
            <p:cNvCxnSpPr>
              <a:cxnSpLocks noChangeShapeType="1"/>
              <a:stCxn id="12" idx="4"/>
            </p:cNvCxnSpPr>
            <p:nvPr/>
          </p:nvCxnSpPr>
          <p:spPr bwMode="auto">
            <a:xfrm rot="5400000">
              <a:off x="6767607" y="4301714"/>
              <a:ext cx="504000" cy="6350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7230745" y="4156779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</a:t>
              </a:r>
            </a:p>
          </p:txBody>
        </p:sp>
        <p:cxnSp>
          <p:nvCxnSpPr>
            <p:cNvPr id="16" name="Straight Arrow Connector 15"/>
            <p:cNvCxnSpPr>
              <a:cxnSpLocks noChangeShapeType="1"/>
            </p:cNvCxnSpPr>
            <p:nvPr/>
          </p:nvCxnSpPr>
          <p:spPr bwMode="auto">
            <a:xfrm rot="16200000" flipV="1">
              <a:off x="6748401" y="3359252"/>
              <a:ext cx="540000" cy="0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7" name="TextBox 17"/>
            <p:cNvSpPr txBox="1">
              <a:spLocks noChangeArrowheads="1"/>
            </p:cNvSpPr>
            <p:nvPr/>
          </p:nvSpPr>
          <p:spPr bwMode="auto">
            <a:xfrm>
              <a:off x="7260771" y="2997200"/>
              <a:ext cx="470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qE</a:t>
              </a:r>
              <a:endPara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GB" sz="2000" dirty="0"/>
              <a:t>In a particular Millikan oil drop apparatus, the plates are 2 cm apart. An electric field strength field of 5 × 10</a:t>
            </a:r>
            <a:r>
              <a:rPr lang="en-GB" sz="2000" baseline="30000" dirty="0"/>
              <a:t>4</a:t>
            </a:r>
            <a:r>
              <a:rPr lang="en-GB" sz="2000" dirty="0"/>
              <a:t> N/C caused an oil drop to become stationary. The oil used has a density of 885 kgm</a:t>
            </a:r>
            <a:r>
              <a:rPr lang="en-GB" sz="2000" baseline="30000" dirty="0"/>
              <a:t>-3</a:t>
            </a:r>
            <a:r>
              <a:rPr lang="en-GB" sz="2000" dirty="0"/>
              <a:t>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  <a:tabLst>
                <a:tab pos="355600" algn="l"/>
              </a:tabLst>
              <a:defRPr/>
            </a:pPr>
            <a:r>
              <a:rPr lang="en-GB" sz="2000" dirty="0"/>
              <a:t>a) 	What is the potential difference that is applied to the plates?</a:t>
            </a:r>
          </a:p>
          <a:p>
            <a:pPr marL="355600" indent="-355600">
              <a:spcBef>
                <a:spcPts val="600"/>
              </a:spcBef>
              <a:spcAft>
                <a:spcPts val="0"/>
              </a:spcAft>
              <a:buNone/>
              <a:tabLst>
                <a:tab pos="355600" algn="l"/>
              </a:tabLst>
              <a:defRPr/>
            </a:pPr>
            <a:r>
              <a:rPr lang="en-GB" sz="2000" dirty="0"/>
              <a:t>b) 	The oil drop </a:t>
            </a:r>
            <a:r>
              <a:rPr lang="en-GB" sz="2000" dirty="0" smtClean="0"/>
              <a:t>has </a:t>
            </a:r>
            <a:r>
              <a:rPr lang="en-GB" sz="2000" dirty="0"/>
              <a:t>a volume of 7.24 × 10</a:t>
            </a:r>
            <a:r>
              <a:rPr lang="en-GB" sz="2000" baseline="30000" dirty="0"/>
              <a:t>-18</a:t>
            </a:r>
            <a:r>
              <a:rPr lang="en-GB" sz="2000" dirty="0"/>
              <a:t> m³. What is the charge on the oil drop?  </a:t>
            </a:r>
          </a:p>
          <a:p>
            <a:pPr marL="355600" indent="-355600">
              <a:spcBef>
                <a:spcPts val="600"/>
              </a:spcBef>
              <a:spcAft>
                <a:spcPts val="0"/>
              </a:spcAft>
              <a:buNone/>
              <a:tabLst>
                <a:tab pos="355600" algn="l"/>
              </a:tabLst>
              <a:defRPr/>
            </a:pPr>
            <a:r>
              <a:rPr lang="en-GB" sz="2000" dirty="0"/>
              <a:t>c)	If the oil drop is negatively charged, how many extra electrons does it have? </a:t>
            </a:r>
          </a:p>
          <a:p>
            <a:endParaRPr lang="en-SG" dirty="0"/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33710"/>
              </p:ext>
            </p:extLst>
          </p:nvPr>
        </p:nvGraphicFramePr>
        <p:xfrm>
          <a:off x="1067027" y="3501344"/>
          <a:ext cx="49149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0" name="Equation" r:id="rId3" imgW="4914720" imgH="2349360" progId="Equation.DSMT4">
                  <p:embed/>
                </p:oleObj>
              </mc:Choice>
              <mc:Fallback>
                <p:oleObj name="Equation" r:id="rId3" imgW="4914720" imgH="2349360" progId="Equation.DSMT4">
                  <p:embed/>
                  <p:pic>
                    <p:nvPicPr>
                      <p:cNvPr id="1843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027" y="3501344"/>
                        <a:ext cx="4914900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Electric flux</a:t>
            </a:r>
            <a:r>
              <a:rPr lang="en-GB" b="1" dirty="0"/>
              <a:t>, </a:t>
            </a:r>
            <a:r>
              <a:rPr lang="en-GB" dirty="0">
                <a:latin typeface="Symbol" pitchFamily="18" charset="2"/>
              </a:rPr>
              <a:t>F</a:t>
            </a:r>
            <a:r>
              <a:rPr lang="en-GB" b="1" dirty="0"/>
              <a:t> </a:t>
            </a:r>
            <a:r>
              <a:rPr lang="en-GB" dirty="0"/>
              <a:t>is defined as 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where </a:t>
            </a:r>
            <a:r>
              <a:rPr lang="en-GB" dirty="0" smtClean="0">
                <a:latin typeface="Symbol" pitchFamily="18" charset="2"/>
              </a:rPr>
              <a:t>f</a:t>
            </a:r>
            <a:r>
              <a:rPr lang="en-GB" dirty="0" smtClean="0"/>
              <a:t> is the angle between the normal to the surface and     .  </a:t>
            </a:r>
          </a:p>
          <a:p>
            <a:r>
              <a:rPr lang="en-GB" dirty="0" smtClean="0"/>
              <a:t>If      is </a:t>
            </a:r>
            <a:r>
              <a:rPr lang="en-GB" dirty="0"/>
              <a:t>non-uniform, </a:t>
            </a:r>
          </a:p>
          <a:p>
            <a:pPr>
              <a:buNone/>
            </a:pPr>
            <a:endParaRPr lang="en-GB" dirty="0"/>
          </a:p>
          <a:p>
            <a:endParaRPr lang="en-SG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188312"/>
              </p:ext>
            </p:extLst>
          </p:nvPr>
        </p:nvGraphicFramePr>
        <p:xfrm>
          <a:off x="5046890" y="1467241"/>
          <a:ext cx="245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7" name="Equation" r:id="rId3" imgW="2450880" imgH="419040" progId="Equation.DSMT4">
                  <p:embed/>
                </p:oleObj>
              </mc:Choice>
              <mc:Fallback>
                <p:oleObj name="Equation" r:id="rId3" imgW="2450880" imgH="419040" progId="Equation.DSMT4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890" y="1467241"/>
                        <a:ext cx="24511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91412"/>
              </p:ext>
            </p:extLst>
          </p:nvPr>
        </p:nvGraphicFramePr>
        <p:xfrm>
          <a:off x="1730377" y="2790369"/>
          <a:ext cx="254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8" name="Equation" r:id="rId5" imgW="253800" imgH="355320" progId="Equation.DSMT4">
                  <p:embed/>
                </p:oleObj>
              </mc:Choice>
              <mc:Fallback>
                <p:oleObj name="Equation" r:id="rId5" imgW="253800" imgH="355320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7" y="2790369"/>
                        <a:ext cx="254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06897"/>
              </p:ext>
            </p:extLst>
          </p:nvPr>
        </p:nvGraphicFramePr>
        <p:xfrm>
          <a:off x="4102870" y="2810129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7" imgW="1460160" imgH="431640" progId="Equation.DSMT4">
                  <p:embed/>
                </p:oleObj>
              </mc:Choice>
              <mc:Fallback>
                <p:oleObj name="Equation" r:id="rId7" imgW="1460160" imgH="431640" progId="Equation.DSMT4">
                  <p:embed/>
                  <p:pic>
                    <p:nvPicPr>
                      <p:cNvPr id="1536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870" y="2810129"/>
                        <a:ext cx="1460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 descr="22_Figure06-I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05002" y="3500452"/>
            <a:ext cx="8314927" cy="310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064272"/>
              </p:ext>
            </p:extLst>
          </p:nvPr>
        </p:nvGraphicFramePr>
        <p:xfrm>
          <a:off x="8681355" y="2119129"/>
          <a:ext cx="254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Equation" r:id="rId10" imgW="253800" imgH="355320" progId="Equation.DSMT4">
                  <p:embed/>
                </p:oleObj>
              </mc:Choice>
              <mc:Fallback>
                <p:oleObj name="Equation" r:id="rId10" imgW="253800" imgH="35532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1355" y="2119129"/>
                        <a:ext cx="254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3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dirty="0">
                <a:solidFill>
                  <a:srgbClr val="404040"/>
                </a:solidFill>
              </a:rPr>
              <a:t>How many electrons will give you a total charge of -32×10</a:t>
            </a:r>
            <a:r>
              <a:rPr lang="en-SG" sz="2000" baseline="30000" dirty="0">
                <a:solidFill>
                  <a:srgbClr val="404040"/>
                </a:solidFill>
              </a:rPr>
              <a:t>-6</a:t>
            </a:r>
            <a:r>
              <a:rPr lang="en-SG" sz="2000" dirty="0">
                <a:solidFill>
                  <a:srgbClr val="404040"/>
                </a:solidFill>
              </a:rPr>
              <a:t> C?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law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Gauss’ law states that “The </a:t>
            </a:r>
            <a:r>
              <a:rPr lang="en-GB" dirty="0">
                <a:solidFill>
                  <a:srgbClr val="FF0000"/>
                </a:solidFill>
              </a:rPr>
              <a:t>net electric flux </a:t>
            </a:r>
            <a:r>
              <a:rPr lang="en-GB" dirty="0"/>
              <a:t>coming out of a </a:t>
            </a:r>
            <a:r>
              <a:rPr lang="en-GB" dirty="0">
                <a:solidFill>
                  <a:srgbClr val="FF0000"/>
                </a:solidFill>
              </a:rPr>
              <a:t>closed surface </a:t>
            </a:r>
            <a:r>
              <a:rPr lang="en-GB" dirty="0"/>
              <a:t>is proportional to the net electric charge inside the surface.” </a:t>
            </a:r>
          </a:p>
          <a:p>
            <a:r>
              <a:rPr lang="en-GB" dirty="0"/>
              <a:t>Mathematically,</a:t>
            </a:r>
          </a:p>
          <a:p>
            <a:r>
              <a:rPr lang="en-GB" dirty="0" smtClean="0"/>
              <a:t>The constant of proportionality is </a:t>
            </a:r>
            <a:r>
              <a:rPr lang="en-GB" dirty="0" smtClean="0">
                <a:sym typeface="Symbol" panose="05050102010706020507" pitchFamily="18" charset="2"/>
              </a:rPr>
              <a:t></a:t>
            </a:r>
            <a:r>
              <a:rPr lang="en-GB" dirty="0" smtClean="0"/>
              <a:t> or </a:t>
            </a:r>
            <a:r>
              <a:rPr lang="en-GB" dirty="0" smtClean="0">
                <a:sym typeface="Symbol" panose="05050102010706020507" pitchFamily="18" charset="2"/>
              </a:rPr>
              <a:t></a:t>
            </a:r>
            <a:r>
              <a:rPr lang="en-GB" baseline="-25000" dirty="0" smtClean="0">
                <a:sym typeface="Symbol" panose="05050102010706020507" pitchFamily="18" charset="2"/>
              </a:rPr>
              <a:t>0</a:t>
            </a:r>
            <a:r>
              <a:rPr lang="en-GB" dirty="0" smtClean="0">
                <a:sym typeface="Symbol" panose="05050102010706020507" pitchFamily="18" charset="2"/>
              </a:rPr>
              <a:t> if the charge is in a vacuum.</a:t>
            </a:r>
            <a:endParaRPr lang="en-GB" dirty="0" smtClean="0"/>
          </a:p>
          <a:p>
            <a:r>
              <a:rPr lang="en-GB" dirty="0" smtClean="0"/>
              <a:t>Hence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If the charge is in vacuum, then  </a:t>
            </a:r>
          </a:p>
          <a:p>
            <a:endParaRPr lang="en-SG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239815"/>
              </p:ext>
            </p:extLst>
          </p:nvPr>
        </p:nvGraphicFramePr>
        <p:xfrm>
          <a:off x="3560990" y="2484100"/>
          <a:ext cx="196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3" imgW="1968480" imgH="431640" progId="Equation.DSMT4">
                  <p:embed/>
                </p:oleObj>
              </mc:Choice>
              <mc:Fallback>
                <p:oleObj name="Equation" r:id="rId3" imgW="1968480" imgH="431640" progId="Equation.DSMT4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990" y="2484100"/>
                        <a:ext cx="1968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499228"/>
              </p:ext>
            </p:extLst>
          </p:nvPr>
        </p:nvGraphicFramePr>
        <p:xfrm>
          <a:off x="2341788" y="3717850"/>
          <a:ext cx="3848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Equation" r:id="rId5" imgW="3848040" imgH="799920" progId="Equation.DSMT4">
                  <p:embed/>
                </p:oleObj>
              </mc:Choice>
              <mc:Fallback>
                <p:oleObj name="Equation" r:id="rId5" imgW="3848040" imgH="79992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88" y="3717850"/>
                        <a:ext cx="38481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7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</a:rPr>
              <a:t>Coulomb’s </a:t>
            </a:r>
            <a:r>
              <a:rPr lang="en-GB" dirty="0">
                <a:latin typeface="Arial" charset="0"/>
              </a:rPr>
              <a:t>law from Gauss law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positive point charge, q, is at the center of a sphere radius </a:t>
            </a:r>
            <a:r>
              <a:rPr lang="en-US" i="1" dirty="0"/>
              <a:t>r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dirty="0" smtClean="0"/>
              <a:t>This formula is the same as the one derived using Coulomb’s law.</a:t>
            </a:r>
            <a:endParaRPr lang="en-US" i="1" dirty="0"/>
          </a:p>
          <a:p>
            <a:pPr>
              <a:buNone/>
            </a:pPr>
            <a:r>
              <a:rPr lang="en-GB" i="1" dirty="0"/>
              <a:t> </a:t>
            </a:r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SG" dirty="0"/>
          </a:p>
        </p:txBody>
      </p:sp>
      <p:pic>
        <p:nvPicPr>
          <p:cNvPr id="4" name="Picture 4" descr="24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3904" y="2368327"/>
            <a:ext cx="3104982" cy="255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139472"/>
              </p:ext>
            </p:extLst>
          </p:nvPr>
        </p:nvGraphicFramePr>
        <p:xfrm>
          <a:off x="1428750" y="1992313"/>
          <a:ext cx="50165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4" imgW="5016240" imgH="3301920" progId="Equation.DSMT4">
                  <p:embed/>
                </p:oleObj>
              </mc:Choice>
              <mc:Fallback>
                <p:oleObj name="Equation" r:id="rId4" imgW="5016240" imgH="3301920" progId="Equation.DSMT4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92313"/>
                        <a:ext cx="5016500" cy="330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Coulomb’s Law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Force between two stationary point charges is given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by </a:t>
            </a:r>
            <a:r>
              <a:rPr lang="en-GB" dirty="0">
                <a:solidFill>
                  <a:srgbClr val="FF0000"/>
                </a:solidFill>
              </a:rPr>
              <a:t>Coulomb’s Law</a:t>
            </a:r>
            <a:r>
              <a:rPr lang="en-GB" dirty="0"/>
              <a:t>, 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magnitude of the force </a:t>
            </a:r>
            <a:r>
              <a:rPr lang="en-GB" dirty="0" smtClean="0"/>
              <a:t>is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GB" dirty="0" smtClean="0"/>
              <a:t>	where </a:t>
            </a:r>
            <a:r>
              <a:rPr lang="en-GB" i="1" dirty="0"/>
              <a:t>k</a:t>
            </a:r>
            <a:r>
              <a:rPr lang="en-GB" dirty="0"/>
              <a:t> = </a:t>
            </a:r>
            <a:r>
              <a:rPr lang="en-US" dirty="0"/>
              <a:t>8.9876×10</a:t>
            </a:r>
            <a:r>
              <a:rPr lang="en-US" baseline="30000" dirty="0"/>
              <a:t>9</a:t>
            </a:r>
            <a:r>
              <a:rPr lang="en-US" dirty="0"/>
              <a:t> Nm</a:t>
            </a:r>
            <a:r>
              <a:rPr lang="en-US" baseline="30000" dirty="0"/>
              <a:t>2</a:t>
            </a:r>
            <a:r>
              <a:rPr lang="en-US" dirty="0"/>
              <a:t>/</a:t>
            </a:r>
            <a:r>
              <a:rPr lang="en-US" baseline="30000" dirty="0"/>
              <a:t> </a:t>
            </a:r>
            <a:r>
              <a:rPr lang="en-US" dirty="0"/>
              <a:t>C</a:t>
            </a:r>
            <a:r>
              <a:rPr lang="en-US" baseline="30000" dirty="0"/>
              <a:t>2 </a:t>
            </a:r>
            <a:r>
              <a:rPr lang="en-GB" dirty="0"/>
              <a:t>is the Coulomb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constant</a:t>
            </a:r>
            <a:r>
              <a:rPr lang="en-GB" dirty="0"/>
              <a:t>.</a:t>
            </a:r>
            <a:endParaRPr lang="en-US" dirty="0"/>
          </a:p>
          <a:p>
            <a:endParaRPr lang="en-SG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524435"/>
              </p:ext>
            </p:extLst>
          </p:nvPr>
        </p:nvGraphicFramePr>
        <p:xfrm>
          <a:off x="1438916" y="2264936"/>
          <a:ext cx="14605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3" imgW="1460160" imgH="761760" progId="Equation.DSMT4">
                  <p:embed/>
                </p:oleObj>
              </mc:Choice>
              <mc:Fallback>
                <p:oleObj name="Equation" r:id="rId3" imgW="1460160" imgH="761760" progId="Equation.DSMT4">
                  <p:embed/>
                  <p:pic>
                    <p:nvPicPr>
                      <p:cNvPr id="130052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916" y="2264936"/>
                        <a:ext cx="146050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6" descr="21_Figure10b-I.jpg"/>
          <p:cNvPicPr>
            <a:picLocks noChangeAspect="1"/>
          </p:cNvPicPr>
          <p:nvPr/>
        </p:nvPicPr>
        <p:blipFill>
          <a:blip r:embed="rId5" cstate="print"/>
          <a:srcRect l="-353" t="5283"/>
          <a:stretch>
            <a:fillRect/>
          </a:stretch>
        </p:blipFill>
        <p:spPr bwMode="auto">
          <a:xfrm>
            <a:off x="8018946" y="1900097"/>
            <a:ext cx="3082665" cy="42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853876"/>
              </p:ext>
            </p:extLst>
          </p:nvPr>
        </p:nvGraphicFramePr>
        <p:xfrm>
          <a:off x="1455494" y="3664337"/>
          <a:ext cx="13763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6" imgW="1371600" imgH="787320" progId="Equation.DSMT4">
                  <p:embed/>
                </p:oleObj>
              </mc:Choice>
              <mc:Fallback>
                <p:oleObj name="Equation" r:id="rId6" imgW="1371600" imgH="787320" progId="Equation.DSMT4">
                  <p:embed/>
                  <p:pic>
                    <p:nvPicPr>
                      <p:cNvPr id="1026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494" y="3664337"/>
                        <a:ext cx="137636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Permittivity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Coulomb’s constant can also be written as </a:t>
            </a:r>
            <a:r>
              <a:rPr lang="en-GB" dirty="0" smtClean="0"/>
              <a:t> </a:t>
            </a:r>
            <a:endParaRPr lang="en-GB" dirty="0"/>
          </a:p>
          <a:p>
            <a:pPr>
              <a:buFont typeface="Wingdings" pitchFamily="2" charset="2"/>
              <a:buNone/>
            </a:pPr>
            <a:endParaRPr lang="en-GB" dirty="0" smtClean="0"/>
          </a:p>
          <a:p>
            <a:pPr>
              <a:buFont typeface="Wingdings" pitchFamily="2" charset="2"/>
              <a:buNone/>
            </a:pPr>
            <a:r>
              <a:rPr lang="en-GB" dirty="0"/>
              <a:t>	where </a:t>
            </a:r>
            <a:r>
              <a:rPr lang="en-GB" dirty="0" err="1">
                <a:latin typeface="Symbol" pitchFamily="18" charset="2"/>
              </a:rPr>
              <a:t>e</a:t>
            </a:r>
            <a:r>
              <a:rPr lang="en-GB" baseline="-25000" dirty="0" err="1"/>
              <a:t>o</a:t>
            </a:r>
            <a:r>
              <a:rPr lang="en-GB" dirty="0"/>
              <a:t> is called the </a:t>
            </a:r>
            <a:r>
              <a:rPr lang="en-GB" dirty="0">
                <a:solidFill>
                  <a:srgbClr val="FF0000"/>
                </a:solidFill>
              </a:rPr>
              <a:t>permittivity of free space </a:t>
            </a:r>
            <a:r>
              <a:rPr lang="en-GB" dirty="0"/>
              <a:t>(vacuum) and has a value of 8.854×10</a:t>
            </a:r>
            <a:r>
              <a:rPr lang="en-GB" baseline="30000" dirty="0"/>
              <a:t>-12</a:t>
            </a:r>
            <a:r>
              <a:rPr lang="en-GB" dirty="0"/>
              <a:t> C²/N</a:t>
            </a:r>
            <a:r>
              <a:rPr lang="en-GB" baseline="30000" dirty="0"/>
              <a:t> </a:t>
            </a:r>
            <a:r>
              <a:rPr lang="en-GB" dirty="0"/>
              <a:t>m</a:t>
            </a:r>
            <a:r>
              <a:rPr lang="en-GB" baseline="30000" dirty="0"/>
              <a:t>2</a:t>
            </a:r>
            <a:r>
              <a:rPr lang="en-GB" dirty="0"/>
              <a:t>. </a:t>
            </a:r>
          </a:p>
          <a:p>
            <a:r>
              <a:rPr lang="en-GB" dirty="0" smtClean="0"/>
              <a:t>If </a:t>
            </a:r>
            <a:r>
              <a:rPr lang="en-GB" dirty="0"/>
              <a:t>the charges are in some medium, then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None/>
            </a:pPr>
            <a:r>
              <a:rPr lang="en-GB" dirty="0"/>
              <a:t>	</a:t>
            </a:r>
            <a:r>
              <a:rPr lang="en-GB" dirty="0" smtClean="0"/>
              <a:t>where </a:t>
            </a:r>
            <a:r>
              <a:rPr lang="en-GB" dirty="0">
                <a:latin typeface="Symbol" pitchFamily="18" charset="2"/>
              </a:rPr>
              <a:t>e</a:t>
            </a:r>
            <a:r>
              <a:rPr lang="en-GB" dirty="0"/>
              <a:t> is the </a:t>
            </a:r>
            <a:r>
              <a:rPr lang="en-GB" dirty="0">
                <a:solidFill>
                  <a:srgbClr val="FF0000"/>
                </a:solidFill>
              </a:rPr>
              <a:t>permittivity of the medium</a:t>
            </a:r>
            <a:r>
              <a:rPr lang="en-GB" dirty="0"/>
              <a:t>.</a:t>
            </a:r>
          </a:p>
          <a:p>
            <a:endParaRPr lang="en-SG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6166"/>
              </p:ext>
            </p:extLst>
          </p:nvPr>
        </p:nvGraphicFramePr>
        <p:xfrm>
          <a:off x="1445768" y="1904363"/>
          <a:ext cx="11176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3" imgW="1117440" imgH="799920" progId="Equation.DSMT4">
                  <p:embed/>
                </p:oleObj>
              </mc:Choice>
              <mc:Fallback>
                <p:oleObj name="Equation" r:id="rId3" imgW="1117440" imgH="79992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768" y="1904363"/>
                        <a:ext cx="111760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89632"/>
              </p:ext>
            </p:extLst>
          </p:nvPr>
        </p:nvGraphicFramePr>
        <p:xfrm>
          <a:off x="1435608" y="4296505"/>
          <a:ext cx="9906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5" imgW="990360" imgH="723600" progId="Equation.DSMT4">
                  <p:embed/>
                </p:oleObj>
              </mc:Choice>
              <mc:Fallback>
                <p:oleObj name="Equation" r:id="rId5" imgW="990360" imgH="723600" progId="Equation.DSMT4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608" y="4296505"/>
                        <a:ext cx="990600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permittivity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ratio  </a:t>
            </a:r>
            <a:r>
              <a:rPr lang="en-GB" dirty="0" smtClean="0"/>
              <a:t>            is </a:t>
            </a:r>
            <a:r>
              <a:rPr lang="en-GB" dirty="0"/>
              <a:t>known as </a:t>
            </a:r>
            <a:r>
              <a:rPr lang="en-GB" dirty="0">
                <a:solidFill>
                  <a:srgbClr val="FF0000"/>
                </a:solidFill>
              </a:rPr>
              <a:t>relative </a:t>
            </a:r>
            <a:r>
              <a:rPr lang="en-GB" dirty="0">
                <a:solidFill>
                  <a:schemeClr val="tx1"/>
                </a:solidFill>
              </a:rPr>
              <a:t>permittivity</a:t>
            </a:r>
            <a:r>
              <a:rPr lang="en-GB" dirty="0"/>
              <a:t>.</a:t>
            </a:r>
          </a:p>
          <a:p>
            <a:r>
              <a:rPr lang="en-GB" dirty="0" smtClean="0"/>
              <a:t>When </a:t>
            </a:r>
            <a:r>
              <a:rPr lang="en-GB" dirty="0"/>
              <a:t>sodium chloride is put into water of relative permittivity 80, the force between a sodium and chloride ion is reduced by 80 times.</a:t>
            </a:r>
          </a:p>
          <a:p>
            <a:r>
              <a:rPr lang="en-GB" dirty="0" smtClean="0"/>
              <a:t>This </a:t>
            </a:r>
            <a:r>
              <a:rPr lang="en-GB" dirty="0"/>
              <a:t>explains the high solubility of common salt (</a:t>
            </a:r>
            <a:r>
              <a:rPr lang="en-GB" dirty="0" err="1"/>
              <a:t>NaCl</a:t>
            </a:r>
            <a:r>
              <a:rPr lang="en-GB" dirty="0"/>
              <a:t>) in water</a:t>
            </a:r>
            <a:r>
              <a:rPr lang="en-GB" dirty="0" smtClean="0"/>
              <a:t>.</a:t>
            </a:r>
            <a:endParaRPr lang="en-GB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61156"/>
              </p:ext>
            </p:extLst>
          </p:nvPr>
        </p:nvGraphicFramePr>
        <p:xfrm>
          <a:off x="2640711" y="1310072"/>
          <a:ext cx="8890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3" imgW="888840" imgH="799920" progId="Equation.DSMT4">
                  <p:embed/>
                </p:oleObj>
              </mc:Choice>
              <mc:Fallback>
                <p:oleObj name="Equation" r:id="rId3" imgW="888840" imgH="79992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711" y="1310072"/>
                        <a:ext cx="88900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9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superposition principle states that the resultant force on any one charge equals the vector sum of the forces exerted by the other individual charges that are present, i.e.</a:t>
            </a:r>
          </a:p>
          <a:p>
            <a:endParaRPr lang="en-US" dirty="0" smtClean="0"/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Superposition of forces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49295"/>
              </p:ext>
            </p:extLst>
          </p:nvPr>
        </p:nvGraphicFramePr>
        <p:xfrm>
          <a:off x="1415034" y="2785916"/>
          <a:ext cx="2616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3" imgW="2616120" imgH="380880" progId="Equation.DSMT4">
                  <p:embed/>
                </p:oleObj>
              </mc:Choice>
              <mc:Fallback>
                <p:oleObj name="Equation" r:id="rId3" imgW="2616120" imgH="38088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034" y="2785916"/>
                        <a:ext cx="26162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on a charge due to other charges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three charges shown.</a:t>
            </a:r>
          </a:p>
          <a:p>
            <a:r>
              <a:rPr lang="en-US" dirty="0" smtClean="0"/>
              <a:t>Imagine </a:t>
            </a:r>
            <a:r>
              <a:rPr lang="en-US" dirty="0"/>
              <a:t>only </a:t>
            </a:r>
            <a:r>
              <a:rPr lang="en-US" i="1" dirty="0" smtClean="0"/>
              <a:t>q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baseline="-25000" dirty="0" smtClean="0"/>
              <a:t>3</a:t>
            </a:r>
            <a:r>
              <a:rPr lang="en-US" dirty="0" smtClean="0"/>
              <a:t> are </a:t>
            </a:r>
            <a:r>
              <a:rPr lang="en-US" dirty="0"/>
              <a:t>present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draw </a:t>
            </a:r>
            <a:r>
              <a:rPr lang="en-US" dirty="0"/>
              <a:t>the force </a:t>
            </a:r>
            <a:r>
              <a:rPr lang="en-US" i="1" dirty="0" smtClean="0"/>
              <a:t>F</a:t>
            </a:r>
            <a:r>
              <a:rPr lang="en-US" baseline="-25000" dirty="0" smtClean="0"/>
              <a:t>3 on 1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Next </a:t>
            </a:r>
            <a:r>
              <a:rPr lang="en-US" dirty="0"/>
              <a:t>imagine only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 smtClean="0"/>
              <a:t>q</a:t>
            </a:r>
            <a:r>
              <a:rPr lang="en-US" baseline="-25000" dirty="0" smtClean="0"/>
              <a:t>2</a:t>
            </a:r>
            <a:r>
              <a:rPr lang="en-US" dirty="0" smtClean="0"/>
              <a:t> are present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draw the force </a:t>
            </a:r>
            <a:r>
              <a:rPr lang="en-US" i="1" dirty="0" smtClean="0"/>
              <a:t>F</a:t>
            </a:r>
            <a:r>
              <a:rPr lang="en-US" baseline="-25000" dirty="0" smtClean="0"/>
              <a:t>2 </a:t>
            </a:r>
            <a:r>
              <a:rPr lang="en-US" baseline="-25000" dirty="0"/>
              <a:t>on </a:t>
            </a:r>
            <a:r>
              <a:rPr lang="en-US" baseline="-25000" dirty="0" smtClean="0"/>
              <a:t>1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The net force </a:t>
            </a:r>
            <a:r>
              <a:rPr lang="en-US" dirty="0"/>
              <a:t>on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sum </a:t>
            </a:r>
            <a:r>
              <a:rPr lang="en-US" dirty="0"/>
              <a:t>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two forces.</a:t>
            </a:r>
          </a:p>
          <a:p>
            <a:endParaRPr lang="en-SG" dirty="0"/>
          </a:p>
        </p:txBody>
      </p:sp>
      <p:grpSp>
        <p:nvGrpSpPr>
          <p:cNvPr id="92" name="Group 91"/>
          <p:cNvGrpSpPr/>
          <p:nvPr/>
        </p:nvGrpSpPr>
        <p:grpSpPr>
          <a:xfrm>
            <a:off x="7875902" y="1573045"/>
            <a:ext cx="3030281" cy="850949"/>
            <a:chOff x="7734388" y="2073794"/>
            <a:chExt cx="3030281" cy="850949"/>
          </a:xfrm>
        </p:grpSpPr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803808" y="2073794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9042647" y="2073794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dirty="0"/>
                <a:t>q</a:t>
              </a:r>
              <a:r>
                <a:rPr lang="en-GB" i="0" baseline="-25000" dirty="0"/>
                <a:t>2</a:t>
              </a:r>
            </a:p>
          </p:txBody>
        </p:sp>
        <p:sp>
          <p:nvSpPr>
            <p:cNvPr id="35" name="TextBox 15"/>
            <p:cNvSpPr txBox="1">
              <a:spLocks noChangeArrowheads="1"/>
            </p:cNvSpPr>
            <p:nvPr/>
          </p:nvSpPr>
          <p:spPr bwMode="auto">
            <a:xfrm>
              <a:off x="10508905" y="2073794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7734388" y="2543315"/>
              <a:ext cx="342483" cy="380754"/>
              <a:chOff x="7717454" y="2470741"/>
              <a:chExt cx="342483" cy="380754"/>
            </a:xfrm>
          </p:grpSpPr>
          <p:sp>
            <p:nvSpPr>
              <p:cNvPr id="30" name="Oval 3"/>
              <p:cNvSpPr>
                <a:spLocks noChangeAspect="1" noChangeArrowheads="1"/>
              </p:cNvSpPr>
              <p:nvPr/>
            </p:nvSpPr>
            <p:spPr bwMode="auto">
              <a:xfrm>
                <a:off x="7717454" y="2488894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9"/>
              <p:cNvSpPr txBox="1">
                <a:spLocks noChangeArrowheads="1"/>
              </p:cNvSpPr>
              <p:nvPr/>
            </p:nvSpPr>
            <p:spPr bwMode="auto">
              <a:xfrm>
                <a:off x="7727971" y="2470741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8999647" y="2521543"/>
              <a:ext cx="342483" cy="403200"/>
              <a:chOff x="9123786" y="3318463"/>
              <a:chExt cx="342483" cy="403200"/>
            </a:xfrm>
          </p:grpSpPr>
          <p:sp>
            <p:nvSpPr>
              <p:cNvPr id="40" name="Oval 3"/>
              <p:cNvSpPr>
                <a:spLocks noChangeAspect="1" noChangeArrowheads="1"/>
              </p:cNvSpPr>
              <p:nvPr/>
            </p:nvSpPr>
            <p:spPr bwMode="auto">
              <a:xfrm>
                <a:off x="9123786" y="3359062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60000">
                    <a:srgbClr val="0070C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9"/>
              <p:cNvSpPr txBox="1">
                <a:spLocks noChangeArrowheads="1"/>
              </p:cNvSpPr>
              <p:nvPr/>
            </p:nvSpPr>
            <p:spPr bwMode="auto">
              <a:xfrm>
                <a:off x="9134303" y="3318463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0422186" y="2543315"/>
              <a:ext cx="342483" cy="380754"/>
              <a:chOff x="7717454" y="2470741"/>
              <a:chExt cx="342483" cy="380754"/>
            </a:xfrm>
          </p:grpSpPr>
          <p:sp>
            <p:nvSpPr>
              <p:cNvPr id="46" name="Oval 3"/>
              <p:cNvSpPr>
                <a:spLocks noChangeAspect="1" noChangeArrowheads="1"/>
              </p:cNvSpPr>
              <p:nvPr/>
            </p:nvSpPr>
            <p:spPr bwMode="auto">
              <a:xfrm>
                <a:off x="7717454" y="2488894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Box 9"/>
              <p:cNvSpPr txBox="1">
                <a:spLocks noChangeArrowheads="1"/>
              </p:cNvSpPr>
              <p:nvPr/>
            </p:nvSpPr>
            <p:spPr bwMode="auto">
              <a:xfrm>
                <a:off x="7727971" y="2470741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7030831" y="2618751"/>
            <a:ext cx="3907626" cy="850275"/>
            <a:chOff x="6889317" y="3250128"/>
            <a:chExt cx="3907626" cy="850275"/>
          </a:xfrm>
        </p:grpSpPr>
        <p:sp>
          <p:nvSpPr>
            <p:cNvPr id="41" name="TextBox 9"/>
            <p:cNvSpPr txBox="1">
              <a:spLocks noChangeArrowheads="1"/>
            </p:cNvSpPr>
            <p:nvPr/>
          </p:nvSpPr>
          <p:spPr bwMode="auto">
            <a:xfrm>
              <a:off x="10120417" y="3256567"/>
              <a:ext cx="3214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2400" b="1" i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GB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9"/>
            <p:cNvSpPr txBox="1">
              <a:spLocks noChangeArrowheads="1"/>
            </p:cNvSpPr>
            <p:nvPr/>
          </p:nvSpPr>
          <p:spPr bwMode="auto">
            <a:xfrm>
              <a:off x="7836082" y="3250128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TextBox 15"/>
            <p:cNvSpPr txBox="1">
              <a:spLocks noChangeArrowheads="1"/>
            </p:cNvSpPr>
            <p:nvPr/>
          </p:nvSpPr>
          <p:spPr bwMode="auto">
            <a:xfrm>
              <a:off x="10541179" y="3250128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766662" y="3719649"/>
              <a:ext cx="342483" cy="380754"/>
              <a:chOff x="7717454" y="2470741"/>
              <a:chExt cx="342483" cy="380754"/>
            </a:xfrm>
          </p:grpSpPr>
          <p:sp>
            <p:nvSpPr>
              <p:cNvPr id="60" name="Oval 3"/>
              <p:cNvSpPr>
                <a:spLocks noChangeAspect="1" noChangeArrowheads="1"/>
              </p:cNvSpPr>
              <p:nvPr/>
            </p:nvSpPr>
            <p:spPr bwMode="auto">
              <a:xfrm>
                <a:off x="7717454" y="2488894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9"/>
              <p:cNvSpPr txBox="1">
                <a:spLocks noChangeArrowheads="1"/>
              </p:cNvSpPr>
              <p:nvPr/>
            </p:nvSpPr>
            <p:spPr bwMode="auto">
              <a:xfrm>
                <a:off x="7727971" y="2470741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0454460" y="3719649"/>
              <a:ext cx="342483" cy="380754"/>
              <a:chOff x="7717454" y="2470741"/>
              <a:chExt cx="342483" cy="380754"/>
            </a:xfrm>
          </p:grpSpPr>
          <p:sp>
            <p:nvSpPr>
              <p:cNvPr id="56" name="Oval 3"/>
              <p:cNvSpPr>
                <a:spLocks noChangeAspect="1" noChangeArrowheads="1"/>
              </p:cNvSpPr>
              <p:nvPr/>
            </p:nvSpPr>
            <p:spPr bwMode="auto">
              <a:xfrm>
                <a:off x="7717454" y="2488894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9"/>
              <p:cNvSpPr txBox="1">
                <a:spLocks noChangeArrowheads="1"/>
              </p:cNvSpPr>
              <p:nvPr/>
            </p:nvSpPr>
            <p:spPr bwMode="auto">
              <a:xfrm>
                <a:off x="7727971" y="2470741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3" name="Straight Arrow Connector 28"/>
            <p:cNvCxnSpPr>
              <a:cxnSpLocks noChangeShapeType="1"/>
            </p:cNvCxnSpPr>
            <p:nvPr/>
          </p:nvCxnSpPr>
          <p:spPr bwMode="auto">
            <a:xfrm rot="10800000" flipV="1">
              <a:off x="7231625" y="3909612"/>
              <a:ext cx="4320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4" name="TextBox 9"/>
            <p:cNvSpPr txBox="1">
              <a:spLocks noChangeArrowheads="1"/>
            </p:cNvSpPr>
            <p:nvPr/>
          </p:nvSpPr>
          <p:spPr bwMode="auto">
            <a:xfrm>
              <a:off x="6889317" y="3318122"/>
              <a:ext cx="799802" cy="419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GB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GB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on 1 </a:t>
              </a:r>
              <a:endPara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908176" y="3735952"/>
            <a:ext cx="1607742" cy="850949"/>
            <a:chOff x="7766662" y="4487075"/>
            <a:chExt cx="1607742" cy="850949"/>
          </a:xfrm>
        </p:grpSpPr>
        <p:sp>
          <p:nvSpPr>
            <p:cNvPr id="66" name="TextBox 9"/>
            <p:cNvSpPr txBox="1">
              <a:spLocks noChangeArrowheads="1"/>
            </p:cNvSpPr>
            <p:nvPr/>
          </p:nvSpPr>
          <p:spPr bwMode="auto">
            <a:xfrm>
              <a:off x="7836082" y="4487075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7" name="TextBox 10"/>
            <p:cNvSpPr txBox="1">
              <a:spLocks noChangeArrowheads="1"/>
            </p:cNvSpPr>
            <p:nvPr/>
          </p:nvSpPr>
          <p:spPr bwMode="auto">
            <a:xfrm>
              <a:off x="9074921" y="4487075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>
                <a:defRPr sz="20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dirty="0"/>
                <a:t>q</a:t>
              </a:r>
              <a:r>
                <a:rPr lang="en-GB" i="0" baseline="-25000" dirty="0"/>
                <a:t>2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766662" y="4956596"/>
              <a:ext cx="342483" cy="380754"/>
              <a:chOff x="7717454" y="2470741"/>
              <a:chExt cx="342483" cy="380754"/>
            </a:xfrm>
          </p:grpSpPr>
          <p:sp>
            <p:nvSpPr>
              <p:cNvPr id="76" name="Oval 3"/>
              <p:cNvSpPr>
                <a:spLocks noChangeAspect="1" noChangeArrowheads="1"/>
              </p:cNvSpPr>
              <p:nvPr/>
            </p:nvSpPr>
            <p:spPr bwMode="auto">
              <a:xfrm>
                <a:off x="7717454" y="2488894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9"/>
              <p:cNvSpPr txBox="1">
                <a:spLocks noChangeArrowheads="1"/>
              </p:cNvSpPr>
              <p:nvPr/>
            </p:nvSpPr>
            <p:spPr bwMode="auto">
              <a:xfrm>
                <a:off x="7727971" y="2470741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9031921" y="4934824"/>
              <a:ext cx="342483" cy="403200"/>
              <a:chOff x="9123786" y="3318463"/>
              <a:chExt cx="342483" cy="403200"/>
            </a:xfrm>
          </p:grpSpPr>
          <p:sp>
            <p:nvSpPr>
              <p:cNvPr id="74" name="Oval 3"/>
              <p:cNvSpPr>
                <a:spLocks noChangeAspect="1" noChangeArrowheads="1"/>
              </p:cNvSpPr>
              <p:nvPr/>
            </p:nvSpPr>
            <p:spPr bwMode="auto">
              <a:xfrm>
                <a:off x="9123786" y="3359062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60000">
                    <a:srgbClr val="0070C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Box 9"/>
              <p:cNvSpPr txBox="1">
                <a:spLocks noChangeArrowheads="1"/>
              </p:cNvSpPr>
              <p:nvPr/>
            </p:nvSpPr>
            <p:spPr bwMode="auto">
              <a:xfrm>
                <a:off x="9134303" y="3318463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8" name="Straight Arrow Connector 28"/>
            <p:cNvCxnSpPr>
              <a:cxnSpLocks noChangeShapeType="1"/>
            </p:cNvCxnSpPr>
            <p:nvPr/>
          </p:nvCxnSpPr>
          <p:spPr bwMode="auto">
            <a:xfrm rot="10800000" flipH="1" flipV="1">
              <a:off x="8211685" y="5156049"/>
              <a:ext cx="5400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9" name="TextBox 9"/>
            <p:cNvSpPr txBox="1">
              <a:spLocks noChangeArrowheads="1"/>
            </p:cNvSpPr>
            <p:nvPr/>
          </p:nvSpPr>
          <p:spPr bwMode="auto">
            <a:xfrm>
              <a:off x="8217580" y="4596758"/>
              <a:ext cx="799802" cy="419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GB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GB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on 1 </a:t>
              </a:r>
              <a:endPara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030831" y="4953515"/>
            <a:ext cx="2162575" cy="850275"/>
            <a:chOff x="6889317" y="5617550"/>
            <a:chExt cx="2162575" cy="850275"/>
          </a:xfrm>
        </p:grpSpPr>
        <p:sp>
          <p:nvSpPr>
            <p:cNvPr id="84" name="TextBox 9"/>
            <p:cNvSpPr txBox="1">
              <a:spLocks noChangeArrowheads="1"/>
            </p:cNvSpPr>
            <p:nvPr/>
          </p:nvSpPr>
          <p:spPr bwMode="auto">
            <a:xfrm>
              <a:off x="7846599" y="5617550"/>
              <a:ext cx="213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GB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777179" y="6087071"/>
              <a:ext cx="342483" cy="380754"/>
              <a:chOff x="7717454" y="2470741"/>
              <a:chExt cx="342483" cy="380754"/>
            </a:xfrm>
          </p:grpSpPr>
          <p:sp>
            <p:nvSpPr>
              <p:cNvPr id="86" name="Oval 3"/>
              <p:cNvSpPr>
                <a:spLocks noChangeAspect="1" noChangeArrowheads="1"/>
              </p:cNvSpPr>
              <p:nvPr/>
            </p:nvSpPr>
            <p:spPr bwMode="auto">
              <a:xfrm>
                <a:off x="7717454" y="2488894"/>
                <a:ext cx="342483" cy="362601"/>
              </a:xfrm>
              <a:prstGeom prst="ellipse">
                <a:avLst/>
              </a:prstGeom>
              <a:gradFill flip="none" rotWithShape="1">
                <a:gsLst>
                  <a:gs pos="0">
                    <a:srgbClr val="FF0000"/>
                  </a:gs>
                  <a:gs pos="100000">
                    <a:schemeClr val="bg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algn="ctr">
                <a:noFill/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algn="ctr"/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9"/>
              <p:cNvSpPr txBox="1">
                <a:spLocks noChangeArrowheads="1"/>
              </p:cNvSpPr>
              <p:nvPr/>
            </p:nvSpPr>
            <p:spPr bwMode="auto">
              <a:xfrm>
                <a:off x="7727971" y="2470741"/>
                <a:ext cx="32144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2400" b="1" i="1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GB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Straight Arrow Connector 28"/>
            <p:cNvCxnSpPr>
              <a:cxnSpLocks noChangeShapeType="1"/>
            </p:cNvCxnSpPr>
            <p:nvPr/>
          </p:nvCxnSpPr>
          <p:spPr bwMode="auto">
            <a:xfrm rot="10800000" flipH="1" flipV="1">
              <a:off x="8224423" y="6274240"/>
              <a:ext cx="5400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9" name="TextBox 9"/>
            <p:cNvSpPr txBox="1">
              <a:spLocks noChangeArrowheads="1"/>
            </p:cNvSpPr>
            <p:nvPr/>
          </p:nvSpPr>
          <p:spPr bwMode="auto">
            <a:xfrm>
              <a:off x="8252090" y="5714949"/>
              <a:ext cx="799802" cy="419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GB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GB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on 1 </a:t>
              </a:r>
              <a:endPara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Straight Arrow Connector 28"/>
            <p:cNvCxnSpPr>
              <a:cxnSpLocks noChangeShapeType="1"/>
            </p:cNvCxnSpPr>
            <p:nvPr/>
          </p:nvCxnSpPr>
          <p:spPr bwMode="auto">
            <a:xfrm rot="10800000" flipV="1">
              <a:off x="7231625" y="6269867"/>
              <a:ext cx="4320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1" name="TextBox 9"/>
            <p:cNvSpPr txBox="1">
              <a:spLocks noChangeArrowheads="1"/>
            </p:cNvSpPr>
            <p:nvPr/>
          </p:nvSpPr>
          <p:spPr bwMode="auto">
            <a:xfrm>
              <a:off x="6889317" y="5678377"/>
              <a:ext cx="799802" cy="419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GB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GB" sz="20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on 1 </a:t>
              </a:r>
              <a:endPara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474</TotalTime>
  <Words>1731</Words>
  <Application>Microsoft Office PowerPoint</Application>
  <PresentationFormat>Widescreen</PresentationFormat>
  <Paragraphs>301</Paragraphs>
  <Slides>42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Wingdings</vt:lpstr>
      <vt:lpstr>Retrospect</vt:lpstr>
      <vt:lpstr>Equation</vt:lpstr>
      <vt:lpstr>Static electricity</vt:lpstr>
      <vt:lpstr>Atomic structure </vt:lpstr>
      <vt:lpstr>Ions</vt:lpstr>
      <vt:lpstr>Example 1</vt:lpstr>
      <vt:lpstr>Coulomb’s Law</vt:lpstr>
      <vt:lpstr>Permittivity </vt:lpstr>
      <vt:lpstr>Relative permittivity</vt:lpstr>
      <vt:lpstr>Superposition of forces</vt:lpstr>
      <vt:lpstr>Force on a charge due to other charges </vt:lpstr>
      <vt:lpstr>Example 2</vt:lpstr>
      <vt:lpstr>Example 3</vt:lpstr>
      <vt:lpstr>Electric field</vt:lpstr>
      <vt:lpstr>Electric field of point charges</vt:lpstr>
      <vt:lpstr>Electric field of a point charge </vt:lpstr>
      <vt:lpstr>Electric field of two point charges </vt:lpstr>
      <vt:lpstr>Example 4</vt:lpstr>
      <vt:lpstr>Electric field between two parallel plates</vt:lpstr>
      <vt:lpstr>Example 5</vt:lpstr>
      <vt:lpstr>Superposition of electric fields</vt:lpstr>
      <vt:lpstr>Field due to two equal but opposite charges</vt:lpstr>
      <vt:lpstr>Example 6</vt:lpstr>
      <vt:lpstr>Potential energy due to one point charge</vt:lpstr>
      <vt:lpstr>Potential energy due to one point charge</vt:lpstr>
      <vt:lpstr>Potential energy due to several point charges</vt:lpstr>
      <vt:lpstr>Electric potential</vt:lpstr>
      <vt:lpstr>The electron-volt</vt:lpstr>
      <vt:lpstr>Example 7</vt:lpstr>
      <vt:lpstr>Electric potential energy – uniform field</vt:lpstr>
      <vt:lpstr>Electric potential energy – uniform field</vt:lpstr>
      <vt:lpstr>Example 8</vt:lpstr>
      <vt:lpstr>Example 9</vt:lpstr>
      <vt:lpstr>Electric potential gradient</vt:lpstr>
      <vt:lpstr>Electric field from potential of point charge</vt:lpstr>
      <vt:lpstr>PowerPoint Presentation</vt:lpstr>
      <vt:lpstr>Electric field due to a ring of charge</vt:lpstr>
      <vt:lpstr>Electric field due to a charged line segment</vt:lpstr>
      <vt:lpstr>Millikan oil drop experiment</vt:lpstr>
      <vt:lpstr>Example 10 </vt:lpstr>
      <vt:lpstr>Electric flux </vt:lpstr>
      <vt:lpstr>Gauss law </vt:lpstr>
      <vt:lpstr>Coulomb’s law from Gauss law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Tan Teow Chye</cp:lastModifiedBy>
  <cp:revision>79</cp:revision>
  <dcterms:created xsi:type="dcterms:W3CDTF">2018-09-30T12:15:30Z</dcterms:created>
  <dcterms:modified xsi:type="dcterms:W3CDTF">2018-10-03T15:24:05Z</dcterms:modified>
</cp:coreProperties>
</file>