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5"/>
  </p:notesMasterIdLst>
  <p:sldIdLst>
    <p:sldId id="256" r:id="rId2"/>
    <p:sldId id="422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70" r:id="rId18"/>
    <p:sldId id="468" r:id="rId19"/>
    <p:sldId id="469" r:id="rId20"/>
    <p:sldId id="471" r:id="rId21"/>
    <p:sldId id="472" r:id="rId22"/>
    <p:sldId id="474" r:id="rId23"/>
    <p:sldId id="475" r:id="rId24"/>
    <p:sldId id="473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3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2015" autoAdjust="0"/>
  </p:normalViewPr>
  <p:slideViewPr>
    <p:cSldViewPr snapToGrid="0">
      <p:cViewPr varScale="1">
        <p:scale>
          <a:sx n="79" d="100"/>
          <a:sy n="79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22/10/2018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90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3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10/22/2018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Physical quantities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quantities and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Derived quantities are products or quotients of base quantities,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Area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multiply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Speed (distance/time)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time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Density (mass/volume) is </a:t>
            </a:r>
            <a:r>
              <a:rPr lang="en-GB" sz="2400" dirty="0">
                <a:solidFill>
                  <a:srgbClr val="FF0000"/>
                </a:solidFill>
              </a:rPr>
              <a:t>mass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baseline="30000" dirty="0">
                <a:solidFill>
                  <a:srgbClr val="FF0000"/>
                </a:solidFill>
              </a:rPr>
              <a:t>3</a:t>
            </a:r>
            <a:r>
              <a:rPr lang="en-GB" sz="2400" dirty="0"/>
              <a:t>.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</a:t>
            </a:r>
            <a:r>
              <a:rPr lang="en-GB" dirty="0">
                <a:solidFill>
                  <a:srgbClr val="FF0000"/>
                </a:solidFill>
              </a:rPr>
              <a:t>derived </a:t>
            </a:r>
            <a:r>
              <a:rPr lang="en-GB" dirty="0"/>
              <a:t>quantity has a </a:t>
            </a:r>
            <a:r>
              <a:rPr lang="en-GB" dirty="0">
                <a:solidFill>
                  <a:srgbClr val="FF0000"/>
                </a:solidFill>
              </a:rPr>
              <a:t>derived</a:t>
            </a:r>
            <a:r>
              <a:rPr lang="en-GB" dirty="0"/>
              <a:t> unit which is the product or quotient of base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of derived units are m</a:t>
            </a:r>
            <a:r>
              <a:rPr lang="en-GB" baseline="30000" dirty="0"/>
              <a:t>2</a:t>
            </a:r>
            <a:r>
              <a:rPr lang="en-GB" dirty="0"/>
              <a:t>, m/s, kg/m</a:t>
            </a:r>
            <a:r>
              <a:rPr lang="en-GB" baseline="30000" dirty="0"/>
              <a:t>3</a:t>
            </a:r>
            <a:r>
              <a:rPr lang="en-GB" dirty="0"/>
              <a:t>, etc.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6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names of derived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Some derived units have </a:t>
            </a:r>
            <a:r>
              <a:rPr lang="en-GB" dirty="0">
                <a:solidFill>
                  <a:srgbClr val="FF0000"/>
                </a:solidFill>
              </a:rPr>
              <a:t>special</a:t>
            </a:r>
            <a:r>
              <a:rPr lang="en-GB" dirty="0"/>
              <a:t> names.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Special names are in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letters.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Symbols for units are single capital letter or start with capital letter.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54181"/>
              </p:ext>
            </p:extLst>
          </p:nvPr>
        </p:nvGraphicFramePr>
        <p:xfrm>
          <a:off x="1517060" y="3290480"/>
          <a:ext cx="7956114" cy="248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38">
                  <a:extLst>
                    <a:ext uri="{9D8B030D-6E8A-4147-A177-3AD203B41FA5}">
                      <a16:colId xmlns:a16="http://schemas.microsoft.com/office/drawing/2014/main" val="4294755539"/>
                    </a:ext>
                  </a:extLst>
                </a:gridCol>
                <a:gridCol w="1868629">
                  <a:extLst>
                    <a:ext uri="{9D8B030D-6E8A-4147-A177-3AD203B41FA5}">
                      <a16:colId xmlns:a16="http://schemas.microsoft.com/office/drawing/2014/main" val="300262149"/>
                    </a:ext>
                  </a:extLst>
                </a:gridCol>
                <a:gridCol w="2109428">
                  <a:extLst>
                    <a:ext uri="{9D8B030D-6E8A-4147-A177-3AD203B41FA5}">
                      <a16:colId xmlns:a16="http://schemas.microsoft.com/office/drawing/2014/main" val="4110786727"/>
                    </a:ext>
                  </a:extLst>
                </a:gridCol>
                <a:gridCol w="1326019">
                  <a:extLst>
                    <a:ext uri="{9D8B030D-6E8A-4147-A177-3AD203B41FA5}">
                      <a16:colId xmlns:a16="http://schemas.microsoft.com/office/drawing/2014/main" val="2695271569"/>
                    </a:ext>
                  </a:extLst>
                </a:gridCol>
              </a:tblGrid>
              <a:tr h="566553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unit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name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444816698"/>
                  </a:ext>
                </a:extLst>
              </a:tr>
              <a:tr h="48399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newton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45826577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joule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58941040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609973563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J/s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watt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233673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base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base quantity has an </a:t>
            </a:r>
            <a:r>
              <a:rPr lang="en-GB" dirty="0">
                <a:solidFill>
                  <a:srgbClr val="FF0000"/>
                </a:solidFill>
              </a:rPr>
              <a:t>associated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Dimensions does not depend on the units used.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dimension of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is [L], whether it is measured in inches or metres.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83743"/>
              </p:ext>
            </p:extLst>
          </p:nvPr>
        </p:nvGraphicFramePr>
        <p:xfrm>
          <a:off x="1451372" y="3363813"/>
          <a:ext cx="7430704" cy="3169920"/>
        </p:xfrm>
        <a:graphic>
          <a:graphicData uri="http://schemas.openxmlformats.org/drawingml/2006/table">
            <a:tbl>
              <a:tblPr/>
              <a:tblGrid>
                <a:gridCol w="341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derived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derived quantity has a dimension which is the </a:t>
            </a:r>
            <a:r>
              <a:rPr lang="en-GB" dirty="0">
                <a:solidFill>
                  <a:srgbClr val="FF0000"/>
                </a:solidFill>
              </a:rPr>
              <a:t>product or quotient </a:t>
            </a:r>
            <a:r>
              <a:rPr lang="en-GB" dirty="0"/>
              <a:t>of base quantities dimensions.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3789"/>
              </p:ext>
            </p:extLst>
          </p:nvPr>
        </p:nvGraphicFramePr>
        <p:xfrm>
          <a:off x="1439506" y="2583943"/>
          <a:ext cx="7943032" cy="3031704"/>
        </p:xfrm>
        <a:graphic>
          <a:graphicData uri="http://schemas.openxmlformats.org/drawingml/2006/table">
            <a:tbl>
              <a:tblPr/>
              <a:tblGrid>
                <a:gridCol w="32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[L]/[T]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heat 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Dimensionless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Dimensionless quantities are ratios of quantities with the same dimensions.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are: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atomic 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efficiency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angle in radians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humidity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dimension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 analysis is used to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check if a relationship or equation is incorrect.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determine the unit of a physical quantity.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predict relationships between physical quantities.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83" y="1483194"/>
            <a:ext cx="10080000" cy="4680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If </a:t>
            </a:r>
            <a:r>
              <a:rPr lang="en-GB" sz="2000" i="1" dirty="0"/>
              <a:t>k</a:t>
            </a:r>
            <a:r>
              <a:rPr lang="en-GB" sz="2000" dirty="0"/>
              <a:t> is dimensionless, </a:t>
            </a:r>
            <a:r>
              <a:rPr lang="en-GB" sz="2000" i="1" dirty="0"/>
              <a:t>m</a:t>
            </a:r>
            <a:r>
              <a:rPr lang="en-GB" sz="2000" dirty="0"/>
              <a:t> is mass, </a:t>
            </a:r>
            <a:r>
              <a:rPr lang="en-GB" sz="2000" i="1" dirty="0"/>
              <a:t>l</a:t>
            </a:r>
            <a:r>
              <a:rPr lang="en-GB" sz="2000" dirty="0"/>
              <a:t> is length and </a:t>
            </a:r>
            <a:r>
              <a:rPr lang="en-GB" sz="2000" i="1" dirty="0"/>
              <a:t>T</a:t>
            </a:r>
            <a:r>
              <a:rPr lang="en-GB" sz="2000" dirty="0"/>
              <a:t> is period, is the equation                    correct?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period </a:t>
            </a:r>
            <a:r>
              <a:rPr lang="en-GB" sz="2000" i="1" dirty="0"/>
              <a:t>T</a:t>
            </a:r>
            <a:r>
              <a:rPr lang="en-GB" sz="2000" dirty="0"/>
              <a:t> is [T]. 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             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Hence the equation is not homogeneous or dimensionally inconsistent.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91740"/>
              </p:ext>
            </p:extLst>
          </p:nvPr>
        </p:nvGraphicFramePr>
        <p:xfrm>
          <a:off x="8680796" y="1288222"/>
          <a:ext cx="107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91" name="Equation" r:id="rId3" imgW="1079280" imgH="736560" progId="Equation.DSMT4">
                  <p:embed/>
                </p:oleObj>
              </mc:Choice>
              <mc:Fallback>
                <p:oleObj name="Equation" r:id="rId3" imgW="1079280" imgH="73656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796" y="1288222"/>
                        <a:ext cx="1079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06079"/>
              </p:ext>
            </p:extLst>
          </p:nvPr>
        </p:nvGraphicFramePr>
        <p:xfrm>
          <a:off x="2996786" y="2817054"/>
          <a:ext cx="66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92" name="Equation" r:id="rId5" imgW="660240" imgH="736560" progId="Equation.DSMT4">
                  <p:embed/>
                </p:oleObj>
              </mc:Choice>
              <mc:Fallback>
                <p:oleObj name="Equation" r:id="rId5" imgW="660240" imgH="736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86" y="2817054"/>
                        <a:ext cx="660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64589"/>
              </p:ext>
            </p:extLst>
          </p:nvPr>
        </p:nvGraphicFramePr>
        <p:xfrm>
          <a:off x="4045641" y="2797590"/>
          <a:ext cx="219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93" name="Equation" r:id="rId7" imgW="2197080" imgH="774360" progId="Equation.DSMT4">
                  <p:embed/>
                </p:oleObj>
              </mc:Choice>
              <mc:Fallback>
                <p:oleObj name="Equation" r:id="rId7" imgW="2197080" imgH="7743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641" y="2797590"/>
                        <a:ext cx="2197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physically correct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homogeneous equation is </a:t>
            </a:r>
            <a:r>
              <a:rPr lang="en-GB" dirty="0">
                <a:solidFill>
                  <a:srgbClr val="FF0000"/>
                </a:solidFill>
              </a:rPr>
              <a:t>dimensionally correct.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an equation is homogeneous, the </a:t>
            </a:r>
            <a:r>
              <a:rPr lang="en-GB" dirty="0">
                <a:solidFill>
                  <a:srgbClr val="FF0000"/>
                </a:solidFill>
              </a:rPr>
              <a:t>left</a:t>
            </a:r>
            <a:r>
              <a:rPr lang="en-GB" dirty="0"/>
              <a:t> hand side and </a:t>
            </a:r>
            <a:r>
              <a:rPr lang="en-GB" dirty="0">
                <a:solidFill>
                  <a:srgbClr val="FF0000"/>
                </a:solidFill>
              </a:rPr>
              <a:t>right</a:t>
            </a:r>
            <a:r>
              <a:rPr lang="en-GB" dirty="0"/>
              <a:t> hand side of the equation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dimensionally</a:t>
            </a:r>
            <a:r>
              <a:rPr lang="en-GB" dirty="0">
                <a:solidFill>
                  <a:srgbClr val="FF0000"/>
                </a:solidFill>
              </a:rPr>
              <a:t> correct (or consistent) </a:t>
            </a:r>
            <a:r>
              <a:rPr lang="en-GB" dirty="0"/>
              <a:t>equation may not be physically</a:t>
            </a:r>
            <a:r>
              <a:rPr lang="en-GB" dirty="0">
                <a:solidFill>
                  <a:srgbClr val="FF0000"/>
                </a:solidFill>
              </a:rPr>
              <a:t> correct</a:t>
            </a:r>
            <a:r>
              <a:rPr lang="en-GB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For example, </a:t>
            </a:r>
            <a:r>
              <a:rPr lang="en-GB" i="1" dirty="0"/>
              <a:t>v</a:t>
            </a:r>
            <a:r>
              <a:rPr lang="en-GB" dirty="0"/>
              <a:t> = </a:t>
            </a:r>
            <a:r>
              <a:rPr lang="en-GB" i="1" dirty="0"/>
              <a:t>at + s/t</a:t>
            </a:r>
            <a:r>
              <a:rPr lang="en-GB" dirty="0"/>
              <a:t> is dimensionally correct on both sides of the equal sign but physically wrong when an object is uniformly accelerating.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8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Prove whether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= 2</a:t>
            </a:r>
            <a:r>
              <a:rPr lang="en-GB" sz="2000" i="1" dirty="0"/>
              <a:t>as</a:t>
            </a:r>
            <a:r>
              <a:rPr lang="en-GB" sz="2000" dirty="0"/>
              <a:t> is homogeneous, where </a:t>
            </a:r>
            <a:r>
              <a:rPr lang="en-GB" sz="2000" i="1" dirty="0"/>
              <a:t>u</a:t>
            </a:r>
            <a:r>
              <a:rPr lang="en-GB" sz="2000" dirty="0"/>
              <a:t> and </a:t>
            </a:r>
            <a:r>
              <a:rPr lang="en-GB" sz="2000" i="1" dirty="0"/>
              <a:t>v</a:t>
            </a:r>
            <a:r>
              <a:rPr lang="en-GB" sz="2000" dirty="0"/>
              <a:t> are velocities, </a:t>
            </a:r>
            <a:r>
              <a:rPr lang="en-GB" sz="2000" i="1" dirty="0"/>
              <a:t>a</a:t>
            </a:r>
            <a:r>
              <a:rPr lang="en-GB" sz="2000" dirty="0"/>
              <a:t> is acceleration and </a:t>
            </a:r>
            <a:r>
              <a:rPr lang="en-GB" sz="2000" i="1" dirty="0"/>
              <a:t>s</a:t>
            </a:r>
            <a:r>
              <a:rPr lang="en-GB" sz="2000" dirty="0"/>
              <a:t> is displacement.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is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2</a:t>
            </a:r>
            <a:r>
              <a:rPr lang="en-GB" sz="2000" i="1" dirty="0"/>
              <a:t>as </a:t>
            </a:r>
            <a:r>
              <a:rPr lang="en-GB" sz="2000" dirty="0"/>
              <a:t>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Both sides have the same dimensions and the equation is homogeneous.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Note that the number 2 does not contribute any dimension to the term 2</a:t>
            </a:r>
            <a:r>
              <a:rPr lang="en-GB" sz="2000" i="1" dirty="0"/>
              <a:t>as.</a:t>
            </a:r>
            <a:endParaRPr lang="en-GB" sz="2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80930"/>
              </p:ext>
            </p:extLst>
          </p:nvPr>
        </p:nvGraphicFramePr>
        <p:xfrm>
          <a:off x="3946597" y="2369724"/>
          <a:ext cx="185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2" name="Equation" r:id="rId3" imgW="1854000" imgH="774360" progId="Equation.DSMT4">
                  <p:embed/>
                </p:oleObj>
              </mc:Choice>
              <mc:Fallback>
                <p:oleObj name="Equation" r:id="rId3" imgW="1854000" imgH="774360" progId="Equation.DSMT4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97" y="2369724"/>
                        <a:ext cx="1854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7843"/>
              </p:ext>
            </p:extLst>
          </p:nvPr>
        </p:nvGraphicFramePr>
        <p:xfrm>
          <a:off x="3682310" y="3472542"/>
          <a:ext cx="16906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3" name="Equation" r:id="rId5" imgW="1688760" imgH="774360" progId="Equation.DSMT4">
                  <p:embed/>
                </p:oleObj>
              </mc:Choice>
              <mc:Fallback>
                <p:oleObj name="Equation" r:id="rId5" imgW="1688760" imgH="77436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0" y="3472542"/>
                        <a:ext cx="169068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4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Show that k is dimensionless in the equation                     where </a:t>
            </a:r>
            <a:r>
              <a:rPr lang="en-GB" sz="2000" i="1" dirty="0"/>
              <a:t>F</a:t>
            </a:r>
            <a:r>
              <a:rPr lang="en-GB" sz="2000" dirty="0"/>
              <a:t> is force, </a:t>
            </a:r>
            <a:r>
              <a:rPr lang="en-GB" sz="2000" i="1" dirty="0"/>
              <a:t>v</a:t>
            </a:r>
            <a:r>
              <a:rPr lang="en-GB" sz="2000" dirty="0"/>
              <a:t> is velocity, </a:t>
            </a:r>
            <a:r>
              <a:rPr lang="en-GB" sz="2000" i="1" dirty="0"/>
              <a:t>r</a:t>
            </a:r>
            <a:r>
              <a:rPr lang="en-GB" sz="2000" dirty="0"/>
              <a:t> is radius and </a:t>
            </a:r>
            <a:r>
              <a:rPr lang="el-GR" sz="2000" i="1" dirty="0"/>
              <a:t>ρ</a:t>
            </a:r>
            <a:r>
              <a:rPr lang="en-GB" sz="2000" dirty="0"/>
              <a:t> is density.</a:t>
            </a:r>
            <a:endParaRPr lang="en-GB" sz="2000" i="1" baseline="30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57215"/>
              </p:ext>
            </p:extLst>
          </p:nvPr>
        </p:nvGraphicFramePr>
        <p:xfrm>
          <a:off x="5688841" y="1420813"/>
          <a:ext cx="1158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6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471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41" y="1420813"/>
                        <a:ext cx="1158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04838"/>
              </p:ext>
            </p:extLst>
          </p:nvPr>
        </p:nvGraphicFramePr>
        <p:xfrm>
          <a:off x="1097280" y="2271900"/>
          <a:ext cx="5397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07" name="Equation" r:id="rId5" imgW="5397480" imgH="3848040" progId="Equation.DSMT4">
                  <p:embed/>
                </p:oleObj>
              </mc:Choice>
              <mc:Fallback>
                <p:oleObj name="Equation" r:id="rId5" imgW="5397480" imgH="3848040" progId="Equation.DSMT4">
                  <p:embed/>
                  <p:pic>
                    <p:nvPicPr>
                      <p:cNvPr id="471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271900"/>
                        <a:ext cx="5397500" cy="3848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Physics is the most fundamental physical science.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600" dirty="0"/>
              <a:t>It is the foundation of engineering and technology.</a:t>
            </a:r>
            <a:endParaRPr lang="en-US" sz="3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600" dirty="0"/>
              <a:t>It is </a:t>
            </a:r>
            <a:r>
              <a:rPr lang="en-US" sz="3600" dirty="0"/>
              <a:t>based on </a:t>
            </a:r>
            <a:r>
              <a:rPr lang="en-US" sz="3600" dirty="0">
                <a:solidFill>
                  <a:srgbClr val="FF0000"/>
                </a:solidFill>
              </a:rPr>
              <a:t>experimental observations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measurements</a:t>
            </a:r>
            <a:r>
              <a:rPr lang="en-US" sz="36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Physical quantities are measurable quantities.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Examples are the weight and height of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Quantities of different dimensions cannot be added/subtracted.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it is meaningless to add time and length because these two physical quantities have </a:t>
            </a:r>
            <a:r>
              <a:rPr lang="en-GB" dirty="0">
                <a:solidFill>
                  <a:srgbClr val="FF0000"/>
                </a:solidFill>
              </a:rPr>
              <a:t>different </a:t>
            </a:r>
            <a:r>
              <a:rPr lang="en-GB" dirty="0"/>
              <a:t>dimensions.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Dimensional analysis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be used to find missing or unknown dimensionless factors/constants.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on </a:t>
            </a:r>
            <a:r>
              <a:rPr lang="en-GB" i="1" dirty="0"/>
              <a:t>v</a:t>
            </a:r>
            <a:r>
              <a:rPr lang="en-GB" baseline="30000" dirty="0"/>
              <a:t>2</a:t>
            </a:r>
            <a:r>
              <a:rPr lang="en-GB" dirty="0"/>
              <a:t> – </a:t>
            </a:r>
            <a:r>
              <a:rPr lang="en-GB" i="1" dirty="0"/>
              <a:t>u</a:t>
            </a:r>
            <a:r>
              <a:rPr lang="en-GB" baseline="30000" dirty="0"/>
              <a:t>2</a:t>
            </a:r>
            <a:r>
              <a:rPr lang="en-GB" dirty="0"/>
              <a:t> = 2</a:t>
            </a:r>
            <a:r>
              <a:rPr lang="en-GB" i="1" dirty="0"/>
              <a:t>as, </a:t>
            </a:r>
            <a:r>
              <a:rPr lang="en-GB" dirty="0"/>
              <a:t>the number 2 in front of the term “</a:t>
            </a:r>
            <a:r>
              <a:rPr lang="en-GB" i="1" dirty="0"/>
              <a:t>as</a:t>
            </a:r>
            <a:r>
              <a:rPr lang="en-GB" dirty="0"/>
              <a:t>” is obtained using mathematics on kinematics.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 is a process where a physical quantity is compared with a calibration scale.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Measurements always have uncertainties because of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limitations of the person taking the measurement.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instruments used.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methods used.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precision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Precision of an instrument refers to the limit of its sensitivity.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meter rule : precision is up to 0.1 cm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micrometer screw-gauge : precision is up to 0.001 cm.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Accuracy refers to how close the measured quantity is to the “true” value.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Absolute uncertainty of </a:t>
            </a:r>
            <a:r>
              <a:rPr lang="en-GB" i="1" dirty="0"/>
              <a:t>R</a:t>
            </a:r>
            <a:r>
              <a:rPr lang="en-GB" dirty="0"/>
              <a:t> is </a:t>
            </a:r>
            <a:r>
              <a:rPr lang="en-GB" dirty="0">
                <a:sym typeface="Symbol" pitchFamily="18" charset="2"/>
              </a:rPr>
              <a:t>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, where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 is usually half of the smallest scale division.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Fractional uncertainty of R 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Percentage uncertainty of R is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We should always measure small quantities with high precision.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39631"/>
              </p:ext>
            </p:extLst>
          </p:nvPr>
        </p:nvGraphicFramePr>
        <p:xfrm>
          <a:off x="5089299" y="2847069"/>
          <a:ext cx="6477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0" name="Equation" r:id="rId3" imgW="647640" imgH="723600" progId="Equation.DSMT4">
                  <p:embed/>
                </p:oleObj>
              </mc:Choice>
              <mc:Fallback>
                <p:oleObj name="Equation" r:id="rId3" imgW="647640" imgH="72360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299" y="2847069"/>
                        <a:ext cx="6477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37205"/>
              </p:ext>
            </p:extLst>
          </p:nvPr>
        </p:nvGraphicFramePr>
        <p:xfrm>
          <a:off x="5199063" y="3974647"/>
          <a:ext cx="161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21" name="Equation" r:id="rId5" imgW="1612800" imgH="723600" progId="Equation.DSMT4">
                  <p:embed/>
                </p:oleObj>
              </mc:Choice>
              <mc:Fallback>
                <p:oleObj name="Equation" r:id="rId5" imgW="1612800" imgH="723600" progId="Equation.DSMT4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974647"/>
                        <a:ext cx="16129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9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scale reading is a measurement read </a:t>
            </a:r>
            <a:r>
              <a:rPr lang="en-GB" dirty="0">
                <a:solidFill>
                  <a:srgbClr val="FF0000"/>
                </a:solidFill>
              </a:rPr>
              <a:t>directly</a:t>
            </a:r>
            <a:r>
              <a:rPr lang="en-GB" dirty="0"/>
              <a:t> from the scale markings of an instrument.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you quote in measurement indicates the precision of the measurement.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below, the digit 5 is uncertain because the actual answer could be anything between 24 cm and 25</a:t>
            </a:r>
            <a:r>
              <a:rPr lang="en-GB" dirty="0">
                <a:sym typeface="Symbol" pitchFamily="18" charset="2"/>
              </a:rPr>
              <a:t> cm.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46511" y="4570061"/>
            <a:ext cx="6923727" cy="1816802"/>
            <a:chOff x="2246511" y="4570061"/>
            <a:chExt cx="6923727" cy="18168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46511" y="5831221"/>
              <a:ext cx="6923727" cy="542176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46251" y="5831222"/>
              <a:ext cx="6139292" cy="237872"/>
              <a:chOff x="1981193" y="4996534"/>
              <a:chExt cx="5366770" cy="239487"/>
            </a:xfrm>
          </p:grpSpPr>
          <p:cxnSp>
            <p:nvCxnSpPr>
              <p:cNvPr id="17" name="Straight Connector 5"/>
              <p:cNvCxnSpPr>
                <a:cxnSpLocks noChangeShapeType="1"/>
              </p:cNvCxnSpPr>
              <p:nvPr/>
            </p:nvCxnSpPr>
            <p:spPr bwMode="auto">
              <a:xfrm rot="5400000">
                <a:off x="1861450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7"/>
              <p:cNvCxnSpPr>
                <a:cxnSpLocks noChangeShapeType="1"/>
              </p:cNvCxnSpPr>
              <p:nvPr/>
            </p:nvCxnSpPr>
            <p:spPr bwMode="auto">
              <a:xfrm rot="16200000" flipH="1">
                <a:off x="2075747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10"/>
              <p:cNvCxnSpPr>
                <a:cxnSpLocks noChangeShapeType="1"/>
              </p:cNvCxnSpPr>
              <p:nvPr/>
            </p:nvCxnSpPr>
            <p:spPr bwMode="auto">
              <a:xfrm rot="16200000" flipH="1">
                <a:off x="2213843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2351939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2490035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2628131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2842428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4" name="Straight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298052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17"/>
              <p:cNvCxnSpPr>
                <a:cxnSpLocks noChangeShapeType="1"/>
              </p:cNvCxnSpPr>
              <p:nvPr/>
            </p:nvCxnSpPr>
            <p:spPr bwMode="auto">
              <a:xfrm rot="16200000" flipH="1">
                <a:off x="311862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6" name="Straight Connector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25671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3394812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8" name="Straight Connector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910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9" name="Straight Connector 22"/>
              <p:cNvCxnSpPr>
                <a:cxnSpLocks noChangeShapeType="1"/>
              </p:cNvCxnSpPr>
              <p:nvPr/>
            </p:nvCxnSpPr>
            <p:spPr bwMode="auto">
              <a:xfrm rot="16200000" flipH="1">
                <a:off x="374720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0" name="Straight Connector 23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530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1" name="Straight Connector 24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39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2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4161493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3" name="Straight Connector 26"/>
              <p:cNvCxnSpPr>
                <a:cxnSpLocks noChangeShapeType="1"/>
              </p:cNvCxnSpPr>
              <p:nvPr/>
            </p:nvCxnSpPr>
            <p:spPr bwMode="auto">
              <a:xfrm rot="16200000" flipH="1">
                <a:off x="437579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4" name="Straight Connector 27"/>
              <p:cNvCxnSpPr>
                <a:cxnSpLocks noChangeShapeType="1"/>
              </p:cNvCxnSpPr>
              <p:nvPr/>
            </p:nvCxnSpPr>
            <p:spPr bwMode="auto">
              <a:xfrm rot="16200000" flipH="1">
                <a:off x="451388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5" name="Straight Connector 28"/>
              <p:cNvCxnSpPr>
                <a:cxnSpLocks noChangeShapeType="1"/>
              </p:cNvCxnSpPr>
              <p:nvPr/>
            </p:nvCxnSpPr>
            <p:spPr bwMode="auto">
              <a:xfrm rot="16200000" flipH="1">
                <a:off x="465198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6" name="Straight Connector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479007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7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4928174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8" name="Straight Connector 31"/>
              <p:cNvCxnSpPr>
                <a:cxnSpLocks noChangeShapeType="1"/>
              </p:cNvCxnSpPr>
              <p:nvPr/>
            </p:nvCxnSpPr>
            <p:spPr bwMode="auto">
              <a:xfrm rot="16200000" flipH="1">
                <a:off x="514247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9" name="Straight Connector 32"/>
              <p:cNvCxnSpPr>
                <a:cxnSpLocks noChangeShapeType="1"/>
              </p:cNvCxnSpPr>
              <p:nvPr/>
            </p:nvCxnSpPr>
            <p:spPr bwMode="auto">
              <a:xfrm rot="16200000" flipH="1">
                <a:off x="528056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0" name="Straight Connector 33"/>
              <p:cNvCxnSpPr>
                <a:cxnSpLocks noChangeShapeType="1"/>
              </p:cNvCxnSpPr>
              <p:nvPr/>
            </p:nvCxnSpPr>
            <p:spPr bwMode="auto">
              <a:xfrm rot="16200000" flipH="1">
                <a:off x="541866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555675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5694855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36"/>
              <p:cNvCxnSpPr>
                <a:cxnSpLocks noChangeShapeType="1"/>
              </p:cNvCxnSpPr>
              <p:nvPr/>
            </p:nvCxnSpPr>
            <p:spPr bwMode="auto">
              <a:xfrm rot="16200000" flipH="1">
                <a:off x="590915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37"/>
              <p:cNvCxnSpPr>
                <a:cxnSpLocks noChangeShapeType="1"/>
              </p:cNvCxnSpPr>
              <p:nvPr/>
            </p:nvCxnSpPr>
            <p:spPr bwMode="auto">
              <a:xfrm rot="16200000" flipH="1">
                <a:off x="604724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38"/>
              <p:cNvCxnSpPr>
                <a:cxnSpLocks noChangeShapeType="1"/>
              </p:cNvCxnSpPr>
              <p:nvPr/>
            </p:nvCxnSpPr>
            <p:spPr bwMode="auto">
              <a:xfrm rot="16200000" flipH="1">
                <a:off x="618534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632344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461536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667583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681392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695202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1" name="Straight Connector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709012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7228219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2446251" y="5419030"/>
              <a:ext cx="4296233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47"/>
            <p:cNvSpPr txBox="1">
              <a:spLocks noChangeArrowheads="1"/>
            </p:cNvSpPr>
            <p:nvPr/>
          </p:nvSpPr>
          <p:spPr bwMode="auto">
            <a:xfrm>
              <a:off x="2310065" y="6043672"/>
              <a:ext cx="348638" cy="34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9"/>
            <p:cNvSpPr txBox="1">
              <a:spLocks noChangeArrowheads="1"/>
            </p:cNvSpPr>
            <p:nvPr/>
          </p:nvSpPr>
          <p:spPr bwMode="auto">
            <a:xfrm>
              <a:off x="4027832" y="6043672"/>
              <a:ext cx="49753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0"/>
            <p:cNvSpPr txBox="1">
              <a:spLocks noChangeArrowheads="1"/>
            </p:cNvSpPr>
            <p:nvPr/>
          </p:nvSpPr>
          <p:spPr bwMode="auto">
            <a:xfrm>
              <a:off x="5774652" y="6043672"/>
              <a:ext cx="448507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7532367" y="6043672"/>
              <a:ext cx="51024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53"/>
            <p:cNvCxnSpPr>
              <a:cxnSpLocks noChangeShapeType="1"/>
            </p:cNvCxnSpPr>
            <p:nvPr/>
          </p:nvCxnSpPr>
          <p:spPr bwMode="auto">
            <a:xfrm rot="5400000">
              <a:off x="2236524" y="5645100"/>
              <a:ext cx="421271" cy="181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cxnSp>
          <p:nvCxnSpPr>
            <p:cNvPr id="14" name="Straight Connector 56"/>
            <p:cNvCxnSpPr>
              <a:cxnSpLocks noChangeShapeType="1"/>
            </p:cNvCxnSpPr>
            <p:nvPr/>
          </p:nvCxnSpPr>
          <p:spPr bwMode="auto">
            <a:xfrm>
              <a:off x="6742484" y="5442636"/>
              <a:ext cx="1816" cy="38858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sp>
          <p:nvSpPr>
            <p:cNvPr id="15" name="Right Brace 48"/>
            <p:cNvSpPr>
              <a:spLocks/>
            </p:cNvSpPr>
            <p:nvPr/>
          </p:nvSpPr>
          <p:spPr bwMode="auto">
            <a:xfrm rot="16200000">
              <a:off x="4449941" y="3008456"/>
              <a:ext cx="288859" cy="4296232"/>
            </a:xfrm>
            <a:prstGeom prst="rightBrace">
              <a:avLst>
                <a:gd name="adj1" fmla="val 24917"/>
                <a:gd name="adj2" fmla="val 48226"/>
              </a:avLst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49"/>
            <p:cNvSpPr txBox="1">
              <a:spLocks noChangeArrowheads="1"/>
            </p:cNvSpPr>
            <p:nvPr/>
          </p:nvSpPr>
          <p:spPr bwMode="auto">
            <a:xfrm>
              <a:off x="2884714" y="4570061"/>
              <a:ext cx="36498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 reading = 24.5 cm (3 </a:t>
              </a:r>
              <a:r>
                <a:rPr lang="en-GB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s.f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.)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33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(</a:t>
            </a:r>
            <a:r>
              <a:rPr lang="en-US" dirty="0" err="1"/>
              <a:t>s.f.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uncertainty of a measurement is indicated by its number of </a:t>
            </a:r>
            <a:r>
              <a:rPr lang="en-GB" dirty="0">
                <a:solidFill>
                  <a:srgbClr val="FF0000"/>
                </a:solidFill>
              </a:rPr>
              <a:t>significant figures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if the thickness of a book is </a:t>
            </a:r>
            <a:r>
              <a:rPr lang="en-GB" dirty="0">
                <a:solidFill>
                  <a:srgbClr val="FF0000"/>
                </a:solidFill>
              </a:rPr>
              <a:t>2.91</a:t>
            </a:r>
            <a:r>
              <a:rPr lang="en-GB" dirty="0"/>
              <a:t> mm, it is precise to three significant figures.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first two digits are </a:t>
            </a:r>
            <a:r>
              <a:rPr lang="en-GB" dirty="0">
                <a:solidFill>
                  <a:srgbClr val="FF0000"/>
                </a:solidFill>
              </a:rPr>
              <a:t>correct</a:t>
            </a:r>
            <a:r>
              <a:rPr lang="en-GB" dirty="0"/>
              <a:t> while the third digit has an </a:t>
            </a:r>
            <a:r>
              <a:rPr lang="en-GB" dirty="0">
                <a:solidFill>
                  <a:srgbClr val="FF0000"/>
                </a:solidFill>
              </a:rPr>
              <a:t>uncertainty </a:t>
            </a:r>
            <a:r>
              <a:rPr lang="en-GB" dirty="0"/>
              <a:t>of about 0.01 mm.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 of calculations must be written with an </a:t>
            </a:r>
            <a:r>
              <a:rPr lang="en-GB" dirty="0">
                <a:solidFill>
                  <a:srgbClr val="FF0000"/>
                </a:solidFill>
              </a:rPr>
              <a:t>appropriate</a:t>
            </a:r>
            <a:r>
              <a:rPr lang="en-GB" dirty="0"/>
              <a:t> number of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2.0 × 11.0 = 22 (2 </a:t>
            </a:r>
            <a:r>
              <a:rPr lang="en-GB" dirty="0" err="1"/>
              <a:t>s.f.</a:t>
            </a:r>
            <a:r>
              <a:rPr lang="en-GB" dirty="0"/>
              <a:t>) and not 22.0 (3 </a:t>
            </a:r>
            <a:r>
              <a:rPr lang="en-GB" dirty="0" err="1"/>
              <a:t>s.f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8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</a:t>
            </a:r>
            <a:r>
              <a:rPr lang="en-GB" dirty="0">
                <a:solidFill>
                  <a:srgbClr val="FF3300"/>
                </a:solidFill>
              </a:rPr>
              <a:t>whole</a:t>
            </a:r>
            <a:r>
              <a:rPr lang="en-GB" dirty="0"/>
              <a:t> numbers with trailing zeroes, the zeroes may or may not be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number 500 may have 1, 2 or 3 significant figures depending on the context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such cases, use the scientific notations.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 × 10</a:t>
            </a:r>
            <a:r>
              <a:rPr lang="en-GB" baseline="30000" dirty="0"/>
              <a:t>2</a:t>
            </a:r>
            <a:r>
              <a:rPr lang="en-GB" dirty="0"/>
              <a:t>      implies 1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 × 10</a:t>
            </a:r>
            <a:r>
              <a:rPr lang="en-GB" baseline="30000" dirty="0"/>
              <a:t>2</a:t>
            </a:r>
            <a:r>
              <a:rPr lang="en-GB" dirty="0"/>
              <a:t>   implies 2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5.00 × 10</a:t>
            </a:r>
            <a:r>
              <a:rPr lang="en-GB" baseline="30000" dirty="0"/>
              <a:t>2</a:t>
            </a:r>
            <a:r>
              <a:rPr lang="en-GB" dirty="0"/>
              <a:t> implies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4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before</a:t>
            </a:r>
            <a:r>
              <a:rPr lang="en-GB" dirty="0"/>
              <a:t> first non zero digit are </a:t>
            </a:r>
            <a:r>
              <a:rPr lang="en-GB" dirty="0">
                <a:solidFill>
                  <a:srgbClr val="FF3300"/>
                </a:solidFill>
              </a:rPr>
              <a:t>not</a:t>
            </a:r>
            <a:r>
              <a:rPr lang="en-GB" dirty="0"/>
              <a:t>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0.0023 has 2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within</a:t>
            </a:r>
            <a:r>
              <a:rPr lang="en-GB" dirty="0"/>
              <a:t> numbers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0.0203 has 3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after</a:t>
            </a:r>
            <a:r>
              <a:rPr lang="en-GB" dirty="0"/>
              <a:t> the decimal point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2705.40 has  6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1.00 has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4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in answers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obtained from mathematical </a:t>
            </a:r>
            <a:r>
              <a:rPr lang="en-GB" dirty="0">
                <a:solidFill>
                  <a:srgbClr val="FF0000"/>
                </a:solidFill>
              </a:rPr>
              <a:t>operations</a:t>
            </a:r>
            <a:r>
              <a:rPr lang="en-GB" dirty="0"/>
              <a:t> on numbers cannot be </a:t>
            </a:r>
            <a:r>
              <a:rPr lang="en-GB" dirty="0">
                <a:solidFill>
                  <a:srgbClr val="FF0000"/>
                </a:solidFill>
              </a:rPr>
              <a:t>more</a:t>
            </a:r>
            <a:r>
              <a:rPr lang="en-GB" dirty="0"/>
              <a:t> precise than the numbers used in the operation.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There are rules on the number of </a:t>
            </a:r>
            <a:r>
              <a:rPr lang="en-GB" dirty="0" err="1"/>
              <a:t>s.f.</a:t>
            </a:r>
            <a:r>
              <a:rPr lang="en-GB" dirty="0"/>
              <a:t> in the answer arising from 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multiplication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division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addition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subtraction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multiplication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347788" algn="l"/>
                <a:tab pos="2243138" algn="l"/>
              </a:tabLst>
            </a:pPr>
            <a:r>
              <a:rPr lang="en-GB" dirty="0"/>
              <a:t>E.g.	2.4	2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× 	3.65	3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   8.76 rounded to 8.82 </a:t>
            </a:r>
            <a:r>
              <a:rPr lang="en-GB" dirty="0" err="1"/>
              <a:t>s.f.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69405" y="3504080"/>
            <a:ext cx="7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000"/>
            <a:ext cx="12192000" cy="538491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When we measure a physical quantity we are </a:t>
            </a:r>
            <a:r>
              <a:rPr lang="en-US" sz="3200" dirty="0">
                <a:solidFill>
                  <a:srgbClr val="FF0000"/>
                </a:solidFill>
              </a:rPr>
              <a:t>comparing</a:t>
            </a:r>
            <a:r>
              <a:rPr lang="en-US" sz="3200" dirty="0"/>
              <a:t> it with a </a:t>
            </a:r>
            <a:r>
              <a:rPr lang="en-US" sz="3200" dirty="0">
                <a:solidFill>
                  <a:srgbClr val="FF0000"/>
                </a:solidFill>
              </a:rPr>
              <a:t>standard</a:t>
            </a:r>
            <a:r>
              <a:rPr lang="en-US" sz="3200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For example, if the length of a stick is 2.98 m, we mean it is 2.98 times the standard length defined as 1 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Physical quantities must be </a:t>
            </a:r>
            <a:r>
              <a:rPr lang="en-US" sz="3200" dirty="0"/>
              <a:t>quoted with values and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E.g. the mass of a stone is </a:t>
            </a:r>
            <a:r>
              <a:rPr lang="en-US" sz="3200" dirty="0">
                <a:solidFill>
                  <a:srgbClr val="FF0000"/>
                </a:solidFill>
              </a:rPr>
              <a:t>50.0 kg</a:t>
            </a:r>
            <a:r>
              <a:rPr lang="en-US" sz="3200" dirty="0"/>
              <a:t>, the distance is </a:t>
            </a:r>
            <a:r>
              <a:rPr lang="en-US" sz="3200" dirty="0">
                <a:solidFill>
                  <a:srgbClr val="FF0000"/>
                </a:solidFill>
              </a:rPr>
              <a:t>100 m</a:t>
            </a:r>
            <a:r>
              <a:rPr lang="en-US" sz="32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The System International (in French) or </a:t>
            </a:r>
            <a:r>
              <a:rPr lang="en-GB" sz="3200" dirty="0">
                <a:solidFill>
                  <a:srgbClr val="FF0000"/>
                </a:solidFill>
              </a:rPr>
              <a:t>SI</a:t>
            </a:r>
            <a:r>
              <a:rPr lang="en-GB" sz="3200" b="1" dirty="0"/>
              <a:t> </a:t>
            </a:r>
            <a:r>
              <a:rPr lang="en-GB" sz="3200" dirty="0"/>
              <a:t>units is used globally by scientists and engineers.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66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division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433513" algn="l"/>
                <a:tab pos="2695575" algn="l"/>
              </a:tabLst>
            </a:pPr>
            <a:r>
              <a:rPr lang="en-GB" dirty="0"/>
              <a:t>E.g.	725.0	4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433513" algn="l"/>
                <a:tab pos="2695575" algn="l"/>
              </a:tabLst>
            </a:pPr>
            <a:r>
              <a:rPr lang="en-GB" dirty="0"/>
              <a:t>	0.125	3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 5800 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= 5.80 × 10</a:t>
            </a:r>
            <a:r>
              <a:rPr lang="en-GB" baseline="30000" dirty="0"/>
              <a:t>3</a:t>
            </a:r>
            <a:r>
              <a:rPr lang="en-GB" dirty="0"/>
              <a:t>  to 3 </a:t>
            </a:r>
            <a:r>
              <a:rPr lang="en-GB" dirty="0" err="1"/>
              <a:t>s.f.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62624" y="3484819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90800"/>
              </p:ext>
            </p:extLst>
          </p:nvPr>
        </p:nvGraphicFramePr>
        <p:xfrm>
          <a:off x="2241604" y="3109595"/>
          <a:ext cx="2032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09" name="Equation" r:id="rId3" imgW="203040" imgH="203040" progId="Equation.DSMT4">
                  <p:embed/>
                </p:oleObj>
              </mc:Choice>
              <mc:Fallback>
                <p:oleObj name="Equation" r:id="rId3" imgW="203040" imgH="203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604" y="3109595"/>
                        <a:ext cx="203200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6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addition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has the same number of </a:t>
            </a:r>
            <a:r>
              <a:rPr lang="en-GB" dirty="0">
                <a:solidFill>
                  <a:srgbClr val="FF0000"/>
                </a:solidFill>
              </a:rPr>
              <a:t>decimal</a:t>
            </a:r>
            <a:r>
              <a:rPr lang="en-GB" dirty="0"/>
              <a:t> places as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433513" algn="l"/>
                <a:tab pos="2425700" algn="l"/>
              </a:tabLst>
            </a:pPr>
            <a:r>
              <a:rPr lang="en-GB" dirty="0"/>
              <a:t>	E.g.		23.1 	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dirty="0"/>
              <a:t>		+	0.546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 marL="393192" lvl="1" indent="0">
              <a:lnSpc>
                <a:spcPct val="110000"/>
              </a:lnSpc>
              <a:spcAft>
                <a:spcPct val="0"/>
              </a:spcAft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sz="2400" dirty="0"/>
              <a:t>	+	1.45 	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 </a:t>
            </a:r>
            <a:r>
              <a:rPr lang="en-GB" sz="2400" dirty="0" err="1"/>
              <a:t>d.p.</a:t>
            </a:r>
            <a:endParaRPr lang="en-GB" sz="24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		 25.096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 		= 25.1 	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4704" y="4011329"/>
            <a:ext cx="10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6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subtraction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final result has the same number of decimal places as the quantity with the least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250950" algn="l"/>
                <a:tab pos="2243138" algn="l"/>
              </a:tabLst>
            </a:pPr>
            <a:r>
              <a:rPr lang="en-GB" dirty="0"/>
              <a:t>E.g. 	1.002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– 	0.998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	= 	0.004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5455" y="3456432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94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981200" y="277813"/>
            <a:ext cx="8229600" cy="900112"/>
          </a:xfrm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 of the SI system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Prefixes can be used with any unit,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nanosecond (ns) = 10</a:t>
            </a:r>
            <a:r>
              <a:rPr lang="en-GB" baseline="30000" dirty="0"/>
              <a:t>-9</a:t>
            </a:r>
            <a:r>
              <a:rPr lang="en-GB" dirty="0"/>
              <a:t> 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millimetre (mm) = 10</a:t>
            </a:r>
            <a:r>
              <a:rPr lang="en-GB" baseline="30000" dirty="0"/>
              <a:t>-3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kilometre (km) =  10</a:t>
            </a:r>
            <a:r>
              <a:rPr lang="en-GB" baseline="30000" dirty="0"/>
              <a:t>3</a:t>
            </a:r>
            <a:r>
              <a:rPr lang="en-GB" dirty="0"/>
              <a:t> 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Very large or very small numbers can be expressed in scientific notations,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Earth = 6.4 × 10</a:t>
            </a:r>
            <a:r>
              <a:rPr lang="en-GB" baseline="30000" dirty="0"/>
              <a:t>6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hydrogen atom = 1.3 × 10</a:t>
            </a:r>
            <a:r>
              <a:rPr lang="en-GB" baseline="30000" dirty="0"/>
              <a:t>-15</a:t>
            </a:r>
            <a:r>
              <a:rPr lang="en-GB" dirty="0"/>
              <a:t>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standards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criteria for measurement standards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readily accessible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can be measured reliably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yield the same results no matter who or where it is measured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not change with time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Obviously, the length of someone’s foot is not a suitable standard of length!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time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time is the second.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9,192,631,770 times the period of vibration of the radiation from the cesium-133 atom.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one day is 8.6 × 10</a:t>
            </a:r>
            <a:r>
              <a:rPr lang="en-GB" baseline="30000" dirty="0"/>
              <a:t>4</a:t>
            </a:r>
            <a:r>
              <a:rPr lang="en-GB" dirty="0"/>
              <a:t> 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https://encrypted-tbn1.gstatic.com/images?q=tbn:ANd9GcQsx83QXki8J5lVifVwnw34oprsy1HLAqA7OxxecBvMNCsHiW9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3858" y="3790489"/>
            <a:ext cx="4694348" cy="1802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416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length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538491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The SI unit of length is the meter (m).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This is defined as the distance travelled by light in </a:t>
            </a:r>
            <a:r>
              <a:rPr lang="en-GB" sz="3200" dirty="0">
                <a:solidFill>
                  <a:srgbClr val="FF0000"/>
                </a:solidFill>
              </a:rPr>
              <a:t>vacuum</a:t>
            </a:r>
            <a:r>
              <a:rPr lang="en-GB" sz="3200" dirty="0"/>
              <a:t> in 1/299,792,458 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This standard was chosen because the speed of light in vacuum is the same everywhere and every time.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Based on this standard, the distance from our Sun to the nearest star, </a:t>
            </a:r>
            <a:r>
              <a:rPr lang="en-GB" sz="3200" dirty="0" err="1"/>
              <a:t>Proxima</a:t>
            </a:r>
            <a:r>
              <a:rPr lang="en-GB" sz="3200" dirty="0"/>
              <a:t> Centauri, is 4 x 10</a:t>
            </a:r>
            <a:r>
              <a:rPr lang="en-GB" sz="3200" baseline="30000" dirty="0"/>
              <a:t>16</a:t>
            </a:r>
            <a:r>
              <a:rPr lang="en-GB" sz="3200" dirty="0"/>
              <a:t> m or 4.4 light-years (</a:t>
            </a:r>
            <a:r>
              <a:rPr lang="en-GB" sz="3200" dirty="0" err="1"/>
              <a:t>ly</a:t>
            </a:r>
            <a:r>
              <a:rPr lang="en-GB" sz="3200" dirty="0"/>
              <a:t>).</a:t>
            </a:r>
          </a:p>
          <a:p>
            <a:endParaRPr lang="en-S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mass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mass is the kilogram (kg).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mass of a specific platinum-iridium alloy cylinder kept at the international Bureau of Weights and Measures at Sevres, France.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mass of an electron is 9.11 x 10</a:t>
            </a:r>
            <a:r>
              <a:rPr lang="en-GB" baseline="30000" dirty="0"/>
              <a:t>-31</a:t>
            </a:r>
            <a:r>
              <a:rPr lang="en-GB" dirty="0"/>
              <a:t> kg.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3" descr="Standard Kilogra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146" y="3780000"/>
            <a:ext cx="3055938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8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Scientists have decided on seven SI physical </a:t>
            </a:r>
            <a:r>
              <a:rPr lang="en-GB" dirty="0">
                <a:solidFill>
                  <a:srgbClr val="FF0000"/>
                </a:solidFill>
              </a:rPr>
              <a:t>base quantities</a:t>
            </a:r>
            <a:r>
              <a:rPr lang="en-GB" dirty="0"/>
              <a:t>, each with a symbol and base unit.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55565"/>
              </p:ext>
            </p:extLst>
          </p:nvPr>
        </p:nvGraphicFramePr>
        <p:xfrm>
          <a:off x="1896614" y="2550381"/>
          <a:ext cx="7378339" cy="3647976"/>
        </p:xfrm>
        <a:graphic>
          <a:graphicData uri="http://schemas.openxmlformats.org/drawingml/2006/table">
            <a:tbl>
              <a:tblPr/>
              <a:tblGrid>
                <a:gridCol w="279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61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2026</TotalTime>
  <Words>1855</Words>
  <Application>Microsoft Office PowerPoint</Application>
  <PresentationFormat>Widescreen</PresentationFormat>
  <Paragraphs>306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Retrospect</vt:lpstr>
      <vt:lpstr>Equation</vt:lpstr>
      <vt:lpstr>Physical quantities</vt:lpstr>
      <vt:lpstr>Physical quantities</vt:lpstr>
      <vt:lpstr>Physical quantities</vt:lpstr>
      <vt:lpstr>Advantage of the SI system </vt:lpstr>
      <vt:lpstr>Measurement standards</vt:lpstr>
      <vt:lpstr>Standard of time</vt:lpstr>
      <vt:lpstr>Standard of length</vt:lpstr>
      <vt:lpstr>Standard of mass</vt:lpstr>
      <vt:lpstr>Base physical quantities</vt:lpstr>
      <vt:lpstr>Derived quantities and units</vt:lpstr>
      <vt:lpstr>Special names of derived units</vt:lpstr>
      <vt:lpstr>Dimensions of base quantities</vt:lpstr>
      <vt:lpstr>Dimensions of derived quantities</vt:lpstr>
      <vt:lpstr>Dimensionless quantities</vt:lpstr>
      <vt:lpstr>Uses of dimension analysis</vt:lpstr>
      <vt:lpstr>Example 1</vt:lpstr>
      <vt:lpstr>Homogeneity vs physically correct</vt:lpstr>
      <vt:lpstr>Example 2</vt:lpstr>
      <vt:lpstr>Example 3</vt:lpstr>
      <vt:lpstr>Special notes</vt:lpstr>
      <vt:lpstr>Measurements</vt:lpstr>
      <vt:lpstr>Accuracy and precision</vt:lpstr>
      <vt:lpstr>Uncertainty in measurements</vt:lpstr>
      <vt:lpstr>Scale reading</vt:lpstr>
      <vt:lpstr>Significant figures (s.f.)</vt:lpstr>
      <vt:lpstr>Identifying significant figures</vt:lpstr>
      <vt:lpstr>Identifying significant figures</vt:lpstr>
      <vt:lpstr>Significant figures in answers</vt:lpstr>
      <vt:lpstr>Rules on multiplication</vt:lpstr>
      <vt:lpstr>Rules on division</vt:lpstr>
      <vt:lpstr>Rules on addition</vt:lpstr>
      <vt:lpstr>Rules on subtraction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 -</cp:lastModifiedBy>
  <cp:revision>333</cp:revision>
  <dcterms:created xsi:type="dcterms:W3CDTF">2018-09-30T12:15:30Z</dcterms:created>
  <dcterms:modified xsi:type="dcterms:W3CDTF">2018-10-22T06:50:57Z</dcterms:modified>
</cp:coreProperties>
</file>